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4" r:id="rId4"/>
    <p:sldMasterId id="2147483668" r:id="rId5"/>
    <p:sldMasterId id="2147483672" r:id="rId6"/>
    <p:sldMasterId id="2147483676" r:id="rId7"/>
    <p:sldMasterId id="2147483680" r:id="rId8"/>
    <p:sldMasterId id="2147483684" r:id="rId9"/>
    <p:sldMasterId id="2147483688" r:id="rId10"/>
    <p:sldMasterId id="2147483692" r:id="rId11"/>
  </p:sldMasterIdLst>
  <p:notesMasterIdLst>
    <p:notesMasterId r:id="rId13"/>
  </p:notesMasterIdLst>
  <p:sldIdLst>
    <p:sldId id="374" r:id="rId12"/>
    <p:sldId id="266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340" r:id="rId24"/>
    <p:sldId id="329" r:id="rId25"/>
    <p:sldId id="525" r:id="rId26"/>
    <p:sldId id="330" r:id="rId27"/>
    <p:sldId id="376" r:id="rId28"/>
    <p:sldId id="377" r:id="rId29"/>
    <p:sldId id="378" r:id="rId30"/>
    <p:sldId id="379" r:id="rId31"/>
    <p:sldId id="380" r:id="rId32"/>
    <p:sldId id="382" r:id="rId33"/>
    <p:sldId id="383" r:id="rId34"/>
    <p:sldId id="384" r:id="rId35"/>
    <p:sldId id="391" r:id="rId36"/>
    <p:sldId id="526" r:id="rId37"/>
    <p:sldId id="393" r:id="rId38"/>
    <p:sldId id="394" r:id="rId39"/>
    <p:sldId id="395" r:id="rId40"/>
    <p:sldId id="396" r:id="rId41"/>
    <p:sldId id="476" r:id="rId42"/>
    <p:sldId id="397" r:id="rId43"/>
    <p:sldId id="398" r:id="rId44"/>
    <p:sldId id="399" r:id="rId45"/>
    <p:sldId id="443" r:id="rId46"/>
    <p:sldId id="414" r:id="rId47"/>
    <p:sldId id="421" r:id="rId48"/>
    <p:sldId id="422" r:id="rId49"/>
    <p:sldId id="423" r:id="rId50"/>
    <p:sldId id="425" r:id="rId51"/>
    <p:sldId id="426" r:id="rId52"/>
    <p:sldId id="428" r:id="rId53"/>
    <p:sldId id="429" r:id="rId54"/>
    <p:sldId id="432" r:id="rId55"/>
    <p:sldId id="430" r:id="rId56"/>
    <p:sldId id="433" r:id="rId57"/>
    <p:sldId id="431" r:id="rId58"/>
    <p:sldId id="434" r:id="rId59"/>
    <p:sldId id="435" r:id="rId60"/>
    <p:sldId id="436" r:id="rId61"/>
    <p:sldId id="528" r:id="rId62"/>
    <p:sldId id="527" r:id="rId63"/>
    <p:sldId id="439" r:id="rId64"/>
    <p:sldId id="440" r:id="rId65"/>
    <p:sldId id="441" r:id="rId66"/>
    <p:sldId id="442" r:id="rId67"/>
    <p:sldId id="437" r:id="rId68"/>
    <p:sldId id="413" r:id="rId69"/>
    <p:sldId id="400" r:id="rId70"/>
    <p:sldId id="401" r:id="rId71"/>
    <p:sldId id="402" r:id="rId72"/>
    <p:sldId id="403" r:id="rId73"/>
  </p:sldIdLst>
  <p:sldSz cx="12190095" cy="6859270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7138" initials="9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E41"/>
    <a:srgbClr val="1983B7"/>
    <a:srgbClr val="18D2A6"/>
    <a:srgbClr val="03A6AF"/>
    <a:srgbClr val="0374AF"/>
    <a:srgbClr val="14B28B"/>
    <a:srgbClr val="01ACBE"/>
    <a:srgbClr val="0170C1"/>
    <a:srgbClr val="EB5145"/>
    <a:srgbClr val="EB5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70" y="318"/>
      </p:cViewPr>
      <p:guideLst>
        <p:guide orient="horz" pos="216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8" Type="http://schemas.openxmlformats.org/officeDocument/2006/relationships/tags" Target="tags/tag51.xml"/><Relationship Id="rId77" Type="http://schemas.openxmlformats.org/officeDocument/2006/relationships/commentAuthors" Target="commentAuthors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61.xml"/><Relationship Id="rId72" Type="http://schemas.openxmlformats.org/officeDocument/2006/relationships/slide" Target="slides/slide60.xml"/><Relationship Id="rId71" Type="http://schemas.openxmlformats.org/officeDocument/2006/relationships/slide" Target="slides/slide59.xml"/><Relationship Id="rId70" Type="http://schemas.openxmlformats.org/officeDocument/2006/relationships/slide" Target="slides/slide58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7.xml"/><Relationship Id="rId68" Type="http://schemas.openxmlformats.org/officeDocument/2006/relationships/slide" Target="slides/slide56.xml"/><Relationship Id="rId67" Type="http://schemas.openxmlformats.org/officeDocument/2006/relationships/slide" Target="slides/slide55.xml"/><Relationship Id="rId66" Type="http://schemas.openxmlformats.org/officeDocument/2006/relationships/slide" Target="slides/slide54.xml"/><Relationship Id="rId65" Type="http://schemas.openxmlformats.org/officeDocument/2006/relationships/slide" Target="slides/slide53.xml"/><Relationship Id="rId64" Type="http://schemas.openxmlformats.org/officeDocument/2006/relationships/slide" Target="slides/slide52.xml"/><Relationship Id="rId63" Type="http://schemas.openxmlformats.org/officeDocument/2006/relationships/slide" Target="slides/slide51.xml"/><Relationship Id="rId62" Type="http://schemas.openxmlformats.org/officeDocument/2006/relationships/slide" Target="slides/slide50.xml"/><Relationship Id="rId61" Type="http://schemas.openxmlformats.org/officeDocument/2006/relationships/slide" Target="slides/slide49.xml"/><Relationship Id="rId60" Type="http://schemas.openxmlformats.org/officeDocument/2006/relationships/slide" Target="slides/slide48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7.xml"/><Relationship Id="rId58" Type="http://schemas.openxmlformats.org/officeDocument/2006/relationships/slide" Target="slides/slide46.xml"/><Relationship Id="rId57" Type="http://schemas.openxmlformats.org/officeDocument/2006/relationships/slide" Target="slides/slide45.xml"/><Relationship Id="rId56" Type="http://schemas.openxmlformats.org/officeDocument/2006/relationships/slide" Target="slides/slide44.xml"/><Relationship Id="rId55" Type="http://schemas.openxmlformats.org/officeDocument/2006/relationships/slide" Target="slides/slide43.xml"/><Relationship Id="rId54" Type="http://schemas.openxmlformats.org/officeDocument/2006/relationships/slide" Target="slides/slide42.xml"/><Relationship Id="rId53" Type="http://schemas.openxmlformats.org/officeDocument/2006/relationships/slide" Target="slides/slide41.xml"/><Relationship Id="rId52" Type="http://schemas.openxmlformats.org/officeDocument/2006/relationships/slide" Target="slides/slide40.xml"/><Relationship Id="rId51" Type="http://schemas.openxmlformats.org/officeDocument/2006/relationships/slide" Target="slides/slide39.xml"/><Relationship Id="rId50" Type="http://schemas.openxmlformats.org/officeDocument/2006/relationships/slide" Target="slides/slide38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7.xml"/><Relationship Id="rId48" Type="http://schemas.openxmlformats.org/officeDocument/2006/relationships/slide" Target="slides/slide36.xml"/><Relationship Id="rId47" Type="http://schemas.openxmlformats.org/officeDocument/2006/relationships/slide" Target="slides/slide35.xml"/><Relationship Id="rId46" Type="http://schemas.openxmlformats.org/officeDocument/2006/relationships/slide" Target="slides/slide34.xml"/><Relationship Id="rId45" Type="http://schemas.openxmlformats.org/officeDocument/2006/relationships/slide" Target="slides/slide33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0" Type="http://schemas.openxmlformats.org/officeDocument/2006/relationships/slide" Target="slides/slide28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7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0" Type="http://schemas.openxmlformats.org/officeDocument/2006/relationships/slide" Target="slides/slide8.xml"/><Relationship Id="rId2" Type="http://schemas.openxmlformats.org/officeDocument/2006/relationships/theme" Target="theme/theme1.xml"/><Relationship Id="rId19" Type="http://schemas.openxmlformats.org/officeDocument/2006/relationships/slide" Target="slides/slide7.xml"/><Relationship Id="rId18" Type="http://schemas.openxmlformats.org/officeDocument/2006/relationships/slide" Target="slides/slide6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8T00:18:54.691" idx="2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x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435F3-CE51-FE47-901D-12AFFB0ECE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iHei Pro" panose="020B0500000000000000" pitchFamily="34" charset="-122"/>
                <a:ea typeface="LiHei Pro" panose="020B0500000000000000" pitchFamily="34" charset="-122"/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xiaoer.yanj.cn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3024904" y="479935"/>
            <a:ext cx="83655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/>
        </p:nvGrpSpPr>
        <p:grpSpPr>
          <a:xfrm>
            <a:off x="1" y="195152"/>
            <a:ext cx="3125772" cy="569565"/>
            <a:chOff x="0" y="194743"/>
            <a:chExt cx="3126179" cy="569433"/>
          </a:xfrm>
        </p:grpSpPr>
        <p:sp>
          <p:nvSpPr>
            <p:cNvPr id="9" name="圆角矩形 8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9" name="组合 18"/>
          <p:cNvGrpSpPr/>
          <p:nvPr userDrawn="1"/>
        </p:nvGrpSpPr>
        <p:grpSpPr>
          <a:xfrm>
            <a:off x="11352323" y="175669"/>
            <a:ext cx="838091" cy="743984"/>
            <a:chOff x="39833" y="101457"/>
            <a:chExt cx="838200" cy="743812"/>
          </a:xfrm>
        </p:grpSpPr>
        <p:grpSp>
          <p:nvGrpSpPr>
            <p:cNvPr id="20" name="组合 19"/>
            <p:cNvGrpSpPr/>
            <p:nvPr userDrawn="1"/>
          </p:nvGrpSpPr>
          <p:grpSpPr>
            <a:xfrm>
              <a:off x="130195" y="101457"/>
              <a:ext cx="647560" cy="567974"/>
              <a:chOff x="257420" y="226345"/>
              <a:chExt cx="540747" cy="474289"/>
            </a:xfrm>
          </p:grpSpPr>
          <p:pic>
            <p:nvPicPr>
              <p:cNvPr id="22" name="图片 21"/>
              <p:cNvPicPr>
                <a:picLocks noChangeAspect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420" y="226345"/>
                <a:ext cx="472830" cy="47283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 userDrawn="1"/>
            </p:nvPicPr>
            <p:blipFill rotWithShape="1">
              <a:blip r:embed="rId3">
                <a:grayscl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2000"/>
                        </a14:imgEffect>
                      </a14:imgLayer>
                    </a14:imgProps>
                  </a:ext>
                </a:extLst>
              </a:blip>
              <a:srcRect b="72279"/>
              <a:stretch>
                <a:fillRect/>
              </a:stretch>
            </p:blipFill>
            <p:spPr>
              <a:xfrm flipH="1">
                <a:off x="265701" y="654915"/>
                <a:ext cx="532466" cy="45719"/>
              </a:xfrm>
              <a:prstGeom prst="rect">
                <a:avLst/>
              </a:prstGeom>
            </p:spPr>
          </p:pic>
        </p:grpSp>
        <p:sp>
          <p:nvSpPr>
            <p:cNvPr id="21" name="文本框 20"/>
            <p:cNvSpPr txBox="1"/>
            <p:nvPr userDrawn="1"/>
          </p:nvSpPr>
          <p:spPr>
            <a:xfrm>
              <a:off x="39833" y="629875"/>
              <a:ext cx="838200" cy="215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By </a:t>
              </a:r>
              <a:r>
                <a:rPr kumimoji="0" lang="zh-CN" altLang="en-US" sz="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迷你简汉真广标" panose="02010609000101010101" pitchFamily="49" charset="-122"/>
                  <a:ea typeface="迷你简汉真广标" panose="02010609000101010101" pitchFamily="49" charset="-122"/>
                  <a:cs typeface="+mn-cs"/>
                </a:rPr>
                <a:t>杜小二</a:t>
              </a:r>
              <a:endPara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迷你简汉真广标" panose="02010609000101010101" pitchFamily="49" charset="-122"/>
                <a:ea typeface="迷你简汉真广标" panose="02010609000101010101" pitchFamily="49" charset="-122"/>
                <a:cs typeface="+mn-cs"/>
              </a:endParaRPr>
            </a:p>
          </p:txBody>
        </p:sp>
      </p:grpSp>
      <p:sp>
        <p:nvSpPr>
          <p:cNvPr id="24" name="标题占位符 1"/>
          <p:cNvSpPr>
            <a:spLocks noGrp="1"/>
          </p:cNvSpPr>
          <p:nvPr>
            <p:ph type="title"/>
          </p:nvPr>
        </p:nvSpPr>
        <p:spPr>
          <a:xfrm>
            <a:off x="416259" y="206382"/>
            <a:ext cx="3050391" cy="547102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>
            <a:lvl1pPr>
              <a:defRPr sz="18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/>
          <p:nvPr userDrawn="1"/>
        </p:nvSpPr>
        <p:spPr>
          <a:xfrm>
            <a:off x="-8905" y="0"/>
            <a:ext cx="12202286" cy="6859588"/>
          </a:xfrm>
          <a:prstGeom prst="rect">
            <a:avLst/>
          </a:prstGeom>
          <a:gradFill flip="none" rotWithShape="1">
            <a:gsLst>
              <a:gs pos="0">
                <a:srgbClr val="77458B"/>
              </a:gs>
              <a:gs pos="100000">
                <a:srgbClr val="4F2D5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34F5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10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_rels/slideMaster9.xml.rels><?xml version="1.0" encoding="UTF-8" standalone="yes"?>
<Relationships xmlns="http://schemas.openxmlformats.org/package/2006/relationships"><Relationship Id="rId6" Type="http://schemas.openxmlformats.org/officeDocument/2006/relationships/theme" Target="../theme/theme9.xml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exa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0413" cy="685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35568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3"/>
            <a:ext cx="10971372" cy="416656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Freeform 5"/>
          <p:cNvSpPr/>
          <p:nvPr userDrawn="1"/>
        </p:nvSpPr>
        <p:spPr bwMode="auto">
          <a:xfrm rot="5400000">
            <a:off x="11245248" y="6045087"/>
            <a:ext cx="541705" cy="47993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7000"/>
                </a:schemeClr>
              </a:gs>
              <a:gs pos="2000">
                <a:schemeClr val="bg1">
                  <a:lumMod val="83000"/>
                </a:schemeClr>
              </a:gs>
            </a:gsLst>
            <a:lin ang="18900000" scaled="0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18900000" scaled="0"/>
              <a:tileRect/>
            </a:gra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36" tIns="45718" rIns="91436" bIns="4571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39636" y="177842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20504-D840-6A40-90BC-6F3747762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3400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>
                <a:solidFill>
                  <a:prstClr val="white">
                    <a:lumMod val="65000"/>
                  </a:prstClr>
                </a:solidFill>
              </a:rPr>
              <a:t>WWW.DESIGNERSPARADISE.COM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2694" y="6275254"/>
            <a:ext cx="10463438" cy="19604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1415" y="6145720"/>
            <a:ext cx="479938" cy="304871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  <a:latin typeface="Impact" panose="020B0806030902050204" pitchFamily="34" charset="0"/>
                <a:ea typeface="Impact" panose="020B0806030902050204" pitchFamily="34" charset="0"/>
                <a:cs typeface="Impact" panose="020B0806030902050204" pitchFamily="34" charset="0"/>
              </a:defRPr>
            </a:lvl1pPr>
          </a:lstStyle>
          <a:p>
            <a:pPr>
              <a:defRPr/>
            </a:pPr>
            <a:fld id="{857B18ED-D931-45F4-8873-1BEDAB4DC03E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200" rtl="0" eaLnBrk="1" latinLnBrk="0" hangingPunct="1">
        <a:spcBef>
          <a:spcPct val="0"/>
        </a:spcBef>
        <a:buNone/>
        <a:defRPr sz="4600" kern="1200">
          <a:solidFill>
            <a:srgbClr val="17375E"/>
          </a:solidFill>
          <a:latin typeface="Signika"/>
          <a:ea typeface="Open Sans Extrabold" pitchFamily="34" charset="0"/>
          <a:cs typeface="Signika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rgbClr val="17375E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17375E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rgbClr val="17375E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rgbClr val="17375E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rgbClr val="17375E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21.png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3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9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1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15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7.bin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2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20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3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22.xml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0.bin"/><Relationship Id="rId1" Type="http://schemas.openxmlformats.org/officeDocument/2006/relationships/tags" Target="../tags/tag21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4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43.xml"/><Relationship Id="rId6" Type="http://schemas.openxmlformats.org/officeDocument/2006/relationships/tags" Target="../tags/tag24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2.bin"/><Relationship Id="rId3" Type="http://schemas.openxmlformats.org/officeDocument/2006/relationships/tags" Target="../tags/tag23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26.xml"/><Relationship Id="rId3" Type="http://schemas.openxmlformats.org/officeDocument/2006/relationships/image" Target="../media/image30.wmf"/><Relationship Id="rId2" Type="http://schemas.openxmlformats.org/officeDocument/2006/relationships/oleObject" Target="../embeddings/oleObject13.bin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6.xml"/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43.xml"/><Relationship Id="rId5" Type="http://schemas.openxmlformats.org/officeDocument/2006/relationships/tags" Target="../tags/tag28.xml"/><Relationship Id="rId4" Type="http://schemas.openxmlformats.org/officeDocument/2006/relationships/image" Target="../media/image31.png"/><Relationship Id="rId3" Type="http://schemas.openxmlformats.org/officeDocument/2006/relationships/image" Target="../media/image30.wmf"/><Relationship Id="rId2" Type="http://schemas.openxmlformats.org/officeDocument/2006/relationships/oleObject" Target="../embeddings/oleObject14.bin"/><Relationship Id="rId1" Type="http://schemas.openxmlformats.org/officeDocument/2006/relationships/tags" Target="../tags/tag27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0.xml"/><Relationship Id="rId2" Type="http://schemas.openxmlformats.org/officeDocument/2006/relationships/image" Target="../media/image31.png"/><Relationship Id="rId1" Type="http://schemas.openxmlformats.org/officeDocument/2006/relationships/tags" Target="../tags/tag29.xml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2.xml"/><Relationship Id="rId2" Type="http://schemas.openxmlformats.org/officeDocument/2006/relationships/image" Target="../media/image31.png"/><Relationship Id="rId1" Type="http://schemas.openxmlformats.org/officeDocument/2006/relationships/tags" Target="../tags/tag31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4.xml"/><Relationship Id="rId2" Type="http://schemas.openxmlformats.org/officeDocument/2006/relationships/image" Target="../media/image31.png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36.xml"/><Relationship Id="rId2" Type="http://schemas.openxmlformats.org/officeDocument/2006/relationships/image" Target="../media/image31.png"/><Relationship Id="rId1" Type="http://schemas.openxmlformats.org/officeDocument/2006/relationships/tags" Target="../tags/tag35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43.xml"/><Relationship Id="rId4" Type="http://schemas.openxmlformats.org/officeDocument/2006/relationships/tags" Target="../tags/tag38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tags" Target="../tags/tag37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40.xml"/><Relationship Id="rId2" Type="http://schemas.openxmlformats.org/officeDocument/2006/relationships/image" Target="../media/image32.png"/><Relationship Id="rId1" Type="http://schemas.openxmlformats.org/officeDocument/2006/relationships/tags" Target="../tags/tag39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42.xml"/><Relationship Id="rId2" Type="http://schemas.openxmlformats.org/officeDocument/2006/relationships/image" Target="../media/image32.png"/><Relationship Id="rId1" Type="http://schemas.openxmlformats.org/officeDocument/2006/relationships/tags" Target="../tags/tag41.xml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44.xml"/><Relationship Id="rId2" Type="http://schemas.openxmlformats.org/officeDocument/2006/relationships/image" Target="../media/image32.png"/><Relationship Id="rId1" Type="http://schemas.openxmlformats.org/officeDocument/2006/relationships/tags" Target="../tags/tag43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46.xml"/><Relationship Id="rId2" Type="http://schemas.openxmlformats.org/officeDocument/2006/relationships/image" Target="../media/image32.png"/><Relationship Id="rId1" Type="http://schemas.openxmlformats.org/officeDocument/2006/relationships/tags" Target="../tags/tag45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48.xml"/><Relationship Id="rId2" Type="http://schemas.openxmlformats.org/officeDocument/2006/relationships/image" Target="../media/image32.png"/><Relationship Id="rId1" Type="http://schemas.openxmlformats.org/officeDocument/2006/relationships/tags" Target="../tags/tag4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6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3.xml"/><Relationship Id="rId2" Type="http://schemas.openxmlformats.org/officeDocument/2006/relationships/tags" Target="../tags/tag5.xml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43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_标题 1"/>
          <p:cNvSpPr txBox="1"/>
          <p:nvPr>
            <p:custDataLst>
              <p:tags r:id="rId2"/>
            </p:custDataLst>
          </p:nvPr>
        </p:nvSpPr>
        <p:spPr>
          <a:xfrm>
            <a:off x="997718" y="2796266"/>
            <a:ext cx="10361851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多边形</a:t>
            </a:r>
            <a:r>
              <a:rPr lang="zh-CN" altLang="en-US" sz="68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三角</a:t>
            </a:r>
            <a:r>
              <a:rPr lang="zh-CN" altLang="en-US" sz="6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剖分：</a:t>
            </a:r>
            <a:r>
              <a:rPr lang="zh-CN" altLang="en-US" sz="54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画廊看守</a:t>
            </a:r>
            <a:endParaRPr lang="zh-CN" altLang="en-US" sz="5400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PA_副标题 2"/>
          <p:cNvSpPr txBox="1"/>
          <p:nvPr>
            <p:custDataLst>
              <p:tags r:id="rId3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组：刘妍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郭鹏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林庆童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罗琼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陈沛沛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邢鹏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Group 38"/>
          <p:cNvGrpSpPr/>
          <p:nvPr/>
        </p:nvGrpSpPr>
        <p:grpSpPr>
          <a:xfrm flipH="1">
            <a:off x="5390680" y="5890640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33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4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5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6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7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8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  <p:sp>
        <p:nvSpPr>
          <p:cNvPr id="39" name="文本框 283"/>
          <p:cNvSpPr txBox="1"/>
          <p:nvPr/>
        </p:nvSpPr>
        <p:spPr>
          <a:xfrm>
            <a:off x="3245256" y="1209196"/>
            <a:ext cx="58724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200" dirty="0" smtClean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计</a:t>
            </a:r>
            <a:r>
              <a:rPr lang="zh-CN" altLang="en-US" sz="11200" dirty="0" smtClean="0">
                <a:solidFill>
                  <a:schemeClr val="accent2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算</a:t>
            </a:r>
            <a:r>
              <a:rPr lang="zh-CN" altLang="en-US" sz="11200" dirty="0" smtClean="0">
                <a:solidFill>
                  <a:schemeClr val="accent4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几</a:t>
            </a:r>
            <a:r>
              <a:rPr lang="zh-CN" altLang="en-US" sz="11200" dirty="0" smtClean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何</a:t>
            </a:r>
            <a:endParaRPr lang="zh-CN" altLang="en-US" sz="11200" dirty="0" smtClean="0">
              <a:solidFill>
                <a:schemeClr val="accent1">
                  <a:lumMod val="75000"/>
                </a:schemeClr>
              </a:soli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  <p:sp>
        <p:nvSpPr>
          <p:cNvPr id="3" name="PA_副标题 2"/>
          <p:cNvSpPr txBox="1"/>
          <p:nvPr>
            <p:custDataLst>
              <p:tags r:id="rId4"/>
            </p:custDataLst>
          </p:nvPr>
        </p:nvSpPr>
        <p:spPr>
          <a:xfrm>
            <a:off x="1921524" y="471437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  <a:r>
              <a:rPr 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齐全</a:t>
            </a:r>
            <a:endParaRPr 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7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build="p"/>
      <p:bldP spid="39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3383597" cy="535940"/>
              <a:chOff x="5043488" y="515938"/>
              <a:chExt cx="33835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7597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顶点子集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与染色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2511425"/>
            <a:ext cx="4598035" cy="338582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522595" y="3124835"/>
            <a:ext cx="5820410" cy="1767840"/>
            <a:chOff x="8697" y="5026"/>
            <a:chExt cx="9166" cy="2784"/>
          </a:xfrm>
        </p:grpSpPr>
        <p:sp>
          <p:nvSpPr>
            <p:cNvPr id="40" name="Freeform 9"/>
            <p:cNvSpPr/>
            <p:nvPr/>
          </p:nvSpPr>
          <p:spPr bwMode="auto">
            <a:xfrm>
              <a:off x="8697" y="5026"/>
              <a:ext cx="9167" cy="2785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8868" y="5234"/>
              <a:ext cx="8722" cy="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prstClr val="white"/>
                  </a:solidFill>
                </a:rPr>
                <a:t>找子集</a:t>
              </a:r>
              <a:endParaRPr lang="zh-CN" altLang="en-US" sz="2400"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使用白、灰和黑三种颜色，给</a:t>
              </a:r>
              <a:r>
                <a:rPr lang="zh-CN" dirty="0">
                  <a:solidFill>
                    <a:prstClr val="white"/>
                  </a:solidFill>
                </a:rPr>
                <a:t>简单多边形</a:t>
              </a:r>
              <a:r>
                <a:rPr dirty="0">
                  <a:solidFill>
                    <a:prstClr val="white"/>
                  </a:solidFill>
                </a:rPr>
                <a:t>的所有顶点染色</a:t>
              </a:r>
              <a:r>
                <a:rPr lang="zh-CN" dirty="0">
                  <a:solidFill>
                    <a:prstClr val="white"/>
                  </a:solidFill>
                </a:rPr>
                <a:t>，三角剖分后的多边形经过如此染色，其中每个三角形都有（且仅有）一个白色、灰色和黑色的顶点</a:t>
              </a:r>
              <a:endParaRPr lang="zh-CN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22595" y="1579245"/>
            <a:ext cx="5820410" cy="1423670"/>
            <a:chOff x="8697" y="3136"/>
            <a:chExt cx="9166" cy="2242"/>
          </a:xfrm>
        </p:grpSpPr>
        <p:sp>
          <p:nvSpPr>
            <p:cNvPr id="44" name="Freeform 7"/>
            <p:cNvSpPr/>
            <p:nvPr/>
          </p:nvSpPr>
          <p:spPr bwMode="auto">
            <a:xfrm>
              <a:off x="8697" y="3136"/>
              <a:ext cx="9167" cy="2243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8868" y="3254"/>
              <a:ext cx="8722" cy="1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sz="2400" dirty="0">
                  <a:solidFill>
                    <a:prstClr val="white"/>
                  </a:solidFill>
                </a:rPr>
                <a:t>染色方案</a:t>
              </a:r>
              <a:endParaRPr sz="2400"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dirty="0">
                  <a:solidFill>
                    <a:prstClr val="white"/>
                  </a:solidFill>
                </a:rPr>
                <a:t>需满足：</a:t>
              </a:r>
              <a:r>
                <a:rPr dirty="0">
                  <a:solidFill>
                    <a:prstClr val="white"/>
                  </a:solidFill>
                </a:rPr>
                <a:t>由任何边或者对角线联接的两个顶点，所染的颜色不能相同</a:t>
              </a:r>
              <a:endParaRPr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22595" y="5042535"/>
            <a:ext cx="6372860" cy="1633220"/>
            <a:chOff x="8612" y="8108"/>
            <a:chExt cx="10036" cy="2572"/>
          </a:xfrm>
        </p:grpSpPr>
        <p:sp>
          <p:nvSpPr>
            <p:cNvPr id="46" name="Freeform 5"/>
            <p:cNvSpPr/>
            <p:nvPr/>
          </p:nvSpPr>
          <p:spPr bwMode="auto">
            <a:xfrm>
              <a:off x="8612" y="8180"/>
              <a:ext cx="10036" cy="2501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8697" y="8108"/>
              <a:ext cx="9951" cy="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prstClr val="white"/>
                  </a:solidFill>
                </a:rPr>
                <a:t>看守</a:t>
              </a:r>
              <a:endParaRPr lang="zh-CN" altLang="en-US" sz="2400"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prstClr val="white"/>
                  </a:solidFill>
                </a:rPr>
                <a:t>只要在同色的各顶点处分别放置一台摄像机，就必然可以看守整个多边形，若选用点数最少的那一类同色顶点</a:t>
              </a:r>
              <a:r>
                <a:rPr lang="zh-CN" altLang="en-US" dirty="0">
                  <a:solidFill>
                    <a:schemeClr val="bg1"/>
                  </a:solidFill>
                </a:rPr>
                <a:t>配备摄像机，则只需不超过⎣n</a:t>
              </a:r>
              <a:r>
                <a:rPr lang="en-US" altLang="zh-CN" dirty="0">
                  <a:solidFill>
                    <a:schemeClr val="bg1"/>
                  </a:solidFill>
                </a:rPr>
                <a:t>/</a:t>
              </a:r>
              <a:r>
                <a:rPr lang="zh-CN" altLang="en-US" dirty="0">
                  <a:solidFill>
                    <a:schemeClr val="bg1"/>
                  </a:solidFill>
                </a:rPr>
                <a:t>3⎦台摄像机，即可看守住P。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spd="slow" advTm="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935287" cy="535940"/>
              <a:chOff x="5043488" y="515938"/>
              <a:chExt cx="293528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31140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定理</a:t>
                </a: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3.2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与</a:t>
                </a: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3.3</a:t>
                </a:r>
                <a:endParaRPr lang="en-US" altLang="zh-CN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Group 5"/>
          <p:cNvGrpSpPr/>
          <p:nvPr/>
        </p:nvGrpSpPr>
        <p:grpSpPr>
          <a:xfrm>
            <a:off x="2320925" y="2052320"/>
            <a:ext cx="7519671" cy="1781935"/>
            <a:chOff x="876458" y="1450975"/>
            <a:chExt cx="5015250" cy="1782033"/>
          </a:xfrm>
        </p:grpSpPr>
        <p:sp>
          <p:nvSpPr>
            <p:cNvPr id="13" name="Rounded Rectangle 15"/>
            <p:cNvSpPr/>
            <p:nvPr/>
          </p:nvSpPr>
          <p:spPr>
            <a:xfrm>
              <a:off x="1750917" y="1450975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Oval 6"/>
            <p:cNvSpPr/>
            <p:nvPr/>
          </p:nvSpPr>
          <p:spPr>
            <a:xfrm>
              <a:off x="876458" y="1450975"/>
              <a:ext cx="1245977" cy="178190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5" name="Group 22"/>
            <p:cNvGrpSpPr/>
            <p:nvPr/>
          </p:nvGrpSpPr>
          <p:grpSpPr>
            <a:xfrm>
              <a:off x="2218080" y="1566041"/>
              <a:ext cx="3617654" cy="1666967"/>
              <a:chOff x="2299041" y="1600354"/>
              <a:chExt cx="3617654" cy="1666967"/>
            </a:xfrm>
          </p:grpSpPr>
          <p:sp>
            <p:nvSpPr>
              <p:cNvPr id="16" name="Rectangle 19"/>
              <p:cNvSpPr/>
              <p:nvPr/>
            </p:nvSpPr>
            <p:spPr>
              <a:xfrm>
                <a:off x="2299041" y="1600354"/>
                <a:ext cx="3080639" cy="460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〖</a:t>
                </a:r>
                <a:r>
                  <a:rPr lang="en-US" sz="2400" b="1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定理 3.2（艺术画廊定理</a:t>
                </a:r>
                <a:r>
                  <a:rPr lang="zh-CN" altLang="en-US" sz="2400" b="1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〗</a:t>
                </a:r>
                <a:endParaRPr lang="en-US" sz="24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2299041" y="2068375"/>
                <a:ext cx="3617654" cy="1198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包含 n 个顶点的任何简单多边形，只需（放置在适当位置的）⎣n</a:t>
                </a:r>
                <a:r>
                  <a:rPr lang="en-US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/</a:t>
                </a:r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3⎦台摄像机就能保证：其中任何一点都可见于至少一台摄像机。有的时候，的确需要这样多台摄像机</a:t>
                </a:r>
                <a:r>
                  <a:rPr lang="zh-CN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。</a:t>
                </a:r>
                <a:endParaRPr lang="zh-CN" altLang="en-GB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7"/>
          <p:cNvGrpSpPr/>
          <p:nvPr/>
        </p:nvGrpSpPr>
        <p:grpSpPr>
          <a:xfrm>
            <a:off x="2364740" y="4415155"/>
            <a:ext cx="7475855" cy="1781810"/>
            <a:chOff x="6353271" y="1450976"/>
            <a:chExt cx="5014826" cy="1781907"/>
          </a:xfrm>
        </p:grpSpPr>
        <p:sp>
          <p:nvSpPr>
            <p:cNvPr id="20" name="Rounded Rectangle 4"/>
            <p:cNvSpPr/>
            <p:nvPr/>
          </p:nvSpPr>
          <p:spPr>
            <a:xfrm>
              <a:off x="7227306" y="1450976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Oval 3"/>
            <p:cNvSpPr/>
            <p:nvPr/>
          </p:nvSpPr>
          <p:spPr>
            <a:xfrm>
              <a:off x="6353271" y="1450976"/>
              <a:ext cx="1224209" cy="17819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Group 23"/>
            <p:cNvGrpSpPr/>
            <p:nvPr/>
          </p:nvGrpSpPr>
          <p:grpSpPr>
            <a:xfrm>
              <a:off x="7753730" y="1539370"/>
              <a:ext cx="3558043" cy="1659345"/>
              <a:chOff x="2357878" y="1573683"/>
              <a:chExt cx="3558043" cy="1659345"/>
            </a:xfrm>
          </p:grpSpPr>
          <p:sp>
            <p:nvSpPr>
              <p:cNvPr id="23" name="Rectangle 24"/>
              <p:cNvSpPr/>
              <p:nvPr/>
            </p:nvSpPr>
            <p:spPr>
              <a:xfrm>
                <a:off x="2357879" y="1573683"/>
                <a:ext cx="1282723" cy="460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〖</a:t>
                </a:r>
                <a:r>
                  <a:rPr lang="en-US" sz="2400" b="1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定理 3.3</a:t>
                </a:r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〗</a:t>
                </a:r>
                <a:endParaRPr lang="en-US" sz="24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2357878" y="2034083"/>
                <a:ext cx="3558043" cy="1198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任给一个包含 n 个顶点的简单多边形 P。总可以在 O(nlogn)时间内，在 P 中确定⎣n</a:t>
                </a:r>
                <a:r>
                  <a:rPr lang="en-US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/</a:t>
                </a:r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3⎦台摄像机的位置，使得 P 中的任何一点都可见于其中的至少一台摄像机</a:t>
                </a:r>
                <a:r>
                  <a:rPr lang="zh-CN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。</a:t>
                </a:r>
                <a:endParaRPr lang="zh-CN" altLang="en-GB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2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多边形单调块划分</a:t>
            </a:r>
            <a:endParaRPr lang="zh-CN" altLang="en-US" sz="4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4133964" cy="535940"/>
              <a:chOff x="5043488" y="515938"/>
              <a:chExt cx="4133964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3510077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三角剖分算法思路</a:t>
                </a:r>
                <a:endParaRPr lang="en-US" altLang="zh-CN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" name="组合 13"/>
          <p:cNvGrpSpPr/>
          <p:nvPr/>
        </p:nvGrpSpPr>
        <p:grpSpPr>
          <a:xfrm>
            <a:off x="4360472" y="1520744"/>
            <a:ext cx="6777746" cy="1327035"/>
            <a:chOff x="3347864" y="1152445"/>
            <a:chExt cx="4752528" cy="930512"/>
          </a:xfrm>
        </p:grpSpPr>
        <p:sp>
          <p:nvSpPr>
            <p:cNvPr id="15" name="矩形 14"/>
            <p:cNvSpPr/>
            <p:nvPr/>
          </p:nvSpPr>
          <p:spPr>
            <a:xfrm>
              <a:off x="3347864" y="1152445"/>
              <a:ext cx="4752528" cy="267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347864" y="1270015"/>
              <a:ext cx="4752528" cy="8129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algn="l" defTabSz="685800">
                <a:lnSpc>
                  <a:spcPct val="100000"/>
                </a:lnSpc>
                <a:spcBef>
                  <a:spcPts val="600"/>
                </a:spcBef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找到一条对角线，将原多边形切分为两个子多边形，然后递归地对两个子多边形实施三角剖分。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60472" y="3153658"/>
            <a:ext cx="6777990" cy="1540511"/>
            <a:chOff x="3347864" y="1152444"/>
            <a:chExt cx="4752699" cy="1080200"/>
          </a:xfrm>
        </p:grpSpPr>
        <p:sp>
          <p:nvSpPr>
            <p:cNvPr id="18" name="矩形 17"/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347864" y="1155116"/>
              <a:ext cx="4752699" cy="10775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defTabSz="685800" fontAlgn="auto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为了找到这样一条对角线，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  <a:sym typeface="+mn-ea"/>
                </a:rPr>
                <a:t>我们找出P中最靠左的顶点v，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然后试着将与v相邻的两个顶点u和w联接起来；如果不能直接联接这两个顶点，就在由u、v和w确定的三角形内，找出距离 uw 最远的那个顶点，然后将它与v联接起来。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60472" y="4782263"/>
            <a:ext cx="6777746" cy="1540397"/>
            <a:chOff x="3347864" y="1152444"/>
            <a:chExt cx="4752528" cy="1080120"/>
          </a:xfrm>
        </p:grpSpPr>
        <p:sp>
          <p:nvSpPr>
            <p:cNvPr id="21" name="矩形 20"/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 defTabSz="685800">
                <a:lnSpc>
                  <a:spcPct val="70000"/>
                </a:lnSpc>
                <a:spcBef>
                  <a:spcPts val="675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最坏情况下，上述三角剖分算法需要运行平方量级的时间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228600" indent="-228600" defTabSz="685800">
                <a:lnSpc>
                  <a:spcPct val="70000"/>
                </a:lnSpc>
                <a:spcBef>
                  <a:spcPts val="675"/>
                </a:spcBef>
                <a:buFont typeface="Arial" panose="020B0604020202020204" pitchFamily="34" charset="0"/>
                <a:buChar char="•"/>
              </a:pPr>
              <a:r>
                <a:rPr lang="zh-CN" altLang="en-US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能否更快？</a:t>
              </a:r>
              <a:endPara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marL="228600" indent="-228600" defTabSz="685800">
                <a:lnSpc>
                  <a:spcPct val="70000"/>
                </a:lnSpc>
                <a:spcBef>
                  <a:spcPts val="675"/>
                </a:spcBef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某些类型的多边形，可以更快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，比如凸多边形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1518285"/>
            <a:ext cx="2893695" cy="218630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4206875"/>
            <a:ext cx="2893695" cy="2242820"/>
          </a:xfrm>
          <a:prstGeom prst="rect">
            <a:avLst/>
          </a:prstGeom>
        </p:spPr>
      </p:pic>
    </p:spTree>
  </p:cSld>
  <p:clrMapOvr>
    <a:masterClrMapping/>
  </p:clrMapOvr>
  <p:transition spd="slow" advTm="55"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5514277" cy="462814"/>
              <a:chOff x="5043488" y="515938"/>
              <a:chExt cx="5514277" cy="462814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441950" y="515938"/>
                <a:ext cx="5115815" cy="46281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lang="zh-CN" altLang="en-US" sz="2900" dirty="0">
                    <a:solidFill>
                      <a:schemeClr val="tx1"/>
                    </a:solidFill>
                    <a:sym typeface="+mn-ea"/>
                  </a:rPr>
                  <a:t>单调多边形</a:t>
                </a:r>
                <a:endParaRPr lang="zh-CN" altLang="en-US" sz="29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" name="矩形 15"/>
          <p:cNvSpPr/>
          <p:nvPr/>
        </p:nvSpPr>
        <p:spPr>
          <a:xfrm>
            <a:off x="449580" y="1833880"/>
            <a:ext cx="566293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defTabSz="68580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问题描述：</a:t>
            </a:r>
            <a:r>
              <a:rPr lang="zh-CN" altLang="en-US" sz="2000" dirty="0">
                <a:solidFill>
                  <a:schemeClr val="bg1"/>
                </a:solidFill>
              </a:rPr>
              <a:t>单调多边形指存在一个方向，垂直于此方向的所以扫描线与多边形只有两个交点。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0215" y="3215640"/>
            <a:ext cx="5662295" cy="2505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 defTabSz="68580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</a:rPr>
              <a:t>从顶点</a:t>
            </a:r>
            <a:r>
              <a:rPr lang="en-US" altLang="zh-CN" sz="2000" dirty="0">
                <a:solidFill>
                  <a:schemeClr val="bg1"/>
                </a:solidFill>
              </a:rPr>
              <a:t>T</a:t>
            </a:r>
            <a:r>
              <a:rPr lang="zh-CN" altLang="en-US" sz="2000" dirty="0">
                <a:solidFill>
                  <a:schemeClr val="bg1"/>
                </a:solidFill>
              </a:rPr>
              <a:t>出发，从左边界</a:t>
            </a:r>
            <a:r>
              <a:rPr lang="en-US" altLang="zh-CN" sz="2000" dirty="0">
                <a:solidFill>
                  <a:schemeClr val="bg1"/>
                </a:solidFill>
              </a:rPr>
              <a:t>(T-U-V-W-Z-A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-B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或右边界</a:t>
            </a:r>
            <a:r>
              <a:rPr lang="en-US" altLang="zh-CN" sz="2000" dirty="0">
                <a:solidFill>
                  <a:schemeClr val="bg1"/>
                </a:solidFill>
              </a:rPr>
              <a:t>(T-H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-G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-F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-E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-D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-C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-B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走向最低顶点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的路径上，高度一直都在下降。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如图3-1所示：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7495" y="1489710"/>
            <a:ext cx="4613910" cy="4269105"/>
          </a:xfrm>
          <a:prstGeom prst="rect">
            <a:avLst/>
          </a:prstGeom>
        </p:spPr>
      </p:pic>
      <p:sp>
        <p:nvSpPr>
          <p:cNvPr id="5" name="文本框 31"/>
          <p:cNvSpPr txBox="1"/>
          <p:nvPr/>
        </p:nvSpPr>
        <p:spPr>
          <a:xfrm>
            <a:off x="8698865" y="5958205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3015297" cy="535940"/>
              <a:chOff x="5043488" y="515938"/>
              <a:chExt cx="30152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3914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三角剖分策略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Rectangle 25"/>
          <p:cNvSpPr/>
          <p:nvPr/>
        </p:nvSpPr>
        <p:spPr>
          <a:xfrm>
            <a:off x="1311805" y="2199041"/>
            <a:ext cx="3200400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Image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26"/>
          <p:cNvSpPr/>
          <p:nvPr/>
        </p:nvSpPr>
        <p:spPr>
          <a:xfrm>
            <a:off x="4569355" y="2199041"/>
            <a:ext cx="32004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</a:rPr>
              <a:t>Image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27"/>
          <p:cNvSpPr/>
          <p:nvPr/>
        </p:nvSpPr>
        <p:spPr>
          <a:xfrm>
            <a:off x="1311805" y="4086578"/>
            <a:ext cx="3200400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</a:rPr>
              <a:t>Image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28"/>
          <p:cNvSpPr/>
          <p:nvPr/>
        </p:nvSpPr>
        <p:spPr>
          <a:xfrm>
            <a:off x="4569355" y="4086578"/>
            <a:ext cx="3200400" cy="182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bg1"/>
                </a:solidFill>
              </a:rPr>
              <a:t>Image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29"/>
          <p:cNvSpPr/>
          <p:nvPr/>
        </p:nvSpPr>
        <p:spPr>
          <a:xfrm>
            <a:off x="3940705" y="3457928"/>
            <a:ext cx="5715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30"/>
          <p:cNvSpPr/>
          <p:nvPr/>
        </p:nvSpPr>
        <p:spPr>
          <a:xfrm>
            <a:off x="4566180" y="3456341"/>
            <a:ext cx="5715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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31"/>
          <p:cNvSpPr/>
          <p:nvPr/>
        </p:nvSpPr>
        <p:spPr>
          <a:xfrm>
            <a:off x="4566180" y="4086578"/>
            <a:ext cx="5715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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32"/>
          <p:cNvSpPr/>
          <p:nvPr/>
        </p:nvSpPr>
        <p:spPr>
          <a:xfrm>
            <a:off x="3940705" y="4086578"/>
            <a:ext cx="571500" cy="571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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0" name="Group 34"/>
          <p:cNvGrpSpPr/>
          <p:nvPr/>
        </p:nvGrpSpPr>
        <p:grpSpPr bwMode="auto">
          <a:xfrm>
            <a:off x="8007880" y="2395891"/>
            <a:ext cx="2979737" cy="1568450"/>
            <a:chOff x="7845451" y="1896934"/>
            <a:chExt cx="2979065" cy="1568817"/>
          </a:xfrm>
        </p:grpSpPr>
        <p:sp>
          <p:nvSpPr>
            <p:cNvPr id="21" name="TextBox 20"/>
            <p:cNvSpPr txBox="1"/>
            <p:nvPr/>
          </p:nvSpPr>
          <p:spPr>
            <a:xfrm>
              <a:off x="8381905" y="1896934"/>
              <a:ext cx="2442611" cy="156881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zh-CN" altLang="en-US" sz="2400">
                  <a:latin typeface="+mn-lt"/>
                </a:rPr>
                <a:t>首先将P划分成若干个y-单调块，然后再对每块分别进行三角剖分。</a:t>
              </a:r>
              <a:endParaRPr lang="en-US" altLang="zh-CN" sz="2400">
                <a:solidFill>
                  <a:schemeClr val="bg1">
                    <a:lumMod val="50000"/>
                  </a:schemeClr>
                </a:solidFill>
                <a:latin typeface="Open Sans" pitchFamily="34" charset="0"/>
              </a:endParaRPr>
            </a:p>
          </p:txBody>
        </p:sp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7845451" y="1896934"/>
              <a:ext cx="594901" cy="584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>
                  <a:solidFill>
                    <a:schemeClr val="bg1">
                      <a:lumMod val="50000"/>
                    </a:schemeClr>
                  </a:solidFill>
                  <a:latin typeface="FontAwesome" pitchFamily="2" charset="0"/>
                </a:rPr>
                <a:t></a:t>
              </a:r>
              <a:endParaRPr lang="en-US" altLang="zh-CN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" name="Group 35"/>
          <p:cNvGrpSpPr/>
          <p:nvPr/>
        </p:nvGrpSpPr>
        <p:grpSpPr bwMode="auto">
          <a:xfrm>
            <a:off x="8003117" y="4270728"/>
            <a:ext cx="2984500" cy="1568450"/>
            <a:chOff x="7840528" y="3771900"/>
            <a:chExt cx="2983988" cy="1568815"/>
          </a:xfrm>
        </p:grpSpPr>
        <p:sp>
          <p:nvSpPr>
            <p:cNvPr id="24" name="TextBox 23"/>
            <p:cNvSpPr txBox="1"/>
            <p:nvPr/>
          </p:nvSpPr>
          <p:spPr>
            <a:xfrm>
              <a:off x="8377011" y="3771900"/>
              <a:ext cx="2447505" cy="15688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l" eaLnBrk="1" hangingPunct="1">
                <a:buClrTx/>
                <a:buSzTx/>
                <a:buNone/>
              </a:pPr>
              <a:r>
                <a:rPr lang="zh-CN" altLang="en-US" sz="2400">
                  <a:latin typeface="+mn-lt"/>
                </a:rPr>
                <a:t>为了将P划分成多个y-单调块，就必须消除这些拐点。</a:t>
              </a:r>
              <a:endParaRPr lang="zh-CN" altLang="en-US" sz="2400">
                <a:latin typeface="+mn-lt"/>
              </a:endParaRPr>
            </a:p>
          </p:txBody>
        </p:sp>
        <p:sp>
          <p:nvSpPr>
            <p:cNvPr id="25" name="Rectangle 37"/>
            <p:cNvSpPr/>
            <p:nvPr/>
          </p:nvSpPr>
          <p:spPr>
            <a:xfrm>
              <a:off x="7840528" y="3771900"/>
              <a:ext cx="594933" cy="584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3200">
                  <a:solidFill>
                    <a:schemeClr val="bg1">
                      <a:lumMod val="50000"/>
                    </a:schemeClr>
                  </a:solidFill>
                  <a:latin typeface="FontAwesome" pitchFamily="2" charset="0"/>
                </a:rPr>
                <a:t></a:t>
              </a:r>
              <a:endParaRPr lang="en-US" altLang="zh-CN" sz="32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1275" y="2199005"/>
            <a:ext cx="2700655" cy="3716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75" y="2199640"/>
            <a:ext cx="2650490" cy="371602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6430645" y="4270375"/>
            <a:ext cx="102870" cy="1990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5879465" y="6260465"/>
            <a:ext cx="1494790" cy="3365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拐点</a:t>
            </a:r>
            <a:endParaRPr lang="zh-CN" altLang="en-US"/>
          </a:p>
        </p:txBody>
      </p:sp>
    </p:spTree>
  </p:cSld>
  <p:clrMapOvr>
    <a:masterClrMapping/>
  </p:clrMapOvr>
  <p:transition spd="slow" advTm="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13270481" cy="982345"/>
            <a:chOff x="2320698" y="560331"/>
            <a:chExt cx="13270481" cy="982345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11402341" cy="982345"/>
              <a:chOff x="5043488" y="515938"/>
              <a:chExt cx="11402341" cy="982345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0778454" cy="98234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什么是拐点？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eaLnBrk="1" hangingPunct="1">
                  <a:buNone/>
                </a:pP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Group 74"/>
          <p:cNvGrpSpPr/>
          <p:nvPr/>
        </p:nvGrpSpPr>
        <p:grpSpPr>
          <a:xfrm>
            <a:off x="3294063" y="4549800"/>
            <a:ext cx="874713" cy="788987"/>
            <a:chOff x="3294063" y="4620138"/>
            <a:chExt cx="874713" cy="788987"/>
          </a:xfrm>
          <a:solidFill>
            <a:schemeClr val="bg1">
              <a:lumMod val="50000"/>
            </a:schemeClr>
          </a:solidFill>
        </p:grpSpPr>
        <p:sp>
          <p:nvSpPr>
            <p:cNvPr id="13" name="Freeform 26"/>
            <p:cNvSpPr/>
            <p:nvPr/>
          </p:nvSpPr>
          <p:spPr bwMode="auto">
            <a:xfrm>
              <a:off x="3392488" y="4620138"/>
              <a:ext cx="776288" cy="657225"/>
            </a:xfrm>
            <a:custGeom>
              <a:avLst/>
              <a:gdLst>
                <a:gd name="T0" fmla="*/ 21 w 489"/>
                <a:gd name="T1" fmla="*/ 414 h 414"/>
                <a:gd name="T2" fmla="*/ 0 w 489"/>
                <a:gd name="T3" fmla="*/ 414 h 414"/>
                <a:gd name="T4" fmla="*/ 0 w 489"/>
                <a:gd name="T5" fmla="*/ 41 h 414"/>
                <a:gd name="T6" fmla="*/ 481 w 489"/>
                <a:gd name="T7" fmla="*/ 0 h 414"/>
                <a:gd name="T8" fmla="*/ 489 w 489"/>
                <a:gd name="T9" fmla="*/ 19 h 414"/>
                <a:gd name="T10" fmla="*/ 21 w 489"/>
                <a:gd name="T11" fmla="*/ 56 h 414"/>
                <a:gd name="T12" fmla="*/ 21 w 489"/>
                <a:gd name="T13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14">
                  <a:moveTo>
                    <a:pt x="21" y="414"/>
                  </a:moveTo>
                  <a:lnTo>
                    <a:pt x="0" y="414"/>
                  </a:lnTo>
                  <a:lnTo>
                    <a:pt x="0" y="41"/>
                  </a:lnTo>
                  <a:lnTo>
                    <a:pt x="481" y="0"/>
                  </a:lnTo>
                  <a:lnTo>
                    <a:pt x="489" y="19"/>
                  </a:lnTo>
                  <a:lnTo>
                    <a:pt x="21" y="56"/>
                  </a:lnTo>
                  <a:lnTo>
                    <a:pt x="21" y="414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3294063" y="5221800"/>
              <a:ext cx="230188" cy="187325"/>
            </a:xfrm>
            <a:custGeom>
              <a:avLst/>
              <a:gdLst>
                <a:gd name="T0" fmla="*/ 0 w 145"/>
                <a:gd name="T1" fmla="*/ 0 h 118"/>
                <a:gd name="T2" fmla="*/ 145 w 145"/>
                <a:gd name="T3" fmla="*/ 0 h 118"/>
                <a:gd name="T4" fmla="*/ 73 w 145"/>
                <a:gd name="T5" fmla="*/ 118 h 118"/>
                <a:gd name="T6" fmla="*/ 0 w 145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5" h="118">
                  <a:moveTo>
                    <a:pt x="0" y="0"/>
                  </a:moveTo>
                  <a:lnTo>
                    <a:pt x="145" y="0"/>
                  </a:lnTo>
                  <a:lnTo>
                    <a:pt x="73" y="1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5" name="Group 72"/>
          <p:cNvGrpSpPr/>
          <p:nvPr/>
        </p:nvGrpSpPr>
        <p:grpSpPr>
          <a:xfrm>
            <a:off x="8027988" y="2436837"/>
            <a:ext cx="892176" cy="625475"/>
            <a:chOff x="8027988" y="2507175"/>
            <a:chExt cx="892176" cy="625475"/>
          </a:xfrm>
          <a:solidFill>
            <a:schemeClr val="bg1">
              <a:lumMod val="50000"/>
            </a:schemeClr>
          </a:solidFill>
        </p:grpSpPr>
        <p:sp>
          <p:nvSpPr>
            <p:cNvPr id="16" name="Freeform 34"/>
            <p:cNvSpPr/>
            <p:nvPr/>
          </p:nvSpPr>
          <p:spPr bwMode="auto">
            <a:xfrm>
              <a:off x="8027988" y="2507175"/>
              <a:ext cx="798513" cy="506412"/>
            </a:xfrm>
            <a:custGeom>
              <a:avLst/>
              <a:gdLst>
                <a:gd name="T0" fmla="*/ 0 w 503"/>
                <a:gd name="T1" fmla="*/ 159 h 319"/>
                <a:gd name="T2" fmla="*/ 0 w 503"/>
                <a:gd name="T3" fmla="*/ 177 h 319"/>
                <a:gd name="T4" fmla="*/ 484 w 503"/>
                <a:gd name="T5" fmla="*/ 22 h 319"/>
                <a:gd name="T6" fmla="*/ 484 w 503"/>
                <a:gd name="T7" fmla="*/ 319 h 319"/>
                <a:gd name="T8" fmla="*/ 503 w 503"/>
                <a:gd name="T9" fmla="*/ 319 h 319"/>
                <a:gd name="T10" fmla="*/ 503 w 503"/>
                <a:gd name="T11" fmla="*/ 0 h 319"/>
                <a:gd name="T12" fmla="*/ 0 w 503"/>
                <a:gd name="T13" fmla="*/ 15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319">
                  <a:moveTo>
                    <a:pt x="0" y="159"/>
                  </a:moveTo>
                  <a:lnTo>
                    <a:pt x="0" y="177"/>
                  </a:lnTo>
                  <a:lnTo>
                    <a:pt x="484" y="22"/>
                  </a:lnTo>
                  <a:lnTo>
                    <a:pt x="484" y="319"/>
                  </a:lnTo>
                  <a:lnTo>
                    <a:pt x="503" y="319"/>
                  </a:lnTo>
                  <a:lnTo>
                    <a:pt x="503" y="0"/>
                  </a:lnTo>
                  <a:lnTo>
                    <a:pt x="0" y="159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17" name="Freeform 35"/>
            <p:cNvSpPr/>
            <p:nvPr/>
          </p:nvSpPr>
          <p:spPr bwMode="auto">
            <a:xfrm>
              <a:off x="8705851" y="2958025"/>
              <a:ext cx="214313" cy="174625"/>
            </a:xfrm>
            <a:custGeom>
              <a:avLst/>
              <a:gdLst>
                <a:gd name="T0" fmla="*/ 135 w 135"/>
                <a:gd name="T1" fmla="*/ 0 h 110"/>
                <a:gd name="T2" fmla="*/ 0 w 135"/>
                <a:gd name="T3" fmla="*/ 0 h 110"/>
                <a:gd name="T4" fmla="*/ 67 w 135"/>
                <a:gd name="T5" fmla="*/ 110 h 110"/>
                <a:gd name="T6" fmla="*/ 135 w 13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110">
                  <a:moveTo>
                    <a:pt x="135" y="0"/>
                  </a:moveTo>
                  <a:lnTo>
                    <a:pt x="0" y="0"/>
                  </a:lnTo>
                  <a:lnTo>
                    <a:pt x="67" y="11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18" name="Group 71"/>
          <p:cNvGrpSpPr/>
          <p:nvPr/>
        </p:nvGrpSpPr>
        <p:grpSpPr>
          <a:xfrm>
            <a:off x="3284538" y="2446362"/>
            <a:ext cx="893763" cy="625475"/>
            <a:chOff x="3284538" y="2516700"/>
            <a:chExt cx="893763" cy="625475"/>
          </a:xfrm>
          <a:solidFill>
            <a:schemeClr val="bg1">
              <a:lumMod val="50000"/>
            </a:schemeClr>
          </a:solidFill>
        </p:grpSpPr>
        <p:sp>
          <p:nvSpPr>
            <p:cNvPr id="19" name="Freeform 36"/>
            <p:cNvSpPr/>
            <p:nvPr/>
          </p:nvSpPr>
          <p:spPr bwMode="auto">
            <a:xfrm>
              <a:off x="3376613" y="2516700"/>
              <a:ext cx="801688" cy="506412"/>
            </a:xfrm>
            <a:custGeom>
              <a:avLst/>
              <a:gdLst>
                <a:gd name="T0" fmla="*/ 505 w 505"/>
                <a:gd name="T1" fmla="*/ 96 h 319"/>
                <a:gd name="T2" fmla="*/ 505 w 505"/>
                <a:gd name="T3" fmla="*/ 113 h 319"/>
                <a:gd name="T4" fmla="*/ 20 w 505"/>
                <a:gd name="T5" fmla="*/ 22 h 319"/>
                <a:gd name="T6" fmla="*/ 20 w 505"/>
                <a:gd name="T7" fmla="*/ 319 h 319"/>
                <a:gd name="T8" fmla="*/ 0 w 505"/>
                <a:gd name="T9" fmla="*/ 319 h 319"/>
                <a:gd name="T10" fmla="*/ 0 w 505"/>
                <a:gd name="T11" fmla="*/ 0 h 319"/>
                <a:gd name="T12" fmla="*/ 505 w 505"/>
                <a:gd name="T13" fmla="*/ 9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5" h="319">
                  <a:moveTo>
                    <a:pt x="505" y="96"/>
                  </a:moveTo>
                  <a:lnTo>
                    <a:pt x="505" y="113"/>
                  </a:lnTo>
                  <a:lnTo>
                    <a:pt x="20" y="22"/>
                  </a:lnTo>
                  <a:lnTo>
                    <a:pt x="20" y="319"/>
                  </a:lnTo>
                  <a:lnTo>
                    <a:pt x="0" y="319"/>
                  </a:lnTo>
                  <a:lnTo>
                    <a:pt x="0" y="0"/>
                  </a:lnTo>
                  <a:lnTo>
                    <a:pt x="505" y="96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0" name="Freeform 37"/>
            <p:cNvSpPr/>
            <p:nvPr/>
          </p:nvSpPr>
          <p:spPr bwMode="auto">
            <a:xfrm>
              <a:off x="3284538" y="2967550"/>
              <a:ext cx="217488" cy="174625"/>
            </a:xfrm>
            <a:custGeom>
              <a:avLst/>
              <a:gdLst>
                <a:gd name="T0" fmla="*/ 0 w 137"/>
                <a:gd name="T1" fmla="*/ 0 h 110"/>
                <a:gd name="T2" fmla="*/ 137 w 137"/>
                <a:gd name="T3" fmla="*/ 0 h 110"/>
                <a:gd name="T4" fmla="*/ 68 w 137"/>
                <a:gd name="T5" fmla="*/ 110 h 110"/>
                <a:gd name="T6" fmla="*/ 0 w 13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10">
                  <a:moveTo>
                    <a:pt x="0" y="0"/>
                  </a:moveTo>
                  <a:lnTo>
                    <a:pt x="137" y="0"/>
                  </a:lnTo>
                  <a:lnTo>
                    <a:pt x="68" y="1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21" name="Group 73"/>
          <p:cNvGrpSpPr/>
          <p:nvPr/>
        </p:nvGrpSpPr>
        <p:grpSpPr>
          <a:xfrm>
            <a:off x="7989888" y="4597425"/>
            <a:ext cx="652463" cy="688975"/>
            <a:chOff x="7989888" y="4667763"/>
            <a:chExt cx="652463" cy="688975"/>
          </a:xfrm>
          <a:solidFill>
            <a:schemeClr val="bg1">
              <a:lumMod val="50000"/>
            </a:schemeClr>
          </a:solidFill>
        </p:grpSpPr>
        <p:sp>
          <p:nvSpPr>
            <p:cNvPr id="22" name="Freeform 41"/>
            <p:cNvSpPr/>
            <p:nvPr/>
          </p:nvSpPr>
          <p:spPr bwMode="auto">
            <a:xfrm>
              <a:off x="7989888" y="4667763"/>
              <a:ext cx="558800" cy="569912"/>
            </a:xfrm>
            <a:custGeom>
              <a:avLst/>
              <a:gdLst>
                <a:gd name="T0" fmla="*/ 0 w 352"/>
                <a:gd name="T1" fmla="*/ 0 h 359"/>
                <a:gd name="T2" fmla="*/ 0 w 352"/>
                <a:gd name="T3" fmla="*/ 19 h 359"/>
                <a:gd name="T4" fmla="*/ 333 w 352"/>
                <a:gd name="T5" fmla="*/ 56 h 359"/>
                <a:gd name="T6" fmla="*/ 333 w 352"/>
                <a:gd name="T7" fmla="*/ 359 h 359"/>
                <a:gd name="T8" fmla="*/ 352 w 352"/>
                <a:gd name="T9" fmla="*/ 359 h 359"/>
                <a:gd name="T10" fmla="*/ 352 w 352"/>
                <a:gd name="T11" fmla="*/ 40 h 359"/>
                <a:gd name="T12" fmla="*/ 0 w 352"/>
                <a:gd name="T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359">
                  <a:moveTo>
                    <a:pt x="0" y="0"/>
                  </a:moveTo>
                  <a:lnTo>
                    <a:pt x="0" y="19"/>
                  </a:lnTo>
                  <a:lnTo>
                    <a:pt x="333" y="56"/>
                  </a:lnTo>
                  <a:lnTo>
                    <a:pt x="333" y="359"/>
                  </a:lnTo>
                  <a:lnTo>
                    <a:pt x="352" y="359"/>
                  </a:lnTo>
                  <a:lnTo>
                    <a:pt x="352" y="4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23" name="Freeform 42"/>
            <p:cNvSpPr/>
            <p:nvPr/>
          </p:nvSpPr>
          <p:spPr bwMode="auto">
            <a:xfrm>
              <a:off x="8424863" y="5182113"/>
              <a:ext cx="217488" cy="174625"/>
            </a:xfrm>
            <a:custGeom>
              <a:avLst/>
              <a:gdLst>
                <a:gd name="T0" fmla="*/ 137 w 137"/>
                <a:gd name="T1" fmla="*/ 0 h 110"/>
                <a:gd name="T2" fmla="*/ 0 w 137"/>
                <a:gd name="T3" fmla="*/ 0 h 110"/>
                <a:gd name="T4" fmla="*/ 69 w 137"/>
                <a:gd name="T5" fmla="*/ 110 h 110"/>
                <a:gd name="T6" fmla="*/ 137 w 13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10">
                  <a:moveTo>
                    <a:pt x="137" y="0"/>
                  </a:moveTo>
                  <a:lnTo>
                    <a:pt x="0" y="0"/>
                  </a:lnTo>
                  <a:lnTo>
                    <a:pt x="69" y="110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9525">
              <a:solidFill>
                <a:schemeClr val="bg1">
                  <a:lumMod val="50000"/>
                </a:schemeClr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</p:grpSp>
      <p:grpSp>
        <p:nvGrpSpPr>
          <p:cNvPr id="24" name="Group 87"/>
          <p:cNvGrpSpPr/>
          <p:nvPr/>
        </p:nvGrpSpPr>
        <p:grpSpPr>
          <a:xfrm>
            <a:off x="8642351" y="3068254"/>
            <a:ext cx="2343012" cy="943545"/>
            <a:chOff x="9720775" y="2761849"/>
            <a:chExt cx="2343012" cy="943545"/>
          </a:xfrm>
        </p:grpSpPr>
        <p:sp>
          <p:nvSpPr>
            <p:cNvPr id="25" name="TextBox 21"/>
            <p:cNvSpPr txBox="1"/>
            <p:nvPr/>
          </p:nvSpPr>
          <p:spPr>
            <a:xfrm>
              <a:off x="9720775" y="2761849"/>
              <a:ext cx="11023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b="1">
                  <a:solidFill>
                    <a:schemeClr val="bg1">
                      <a:lumMod val="50000"/>
                    </a:schemeClr>
                  </a:solidFill>
                </a:rPr>
                <a:t>分裂顶点</a:t>
              </a:r>
              <a:endParaRPr lang="zh-CN" altLang="en-GB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Rectangle 89"/>
            <p:cNvSpPr/>
            <p:nvPr/>
          </p:nvSpPr>
          <p:spPr>
            <a:xfrm>
              <a:off x="9720775" y="3060234"/>
              <a:ext cx="2343012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与它相邻的两个顶点</a:t>
              </a:r>
              <a:endParaRPr lang="en-GB" sz="1200" b="1">
                <a:solidFill>
                  <a:schemeClr val="bg1">
                    <a:lumMod val="50000"/>
                  </a:schemeClr>
                </a:solidFill>
              </a:endParaRPr>
            </a:p>
            <a:p>
              <a:pPr algn="r"/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的高度都比它低，而且在v处的</a:t>
              </a:r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</a:rPr>
                <a:t>内角大于π</a:t>
              </a:r>
              <a:endParaRPr lang="en-GB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7" name="Group 90"/>
          <p:cNvGrpSpPr/>
          <p:nvPr/>
        </p:nvGrpSpPr>
        <p:grpSpPr>
          <a:xfrm>
            <a:off x="8350106" y="5338787"/>
            <a:ext cx="2343012" cy="758760"/>
            <a:chOff x="9720775" y="2761849"/>
            <a:chExt cx="2343012" cy="758760"/>
          </a:xfrm>
        </p:grpSpPr>
        <p:sp>
          <p:nvSpPr>
            <p:cNvPr id="28" name="TextBox 24"/>
            <p:cNvSpPr txBox="1"/>
            <p:nvPr/>
          </p:nvSpPr>
          <p:spPr>
            <a:xfrm>
              <a:off x="9720775" y="2761849"/>
              <a:ext cx="11023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solidFill>
                    <a:schemeClr val="bg1">
                      <a:lumMod val="50000"/>
                    </a:schemeClr>
                  </a:solidFill>
                </a:rPr>
                <a:t>汇合顶点</a:t>
              </a:r>
              <a:endParaRPr lang="zh-CN" altLang="en-US" b="1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Rectangle 92"/>
            <p:cNvSpPr/>
            <p:nvPr/>
          </p:nvSpPr>
          <p:spPr>
            <a:xfrm>
              <a:off x="9720775" y="3060234"/>
              <a:ext cx="2343012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与它相邻的两个顶点的高度都比它高，而且在v处的内角</a:t>
              </a:r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</a:rPr>
                <a:t>大于π</a:t>
              </a:r>
              <a:endParaRPr lang="en-GB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0" name="Group 93"/>
          <p:cNvGrpSpPr/>
          <p:nvPr/>
        </p:nvGrpSpPr>
        <p:grpSpPr>
          <a:xfrm flipH="1">
            <a:off x="1231046" y="3073271"/>
            <a:ext cx="2619505" cy="943545"/>
            <a:chOff x="9444282" y="2761849"/>
            <a:chExt cx="2619505" cy="943545"/>
          </a:xfrm>
        </p:grpSpPr>
        <p:sp>
          <p:nvSpPr>
            <p:cNvPr id="31" name="TextBox 27"/>
            <p:cNvSpPr txBox="1"/>
            <p:nvPr/>
          </p:nvSpPr>
          <p:spPr>
            <a:xfrm>
              <a:off x="9444282" y="2761849"/>
              <a:ext cx="11023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smtClean="0">
                  <a:solidFill>
                    <a:schemeClr val="bg1">
                      <a:lumMod val="50000"/>
                    </a:schemeClr>
                  </a:solidFill>
                </a:rPr>
                <a:t>起始顶点</a:t>
              </a:r>
              <a:endParaRPr lang="zh-CN" altLang="en-US" b="1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95"/>
            <p:cNvSpPr/>
            <p:nvPr/>
          </p:nvSpPr>
          <p:spPr>
            <a:xfrm>
              <a:off x="9720775" y="3060234"/>
              <a:ext cx="2343012" cy="645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</a:rPr>
                <a:t>与它相邻的两个顶点</a:t>
              </a:r>
              <a:endParaRPr lang="en-GB" sz="1200" b="1">
                <a:solidFill>
                  <a:schemeClr val="bg1">
                    <a:lumMod val="50000"/>
                  </a:schemeClr>
                </a:solidFill>
              </a:endParaRPr>
            </a:p>
            <a:p>
              <a:pPr algn="r"/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</a:rPr>
                <a:t>的高度都比它低，而且在v处的内角小于π</a:t>
              </a:r>
              <a:endParaRPr lang="en-GB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3" name="Group 96"/>
          <p:cNvGrpSpPr/>
          <p:nvPr/>
        </p:nvGrpSpPr>
        <p:grpSpPr>
          <a:xfrm flipH="1">
            <a:off x="1238260" y="5338787"/>
            <a:ext cx="2343012" cy="758760"/>
            <a:chOff x="9720775" y="2761849"/>
            <a:chExt cx="2343012" cy="758760"/>
          </a:xfrm>
        </p:grpSpPr>
        <p:sp>
          <p:nvSpPr>
            <p:cNvPr id="34" name="TextBox 30"/>
            <p:cNvSpPr txBox="1"/>
            <p:nvPr/>
          </p:nvSpPr>
          <p:spPr>
            <a:xfrm>
              <a:off x="9727950" y="2761849"/>
              <a:ext cx="110236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b="1" smtClean="0">
                  <a:solidFill>
                    <a:schemeClr val="bg1">
                      <a:lumMod val="50000"/>
                    </a:schemeClr>
                  </a:solidFill>
                </a:rPr>
                <a:t>终止顶点</a:t>
              </a:r>
              <a:endParaRPr lang="zh-CN" altLang="en-US" b="1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98"/>
            <p:cNvSpPr/>
            <p:nvPr/>
          </p:nvSpPr>
          <p:spPr>
            <a:xfrm>
              <a:off x="9720775" y="3060234"/>
              <a:ext cx="2343012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GB" sz="1200" b="1">
                  <a:solidFill>
                    <a:schemeClr val="bg1">
                      <a:lumMod val="50000"/>
                    </a:schemeClr>
                  </a:solidFill>
                </a:rPr>
                <a:t>与它相邻的两个顶点的高度都比它高，而且在v处的内角小于π</a:t>
              </a:r>
              <a:endParaRPr lang="en-GB" sz="1200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6" name="Group 3"/>
          <p:cNvGrpSpPr/>
          <p:nvPr/>
        </p:nvGrpSpPr>
        <p:grpSpPr>
          <a:xfrm>
            <a:off x="4325938" y="1790725"/>
            <a:ext cx="3514726" cy="3233737"/>
            <a:chOff x="4325938" y="1790725"/>
            <a:chExt cx="3514726" cy="3233737"/>
          </a:xfrm>
        </p:grpSpPr>
        <p:sp>
          <p:nvSpPr>
            <p:cNvPr id="37" name="Freeform 47"/>
            <p:cNvSpPr>
              <a:spLocks noEditPoints="1"/>
            </p:cNvSpPr>
            <p:nvPr/>
          </p:nvSpPr>
          <p:spPr bwMode="auto">
            <a:xfrm>
              <a:off x="5173663" y="1790725"/>
              <a:ext cx="1819275" cy="1144587"/>
            </a:xfrm>
            <a:custGeom>
              <a:avLst/>
              <a:gdLst>
                <a:gd name="T0" fmla="*/ 612 w 720"/>
                <a:gd name="T1" fmla="*/ 0 h 452"/>
                <a:gd name="T2" fmla="*/ 108 w 720"/>
                <a:gd name="T3" fmla="*/ 0 h 452"/>
                <a:gd name="T4" fmla="*/ 0 w 720"/>
                <a:gd name="T5" fmla="*/ 111 h 452"/>
                <a:gd name="T6" fmla="*/ 0 w 720"/>
                <a:gd name="T7" fmla="*/ 340 h 452"/>
                <a:gd name="T8" fmla="*/ 108 w 720"/>
                <a:gd name="T9" fmla="*/ 452 h 452"/>
                <a:gd name="T10" fmla="*/ 612 w 720"/>
                <a:gd name="T11" fmla="*/ 452 h 452"/>
                <a:gd name="T12" fmla="*/ 720 w 720"/>
                <a:gd name="T13" fmla="*/ 340 h 452"/>
                <a:gd name="T14" fmla="*/ 720 w 720"/>
                <a:gd name="T15" fmla="*/ 111 h 452"/>
                <a:gd name="T16" fmla="*/ 612 w 720"/>
                <a:gd name="T17" fmla="*/ 0 h 452"/>
                <a:gd name="T18" fmla="*/ 623 w 720"/>
                <a:gd name="T19" fmla="*/ 356 h 452"/>
                <a:gd name="T20" fmla="*/ 544 w 720"/>
                <a:gd name="T21" fmla="*/ 438 h 452"/>
                <a:gd name="T22" fmla="*/ 176 w 720"/>
                <a:gd name="T23" fmla="*/ 438 h 452"/>
                <a:gd name="T24" fmla="*/ 97 w 720"/>
                <a:gd name="T25" fmla="*/ 356 h 452"/>
                <a:gd name="T26" fmla="*/ 97 w 720"/>
                <a:gd name="T27" fmla="*/ 189 h 452"/>
                <a:gd name="T28" fmla="*/ 176 w 720"/>
                <a:gd name="T29" fmla="*/ 107 h 452"/>
                <a:gd name="T30" fmla="*/ 544 w 720"/>
                <a:gd name="T31" fmla="*/ 107 h 452"/>
                <a:gd name="T32" fmla="*/ 623 w 720"/>
                <a:gd name="T33" fmla="*/ 189 h 452"/>
                <a:gd name="T34" fmla="*/ 623 w 720"/>
                <a:gd name="T35" fmla="*/ 356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0" h="452">
                  <a:moveTo>
                    <a:pt x="612" y="0"/>
                  </a:moveTo>
                  <a:cubicBezTo>
                    <a:pt x="108" y="0"/>
                    <a:pt x="108" y="0"/>
                    <a:pt x="108" y="0"/>
                  </a:cubicBezTo>
                  <a:cubicBezTo>
                    <a:pt x="49" y="0"/>
                    <a:pt x="0" y="50"/>
                    <a:pt x="0" y="111"/>
                  </a:cubicBezTo>
                  <a:cubicBezTo>
                    <a:pt x="0" y="340"/>
                    <a:pt x="0" y="340"/>
                    <a:pt x="0" y="340"/>
                  </a:cubicBezTo>
                  <a:cubicBezTo>
                    <a:pt x="0" y="402"/>
                    <a:pt x="49" y="452"/>
                    <a:pt x="108" y="452"/>
                  </a:cubicBezTo>
                  <a:cubicBezTo>
                    <a:pt x="612" y="452"/>
                    <a:pt x="612" y="452"/>
                    <a:pt x="612" y="452"/>
                  </a:cubicBezTo>
                  <a:cubicBezTo>
                    <a:pt x="671" y="452"/>
                    <a:pt x="720" y="402"/>
                    <a:pt x="720" y="340"/>
                  </a:cubicBezTo>
                  <a:cubicBezTo>
                    <a:pt x="720" y="111"/>
                    <a:pt x="720" y="111"/>
                    <a:pt x="720" y="111"/>
                  </a:cubicBezTo>
                  <a:cubicBezTo>
                    <a:pt x="720" y="50"/>
                    <a:pt x="671" y="0"/>
                    <a:pt x="612" y="0"/>
                  </a:cubicBezTo>
                  <a:close/>
                  <a:moveTo>
                    <a:pt x="623" y="356"/>
                  </a:moveTo>
                  <a:cubicBezTo>
                    <a:pt x="623" y="401"/>
                    <a:pt x="588" y="438"/>
                    <a:pt x="544" y="438"/>
                  </a:cubicBezTo>
                  <a:cubicBezTo>
                    <a:pt x="176" y="438"/>
                    <a:pt x="176" y="438"/>
                    <a:pt x="176" y="438"/>
                  </a:cubicBezTo>
                  <a:cubicBezTo>
                    <a:pt x="132" y="438"/>
                    <a:pt x="97" y="401"/>
                    <a:pt x="97" y="356"/>
                  </a:cubicBezTo>
                  <a:cubicBezTo>
                    <a:pt x="97" y="189"/>
                    <a:pt x="97" y="189"/>
                    <a:pt x="97" y="189"/>
                  </a:cubicBezTo>
                  <a:cubicBezTo>
                    <a:pt x="97" y="144"/>
                    <a:pt x="132" y="107"/>
                    <a:pt x="176" y="107"/>
                  </a:cubicBezTo>
                  <a:cubicBezTo>
                    <a:pt x="544" y="107"/>
                    <a:pt x="544" y="107"/>
                    <a:pt x="544" y="107"/>
                  </a:cubicBezTo>
                  <a:cubicBezTo>
                    <a:pt x="588" y="107"/>
                    <a:pt x="623" y="144"/>
                    <a:pt x="623" y="189"/>
                  </a:cubicBezTo>
                  <a:lnTo>
                    <a:pt x="623" y="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8" name="Freeform 48"/>
            <p:cNvSpPr/>
            <p:nvPr/>
          </p:nvSpPr>
          <p:spPr bwMode="auto">
            <a:xfrm>
              <a:off x="6083301" y="2481287"/>
              <a:ext cx="1757363" cy="1238250"/>
            </a:xfrm>
            <a:custGeom>
              <a:avLst/>
              <a:gdLst>
                <a:gd name="T0" fmla="*/ 1107 w 1107"/>
                <a:gd name="T1" fmla="*/ 780 h 780"/>
                <a:gd name="T2" fmla="*/ 0 w 1107"/>
                <a:gd name="T3" fmla="*/ 0 h 780"/>
                <a:gd name="T4" fmla="*/ 0 w 1107"/>
                <a:gd name="T5" fmla="*/ 780 h 780"/>
                <a:gd name="T6" fmla="*/ 1107 w 1107"/>
                <a:gd name="T7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07" h="780">
                  <a:moveTo>
                    <a:pt x="1107" y="780"/>
                  </a:moveTo>
                  <a:lnTo>
                    <a:pt x="0" y="0"/>
                  </a:lnTo>
                  <a:lnTo>
                    <a:pt x="0" y="780"/>
                  </a:lnTo>
                  <a:lnTo>
                    <a:pt x="1107" y="780"/>
                  </a:lnTo>
                  <a:close/>
                </a:path>
              </a:pathLst>
            </a:custGeom>
            <a:solidFill>
              <a:srgbClr val="72A0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39" name="Freeform 49"/>
            <p:cNvSpPr/>
            <p:nvPr/>
          </p:nvSpPr>
          <p:spPr bwMode="auto">
            <a:xfrm>
              <a:off x="6083301" y="2481287"/>
              <a:ext cx="1757363" cy="1238250"/>
            </a:xfrm>
            <a:custGeom>
              <a:avLst/>
              <a:gdLst>
                <a:gd name="T0" fmla="*/ 695 w 695"/>
                <a:gd name="T1" fmla="*/ 489 h 489"/>
                <a:gd name="T2" fmla="*/ 695 w 695"/>
                <a:gd name="T3" fmla="*/ 93 h 489"/>
                <a:gd name="T4" fmla="*/ 605 w 695"/>
                <a:gd name="T5" fmla="*/ 0 h 489"/>
                <a:gd name="T6" fmla="*/ 0 w 695"/>
                <a:gd name="T7" fmla="*/ 0 h 489"/>
                <a:gd name="T8" fmla="*/ 0 w 695"/>
                <a:gd name="T9" fmla="*/ 489 h 489"/>
                <a:gd name="T10" fmla="*/ 695 w 695"/>
                <a:gd name="T11" fmla="*/ 48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5" h="489">
                  <a:moveTo>
                    <a:pt x="695" y="489"/>
                  </a:moveTo>
                  <a:cubicBezTo>
                    <a:pt x="695" y="93"/>
                    <a:pt x="695" y="93"/>
                    <a:pt x="695" y="93"/>
                  </a:cubicBezTo>
                  <a:cubicBezTo>
                    <a:pt x="695" y="42"/>
                    <a:pt x="655" y="0"/>
                    <a:pt x="60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9"/>
                    <a:pt x="0" y="489"/>
                    <a:pt x="0" y="489"/>
                  </a:cubicBezTo>
                  <a:lnTo>
                    <a:pt x="695" y="4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0" name="Freeform 50"/>
            <p:cNvSpPr/>
            <p:nvPr/>
          </p:nvSpPr>
          <p:spPr bwMode="auto">
            <a:xfrm>
              <a:off x="4325938" y="2481287"/>
              <a:ext cx="1757363" cy="1238250"/>
            </a:xfrm>
            <a:custGeom>
              <a:avLst/>
              <a:gdLst>
                <a:gd name="T0" fmla="*/ 695 w 695"/>
                <a:gd name="T1" fmla="*/ 0 h 489"/>
                <a:gd name="T2" fmla="*/ 90 w 695"/>
                <a:gd name="T3" fmla="*/ 0 h 489"/>
                <a:gd name="T4" fmla="*/ 0 w 695"/>
                <a:gd name="T5" fmla="*/ 93 h 489"/>
                <a:gd name="T6" fmla="*/ 0 w 695"/>
                <a:gd name="T7" fmla="*/ 489 h 489"/>
                <a:gd name="T8" fmla="*/ 695 w 695"/>
                <a:gd name="T9" fmla="*/ 489 h 489"/>
                <a:gd name="T10" fmla="*/ 695 w 695"/>
                <a:gd name="T1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5" h="489">
                  <a:moveTo>
                    <a:pt x="695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40" y="0"/>
                    <a:pt x="0" y="42"/>
                    <a:pt x="0" y="93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695" y="489"/>
                    <a:pt x="695" y="489"/>
                    <a:pt x="695" y="489"/>
                  </a:cubicBezTo>
                  <a:lnTo>
                    <a:pt x="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1" name="Freeform 52"/>
            <p:cNvSpPr/>
            <p:nvPr/>
          </p:nvSpPr>
          <p:spPr bwMode="auto">
            <a:xfrm>
              <a:off x="6083301" y="3719537"/>
              <a:ext cx="1757363" cy="1304925"/>
            </a:xfrm>
            <a:custGeom>
              <a:avLst/>
              <a:gdLst>
                <a:gd name="T0" fmla="*/ 0 w 695"/>
                <a:gd name="T1" fmla="*/ 0 h 516"/>
                <a:gd name="T2" fmla="*/ 0 w 695"/>
                <a:gd name="T3" fmla="*/ 516 h 516"/>
                <a:gd name="T4" fmla="*/ 605 w 695"/>
                <a:gd name="T5" fmla="*/ 516 h 516"/>
                <a:gd name="T6" fmla="*/ 695 w 695"/>
                <a:gd name="T7" fmla="*/ 423 h 516"/>
                <a:gd name="T8" fmla="*/ 695 w 695"/>
                <a:gd name="T9" fmla="*/ 0 h 516"/>
                <a:gd name="T10" fmla="*/ 0 w 695"/>
                <a:gd name="T11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5" h="516">
                  <a:moveTo>
                    <a:pt x="0" y="0"/>
                  </a:moveTo>
                  <a:cubicBezTo>
                    <a:pt x="0" y="516"/>
                    <a:pt x="0" y="516"/>
                    <a:pt x="0" y="516"/>
                  </a:cubicBezTo>
                  <a:cubicBezTo>
                    <a:pt x="605" y="516"/>
                    <a:pt x="605" y="516"/>
                    <a:pt x="605" y="516"/>
                  </a:cubicBezTo>
                  <a:cubicBezTo>
                    <a:pt x="655" y="516"/>
                    <a:pt x="695" y="474"/>
                    <a:pt x="695" y="423"/>
                  </a:cubicBezTo>
                  <a:cubicBezTo>
                    <a:pt x="695" y="0"/>
                    <a:pt x="695" y="0"/>
                    <a:pt x="6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2" name="Freeform 54"/>
            <p:cNvSpPr/>
            <p:nvPr/>
          </p:nvSpPr>
          <p:spPr bwMode="auto">
            <a:xfrm>
              <a:off x="4325938" y="3719537"/>
              <a:ext cx="1757363" cy="1304925"/>
            </a:xfrm>
            <a:custGeom>
              <a:avLst/>
              <a:gdLst>
                <a:gd name="T0" fmla="*/ 0 w 695"/>
                <a:gd name="T1" fmla="*/ 0 h 516"/>
                <a:gd name="T2" fmla="*/ 0 w 695"/>
                <a:gd name="T3" fmla="*/ 423 h 516"/>
                <a:gd name="T4" fmla="*/ 90 w 695"/>
                <a:gd name="T5" fmla="*/ 516 h 516"/>
                <a:gd name="T6" fmla="*/ 695 w 695"/>
                <a:gd name="T7" fmla="*/ 516 h 516"/>
                <a:gd name="T8" fmla="*/ 695 w 695"/>
                <a:gd name="T9" fmla="*/ 0 h 516"/>
                <a:gd name="T10" fmla="*/ 0 w 695"/>
                <a:gd name="T11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5" h="516">
                  <a:moveTo>
                    <a:pt x="0" y="0"/>
                  </a:moveTo>
                  <a:cubicBezTo>
                    <a:pt x="0" y="423"/>
                    <a:pt x="0" y="423"/>
                    <a:pt x="0" y="423"/>
                  </a:cubicBezTo>
                  <a:cubicBezTo>
                    <a:pt x="0" y="474"/>
                    <a:pt x="40" y="516"/>
                    <a:pt x="90" y="516"/>
                  </a:cubicBezTo>
                  <a:cubicBezTo>
                    <a:pt x="695" y="516"/>
                    <a:pt x="695" y="516"/>
                    <a:pt x="695" y="516"/>
                  </a:cubicBezTo>
                  <a:cubicBezTo>
                    <a:pt x="695" y="0"/>
                    <a:pt x="695" y="0"/>
                    <a:pt x="6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5737226" y="4129112"/>
              <a:ext cx="469900" cy="4889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4" name="Oval 57"/>
            <p:cNvSpPr>
              <a:spLocks noChangeArrowheads="1"/>
            </p:cNvSpPr>
            <p:nvPr/>
          </p:nvSpPr>
          <p:spPr bwMode="auto">
            <a:xfrm>
              <a:off x="5956301" y="2867050"/>
              <a:ext cx="471488" cy="4873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5" name="Oval 58"/>
            <p:cNvSpPr>
              <a:spLocks noChangeArrowheads="1"/>
            </p:cNvSpPr>
            <p:nvPr/>
          </p:nvSpPr>
          <p:spPr bwMode="auto">
            <a:xfrm>
              <a:off x="6738938" y="3610000"/>
              <a:ext cx="469900" cy="48577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6" name="Oval 59"/>
            <p:cNvSpPr>
              <a:spLocks noChangeArrowheads="1"/>
            </p:cNvSpPr>
            <p:nvPr/>
          </p:nvSpPr>
          <p:spPr bwMode="auto">
            <a:xfrm>
              <a:off x="4957763" y="3348062"/>
              <a:ext cx="469900" cy="48736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endParaRPr>
            </a:p>
          </p:txBody>
        </p:sp>
        <p:sp>
          <p:nvSpPr>
            <p:cNvPr id="47" name="Freeform 99"/>
            <p:cNvSpPr>
              <a:spLocks noEditPoints="1"/>
            </p:cNvSpPr>
            <p:nvPr/>
          </p:nvSpPr>
          <p:spPr bwMode="auto">
            <a:xfrm>
              <a:off x="6796347" y="4394225"/>
              <a:ext cx="426121" cy="277085"/>
            </a:xfrm>
            <a:custGeom>
              <a:avLst/>
              <a:gdLst>
                <a:gd name="T0" fmla="*/ 13 w 94"/>
                <a:gd name="T1" fmla="*/ 0 h 61"/>
                <a:gd name="T2" fmla="*/ 82 w 94"/>
                <a:gd name="T3" fmla="*/ 0 h 61"/>
                <a:gd name="T4" fmla="*/ 89 w 94"/>
                <a:gd name="T5" fmla="*/ 2 h 61"/>
                <a:gd name="T6" fmla="*/ 47 w 94"/>
                <a:gd name="T7" fmla="*/ 33 h 61"/>
                <a:gd name="T8" fmla="*/ 6 w 94"/>
                <a:gd name="T9" fmla="*/ 2 h 61"/>
                <a:gd name="T10" fmla="*/ 13 w 94"/>
                <a:gd name="T11" fmla="*/ 0 h 61"/>
                <a:gd name="T12" fmla="*/ 94 w 94"/>
                <a:gd name="T13" fmla="*/ 9 h 61"/>
                <a:gd name="T14" fmla="*/ 67 w 94"/>
                <a:gd name="T15" fmla="*/ 29 h 61"/>
                <a:gd name="T16" fmla="*/ 93 w 94"/>
                <a:gd name="T17" fmla="*/ 53 h 61"/>
                <a:gd name="T18" fmla="*/ 94 w 94"/>
                <a:gd name="T19" fmla="*/ 48 h 61"/>
                <a:gd name="T20" fmla="*/ 94 w 94"/>
                <a:gd name="T21" fmla="*/ 12 h 61"/>
                <a:gd name="T22" fmla="*/ 94 w 94"/>
                <a:gd name="T23" fmla="*/ 9 h 61"/>
                <a:gd name="T24" fmla="*/ 87 w 94"/>
                <a:gd name="T25" fmla="*/ 60 h 61"/>
                <a:gd name="T26" fmla="*/ 82 w 94"/>
                <a:gd name="T27" fmla="*/ 61 h 61"/>
                <a:gd name="T28" fmla="*/ 13 w 94"/>
                <a:gd name="T29" fmla="*/ 61 h 61"/>
                <a:gd name="T30" fmla="*/ 6 w 94"/>
                <a:gd name="T31" fmla="*/ 59 h 61"/>
                <a:gd name="T32" fmla="*/ 34 w 94"/>
                <a:gd name="T33" fmla="*/ 34 h 61"/>
                <a:gd name="T34" fmla="*/ 44 w 94"/>
                <a:gd name="T35" fmla="*/ 42 h 61"/>
                <a:gd name="T36" fmla="*/ 47 w 94"/>
                <a:gd name="T37" fmla="*/ 44 h 61"/>
                <a:gd name="T38" fmla="*/ 50 w 94"/>
                <a:gd name="T39" fmla="*/ 42 h 61"/>
                <a:gd name="T40" fmla="*/ 60 w 94"/>
                <a:gd name="T41" fmla="*/ 35 h 61"/>
                <a:gd name="T42" fmla="*/ 87 w 94"/>
                <a:gd name="T43" fmla="*/ 60 h 61"/>
                <a:gd name="T44" fmla="*/ 1 w 94"/>
                <a:gd name="T45" fmla="*/ 52 h 61"/>
                <a:gd name="T46" fmla="*/ 27 w 94"/>
                <a:gd name="T47" fmla="*/ 29 h 61"/>
                <a:gd name="T48" fmla="*/ 1 w 94"/>
                <a:gd name="T49" fmla="*/ 9 h 61"/>
                <a:gd name="T50" fmla="*/ 0 w 94"/>
                <a:gd name="T51" fmla="*/ 12 h 61"/>
                <a:gd name="T52" fmla="*/ 0 w 94"/>
                <a:gd name="T53" fmla="*/ 48 h 61"/>
                <a:gd name="T54" fmla="*/ 1 w 94"/>
                <a:gd name="T55" fmla="*/ 5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" h="61">
                  <a:moveTo>
                    <a:pt x="13" y="0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84" y="0"/>
                    <a:pt x="87" y="1"/>
                    <a:pt x="89" y="2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"/>
                    <a:pt x="10" y="0"/>
                    <a:pt x="13" y="0"/>
                  </a:cubicBezTo>
                  <a:close/>
                  <a:moveTo>
                    <a:pt x="94" y="9"/>
                  </a:moveTo>
                  <a:cubicBezTo>
                    <a:pt x="67" y="29"/>
                    <a:pt x="67" y="29"/>
                    <a:pt x="67" y="29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4" y="52"/>
                    <a:pt x="94" y="50"/>
                    <a:pt x="94" y="48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11"/>
                    <a:pt x="94" y="10"/>
                    <a:pt x="94" y="9"/>
                  </a:cubicBezTo>
                  <a:close/>
                  <a:moveTo>
                    <a:pt x="87" y="60"/>
                  </a:moveTo>
                  <a:cubicBezTo>
                    <a:pt x="85" y="60"/>
                    <a:pt x="84" y="61"/>
                    <a:pt x="82" y="61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0" y="61"/>
                    <a:pt x="8" y="60"/>
                    <a:pt x="6" y="5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7" y="44"/>
                    <a:pt x="47" y="44"/>
                    <a:pt x="47" y="44"/>
                  </a:cubicBezTo>
                  <a:cubicBezTo>
                    <a:pt x="50" y="42"/>
                    <a:pt x="50" y="42"/>
                    <a:pt x="50" y="42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87" y="60"/>
                    <a:pt x="87" y="60"/>
                    <a:pt x="87" y="60"/>
                  </a:cubicBezTo>
                  <a:close/>
                  <a:moveTo>
                    <a:pt x="1" y="52"/>
                  </a:moveTo>
                  <a:cubicBezTo>
                    <a:pt x="27" y="29"/>
                    <a:pt x="27" y="29"/>
                    <a:pt x="27" y="2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1"/>
                    <a:pt x="1" y="5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Freeform 100"/>
            <p:cNvSpPr>
              <a:spLocks noEditPoints="1"/>
            </p:cNvSpPr>
            <p:nvPr/>
          </p:nvSpPr>
          <p:spPr bwMode="auto">
            <a:xfrm>
              <a:off x="4957763" y="4247047"/>
              <a:ext cx="413527" cy="421925"/>
            </a:xfrm>
            <a:custGeom>
              <a:avLst/>
              <a:gdLst>
                <a:gd name="T0" fmla="*/ 87 w 91"/>
                <a:gd name="T1" fmla="*/ 39 h 93"/>
                <a:gd name="T2" fmla="*/ 91 w 91"/>
                <a:gd name="T3" fmla="*/ 46 h 93"/>
                <a:gd name="T4" fmla="*/ 91 w 91"/>
                <a:gd name="T5" fmla="*/ 83 h 93"/>
                <a:gd name="T6" fmla="*/ 81 w 91"/>
                <a:gd name="T7" fmla="*/ 93 h 93"/>
                <a:gd name="T8" fmla="*/ 10 w 91"/>
                <a:gd name="T9" fmla="*/ 93 h 93"/>
                <a:gd name="T10" fmla="*/ 0 w 91"/>
                <a:gd name="T11" fmla="*/ 83 h 93"/>
                <a:gd name="T12" fmla="*/ 0 w 91"/>
                <a:gd name="T13" fmla="*/ 46 h 93"/>
                <a:gd name="T14" fmla="*/ 3 w 91"/>
                <a:gd name="T15" fmla="*/ 40 h 93"/>
                <a:gd name="T16" fmla="*/ 3 w 91"/>
                <a:gd name="T17" fmla="*/ 40 h 93"/>
                <a:gd name="T18" fmla="*/ 3 w 91"/>
                <a:gd name="T19" fmla="*/ 40 h 93"/>
                <a:gd name="T20" fmla="*/ 3 w 91"/>
                <a:gd name="T21" fmla="*/ 39 h 93"/>
                <a:gd name="T22" fmla="*/ 40 w 91"/>
                <a:gd name="T23" fmla="*/ 3 h 93"/>
                <a:gd name="T24" fmla="*/ 51 w 91"/>
                <a:gd name="T25" fmla="*/ 3 h 93"/>
                <a:gd name="T26" fmla="*/ 87 w 91"/>
                <a:gd name="T27" fmla="*/ 39 h 93"/>
                <a:gd name="T28" fmla="*/ 16 w 91"/>
                <a:gd name="T29" fmla="*/ 30 h 93"/>
                <a:gd name="T30" fmla="*/ 16 w 91"/>
                <a:gd name="T31" fmla="*/ 52 h 93"/>
                <a:gd name="T32" fmla="*/ 46 w 91"/>
                <a:gd name="T33" fmla="*/ 75 h 93"/>
                <a:gd name="T34" fmla="*/ 73 w 91"/>
                <a:gd name="T35" fmla="*/ 54 h 93"/>
                <a:gd name="T36" fmla="*/ 73 w 91"/>
                <a:gd name="T37" fmla="*/ 30 h 93"/>
                <a:gd name="T38" fmla="*/ 16 w 91"/>
                <a:gd name="T39" fmla="*/ 30 h 93"/>
                <a:gd name="T40" fmla="*/ 26 w 91"/>
                <a:gd name="T41" fmla="*/ 35 h 93"/>
                <a:gd name="T42" fmla="*/ 26 w 91"/>
                <a:gd name="T43" fmla="*/ 39 h 93"/>
                <a:gd name="T44" fmla="*/ 64 w 91"/>
                <a:gd name="T45" fmla="*/ 39 h 93"/>
                <a:gd name="T46" fmla="*/ 64 w 91"/>
                <a:gd name="T47" fmla="*/ 35 h 93"/>
                <a:gd name="T48" fmla="*/ 26 w 91"/>
                <a:gd name="T49" fmla="*/ 35 h 93"/>
                <a:gd name="T50" fmla="*/ 26 w 91"/>
                <a:gd name="T51" fmla="*/ 51 h 93"/>
                <a:gd name="T52" fmla="*/ 26 w 91"/>
                <a:gd name="T53" fmla="*/ 55 h 93"/>
                <a:gd name="T54" fmla="*/ 64 w 91"/>
                <a:gd name="T55" fmla="*/ 55 h 93"/>
                <a:gd name="T56" fmla="*/ 64 w 91"/>
                <a:gd name="T57" fmla="*/ 51 h 93"/>
                <a:gd name="T58" fmla="*/ 26 w 91"/>
                <a:gd name="T59" fmla="*/ 51 h 93"/>
                <a:gd name="T60" fmla="*/ 26 w 91"/>
                <a:gd name="T61" fmla="*/ 43 h 93"/>
                <a:gd name="T62" fmla="*/ 26 w 91"/>
                <a:gd name="T63" fmla="*/ 47 h 93"/>
                <a:gd name="T64" fmla="*/ 64 w 91"/>
                <a:gd name="T65" fmla="*/ 47 h 93"/>
                <a:gd name="T66" fmla="*/ 64 w 91"/>
                <a:gd name="T67" fmla="*/ 43 h 93"/>
                <a:gd name="T68" fmla="*/ 26 w 91"/>
                <a:gd name="T69" fmla="*/ 43 h 93"/>
                <a:gd name="T70" fmla="*/ 10 w 91"/>
                <a:gd name="T71" fmla="*/ 87 h 93"/>
                <a:gd name="T72" fmla="*/ 28 w 91"/>
                <a:gd name="T73" fmla="*/ 70 h 93"/>
                <a:gd name="T74" fmla="*/ 28 w 91"/>
                <a:gd name="T75" fmla="*/ 67 h 93"/>
                <a:gd name="T76" fmla="*/ 26 w 91"/>
                <a:gd name="T77" fmla="*/ 67 h 93"/>
                <a:gd name="T78" fmla="*/ 8 w 91"/>
                <a:gd name="T79" fmla="*/ 84 h 93"/>
                <a:gd name="T80" fmla="*/ 8 w 91"/>
                <a:gd name="T81" fmla="*/ 87 h 93"/>
                <a:gd name="T82" fmla="*/ 10 w 91"/>
                <a:gd name="T83" fmla="*/ 87 h 93"/>
                <a:gd name="T84" fmla="*/ 85 w 91"/>
                <a:gd name="T85" fmla="*/ 84 h 93"/>
                <a:gd name="T86" fmla="*/ 67 w 91"/>
                <a:gd name="T87" fmla="*/ 67 h 93"/>
                <a:gd name="T88" fmla="*/ 64 w 91"/>
                <a:gd name="T89" fmla="*/ 67 h 93"/>
                <a:gd name="T90" fmla="*/ 64 w 91"/>
                <a:gd name="T91" fmla="*/ 70 h 93"/>
                <a:gd name="T92" fmla="*/ 82 w 91"/>
                <a:gd name="T93" fmla="*/ 87 h 93"/>
                <a:gd name="T94" fmla="*/ 85 w 91"/>
                <a:gd name="T95" fmla="*/ 87 h 93"/>
                <a:gd name="T96" fmla="*/ 85 w 91"/>
                <a:gd name="T97" fmla="*/ 8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" h="93">
                  <a:moveTo>
                    <a:pt x="87" y="39"/>
                  </a:moveTo>
                  <a:cubicBezTo>
                    <a:pt x="89" y="40"/>
                    <a:pt x="91" y="43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91" y="89"/>
                    <a:pt x="86" y="93"/>
                    <a:pt x="81" y="93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5" y="93"/>
                    <a:pt x="0" y="89"/>
                    <a:pt x="0" y="8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4"/>
                    <a:pt x="1" y="41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40"/>
                  </a:cubicBezTo>
                  <a:cubicBezTo>
                    <a:pt x="3" y="40"/>
                    <a:pt x="3" y="40"/>
                    <a:pt x="3" y="3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3" y="0"/>
                    <a:pt x="47" y="0"/>
                    <a:pt x="51" y="3"/>
                  </a:cubicBezTo>
                  <a:cubicBezTo>
                    <a:pt x="87" y="39"/>
                    <a:pt x="87" y="39"/>
                    <a:pt x="87" y="39"/>
                  </a:cubicBezTo>
                  <a:close/>
                  <a:moveTo>
                    <a:pt x="16" y="30"/>
                  </a:moveTo>
                  <a:cubicBezTo>
                    <a:pt x="16" y="52"/>
                    <a:pt x="16" y="52"/>
                    <a:pt x="16" y="52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73" y="54"/>
                    <a:pt x="73" y="54"/>
                    <a:pt x="73" y="54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16" y="30"/>
                    <a:pt x="16" y="30"/>
                    <a:pt x="16" y="30"/>
                  </a:cubicBezTo>
                  <a:close/>
                  <a:moveTo>
                    <a:pt x="26" y="35"/>
                  </a:moveTo>
                  <a:cubicBezTo>
                    <a:pt x="26" y="39"/>
                    <a:pt x="26" y="39"/>
                    <a:pt x="26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6" y="35"/>
                    <a:pt x="26" y="35"/>
                    <a:pt x="26" y="35"/>
                  </a:cubicBezTo>
                  <a:close/>
                  <a:moveTo>
                    <a:pt x="26" y="51"/>
                  </a:moveTo>
                  <a:cubicBezTo>
                    <a:pt x="26" y="55"/>
                    <a:pt x="26" y="55"/>
                    <a:pt x="26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26" y="51"/>
                    <a:pt x="26" y="51"/>
                    <a:pt x="26" y="51"/>
                  </a:cubicBezTo>
                  <a:close/>
                  <a:moveTo>
                    <a:pt x="26" y="43"/>
                  </a:moveTo>
                  <a:cubicBezTo>
                    <a:pt x="26" y="47"/>
                    <a:pt x="26" y="47"/>
                    <a:pt x="26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26" y="43"/>
                    <a:pt x="26" y="43"/>
                    <a:pt x="26" y="43"/>
                  </a:cubicBezTo>
                  <a:close/>
                  <a:moveTo>
                    <a:pt x="10" y="87"/>
                  </a:moveTo>
                  <a:cubicBezTo>
                    <a:pt x="28" y="70"/>
                    <a:pt x="28" y="70"/>
                    <a:pt x="28" y="70"/>
                  </a:cubicBezTo>
                  <a:cubicBezTo>
                    <a:pt x="29" y="69"/>
                    <a:pt x="29" y="68"/>
                    <a:pt x="28" y="67"/>
                  </a:cubicBezTo>
                  <a:cubicBezTo>
                    <a:pt x="28" y="66"/>
                    <a:pt x="27" y="66"/>
                    <a:pt x="26" y="67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7" y="85"/>
                    <a:pt x="7" y="86"/>
                    <a:pt x="8" y="87"/>
                  </a:cubicBezTo>
                  <a:cubicBezTo>
                    <a:pt x="8" y="88"/>
                    <a:pt x="10" y="88"/>
                    <a:pt x="10" y="87"/>
                  </a:cubicBezTo>
                  <a:close/>
                  <a:moveTo>
                    <a:pt x="85" y="84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66" y="66"/>
                    <a:pt x="65" y="66"/>
                    <a:pt x="64" y="67"/>
                  </a:cubicBezTo>
                  <a:cubicBezTo>
                    <a:pt x="63" y="68"/>
                    <a:pt x="63" y="69"/>
                    <a:pt x="64" y="70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3" y="88"/>
                    <a:pt x="84" y="88"/>
                    <a:pt x="85" y="87"/>
                  </a:cubicBezTo>
                  <a:cubicBezTo>
                    <a:pt x="85" y="86"/>
                    <a:pt x="85" y="85"/>
                    <a:pt x="85" y="8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Freeform 101"/>
            <p:cNvSpPr>
              <a:spLocks noEditPoints="1"/>
            </p:cNvSpPr>
            <p:nvPr/>
          </p:nvSpPr>
          <p:spPr bwMode="auto">
            <a:xfrm>
              <a:off x="5002213" y="2806135"/>
              <a:ext cx="371545" cy="363150"/>
            </a:xfrm>
            <a:custGeom>
              <a:avLst/>
              <a:gdLst>
                <a:gd name="T0" fmla="*/ 74 w 82"/>
                <a:gd name="T1" fmla="*/ 6 h 80"/>
                <a:gd name="T2" fmla="*/ 67 w 82"/>
                <a:gd name="T3" fmla="*/ 27 h 80"/>
                <a:gd name="T4" fmla="*/ 65 w 82"/>
                <a:gd name="T5" fmla="*/ 30 h 80"/>
                <a:gd name="T6" fmla="*/ 75 w 82"/>
                <a:gd name="T7" fmla="*/ 71 h 80"/>
                <a:gd name="T8" fmla="*/ 66 w 82"/>
                <a:gd name="T9" fmla="*/ 80 h 80"/>
                <a:gd name="T10" fmla="*/ 44 w 82"/>
                <a:gd name="T11" fmla="*/ 50 h 80"/>
                <a:gd name="T12" fmla="*/ 36 w 82"/>
                <a:gd name="T13" fmla="*/ 57 h 80"/>
                <a:gd name="T14" fmla="*/ 39 w 82"/>
                <a:gd name="T15" fmla="*/ 70 h 80"/>
                <a:gd name="T16" fmla="*/ 34 w 82"/>
                <a:gd name="T17" fmla="*/ 75 h 80"/>
                <a:gd name="T18" fmla="*/ 26 w 82"/>
                <a:gd name="T19" fmla="*/ 61 h 80"/>
                <a:gd name="T20" fmla="*/ 21 w 82"/>
                <a:gd name="T21" fmla="*/ 67 h 80"/>
                <a:gd name="T22" fmla="*/ 16 w 82"/>
                <a:gd name="T23" fmla="*/ 62 h 80"/>
                <a:gd name="T24" fmla="*/ 21 w 82"/>
                <a:gd name="T25" fmla="*/ 57 h 80"/>
                <a:gd name="T26" fmla="*/ 7 w 82"/>
                <a:gd name="T27" fmla="*/ 50 h 80"/>
                <a:gd name="T28" fmla="*/ 12 w 82"/>
                <a:gd name="T29" fmla="*/ 44 h 80"/>
                <a:gd name="T30" fmla="*/ 25 w 82"/>
                <a:gd name="T31" fmla="*/ 47 h 80"/>
                <a:gd name="T32" fmla="*/ 32 w 82"/>
                <a:gd name="T33" fmla="*/ 39 h 80"/>
                <a:gd name="T34" fmla="*/ 0 w 82"/>
                <a:gd name="T35" fmla="*/ 18 h 80"/>
                <a:gd name="T36" fmla="*/ 9 w 82"/>
                <a:gd name="T37" fmla="*/ 8 h 80"/>
                <a:gd name="T38" fmla="*/ 51 w 82"/>
                <a:gd name="T39" fmla="*/ 16 h 80"/>
                <a:gd name="T40" fmla="*/ 53 w 82"/>
                <a:gd name="T41" fmla="*/ 13 h 80"/>
                <a:gd name="T42" fmla="*/ 74 w 82"/>
                <a:gd name="T43" fmla="*/ 6 h 80"/>
                <a:gd name="T44" fmla="*/ 82 w 82"/>
                <a:gd name="T45" fmla="*/ 50 h 80"/>
                <a:gd name="T46" fmla="*/ 74 w 82"/>
                <a:gd name="T47" fmla="*/ 42 h 80"/>
                <a:gd name="T48" fmla="*/ 72 w 82"/>
                <a:gd name="T49" fmla="*/ 44 h 80"/>
                <a:gd name="T50" fmla="*/ 76 w 82"/>
                <a:gd name="T51" fmla="*/ 57 h 80"/>
                <a:gd name="T52" fmla="*/ 82 w 82"/>
                <a:gd name="T53" fmla="*/ 50 h 80"/>
                <a:gd name="T54" fmla="*/ 29 w 82"/>
                <a:gd name="T55" fmla="*/ 0 h 80"/>
                <a:gd name="T56" fmla="*/ 23 w 82"/>
                <a:gd name="T57" fmla="*/ 7 h 80"/>
                <a:gd name="T58" fmla="*/ 36 w 82"/>
                <a:gd name="T59" fmla="*/ 10 h 80"/>
                <a:gd name="T60" fmla="*/ 37 w 82"/>
                <a:gd name="T61" fmla="*/ 8 h 80"/>
                <a:gd name="T62" fmla="*/ 29 w 82"/>
                <a:gd name="T6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" h="80">
                  <a:moveTo>
                    <a:pt x="74" y="6"/>
                  </a:moveTo>
                  <a:cubicBezTo>
                    <a:pt x="76" y="15"/>
                    <a:pt x="74" y="21"/>
                    <a:pt x="67" y="27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9" y="70"/>
                    <a:pt x="39" y="70"/>
                    <a:pt x="39" y="70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1" y="67"/>
                    <a:pt x="21" y="67"/>
                    <a:pt x="21" y="6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53" y="13"/>
                    <a:pt x="53" y="13"/>
                    <a:pt x="53" y="13"/>
                  </a:cubicBezTo>
                  <a:cubicBezTo>
                    <a:pt x="60" y="5"/>
                    <a:pt x="67" y="4"/>
                    <a:pt x="74" y="6"/>
                  </a:cubicBezTo>
                  <a:close/>
                  <a:moveTo>
                    <a:pt x="82" y="50"/>
                  </a:moveTo>
                  <a:cubicBezTo>
                    <a:pt x="74" y="42"/>
                    <a:pt x="74" y="42"/>
                    <a:pt x="74" y="42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82" y="50"/>
                    <a:pt x="82" y="50"/>
                    <a:pt x="82" y="50"/>
                  </a:cubicBezTo>
                  <a:close/>
                  <a:moveTo>
                    <a:pt x="29" y="0"/>
                  </a:moveTo>
                  <a:cubicBezTo>
                    <a:pt x="23" y="7"/>
                    <a:pt x="23" y="7"/>
                    <a:pt x="23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7" y="8"/>
                    <a:pt x="37" y="8"/>
                    <a:pt x="37" y="8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Freeform 102"/>
            <p:cNvSpPr>
              <a:spLocks noEditPoints="1"/>
            </p:cNvSpPr>
            <p:nvPr/>
          </p:nvSpPr>
          <p:spPr bwMode="auto">
            <a:xfrm>
              <a:off x="6835181" y="2747360"/>
              <a:ext cx="348455" cy="421925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111625" y="5418455"/>
            <a:ext cx="38608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sym typeface="+mn-ea"/>
              </a:rPr>
              <a:t>除普通顶点外的四种类顶点都是拐点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0" y="1812925"/>
            <a:ext cx="4015740" cy="323405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 flipV="1">
            <a:off x="3448685" y="3042920"/>
            <a:ext cx="764540" cy="130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25" idx="1"/>
          </p:cNvCxnSpPr>
          <p:nvPr/>
        </p:nvCxnSpPr>
        <p:spPr>
          <a:xfrm flipV="1">
            <a:off x="5136515" y="3252470"/>
            <a:ext cx="3505835" cy="1085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3392805" y="4764405"/>
            <a:ext cx="1202690" cy="654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28" idx="1"/>
          </p:cNvCxnSpPr>
          <p:nvPr/>
        </p:nvCxnSpPr>
        <p:spPr>
          <a:xfrm>
            <a:off x="5377180" y="2491105"/>
            <a:ext cx="2973070" cy="303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490895" cy="535940"/>
              <a:chOff x="5043488" y="515938"/>
              <a:chExt cx="249089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867008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引理</a:t>
                </a: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3.4</a:t>
                </a:r>
                <a:endParaRPr lang="en-US" altLang="zh-CN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Rectangle 2"/>
          <p:cNvSpPr/>
          <p:nvPr/>
        </p:nvSpPr>
        <p:spPr>
          <a:xfrm>
            <a:off x="-15240" y="2048431"/>
            <a:ext cx="12192000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5"/>
          <p:cNvSpPr txBox="1"/>
          <p:nvPr/>
        </p:nvSpPr>
        <p:spPr>
          <a:xfrm>
            <a:off x="1183005" y="2610124"/>
            <a:ext cx="98247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〖引理 3.4〗</a:t>
            </a:r>
            <a:endParaRPr lang="en-US" sz="240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r>
              <a:rPr lang="en-US" sz="240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一个多边形若既不含分裂顶点，也不含汇合顶点，则必然是 y-单调的。</a:t>
            </a:r>
            <a:endParaRPr lang="en-US" sz="240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20925" y="3876675"/>
            <a:ext cx="6810375" cy="2982595"/>
          </a:xfrm>
          <a:prstGeom prst="rect">
            <a:avLst/>
          </a:prstGeom>
        </p:spPr>
      </p:pic>
    </p:spTree>
  </p:cSld>
  <p:clrMapOvr>
    <a:masterClrMapping/>
  </p:clrMapOvr>
  <p:transition spd="slow" advTm="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982345"/>
            <a:chOff x="2320698" y="560331"/>
            <a:chExt cx="7519988" cy="982345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3015297" cy="982345"/>
              <a:chOff x="5043488" y="515938"/>
              <a:chExt cx="3015297" cy="982345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391410" cy="98234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消除分裂顶点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eaLnBrk="1" hangingPunct="1">
                  <a:buNone/>
                </a:pP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TextBox 5"/>
          <p:cNvSpPr txBox="1"/>
          <p:nvPr/>
        </p:nvSpPr>
        <p:spPr>
          <a:xfrm>
            <a:off x="6802469" y="5067359"/>
            <a:ext cx="38582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消除分裂顶点的方法⎯⎯分别将它们</a:t>
            </a:r>
            <a:endParaRPr lang="en-US" b="1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与各自左侧那条相邻边的助手相联</a:t>
            </a:r>
            <a:endParaRPr lang="en-US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Oval 12"/>
          <p:cNvSpPr/>
          <p:nvPr/>
        </p:nvSpPr>
        <p:spPr>
          <a:xfrm>
            <a:off x="559827" y="1929219"/>
            <a:ext cx="571500" cy="57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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1308735" y="1751965"/>
            <a:ext cx="442912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/>
              <a:t>采用平面扫描的方法在一个分裂顶点处引入一条对角线</a:t>
            </a:r>
            <a:endParaRPr lang="zh-CN" altLang="en-US" sz="2000"/>
          </a:p>
        </p:txBody>
      </p:sp>
      <p:sp>
        <p:nvSpPr>
          <p:cNvPr id="16" name="Oval 14"/>
          <p:cNvSpPr/>
          <p:nvPr/>
        </p:nvSpPr>
        <p:spPr>
          <a:xfrm>
            <a:off x="560144" y="3143812"/>
            <a:ext cx="571500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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5"/>
          <p:cNvSpPr/>
          <p:nvPr/>
        </p:nvSpPr>
        <p:spPr>
          <a:xfrm>
            <a:off x="1308735" y="2753360"/>
            <a:ext cx="482473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/>
              <a:t>现在考虑介于ej和ek之间、位于vi上方的那些顶点，若这些顶点至少存在一个，则总可以将其中最低的那个与vi联接起来（构成一条合法的对角线）。</a:t>
            </a:r>
            <a:endParaRPr lang="zh-CN" altLang="en-US" sz="2000"/>
          </a:p>
        </p:txBody>
      </p:sp>
      <p:sp>
        <p:nvSpPr>
          <p:cNvPr id="18" name="Oval 16"/>
          <p:cNvSpPr/>
          <p:nvPr/>
        </p:nvSpPr>
        <p:spPr>
          <a:xfrm>
            <a:off x="560144" y="4820933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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7"/>
          <p:cNvSpPr/>
          <p:nvPr/>
        </p:nvSpPr>
        <p:spPr>
          <a:xfrm>
            <a:off x="1308735" y="4511675"/>
            <a:ext cx="482917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若这类顶点根本不存在，则可将vi与ej或ek的上端点联接起来。无论如何，我们都将这个顶点称作“ej的助手”（helper of ej），记作helper(ej)。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5075" y="1844675"/>
            <a:ext cx="4994910" cy="2891155"/>
          </a:xfrm>
          <a:prstGeom prst="rect">
            <a:avLst/>
          </a:prstGeom>
        </p:spPr>
      </p:pic>
    </p:spTree>
  </p:cSld>
  <p:clrMapOvr>
    <a:masterClrMapping/>
  </p:clrMapOvr>
  <p:transition spd="slow" advTm="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5" grpId="0"/>
      <p:bldP spid="16" grpId="0" bldLvl="0" animBg="1"/>
      <p:bldP spid="17" grpId="0"/>
      <p:bldP spid="18" grpId="0" bldLvl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982345"/>
            <a:chOff x="2320698" y="560331"/>
            <a:chExt cx="7519988" cy="982345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5090212" cy="982345"/>
              <a:chOff x="5043488" y="515938"/>
              <a:chExt cx="5090212" cy="982345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4466325" cy="982345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消除汇合顶点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lvl="0" eaLnBrk="1" hangingPunct="1">
                  <a:buNone/>
                </a:pP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TextBox 5"/>
          <p:cNvSpPr txBox="1"/>
          <p:nvPr/>
        </p:nvSpPr>
        <p:spPr>
          <a:xfrm>
            <a:off x="7827994" y="4455854"/>
            <a:ext cx="3992880" cy="983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b="1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r>
              <a:rPr lang="zh-CN" altLang="en-US" sz="2000"/>
              <a:t>要将上和下颠倒过来，汇合顶点也</a:t>
            </a:r>
            <a:endParaRPr lang="zh-CN" altLang="en-US" sz="2000"/>
          </a:p>
          <a:p>
            <a:pPr algn="l"/>
            <a:r>
              <a:rPr lang="zh-CN" altLang="en-US" sz="2000"/>
              <a:t>就相当于分裂顶点</a:t>
            </a:r>
            <a:endParaRPr lang="zh-CN" altLang="en-US" sz="2000"/>
          </a:p>
        </p:txBody>
      </p:sp>
      <p:sp>
        <p:nvSpPr>
          <p:cNvPr id="14" name="Oval 12"/>
          <p:cNvSpPr/>
          <p:nvPr/>
        </p:nvSpPr>
        <p:spPr>
          <a:xfrm>
            <a:off x="392822" y="1694904"/>
            <a:ext cx="571500" cy="57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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1125855" y="1510030"/>
            <a:ext cx="5706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从介于ej和ek之间、位于当前扫描线下方的所有顶点中，选出其中的最高者，然后将vi与之相联</a:t>
            </a:r>
            <a:endParaRPr lang="zh-CN" altLang="en-US" sz="2000"/>
          </a:p>
        </p:txBody>
      </p:sp>
      <p:sp>
        <p:nvSpPr>
          <p:cNvPr id="16" name="Oval 14"/>
          <p:cNvSpPr/>
          <p:nvPr/>
        </p:nvSpPr>
        <p:spPr>
          <a:xfrm>
            <a:off x="393139" y="2910132"/>
            <a:ext cx="571500" cy="57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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5"/>
          <p:cNvSpPr/>
          <p:nvPr/>
        </p:nvSpPr>
        <p:spPr>
          <a:xfrm>
            <a:off x="1125855" y="2619375"/>
            <a:ext cx="573722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每次更换某条边的助手时，都要通过检查以确认（被替换的）先前的助手是否为一个汇合顶点。如果是，就在新、老助手之间引入一条对角线。</a:t>
            </a:r>
            <a:endParaRPr lang="zh-CN" altLang="en-US" sz="2000"/>
          </a:p>
        </p:txBody>
      </p:sp>
      <p:sp>
        <p:nvSpPr>
          <p:cNvPr id="18" name="Oval 16"/>
          <p:cNvSpPr/>
          <p:nvPr/>
        </p:nvSpPr>
        <p:spPr>
          <a:xfrm>
            <a:off x="393139" y="4301503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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7"/>
          <p:cNvSpPr/>
          <p:nvPr/>
        </p:nvSpPr>
        <p:spPr>
          <a:xfrm>
            <a:off x="1106805" y="3926205"/>
            <a:ext cx="574548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ym typeface="+mn-ea"/>
              </a:rPr>
              <a:t>若新助手是一个分裂顶点，则这条对角线本来就需要被加入进来，以消除这一分裂顶点。若同时老助手是一个汇合顶点，则这条对角线将把一个分裂顶点和一个汇合顶点同时消除掉</a:t>
            </a:r>
            <a:endParaRPr lang="zh-CN" altLang="en-US" sz="2000"/>
          </a:p>
        </p:txBody>
      </p:sp>
      <p:sp>
        <p:nvSpPr>
          <p:cNvPr id="21" name="Rectangle 19"/>
          <p:cNvSpPr/>
          <p:nvPr/>
        </p:nvSpPr>
        <p:spPr>
          <a:xfrm>
            <a:off x="2032469" y="5405993"/>
            <a:ext cx="3345206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0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3890" y="1680210"/>
            <a:ext cx="4915535" cy="2893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6805" y="5509895"/>
            <a:ext cx="65614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还有一种可能：在扫描线越过vi之后，ej的助手不再会被更换⎯⎯在这种情况下，可以将vi与ej的下端点联接起来</a:t>
            </a:r>
            <a:endParaRPr lang="zh-CN" altLang="en-US" sz="2000"/>
          </a:p>
        </p:txBody>
      </p:sp>
      <p:sp>
        <p:nvSpPr>
          <p:cNvPr id="12" name="Oval 16"/>
          <p:cNvSpPr/>
          <p:nvPr/>
        </p:nvSpPr>
        <p:spPr>
          <a:xfrm>
            <a:off x="393139" y="5650878"/>
            <a:ext cx="571500" cy="5715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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ransition spd="slow" advTm="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ldLvl="0" animBg="1"/>
      <p:bldP spid="15" grpId="0"/>
      <p:bldP spid="16" grpId="0" bldLvl="0" animBg="1"/>
      <p:bldP spid="17" grpId="0"/>
      <p:bldP spid="18" grpId="0" bldLvl="0" animBg="1"/>
      <p:bldP spid="19" grpId="0"/>
      <p:bldP spid="21" grpId="0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731437" y="3669216"/>
            <a:ext cx="3793579" cy="592932"/>
            <a:chOff x="5180762" y="1341138"/>
            <a:chExt cx="3793579" cy="592932"/>
          </a:xfrm>
          <a:solidFill>
            <a:schemeClr val="accent3"/>
          </a:solidFill>
        </p:grpSpPr>
        <p:sp>
          <p:nvSpPr>
            <p:cNvPr id="36" name="Freeform 11"/>
            <p:cNvSpPr/>
            <p:nvPr/>
          </p:nvSpPr>
          <p:spPr bwMode="auto">
            <a:xfrm>
              <a:off x="5303349" y="1341138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37" name="Freeform 10"/>
            <p:cNvSpPr/>
            <p:nvPr/>
          </p:nvSpPr>
          <p:spPr bwMode="auto">
            <a:xfrm>
              <a:off x="5180762" y="1407814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5367617" y="1341139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TextBox 105"/>
            <p:cNvSpPr txBox="1">
              <a:spLocks noChangeArrowheads="1"/>
            </p:cNvSpPr>
            <p:nvPr/>
          </p:nvSpPr>
          <p:spPr bwMode="auto">
            <a:xfrm>
              <a:off x="6065051" y="1454247"/>
              <a:ext cx="2269490" cy="436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看守与三角剖分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106"/>
            <p:cNvSpPr txBox="1">
              <a:spLocks noChangeArrowheads="1"/>
            </p:cNvSpPr>
            <p:nvPr/>
          </p:nvSpPr>
          <p:spPr bwMode="auto">
            <a:xfrm>
              <a:off x="5448548" y="1373285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731437" y="4793124"/>
            <a:ext cx="4068179" cy="592931"/>
            <a:chOff x="5694561" y="2088852"/>
            <a:chExt cx="4068179" cy="592931"/>
          </a:xfrm>
          <a:solidFill>
            <a:schemeClr val="accent2"/>
          </a:solidFill>
        </p:grpSpPr>
        <p:sp>
          <p:nvSpPr>
            <p:cNvPr id="42" name="Freeform 11"/>
            <p:cNvSpPr/>
            <p:nvPr/>
          </p:nvSpPr>
          <p:spPr bwMode="auto">
            <a:xfrm>
              <a:off x="5817148" y="2088852"/>
              <a:ext cx="668870" cy="84535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3" name="Freeform 10"/>
            <p:cNvSpPr/>
            <p:nvPr/>
          </p:nvSpPr>
          <p:spPr bwMode="auto">
            <a:xfrm>
              <a:off x="5694561" y="2155527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5881416" y="2088852"/>
              <a:ext cx="540333" cy="553641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TextBox 108"/>
            <p:cNvSpPr txBox="1">
              <a:spLocks noChangeArrowheads="1"/>
            </p:cNvSpPr>
            <p:nvPr/>
          </p:nvSpPr>
          <p:spPr bwMode="auto">
            <a:xfrm>
              <a:off x="6578850" y="2224583"/>
              <a:ext cx="3183890" cy="436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单调多边形的三角剖分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Box 109"/>
            <p:cNvSpPr txBox="1">
              <a:spLocks noChangeArrowheads="1"/>
            </p:cNvSpPr>
            <p:nvPr/>
          </p:nvSpPr>
          <p:spPr bwMode="auto">
            <a:xfrm>
              <a:off x="5962347" y="2104330"/>
              <a:ext cx="370840" cy="5289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62329" y="3666278"/>
            <a:ext cx="3793579" cy="591741"/>
            <a:chOff x="5862527" y="3014841"/>
            <a:chExt cx="3793579" cy="591741"/>
          </a:xfrm>
          <a:solidFill>
            <a:schemeClr val="accent4"/>
          </a:solidFill>
        </p:grpSpPr>
        <p:sp>
          <p:nvSpPr>
            <p:cNvPr id="48" name="Freeform 11"/>
            <p:cNvSpPr/>
            <p:nvPr/>
          </p:nvSpPr>
          <p:spPr bwMode="auto">
            <a:xfrm>
              <a:off x="5985114" y="3014841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5862527" y="3080326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6049382" y="3014842"/>
              <a:ext cx="540333" cy="553640"/>
            </a:xfrm>
            <a:prstGeom prst="rect">
              <a:avLst/>
            </a:prstGeom>
            <a:grpFill/>
            <a:ln>
              <a:noFill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Box 115"/>
            <p:cNvSpPr txBox="1">
              <a:spLocks noChangeArrowheads="1"/>
            </p:cNvSpPr>
            <p:nvPr/>
          </p:nvSpPr>
          <p:spPr bwMode="auto">
            <a:xfrm>
              <a:off x="6746816" y="3110091"/>
              <a:ext cx="2879090" cy="436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多边形的单调块划分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116"/>
            <p:cNvSpPr txBox="1">
              <a:spLocks noChangeArrowheads="1"/>
            </p:cNvSpPr>
            <p:nvPr/>
          </p:nvSpPr>
          <p:spPr bwMode="auto">
            <a:xfrm>
              <a:off x="6130313" y="3029129"/>
              <a:ext cx="370840" cy="52895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262329" y="4793124"/>
            <a:ext cx="3793579" cy="591741"/>
            <a:chOff x="5677148" y="3848257"/>
            <a:chExt cx="3793579" cy="591741"/>
          </a:xfrm>
          <a:solidFill>
            <a:schemeClr val="accent1">
              <a:lumMod val="75000"/>
            </a:schemeClr>
          </a:solidFill>
        </p:grpSpPr>
        <p:sp>
          <p:nvSpPr>
            <p:cNvPr id="54" name="Freeform 11"/>
            <p:cNvSpPr/>
            <p:nvPr/>
          </p:nvSpPr>
          <p:spPr bwMode="auto">
            <a:xfrm>
              <a:off x="5787035" y="3848257"/>
              <a:ext cx="668870" cy="84534"/>
            </a:xfrm>
            <a:custGeom>
              <a:avLst/>
              <a:gdLst>
                <a:gd name="T0" fmla="*/ 111 w 1156"/>
                <a:gd name="T1" fmla="*/ 0 h 142"/>
                <a:gd name="T2" fmla="*/ 1045 w 1156"/>
                <a:gd name="T3" fmla="*/ 0 h 142"/>
                <a:gd name="T4" fmla="*/ 1156 w 1156"/>
                <a:gd name="T5" fmla="*/ 142 h 142"/>
                <a:gd name="T6" fmla="*/ 0 w 1156"/>
                <a:gd name="T7" fmla="*/ 142 h 142"/>
                <a:gd name="T8" fmla="*/ 111 w 1156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6" h="142">
                  <a:moveTo>
                    <a:pt x="111" y="0"/>
                  </a:moveTo>
                  <a:lnTo>
                    <a:pt x="1045" y="0"/>
                  </a:lnTo>
                  <a:lnTo>
                    <a:pt x="1156" y="142"/>
                  </a:lnTo>
                  <a:lnTo>
                    <a:pt x="0" y="142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5" name="Freeform 10"/>
            <p:cNvSpPr/>
            <p:nvPr/>
          </p:nvSpPr>
          <p:spPr bwMode="auto">
            <a:xfrm>
              <a:off x="5677148" y="3913742"/>
              <a:ext cx="3793579" cy="526256"/>
            </a:xfrm>
            <a:custGeom>
              <a:avLst/>
              <a:gdLst>
                <a:gd name="T0" fmla="*/ 97 w 8676"/>
                <a:gd name="T1" fmla="*/ 0 h 884"/>
                <a:gd name="T2" fmla="*/ 8475 w 8676"/>
                <a:gd name="T3" fmla="*/ 0 h 884"/>
                <a:gd name="T4" fmla="*/ 8676 w 8676"/>
                <a:gd name="T5" fmla="*/ 202 h 884"/>
                <a:gd name="T6" fmla="*/ 8676 w 8676"/>
                <a:gd name="T7" fmla="*/ 788 h 884"/>
                <a:gd name="T8" fmla="*/ 8579 w 8676"/>
                <a:gd name="T9" fmla="*/ 884 h 884"/>
                <a:gd name="T10" fmla="*/ 97 w 8676"/>
                <a:gd name="T11" fmla="*/ 884 h 884"/>
                <a:gd name="T12" fmla="*/ 0 w 8676"/>
                <a:gd name="T13" fmla="*/ 788 h 884"/>
                <a:gd name="T14" fmla="*/ 0 w 8676"/>
                <a:gd name="T15" fmla="*/ 96 h 884"/>
                <a:gd name="T16" fmla="*/ 97 w 8676"/>
                <a:gd name="T17" fmla="*/ 0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76" h="884">
                  <a:moveTo>
                    <a:pt x="97" y="0"/>
                  </a:moveTo>
                  <a:lnTo>
                    <a:pt x="8475" y="0"/>
                  </a:lnTo>
                  <a:lnTo>
                    <a:pt x="8676" y="202"/>
                  </a:lnTo>
                  <a:lnTo>
                    <a:pt x="8676" y="788"/>
                  </a:lnTo>
                  <a:cubicBezTo>
                    <a:pt x="8676" y="841"/>
                    <a:pt x="8632" y="884"/>
                    <a:pt x="8579" y="884"/>
                  </a:cubicBezTo>
                  <a:lnTo>
                    <a:pt x="97" y="884"/>
                  </a:lnTo>
                  <a:cubicBezTo>
                    <a:pt x="44" y="884"/>
                    <a:pt x="0" y="841"/>
                    <a:pt x="0" y="788"/>
                  </a:cubicBezTo>
                  <a:lnTo>
                    <a:pt x="0" y="96"/>
                  </a:lnTo>
                  <a:cubicBezTo>
                    <a:pt x="0" y="43"/>
                    <a:pt x="44" y="0"/>
                    <a:pt x="97" y="0"/>
                  </a:cubicBezTo>
                  <a:close/>
                </a:path>
              </a:pathLst>
            </a:custGeom>
            <a:grpFill/>
            <a:ln w="10" cap="flat" cmpd="sng">
              <a:solidFill>
                <a:srgbClr val="A8A9AD"/>
              </a:solidFill>
              <a:round/>
            </a:ln>
          </p:spPr>
          <p:txBody>
            <a:bodyPr lIns="68562" tIns="34281" rIns="68562" bIns="34281"/>
            <a:lstStyle/>
            <a:p>
              <a:endParaRPr lang="zh-CN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5864003" y="3848258"/>
              <a:ext cx="540333" cy="55364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68562" tIns="34281" rIns="68562" bIns="3428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TextBox 117"/>
            <p:cNvSpPr txBox="1">
              <a:spLocks noChangeArrowheads="1"/>
            </p:cNvSpPr>
            <p:nvPr/>
          </p:nvSpPr>
          <p:spPr bwMode="auto">
            <a:xfrm>
              <a:off x="6561437" y="3951841"/>
              <a:ext cx="1659890" cy="436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注释及评论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118"/>
            <p:cNvSpPr txBox="1">
              <a:spLocks noChangeArrowheads="1"/>
            </p:cNvSpPr>
            <p:nvPr/>
          </p:nvSpPr>
          <p:spPr bwMode="auto">
            <a:xfrm>
              <a:off x="5944934" y="3870879"/>
              <a:ext cx="375708" cy="5308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8562" tIns="34281" rIns="68562" bIns="3428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030117" y="644955"/>
            <a:ext cx="2270571" cy="2270569"/>
            <a:chOff x="3535099" y="1592978"/>
            <a:chExt cx="1182749" cy="1182749"/>
          </a:xfrm>
          <a:effectLst/>
        </p:grpSpPr>
        <p:sp>
          <p:nvSpPr>
            <p:cNvPr id="109" name="椭圆 108"/>
            <p:cNvSpPr/>
            <p:nvPr/>
          </p:nvSpPr>
          <p:spPr>
            <a:xfrm>
              <a:off x="3535099" y="1592978"/>
              <a:ext cx="1182749" cy="1182749"/>
            </a:xfrm>
            <a:prstGeom prst="ellipse">
              <a:avLst/>
            </a:prstGeom>
            <a:solidFill>
              <a:schemeClr val="accent3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0" name="文本框 1"/>
            <p:cNvSpPr txBox="1"/>
            <p:nvPr/>
          </p:nvSpPr>
          <p:spPr>
            <a:xfrm>
              <a:off x="3718006" y="1919472"/>
              <a:ext cx="817642" cy="480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54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5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1910397" cy="535940"/>
              <a:chOff x="5043488" y="515938"/>
              <a:chExt cx="19103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2865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主算法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" name="Rectangle 13"/>
          <p:cNvSpPr/>
          <p:nvPr/>
        </p:nvSpPr>
        <p:spPr>
          <a:xfrm>
            <a:off x="948055" y="1703070"/>
            <a:ext cx="1002411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None/>
            </a:pPr>
            <a:r>
              <a:rPr lang="zh-CN" altLang="en-US" sz="2400"/>
              <a:t>算法 MAKEMONOTONE(P) 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输入：表示为双向链接边表 D 的一个简单多边形 P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输出：P 的单调子多边形划分，同样地存储在 D 中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1. 以 y-坐标为优先级，将 P 的所有顶点组成一个优先队列 Q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   若有多个顶点的 y-坐标相同，则 x-坐标小者优先级更高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2. 初始化一棵空的二分查找树 T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3. while (Q 非空)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4. do从 Q 中取出优先级最高的顶点 vi</a:t>
            </a:r>
            <a:endParaRPr lang="zh-CN" altLang="en-US" sz="2400"/>
          </a:p>
          <a:p>
            <a:pPr algn="l">
              <a:buClrTx/>
              <a:buSzTx/>
              <a:buNone/>
            </a:pPr>
            <a:r>
              <a:rPr lang="zh-CN" altLang="en-US" sz="2400"/>
              <a:t>5. 根据该顶点的类型，选用适当的子程序加以处理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4867861" cy="535940"/>
              <a:chOff x="5043488" y="515938"/>
              <a:chExt cx="4867861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4243974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不同事件点的处理方法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Group 35"/>
          <p:cNvGrpSpPr/>
          <p:nvPr/>
        </p:nvGrpSpPr>
        <p:grpSpPr>
          <a:xfrm>
            <a:off x="2560764" y="1683703"/>
            <a:ext cx="7496175" cy="706755"/>
            <a:chOff x="3533220" y="2094454"/>
            <a:chExt cx="7496175" cy="706755"/>
          </a:xfrm>
        </p:grpSpPr>
        <p:sp>
          <p:nvSpPr>
            <p:cNvPr id="13" name="Oval 12"/>
            <p:cNvSpPr/>
            <p:nvPr/>
          </p:nvSpPr>
          <p:spPr>
            <a:xfrm>
              <a:off x="3533220" y="2162647"/>
              <a:ext cx="571500" cy="571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FontAwesome" pitchFamily="2" charset="0"/>
                </a:rPr>
                <a:t>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09190" y="2094454"/>
              <a:ext cx="6720205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/>
                <a:t>算法 HANDLESTARTVERTEX(vi) 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1. 将 ei 插入 T 中，将 helper(ei)设为 vi</a:t>
              </a:r>
              <a:endParaRPr lang="zh-CN" altLang="en-US" sz="2000"/>
            </a:p>
          </p:txBody>
        </p:sp>
      </p:grpSp>
      <p:grpSp>
        <p:nvGrpSpPr>
          <p:cNvPr id="15" name="Group 34"/>
          <p:cNvGrpSpPr/>
          <p:nvPr/>
        </p:nvGrpSpPr>
        <p:grpSpPr>
          <a:xfrm>
            <a:off x="2560764" y="2784630"/>
            <a:ext cx="8317230" cy="1630045"/>
            <a:chOff x="3533220" y="2654361"/>
            <a:chExt cx="8317230" cy="1630045"/>
          </a:xfrm>
        </p:grpSpPr>
        <p:sp>
          <p:nvSpPr>
            <p:cNvPr id="16" name="Oval 14"/>
            <p:cNvSpPr/>
            <p:nvPr/>
          </p:nvSpPr>
          <p:spPr>
            <a:xfrm>
              <a:off x="3533220" y="3130224"/>
              <a:ext cx="571500" cy="5715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FontAwesome" pitchFamily="2" charset="0"/>
                </a:rPr>
                <a:t>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Rectangle 15"/>
            <p:cNvSpPr/>
            <p:nvPr/>
          </p:nvSpPr>
          <p:spPr>
            <a:xfrm>
              <a:off x="4309190" y="2654361"/>
              <a:ext cx="7541260" cy="163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/>
                <a:t>算法 HANDLEENDVERTEX(vi) 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1. if (helper(ei-1)为一个汇合顶点) 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2. then 在 vi 和 helper(ei-1)之间生成一条对角线，并将该对角线插入到 D 中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3. 在 T 中删除 ei-1</a:t>
              </a:r>
              <a:endParaRPr lang="zh-CN" altLang="en-US" sz="2000"/>
            </a:p>
          </p:txBody>
        </p:sp>
      </p:grpSp>
      <p:grpSp>
        <p:nvGrpSpPr>
          <p:cNvPr id="18" name="Group 36"/>
          <p:cNvGrpSpPr/>
          <p:nvPr/>
        </p:nvGrpSpPr>
        <p:grpSpPr>
          <a:xfrm>
            <a:off x="2560764" y="4808212"/>
            <a:ext cx="9269095" cy="1938020"/>
            <a:chOff x="3533220" y="4940823"/>
            <a:chExt cx="9269095" cy="1938020"/>
          </a:xfrm>
        </p:grpSpPr>
        <p:sp>
          <p:nvSpPr>
            <p:cNvPr id="19" name="Oval 19"/>
            <p:cNvSpPr/>
            <p:nvPr/>
          </p:nvSpPr>
          <p:spPr>
            <a:xfrm>
              <a:off x="3533220" y="5264921"/>
              <a:ext cx="571500" cy="57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FontAwesome" pitchFamily="2" charset="0"/>
                </a:rPr>
                <a:t>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Rectangle 20"/>
            <p:cNvSpPr/>
            <p:nvPr/>
          </p:nvSpPr>
          <p:spPr>
            <a:xfrm>
              <a:off x="4309825" y="4940823"/>
              <a:ext cx="8492490" cy="1938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None/>
              </a:pPr>
              <a:r>
                <a:rPr lang="zh-CN" altLang="en-US" sz="2000"/>
                <a:t>算法 HANDLESPLITVERTEX(vi) 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1. 对 T 进行搜索，查找在左侧与 vi 紧邻的那条边 ej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2. 在 vi 和 helper(ej)之间生成一条对角线，并将该对角线插入到 D 中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3. helper(ej) ← vi</a:t>
              </a:r>
              <a:endParaRPr lang="zh-CN" altLang="en-US" sz="2000"/>
            </a:p>
            <a:p>
              <a:pPr algn="l">
                <a:buClrTx/>
                <a:buSzTx/>
                <a:buNone/>
              </a:pPr>
              <a:r>
                <a:rPr lang="zh-CN" altLang="en-US" sz="2000"/>
                <a:t>4. 将 ei 插入到 T 中，将 helper(ei)设置为 v</a:t>
              </a:r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Calibri" panose="020F0502020204030204" pitchFamily="34" charset="0"/>
              </a:endParaRPr>
            </a:p>
            <a:p>
              <a:endParaRPr lang="en-US" sz="20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Rectangle 25"/>
          <p:cNvSpPr/>
          <p:nvPr/>
        </p:nvSpPr>
        <p:spPr>
          <a:xfrm>
            <a:off x="9056134" y="3832073"/>
            <a:ext cx="1510268" cy="86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00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endParaRPr lang="en-US" sz="100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endParaRPr lang="en-US" sz="100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endParaRPr lang="en-US" sz="100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just"/>
            <a:endParaRPr lang="en-US" sz="1000">
              <a:solidFill>
                <a:schemeClr val="bg1">
                  <a:lumMod val="50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1220" y="1853565"/>
            <a:ext cx="1236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Calibri" panose="020F0502020204030204" pitchFamily="34" charset="0"/>
              </a:rPr>
              <a:t>起始顶点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Calibri" panose="020F05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1220" y="3415665"/>
            <a:ext cx="1236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Calibri" panose="020F0502020204030204" pitchFamily="34" charset="0"/>
              </a:rPr>
              <a:t>终止顶点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Calibri" panose="020F05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180" y="5233670"/>
            <a:ext cx="1236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Calibri" panose="020F0502020204030204" pitchFamily="34" charset="0"/>
              </a:rPr>
              <a:t>分裂顶点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6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233913" cy="530657"/>
              <a:chOff x="5043488" y="515938"/>
              <a:chExt cx="2233913" cy="530657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610026" cy="530657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lang="zh-CN" altLang="en-US" sz="2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不同事件点的处理方法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950595" y="1555115"/>
            <a:ext cx="10785475" cy="5126990"/>
            <a:chOff x="922425" y="1391905"/>
            <a:chExt cx="7562674" cy="2805113"/>
          </a:xfrm>
        </p:grpSpPr>
        <p:sp>
          <p:nvSpPr>
            <p:cNvPr id="13" name="Freeform 5"/>
            <p:cNvSpPr/>
            <p:nvPr/>
          </p:nvSpPr>
          <p:spPr bwMode="auto">
            <a:xfrm>
              <a:off x="922425" y="1392350"/>
              <a:ext cx="3446281" cy="2804667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4606919" y="1391905"/>
              <a:ext cx="3878180" cy="2805113"/>
            </a:xfrm>
            <a:custGeom>
              <a:avLst/>
              <a:gdLst>
                <a:gd name="T0" fmla="*/ 1740 w 1817"/>
                <a:gd name="T1" fmla="*/ 0 h 1299"/>
                <a:gd name="T2" fmla="*/ 77 w 1817"/>
                <a:gd name="T3" fmla="*/ 0 h 1299"/>
                <a:gd name="T4" fmla="*/ 0 w 1817"/>
                <a:gd name="T5" fmla="*/ 77 h 1299"/>
                <a:gd name="T6" fmla="*/ 0 w 1817"/>
                <a:gd name="T7" fmla="*/ 1071 h 1299"/>
                <a:gd name="T8" fmla="*/ 77 w 1817"/>
                <a:gd name="T9" fmla="*/ 1148 h 1299"/>
                <a:gd name="T10" fmla="*/ 258 w 1817"/>
                <a:gd name="T11" fmla="*/ 1148 h 1299"/>
                <a:gd name="T12" fmla="*/ 258 w 1817"/>
                <a:gd name="T13" fmla="*/ 1299 h 1299"/>
                <a:gd name="T14" fmla="*/ 409 w 1817"/>
                <a:gd name="T15" fmla="*/ 1148 h 1299"/>
                <a:gd name="T16" fmla="*/ 1740 w 1817"/>
                <a:gd name="T17" fmla="*/ 1148 h 1299"/>
                <a:gd name="T18" fmla="*/ 1817 w 1817"/>
                <a:gd name="T19" fmla="*/ 1071 h 1299"/>
                <a:gd name="T20" fmla="*/ 1817 w 1817"/>
                <a:gd name="T21" fmla="*/ 77 h 1299"/>
                <a:gd name="T22" fmla="*/ 1740 w 1817"/>
                <a:gd name="T23" fmla="*/ 0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17" h="1299">
                  <a:moveTo>
                    <a:pt x="1740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071"/>
                    <a:pt x="0" y="1071"/>
                    <a:pt x="0" y="1071"/>
                  </a:cubicBezTo>
                  <a:cubicBezTo>
                    <a:pt x="0" y="1114"/>
                    <a:pt x="34" y="1148"/>
                    <a:pt x="77" y="1148"/>
                  </a:cubicBezTo>
                  <a:cubicBezTo>
                    <a:pt x="258" y="1148"/>
                    <a:pt x="258" y="1148"/>
                    <a:pt x="258" y="1148"/>
                  </a:cubicBezTo>
                  <a:cubicBezTo>
                    <a:pt x="258" y="1299"/>
                    <a:pt x="258" y="1299"/>
                    <a:pt x="258" y="1299"/>
                  </a:cubicBezTo>
                  <a:cubicBezTo>
                    <a:pt x="409" y="1148"/>
                    <a:pt x="409" y="1148"/>
                    <a:pt x="409" y="1148"/>
                  </a:cubicBezTo>
                  <a:cubicBezTo>
                    <a:pt x="1740" y="1148"/>
                    <a:pt x="1740" y="1148"/>
                    <a:pt x="1740" y="1148"/>
                  </a:cubicBezTo>
                  <a:cubicBezTo>
                    <a:pt x="1782" y="1148"/>
                    <a:pt x="1817" y="1114"/>
                    <a:pt x="1817" y="1071"/>
                  </a:cubicBezTo>
                  <a:cubicBezTo>
                    <a:pt x="1817" y="77"/>
                    <a:pt x="1817" y="77"/>
                    <a:pt x="1817" y="77"/>
                  </a:cubicBezTo>
                  <a:cubicBezTo>
                    <a:pt x="1817" y="34"/>
                    <a:pt x="1782" y="0"/>
                    <a:pt x="1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/>
            <a:lstStyle/>
            <a:p>
              <a:endParaRPr lang="zh-CN" altLang="en-US" sz="3600">
                <a:solidFill>
                  <a:prstClr val="black"/>
                </a:solidFill>
              </a:endParaRPr>
            </a:p>
          </p:txBody>
        </p:sp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1206944" y="1499607"/>
              <a:ext cx="2907077" cy="1998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算法 HANDLEMERGEVERTEX(vi) </a:t>
              </a:r>
              <a:endParaRPr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1. if (helper(ei-1)为一个汇合顶点) </a:t>
              </a:r>
              <a:endParaRPr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2. then 在 vi 和 helper(ei-1)之间生成一条对角线，并将该对角线插入到 D 中</a:t>
              </a:r>
              <a:endParaRPr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3. 在 T 中删除 ei-1</a:t>
              </a:r>
              <a:endParaRPr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4. 对 T 进行搜索，查找在左侧与 vi 紧邻的那条边 ej</a:t>
              </a:r>
              <a:endParaRPr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5. if (helper(ej)为一个汇合顶点) </a:t>
              </a:r>
              <a:endParaRPr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6. then 在 vi 和 helper(ej)之间生成一条对角线，并将该对角线插入到 D 中</a:t>
              </a:r>
              <a:endParaRPr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>
                  <a:solidFill>
                    <a:prstClr val="white"/>
                  </a:solidFill>
                </a:rPr>
                <a:t>7. helper(ej) ← vi</a:t>
              </a:r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4768101" y="1422249"/>
              <a:ext cx="3513515" cy="236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算法 HANDLEREGULARVERTEX(vi) 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1. if (P 的内部处于 vi 的右侧) 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2. then if (helper(ei-1)是一个汇合顶点) 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3. then 生成一条对角线，联接 vi 和 helper(ei-1)，并 将该对角线插入到 D 中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4. 在 T 中删除 ei-1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5. 将 ei 插入到 T 中，将 helper(ei)设置为 vi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6. else 对 T 进行搜索，查找在左侧与 vi 紧邻的那条边 ej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7. if (helper(ej)是一个汇合顶点) 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8. then 在 vi 和 helper(ej)之间生成一条对角线，并将该对角线插入到 D 中</a:t>
              </a:r>
              <a:endParaRPr dirty="0">
                <a:solidFill>
                  <a:prstClr val="white"/>
                </a:solidFill>
              </a:endParaRP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dirty="0">
                  <a:solidFill>
                    <a:prstClr val="white"/>
                  </a:solidFill>
                </a:rPr>
                <a:t>9. helper(ej) ← v</a:t>
              </a:r>
              <a:endParaRPr dirty="0">
                <a:solidFill>
                  <a:prstClr val="white"/>
                </a:solidFill>
              </a:endParaRPr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1701801" y="3337638"/>
              <a:ext cx="89051" cy="38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Rectangle 39"/>
            <p:cNvSpPr>
              <a:spLocks noChangeArrowheads="1"/>
            </p:cNvSpPr>
            <p:nvPr/>
          </p:nvSpPr>
          <p:spPr bwMode="auto">
            <a:xfrm>
              <a:off x="1701801" y="3561544"/>
              <a:ext cx="89051" cy="38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7" name="Rectangle 40"/>
            <p:cNvSpPr>
              <a:spLocks noChangeArrowheads="1"/>
            </p:cNvSpPr>
            <p:nvPr/>
          </p:nvSpPr>
          <p:spPr bwMode="auto">
            <a:xfrm>
              <a:off x="4368800" y="3337638"/>
              <a:ext cx="89051" cy="38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8" name="Rectangle 41"/>
            <p:cNvSpPr>
              <a:spLocks noChangeArrowheads="1"/>
            </p:cNvSpPr>
            <p:nvPr/>
          </p:nvSpPr>
          <p:spPr bwMode="auto">
            <a:xfrm>
              <a:off x="4368800" y="3561544"/>
              <a:ext cx="89051" cy="38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9" name="Rectangle 42"/>
            <p:cNvSpPr>
              <a:spLocks noChangeArrowheads="1"/>
            </p:cNvSpPr>
            <p:nvPr/>
          </p:nvSpPr>
          <p:spPr bwMode="auto">
            <a:xfrm>
              <a:off x="7016750" y="3337638"/>
              <a:ext cx="89051" cy="388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endParaRPr lang="en-US" altLang="zh-CN" sz="36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ransition spd="slow" advTm="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771457" cy="535940"/>
              <a:chOff x="5043488" y="515938"/>
              <a:chExt cx="277145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14757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引理</a:t>
                </a: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3.5  3.6</a:t>
                </a:r>
                <a:endParaRPr lang="en-US" altLang="zh-CN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Rectangle 2"/>
          <p:cNvSpPr/>
          <p:nvPr/>
        </p:nvSpPr>
        <p:spPr>
          <a:xfrm>
            <a:off x="-15240" y="2048431"/>
            <a:ext cx="12192000" cy="182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5"/>
          <p:cNvSpPr txBox="1"/>
          <p:nvPr/>
        </p:nvSpPr>
        <p:spPr>
          <a:xfrm>
            <a:off x="796925" y="2168799"/>
            <a:ext cx="1057402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〖引理 3.5〗</a:t>
            </a:r>
            <a:endParaRPr lang="en-US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r>
              <a:rPr lang="en-US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通过引入一系列互不相交的对角线，算法 MAKEMONOTONE 能够将 P 划分为多个单调子多边形。</a:t>
            </a:r>
            <a:endParaRPr lang="en-US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endParaRPr lang="en-US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r>
              <a:rPr lang="en-US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〖定理 3.6〗</a:t>
            </a:r>
            <a:endParaRPr lang="en-US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r>
              <a:rPr lang="en-US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使用 O(n)的存储空间，可以在 O(nlogn)时间内将包含 n 个顶点的任何简单多边形分解为多个 y-单调</a:t>
            </a:r>
            <a:endParaRPr lang="en-US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algn="l"/>
            <a:r>
              <a:rPr lang="en-US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的子块。</a:t>
            </a:r>
            <a:endParaRPr lang="en-US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8175" y="3861435"/>
            <a:ext cx="5792470" cy="2997835"/>
          </a:xfrm>
          <a:prstGeom prst="rect">
            <a:avLst/>
          </a:prstGeom>
        </p:spPr>
      </p:pic>
    </p:spTree>
  </p:cSld>
  <p:clrMapOvr>
    <a:masterClrMapping/>
  </p:clrMapOvr>
  <p:transition spd="slow" advTm="8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4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410" y="3810635"/>
            <a:ext cx="55225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0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单调多边形的三角剖分</a:t>
            </a:r>
            <a:endParaRPr lang="zh-CN" altLang="en-US" sz="4000" b="1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5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5514277" cy="462814"/>
              <a:chOff x="5043488" y="515938"/>
              <a:chExt cx="5514277" cy="462814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441950" y="515938"/>
                <a:ext cx="5115815" cy="46281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lang="zh-CN" altLang="en-US" sz="2900" dirty="0">
                    <a:solidFill>
                      <a:schemeClr val="tx1"/>
                    </a:solidFill>
                    <a:sym typeface="+mn-ea"/>
                  </a:rPr>
                  <a:t>单调多边形</a:t>
                </a:r>
                <a:endParaRPr lang="zh-CN" altLang="en-US" sz="29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+mn-ea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6" name="矩形 15"/>
          <p:cNvSpPr/>
          <p:nvPr/>
        </p:nvSpPr>
        <p:spPr>
          <a:xfrm>
            <a:off x="449580" y="1833880"/>
            <a:ext cx="5662930" cy="83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defTabSz="68580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问题描述：</a:t>
            </a:r>
            <a:r>
              <a:rPr lang="zh-CN" altLang="en-US" sz="2000" dirty="0">
                <a:solidFill>
                  <a:schemeClr val="bg1"/>
                </a:solidFill>
              </a:rPr>
              <a:t>单调多边形指存在一个方向，垂直于此方向的所以扫描线与多边形只有两个交点。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0215" y="3215640"/>
            <a:ext cx="5662295" cy="2505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 defTabSz="68580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</a:t>
            </a:r>
            <a:r>
              <a:rPr lang="zh-CN" altLang="en-US" sz="2000" dirty="0">
                <a:solidFill>
                  <a:schemeClr val="bg1"/>
                </a:solidFill>
              </a:rPr>
              <a:t>从顶点</a:t>
            </a:r>
            <a:r>
              <a:rPr lang="en-US" altLang="zh-CN" sz="2000" dirty="0">
                <a:solidFill>
                  <a:schemeClr val="bg1"/>
                </a:solidFill>
              </a:rPr>
              <a:t>T</a:t>
            </a:r>
            <a:r>
              <a:rPr lang="zh-CN" altLang="en-US" sz="2000" dirty="0">
                <a:solidFill>
                  <a:schemeClr val="bg1"/>
                </a:solidFill>
              </a:rPr>
              <a:t>出发，从左边界</a:t>
            </a:r>
            <a:r>
              <a:rPr lang="en-US" altLang="zh-CN" sz="2000" dirty="0">
                <a:solidFill>
                  <a:schemeClr val="bg1"/>
                </a:solidFill>
              </a:rPr>
              <a:t>(T-U-V-W-Z-A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-B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或右边界</a:t>
            </a:r>
            <a:r>
              <a:rPr lang="en-US" altLang="zh-CN" sz="2000" dirty="0">
                <a:solidFill>
                  <a:schemeClr val="bg1"/>
                </a:solidFill>
              </a:rPr>
              <a:t>(T-H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-G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-F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-E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-D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-C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-B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  <a:r>
              <a:rPr lang="zh-CN" altLang="en-US" sz="2000" dirty="0">
                <a:solidFill>
                  <a:schemeClr val="bg1"/>
                </a:solidFill>
              </a:rPr>
              <a:t>走向最低顶点</a:t>
            </a:r>
            <a:r>
              <a:rPr lang="en-US" altLang="zh-CN" sz="2000" dirty="0">
                <a:solidFill>
                  <a:schemeClr val="bg1"/>
                </a:solidFill>
              </a:rPr>
              <a:t>B</a:t>
            </a:r>
            <a:r>
              <a:rPr lang="en-US" altLang="zh-CN" sz="2000" baseline="-25000" dirty="0">
                <a:solidFill>
                  <a:schemeClr val="bg1"/>
                </a:solidFill>
              </a:rPr>
              <a:t>1</a:t>
            </a:r>
            <a:r>
              <a:rPr lang="zh-CN" altLang="en-US" sz="2000" dirty="0">
                <a:solidFill>
                  <a:schemeClr val="bg1"/>
                </a:solidFill>
              </a:rPr>
              <a:t>的路径上，高度一直都在下降。在此过程中，只要有可能，就引入对角线。</a:t>
            </a: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如图3-1所示：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indent="0" algn="just" defTabSz="685800" fontAlgn="auto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</a:rPr>
              <a:t>         </a:t>
            </a:r>
            <a:r>
              <a:rPr lang="zh-CN" altLang="en-US" sz="2000" dirty="0">
                <a:solidFill>
                  <a:schemeClr val="bg1"/>
                </a:solidFill>
              </a:rPr>
              <a:t>由此，引出三角剖分的</a:t>
            </a:r>
            <a:r>
              <a:rPr lang="zh-CN" altLang="en-US" sz="2000" dirty="0">
                <a:solidFill>
                  <a:schemeClr val="bg1"/>
                </a:solidFill>
              </a:rPr>
              <a:t>贪婪算法。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7495" y="1489710"/>
            <a:ext cx="4613910" cy="4269105"/>
          </a:xfrm>
          <a:prstGeom prst="rect">
            <a:avLst/>
          </a:prstGeom>
        </p:spPr>
      </p:pic>
      <p:sp>
        <p:nvSpPr>
          <p:cNvPr id="5" name="文本框 31"/>
          <p:cNvSpPr txBox="1"/>
          <p:nvPr/>
        </p:nvSpPr>
        <p:spPr>
          <a:xfrm>
            <a:off x="8698865" y="5958205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3-1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19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27373" y="560331"/>
              <a:ext cx="6068492" cy="449262"/>
              <a:chOff x="3482023" y="515938"/>
              <a:chExt cx="6068492" cy="449262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349750" y="515938"/>
                <a:ext cx="5200765" cy="44926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单调多边形的三角剖分算法</a:t>
                </a:r>
                <a:r>
                  <a:rPr lang="zh-CN"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3482023" y="569913"/>
                <a:ext cx="263525" cy="395287"/>
                <a:chOff x="-1266569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266569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266569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72"/>
          <p:cNvSpPr>
            <a:spLocks noChangeArrowheads="1"/>
          </p:cNvSpPr>
          <p:nvPr/>
        </p:nvSpPr>
        <p:spPr bwMode="auto">
          <a:xfrm>
            <a:off x="595630" y="1515745"/>
            <a:ext cx="10977880" cy="4939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该算法原理：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首先对多边形顶点按照Y坐标大小降序排列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（若有两个顶点的y-坐标相等，则其中靠左的顶点将被优先处理）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由此可以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得到一个有序的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序列，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从最高点到最低点遍历单调多边形的每一个顶点，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然后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根据其左右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序列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属性执行相应的操作。</a:t>
            </a:r>
            <a:endParaRPr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 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同时，还需要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利用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一个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空的栈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S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作为辅助的数据结构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。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在算法过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程中，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栈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S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存放了在P中已经被发现、却仍然可以生出更多对角线的顶点。并且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在处理每个顶点的时候，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需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尽可能地在这个顶点与栈中的各顶点之间引入对角线。</a:t>
            </a:r>
            <a:r>
              <a:rPr 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通过</a:t>
            </a: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这些对角线从P中分离出若干三角形。</a:t>
            </a:r>
            <a:endParaRPr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已经做过一些处理，但尚未从原多边形中分离出来的那些顶点（亦即仍滞留在栈中的顶点）都散落在P中尚未被三角剖分的部分（与已处理过的部分之间）的边界上。这些顶点中位置最低的那个（亦即最后开始接受处理的那个顶点），就位于栈顶的位置；高度次低的那个顶点，则位于次栈顶的位置；依此类推。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</a:t>
            </a:r>
            <a:endParaRPr lang="zh-CN" altLang="en-US" b="1">
              <a:solidFill>
                <a:srgbClr val="FF0000"/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endParaRPr lang="zh-CN" altLang="en-US" b="1">
              <a:solidFill>
                <a:srgbClr val="FF0000"/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97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6" grpId="0" bldLvl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27373" y="560331"/>
              <a:ext cx="6068492" cy="449262"/>
              <a:chOff x="3482023" y="515938"/>
              <a:chExt cx="6068492" cy="449262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349750" y="515938"/>
                <a:ext cx="5200765" cy="44926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单调多边形的三角剖分算法</a:t>
                </a:r>
                <a:r>
                  <a:rPr lang="zh-CN"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3482023" y="569913"/>
                <a:ext cx="263525" cy="395287"/>
                <a:chOff x="-1266569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266569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266569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72"/>
          <p:cNvSpPr>
            <a:spLocks noChangeArrowheads="1"/>
          </p:cNvSpPr>
          <p:nvPr/>
        </p:nvSpPr>
        <p:spPr bwMode="auto">
          <a:xfrm>
            <a:off x="498475" y="1751965"/>
            <a:ext cx="7078345" cy="501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倒置漏斗：</a:t>
            </a:r>
            <a:endParaRPr lang="zh-CN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在已经被发现的那些顶点之上，P中还有一些部分尚待剖分，这些部分具有特定的形状⎯⎯倒置的漏斗。</a:t>
            </a:r>
            <a:endParaRPr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这个漏斗（左或右）一侧的边界，由P的某条边独立地界定；而沿着它在另一侧的边界，所有的顶点都是凹顶点（reflex vertex）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。如图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3-2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所示。</a:t>
            </a:r>
            <a:endParaRPr lang="zh-CN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并且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这些顶点各自对应的内角都不小于 180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°。当处理完接下来的一个顶点之后，这个性质依然保持。</a:t>
            </a:r>
            <a:endParaRPr sz="20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sz="20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0230" y="1691640"/>
            <a:ext cx="2667000" cy="4102735"/>
          </a:xfrm>
          <a:prstGeom prst="rect">
            <a:avLst/>
          </a:prstGeom>
        </p:spPr>
      </p:pic>
      <p:sp>
        <p:nvSpPr>
          <p:cNvPr id="15" name="文本框 31"/>
          <p:cNvSpPr txBox="1"/>
          <p:nvPr/>
        </p:nvSpPr>
        <p:spPr>
          <a:xfrm>
            <a:off x="9349105" y="5921375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3-2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554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6" grpId="0" bldLvl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27373" y="560331"/>
              <a:ext cx="6068492" cy="449262"/>
              <a:chOff x="3482023" y="515938"/>
              <a:chExt cx="6068492" cy="449262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349750" y="515938"/>
                <a:ext cx="5200765" cy="44926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单调多边形的三角剖分算法</a:t>
                </a:r>
                <a:r>
                  <a:rPr lang="zh-CN"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3482023" y="569913"/>
                <a:ext cx="263525" cy="395287"/>
                <a:chOff x="-1266569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266569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266569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72"/>
          <p:cNvSpPr>
            <a:spLocks noChangeArrowheads="1"/>
          </p:cNvSpPr>
          <p:nvPr/>
        </p:nvSpPr>
        <p:spPr bwMode="auto">
          <a:xfrm>
            <a:off x="1594485" y="2661285"/>
            <a:ext cx="9262745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根据倒置漏斗的形状，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在处理下一个顶点v</a:t>
            </a:r>
            <a:r>
              <a:rPr lang="en-US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时，可以引入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的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对角线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分两种情况。</a:t>
            </a:r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第一种情况：接受处理的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下一顶点v</a:t>
            </a:r>
            <a:r>
              <a:rPr lang="en-US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，与栈中的凹顶点处于漏斗的同一侧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第二种情况：接受处理的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下一顶点v</a:t>
            </a:r>
            <a:r>
              <a:rPr lang="en-US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，与栈中的凹顶点处于漏斗的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另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一侧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sz="20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22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6" grpId="0" bldLvl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27373" y="560331"/>
              <a:ext cx="6068492" cy="449262"/>
              <a:chOff x="3482023" y="515938"/>
              <a:chExt cx="6068492" cy="449262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349750" y="515938"/>
                <a:ext cx="5200765" cy="44926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单调多边形的三角剖分算法</a:t>
                </a:r>
                <a:r>
                  <a:rPr lang="zh-CN"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3482023" y="569913"/>
                <a:ext cx="263525" cy="395287"/>
                <a:chOff x="-1266569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266569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266569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72"/>
          <p:cNvSpPr>
            <a:spLocks noChangeArrowheads="1"/>
          </p:cNvSpPr>
          <p:nvPr/>
        </p:nvSpPr>
        <p:spPr bwMode="auto">
          <a:xfrm>
            <a:off x="198755" y="1463040"/>
            <a:ext cx="893699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第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一种情况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：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v</a:t>
            </a:r>
            <a:r>
              <a:rPr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与栈中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的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凹顶点属于漏斗的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同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一侧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，但可能出现以下两种情况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。</a:t>
            </a:r>
            <a:endParaRPr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zh-CN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(1)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从v</a:t>
            </a:r>
            <a:r>
              <a:rPr 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出发，不能够与栈中的每一个顶点都联接一条合法的对角线，剖分出三角形。如图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3-3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所示，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过程是先pop出与v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已经相连的v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k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，再判断此时的栈顶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点，能否与v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连接，结果是不能，然后把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k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再push进栈，再把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，push进栈。   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(2)：从v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出发，v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能够与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部分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顶点联接(这些点一定连续)，剖分出一些新的三角形出来。如图3-4所示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过程是，循环判断栈顶元素能否连接对角线，可以的pop出来，连线，直到最高的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h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，判断出不能再与v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连接了，结束循环，然后把最后与v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点连接的v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k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再push进栈，再把</a:t>
            </a:r>
            <a:r>
              <a:rPr 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点v</a:t>
            </a:r>
            <a:r>
              <a:rPr lang="en-US" altLang="zh-CN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，push进栈。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zh-CN" sz="20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zh-CN" altLang="en-US" sz="20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2580" y="3931920"/>
            <a:ext cx="2710815" cy="2146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45" y="1463040"/>
            <a:ext cx="2711450" cy="1986280"/>
          </a:xfrm>
          <a:prstGeom prst="rect">
            <a:avLst/>
          </a:prstGeom>
        </p:spPr>
      </p:pic>
      <p:sp>
        <p:nvSpPr>
          <p:cNvPr id="15" name="文本框 31"/>
          <p:cNvSpPr txBox="1"/>
          <p:nvPr/>
        </p:nvSpPr>
        <p:spPr>
          <a:xfrm>
            <a:off x="10230485" y="3538220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3-3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1"/>
          <p:cNvSpPr txBox="1"/>
          <p:nvPr/>
        </p:nvSpPr>
        <p:spPr>
          <a:xfrm>
            <a:off x="9511030" y="6188710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864850" y="2798445"/>
            <a:ext cx="460375" cy="224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404475" y="4042410"/>
            <a:ext cx="460375" cy="305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h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648950" y="4531360"/>
            <a:ext cx="460375" cy="224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366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6" grpId="0" bldLvl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3"/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936496" y="181362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看守与三角剖</a:t>
            </a:r>
            <a:r>
              <a:rPr lang="zh-CN" altLang="en-US" sz="48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</a:t>
            </a:r>
            <a:endParaRPr lang="zh-CN" altLang="en-US" sz="48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Tm="33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27373" y="560331"/>
              <a:ext cx="6068492" cy="449262"/>
              <a:chOff x="3482023" y="515938"/>
              <a:chExt cx="6068492" cy="449262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349750" y="515938"/>
                <a:ext cx="5200765" cy="44926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单调多边形的三角剖分算法</a:t>
                </a:r>
                <a:r>
                  <a:rPr lang="zh-CN"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3482023" y="569913"/>
                <a:ext cx="263525" cy="395287"/>
                <a:chOff x="-1266569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266569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266569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72"/>
          <p:cNvSpPr>
            <a:spLocks noChangeArrowheads="1"/>
          </p:cNvSpPr>
          <p:nvPr/>
        </p:nvSpPr>
        <p:spPr bwMode="auto">
          <a:xfrm>
            <a:off x="624205" y="1463040"/>
            <a:ext cx="8511540" cy="452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fontAlgn="auto">
              <a:lnSpc>
                <a:spcPct val="120000"/>
              </a:lnSpc>
            </a:pPr>
            <a:endParaRPr lang="zh-CN" sz="24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需做以下处理：</a:t>
            </a:r>
            <a:endParaRPr lang="zh-CN" sz="24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Step1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：</a:t>
            </a:r>
            <a:r>
              <a:rPr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检查栈顶处的</a:t>
            </a:r>
            <a:r>
              <a:rPr 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点能否与v</a:t>
            </a:r>
            <a:r>
              <a:rPr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相连进行三角剖分，如果可以执行step2，否则执行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S</a:t>
            </a:r>
            <a:r>
              <a:rPr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tep3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.</a:t>
            </a:r>
            <a:endParaRPr lang="en-US" altLang="zh-CN" sz="24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en-US" altLang="zh-CN" sz="24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Step2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： 从栈中pop出栈顶</a:t>
            </a:r>
            <a:r>
              <a:rPr 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顶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点，与v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相连（已经与v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相连的点就不必再连了），跳回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S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tep1.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endParaRPr lang="zh-CN" altLang="en-US" sz="24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S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tep3，将最后一个从栈内pop出的、能与vj相连的节点再push进栈s，再将节点v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，push进栈。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2580" y="3931920"/>
            <a:ext cx="2710815" cy="2146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945" y="1463040"/>
            <a:ext cx="2711450" cy="1986280"/>
          </a:xfrm>
          <a:prstGeom prst="rect">
            <a:avLst/>
          </a:prstGeom>
        </p:spPr>
      </p:pic>
      <p:sp>
        <p:nvSpPr>
          <p:cNvPr id="15" name="文本框 31"/>
          <p:cNvSpPr txBox="1"/>
          <p:nvPr/>
        </p:nvSpPr>
        <p:spPr>
          <a:xfrm>
            <a:off x="10230485" y="3538220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3-3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1"/>
          <p:cNvSpPr txBox="1"/>
          <p:nvPr/>
        </p:nvSpPr>
        <p:spPr>
          <a:xfrm>
            <a:off x="9511030" y="6188710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3-4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0864850" y="2798445"/>
            <a:ext cx="460375" cy="224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404475" y="4042410"/>
            <a:ext cx="460375" cy="3054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h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0648950" y="4531360"/>
            <a:ext cx="460375" cy="224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479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6" grpId="0" bldLvl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627373" y="560331"/>
              <a:ext cx="6068492" cy="449262"/>
              <a:chOff x="3482023" y="515938"/>
              <a:chExt cx="6068492" cy="449262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4349750" y="515938"/>
                <a:ext cx="5200765" cy="449262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单调多边形的三角剖分算法</a:t>
                </a:r>
                <a:r>
                  <a:rPr lang="zh-CN" sz="2900" b="1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：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3482023" y="569913"/>
                <a:ext cx="263525" cy="395287"/>
                <a:chOff x="-1266569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-1266569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-1266569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文本框 72"/>
          <p:cNvSpPr>
            <a:spLocks noChangeArrowheads="1"/>
          </p:cNvSpPr>
          <p:nvPr/>
        </p:nvSpPr>
        <p:spPr bwMode="auto">
          <a:xfrm>
            <a:off x="1733550" y="1751965"/>
            <a:ext cx="5225415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第二种情况：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v</a:t>
            </a:r>
            <a:r>
              <a:rPr 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与栈中的凹顶点处于漏斗的另一侧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，此时v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必然是独自界定该漏斗一侧边界的那条边e的下端点。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如图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3-5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所示。这时v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一定可以与栈内的所有点连接对角线，且除v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和v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k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外，其他点都已完成三角剖分。所以最后只许再将v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k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，v</a:t>
            </a:r>
            <a:r>
              <a:rPr lang="zh-CN" altLang="en-US" sz="24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依次入栈。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2310" y="2095500"/>
            <a:ext cx="3535680" cy="3299460"/>
          </a:xfrm>
          <a:prstGeom prst="rect">
            <a:avLst/>
          </a:prstGeom>
        </p:spPr>
      </p:pic>
      <p:sp>
        <p:nvSpPr>
          <p:cNvPr id="15" name="文本框 31"/>
          <p:cNvSpPr txBox="1"/>
          <p:nvPr/>
        </p:nvSpPr>
        <p:spPr>
          <a:xfrm>
            <a:off x="9840595" y="5455920"/>
            <a:ext cx="674370" cy="2838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3-5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173460" y="3895725"/>
            <a:ext cx="460375" cy="224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</a:t>
            </a:r>
            <a:r>
              <a:rPr lang="en-US" altLang="zh-CN" baseline="-25000">
                <a:solidFill>
                  <a:schemeClr val="tx1"/>
                </a:solidFill>
              </a:rPr>
              <a:t>k</a:t>
            </a:r>
            <a:endParaRPr lang="en-US" altLang="zh-CN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310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6" grpId="0" bldLvl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278697" cy="535940"/>
              <a:chOff x="5043488" y="515938"/>
              <a:chExt cx="22786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算法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步骤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椭圆 44"/>
          <p:cNvSpPr>
            <a:spLocks noChangeArrowheads="1"/>
          </p:cNvSpPr>
          <p:nvPr/>
        </p:nvSpPr>
        <p:spPr bwMode="auto">
          <a:xfrm>
            <a:off x="1172845" y="2908300"/>
            <a:ext cx="771525" cy="74104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S1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椭圆 50"/>
          <p:cNvSpPr>
            <a:spLocks noChangeArrowheads="1"/>
          </p:cNvSpPr>
          <p:nvPr/>
        </p:nvSpPr>
        <p:spPr bwMode="auto">
          <a:xfrm>
            <a:off x="1181100" y="3919855"/>
            <a:ext cx="756285" cy="7410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S2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椭圆 60"/>
          <p:cNvSpPr>
            <a:spLocks noChangeArrowheads="1"/>
          </p:cNvSpPr>
          <p:nvPr/>
        </p:nvSpPr>
        <p:spPr bwMode="auto">
          <a:xfrm>
            <a:off x="1181100" y="4911090"/>
            <a:ext cx="805815" cy="76136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S3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椭圆 26"/>
          <p:cNvSpPr>
            <a:spLocks noChangeArrowheads="1"/>
          </p:cNvSpPr>
          <p:nvPr/>
        </p:nvSpPr>
        <p:spPr bwMode="auto">
          <a:xfrm>
            <a:off x="1187450" y="5922645"/>
            <a:ext cx="793750" cy="749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S4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文本框 72"/>
          <p:cNvSpPr>
            <a:spLocks noChangeArrowheads="1"/>
          </p:cNvSpPr>
          <p:nvPr/>
        </p:nvSpPr>
        <p:spPr bwMode="auto">
          <a:xfrm>
            <a:off x="2143760" y="2764790"/>
            <a:ext cx="84709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将 P 左、右侧边界上的所有顶点合并起来，按照 y-坐标排成一个递减的序列，若有多个顶点的 y-坐标相等，则 x-坐标小者在前，得到排序后的序列为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U=[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u</a:t>
            </a:r>
            <a:r>
              <a:rPr lang="zh-CN" altLang="en-US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, …, u</a:t>
            </a:r>
            <a:r>
              <a:rPr lang="zh-CN" altLang="en-US" sz="2000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n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]    (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需要线性时间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)</a:t>
            </a:r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6" name="燕尾形 73"/>
          <p:cNvSpPr>
            <a:spLocks noChangeArrowheads="1"/>
          </p:cNvSpPr>
          <p:nvPr/>
        </p:nvSpPr>
        <p:spPr bwMode="auto">
          <a:xfrm rot="5400000">
            <a:off x="1433642" y="364902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燕尾形 73"/>
          <p:cNvSpPr>
            <a:spLocks noChangeArrowheads="1"/>
          </p:cNvSpPr>
          <p:nvPr/>
        </p:nvSpPr>
        <p:spPr bwMode="auto">
          <a:xfrm rot="5400000">
            <a:off x="1458407" y="4660583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燕尾形 73"/>
          <p:cNvSpPr>
            <a:spLocks noChangeArrowheads="1"/>
          </p:cNvSpPr>
          <p:nvPr/>
        </p:nvSpPr>
        <p:spPr bwMode="auto">
          <a:xfrm rot="5400000">
            <a:off x="1459042" y="56721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文本框 72"/>
          <p:cNvSpPr>
            <a:spLocks noChangeArrowheads="1"/>
          </p:cNvSpPr>
          <p:nvPr/>
        </p:nvSpPr>
        <p:spPr bwMode="auto">
          <a:xfrm>
            <a:off x="2143760" y="5076190"/>
            <a:ext cx="84709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依次遍历U中剩余的元素   （运行时间为o(n)）</a:t>
            </a:r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6" name="文本框 72"/>
          <p:cNvSpPr>
            <a:spLocks noChangeArrowheads="1"/>
          </p:cNvSpPr>
          <p:nvPr/>
        </p:nvSpPr>
        <p:spPr bwMode="auto">
          <a:xfrm>
            <a:off x="2143760" y="4094480"/>
            <a:ext cx="84709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初始化一个空栈 S，然后将 u1和 u2压入其中   （需要常数时间）</a:t>
            </a:r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57" name="文本框 72"/>
          <p:cNvSpPr>
            <a:spLocks noChangeArrowheads="1"/>
          </p:cNvSpPr>
          <p:nvPr/>
        </p:nvSpPr>
        <p:spPr bwMode="auto">
          <a:xfrm>
            <a:off x="2143760" y="6057900"/>
            <a:ext cx="84709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完成对单调多边形P的三角剖分 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endParaRPr lang="en-US" altLang="zh-CN" sz="20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72"/>
          <p:cNvSpPr>
            <a:spLocks noChangeArrowheads="1"/>
          </p:cNvSpPr>
          <p:nvPr/>
        </p:nvSpPr>
        <p:spPr bwMode="auto">
          <a:xfrm>
            <a:off x="1401445" y="1366520"/>
            <a:ext cx="935799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输入:</a:t>
            </a:r>
            <a:r>
              <a:rPr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表示为双向链接边表 D 的一个严格 y-单调的多边形 P</a:t>
            </a:r>
            <a:endParaRPr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输出:</a:t>
            </a:r>
            <a:r>
              <a:rPr lang="en-US" altLang="zh-CN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P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的三</a:t>
            </a:r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角剖分和对角线D</a:t>
            </a:r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步骤如下：</a:t>
            </a:r>
            <a:endParaRPr lang="zh-CN" altLang="en-US" sz="20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167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7" grpId="0" bldLvl="0" animBg="1"/>
      <p:bldP spid="25" grpId="0" bldLvl="0" animBg="1"/>
      <p:bldP spid="27" grpId="0" bldLvl="0" animBg="1"/>
      <p:bldP spid="35" grpId="0"/>
      <p:bldP spid="36" grpId="0" bldLvl="0" animBg="1"/>
      <p:bldP spid="37" grpId="0" bldLvl="0" animBg="1"/>
      <p:bldP spid="5" grpId="0" bldLvl="0" animBg="1"/>
      <p:bldP spid="6" grpId="0" bldLvl="0" animBg="1"/>
      <p:bldP spid="52" grpId="0" bldLvl="0" animBg="1"/>
      <p:bldP spid="54" grpId="0"/>
      <p:bldP spid="56" grpId="0"/>
      <p:bldP spid="57" grpId="0"/>
      <p:bldP spid="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278697" cy="535940"/>
              <a:chOff x="5043488" y="515938"/>
              <a:chExt cx="22786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算法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步骤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文本框 72"/>
          <p:cNvSpPr>
            <a:spLocks noChangeArrowheads="1"/>
          </p:cNvSpPr>
          <p:nvPr/>
        </p:nvSpPr>
        <p:spPr bwMode="auto">
          <a:xfrm>
            <a:off x="572770" y="1314450"/>
            <a:ext cx="847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ClrTx/>
              <a:buSzTx/>
              <a:buNone/>
            </a:pPr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对于第三步(S3)，做如下详细描述：</a:t>
            </a:r>
            <a:endParaRPr lang="zh-CN" altLang="en-US" sz="1800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" name="文本框 72"/>
          <p:cNvSpPr>
            <a:spLocks noChangeArrowheads="1"/>
          </p:cNvSpPr>
          <p:nvPr/>
        </p:nvSpPr>
        <p:spPr bwMode="auto">
          <a:xfrm>
            <a:off x="1859915" y="2594610"/>
            <a:ext cx="84709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endParaRPr lang="zh-CN" altLang="en-US" sz="16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72"/>
          <p:cNvSpPr>
            <a:spLocks noChangeArrowheads="1"/>
          </p:cNvSpPr>
          <p:nvPr/>
        </p:nvSpPr>
        <p:spPr bwMode="auto">
          <a:xfrm>
            <a:off x="572770" y="1866265"/>
            <a:ext cx="10750550" cy="424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>
              <a:buClrTx/>
              <a:buSzTx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for (j ← 3 to n-1) 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do if (uj处于与 S 栈顶顶点对面的一侧) 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   then 弹出 S 中的所有顶点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        对于弹出的（除最后一个外的）每个顶点在 uj与该顶点之间生成一条对角线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        将 uj-1和 uj压入 S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else 弹出 S 的栈顶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  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不断检查当前栈顶处的顶点：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只要它与 u</a:t>
            </a:r>
            <a:r>
              <a:rPr lang="zh-CN" altLang="en-US" b="1" baseline="-25000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j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的联线完全落在 P 的内部，就弹出该顶点把这些联线当作对角线，插入到 D 中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  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将最后弹出的那个顶点，重新压入 S 中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将 uj压入 S 中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  <a:p>
            <a:pPr algn="l">
              <a:buClrTx/>
              <a:buSzTx/>
              <a:buNone/>
            </a:pP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     将 un与栈中（除第一个和最后一个外的）每个顶点相联构成对角线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23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6" grpId="0" bldLvl="0" animBg="1"/>
      <p:bldP spid="55" grpId="0"/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S.push(v</a:t>
            </a:r>
            <a:r>
              <a:rPr lang="en-US" altLang="zh-CN" sz="3200" baseline="-25000"/>
              <a:t>1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2</a:t>
            </a:r>
            <a:r>
              <a:rPr lang="en-US" altLang="zh-CN" sz="3200"/>
              <a:t>);</a:t>
            </a:r>
            <a:endParaRPr lang="en-US" altLang="zh-CN" sz="3200"/>
          </a:p>
        </p:txBody>
      </p:sp>
      <p:sp>
        <p:nvSpPr>
          <p:cNvPr id="41" name="文本框 4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</p:spTree>
    <p:custDataLst>
      <p:tags r:id="rId4"/>
    </p:custDataLst>
  </p:cSld>
  <p:clrMapOvr>
    <a:masterClrMapping/>
  </p:clrMapOvr>
  <p:transition spd="slow" advTm="132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965611" cy="535940"/>
              <a:chOff x="5043488" y="472758"/>
              <a:chExt cx="2965611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2617036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S.push(v</a:t>
            </a:r>
            <a:r>
              <a:rPr lang="en-US" altLang="zh-CN" sz="3200" baseline="-25000"/>
              <a:t>1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2</a:t>
            </a:r>
            <a:r>
              <a:rPr lang="en-US" altLang="zh-CN" sz="3200"/>
              <a:t>);</a:t>
            </a:r>
            <a:endParaRPr lang="en-US" altLang="zh-CN" sz="3200"/>
          </a:p>
        </p:txBody>
      </p:sp>
      <p:sp>
        <p:nvSpPr>
          <p:cNvPr id="41" name="文本框 4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</p:spTree>
  </p:cSld>
  <p:clrMapOvr>
    <a:masterClrMapping/>
  </p:clrMapOvr>
  <p:transition spd="slow" advTm="12225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965611" cy="535940"/>
              <a:chOff x="5043488" y="472758"/>
              <a:chExt cx="2965611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2617036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algn="l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3</a:t>
            </a:r>
            <a:endParaRPr lang="zh-CN" altLang="en-US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</p:spTree>
    <p:custDataLst>
      <p:tags r:id="rId4"/>
    </p:custDataLst>
  </p:cSld>
  <p:clrMapOvr>
    <a:masterClrMapping/>
  </p:clrMapOvr>
  <p:transition spd="slow" advTm="257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5" grpId="0"/>
      <p:bldP spid="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3</a:t>
            </a:r>
            <a:endParaRPr lang="zh-CN" altLang="en-US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</p:spTree>
  </p:cSld>
  <p:clrMapOvr>
    <a:masterClrMapping/>
  </p:clrMapOvr>
  <p:transition spd="slow" advTm="317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3</a:t>
            </a:r>
            <a:endParaRPr lang="zh-CN" altLang="en-US" sz="3200" baseline="-25000"/>
          </a:p>
        </p:txBody>
      </p:sp>
      <p:sp>
        <p:nvSpPr>
          <p:cNvPr id="4" name="文本框 3"/>
          <p:cNvSpPr txBox="1"/>
          <p:nvPr/>
        </p:nvSpPr>
        <p:spPr>
          <a:xfrm>
            <a:off x="1760220" y="4110355"/>
            <a:ext cx="6248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判断出</a:t>
            </a:r>
            <a:r>
              <a:rPr lang="en-US" altLang="zh-CN" sz="3200"/>
              <a:t>S.top()</a:t>
            </a:r>
            <a:r>
              <a:rPr lang="zh-CN" altLang="en-US" sz="3200"/>
              <a:t>不能与</a:t>
            </a:r>
            <a:r>
              <a:rPr lang="en-US" altLang="zh-CN" sz="3200"/>
              <a:t>v</a:t>
            </a:r>
            <a:r>
              <a:rPr lang="en-US" altLang="zh-CN" sz="3200" baseline="-25000"/>
              <a:t>3</a:t>
            </a:r>
            <a:r>
              <a:rPr lang="zh-CN" altLang="en-US" sz="3200"/>
              <a:t>连接</a:t>
            </a:r>
            <a:r>
              <a:rPr lang="zh-CN" altLang="en-US" sz="3200"/>
              <a:t>对角线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1868805" y="4636135"/>
            <a:ext cx="2102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S.push(v</a:t>
            </a:r>
            <a:r>
              <a:rPr lang="en-US" altLang="zh-CN" sz="3200" baseline="-25000"/>
              <a:t>2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3</a:t>
            </a:r>
            <a:r>
              <a:rPr lang="en-US" altLang="zh-CN" sz="3200"/>
              <a:t>);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  <p:transition spd="slow" advTm="92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/>
      <p:bldP spid="1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3</a:t>
            </a:r>
            <a:endParaRPr lang="zh-CN" altLang="en-US" sz="3200" baseline="-25000"/>
          </a:p>
        </p:txBody>
      </p:sp>
      <p:sp>
        <p:nvSpPr>
          <p:cNvPr id="4" name="文本框 3"/>
          <p:cNvSpPr txBox="1"/>
          <p:nvPr/>
        </p:nvSpPr>
        <p:spPr>
          <a:xfrm>
            <a:off x="1760220" y="4110355"/>
            <a:ext cx="6248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判断出</a:t>
            </a:r>
            <a:r>
              <a:rPr lang="en-US" altLang="zh-CN" sz="3200"/>
              <a:t>S.top()</a:t>
            </a:r>
            <a:r>
              <a:rPr lang="zh-CN" altLang="en-US" sz="3200"/>
              <a:t>不能与</a:t>
            </a:r>
            <a:r>
              <a:rPr lang="en-US" altLang="zh-CN" sz="3200"/>
              <a:t>v</a:t>
            </a:r>
            <a:r>
              <a:rPr lang="en-US" altLang="zh-CN" sz="3200" baseline="-25000"/>
              <a:t>3</a:t>
            </a:r>
            <a:r>
              <a:rPr lang="zh-CN" altLang="en-US" sz="3200"/>
              <a:t>连接</a:t>
            </a:r>
            <a:r>
              <a:rPr lang="zh-CN" altLang="en-US" sz="3200"/>
              <a:t>对角线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1868805" y="4636135"/>
            <a:ext cx="2102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S.push(v</a:t>
            </a:r>
            <a:r>
              <a:rPr lang="en-US" altLang="zh-CN" sz="3200" baseline="-25000"/>
              <a:t>2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3</a:t>
            </a:r>
            <a:r>
              <a:rPr lang="en-US" altLang="zh-CN" sz="3200"/>
              <a:t>);</a:t>
            </a:r>
            <a:endParaRPr lang="en-US" altLang="zh-CN" sz="3200"/>
          </a:p>
        </p:txBody>
      </p:sp>
    </p:spTree>
  </p:cSld>
  <p:clrMapOvr>
    <a:masterClrMapping/>
  </p:clrMapOvr>
  <p:transition spd="slow" advTm="373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278697" cy="535940"/>
              <a:chOff x="5043488" y="515938"/>
              <a:chExt cx="22786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画廊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看守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矩形 36"/>
          <p:cNvSpPr/>
          <p:nvPr/>
        </p:nvSpPr>
        <p:spPr>
          <a:xfrm>
            <a:off x="5341031" y="1995080"/>
            <a:ext cx="2952750" cy="20431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8" name="组合 1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18" y="2338615"/>
            <a:ext cx="657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文本框 10"/>
          <p:cNvSpPr txBox="1">
            <a:spLocks noChangeArrowheads="1"/>
          </p:cNvSpPr>
          <p:nvPr/>
        </p:nvSpPr>
        <p:spPr bwMode="auto">
          <a:xfrm>
            <a:off x="5576616" y="2915513"/>
            <a:ext cx="24844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画廊内的每个角落，都必须被落在至少一台摄像机的视野之内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1"/>
          <p:cNvSpPr txBox="1">
            <a:spLocks noChangeArrowheads="1"/>
          </p:cNvSpPr>
          <p:nvPr/>
        </p:nvSpPr>
        <p:spPr bwMode="auto">
          <a:xfrm>
            <a:off x="6199868" y="2330678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341031" y="4172178"/>
            <a:ext cx="2952750" cy="20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文本框 23"/>
          <p:cNvSpPr txBox="1">
            <a:spLocks noChangeArrowheads="1"/>
          </p:cNvSpPr>
          <p:nvPr/>
        </p:nvSpPr>
        <p:spPr bwMode="auto">
          <a:xfrm>
            <a:off x="5571536" y="5062130"/>
            <a:ext cx="2484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摄像机数目尽可能</a:t>
            </a:r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24"/>
          <p:cNvSpPr txBox="1">
            <a:spLocks noChangeArrowheads="1"/>
          </p:cNvSpPr>
          <p:nvPr/>
        </p:nvSpPr>
        <p:spPr bwMode="auto">
          <a:xfrm>
            <a:off x="6199868" y="4488090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en-US" altLang="zh-CN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5"/>
          <p:cNvSpPr/>
          <p:nvPr/>
        </p:nvSpPr>
        <p:spPr bwMode="auto">
          <a:xfrm rot="19556407">
            <a:off x="5625193" y="4432528"/>
            <a:ext cx="555625" cy="450850"/>
          </a:xfrm>
          <a:custGeom>
            <a:avLst/>
            <a:gdLst>
              <a:gd name="T0" fmla="*/ 2147483647 w 1269"/>
              <a:gd name="T1" fmla="*/ 2147483647 h 1288"/>
              <a:gd name="T2" fmla="*/ 2147483647 w 1269"/>
              <a:gd name="T3" fmla="*/ 2147483647 h 1288"/>
              <a:gd name="T4" fmla="*/ 2147483647 w 1269"/>
              <a:gd name="T5" fmla="*/ 2147483647 h 1288"/>
              <a:gd name="T6" fmla="*/ 2147483647 w 1269"/>
              <a:gd name="T7" fmla="*/ 2147483647 h 1288"/>
              <a:gd name="T8" fmla="*/ 2147483647 w 1269"/>
              <a:gd name="T9" fmla="*/ 2147483647 h 1288"/>
              <a:gd name="T10" fmla="*/ 2147483647 w 1269"/>
              <a:gd name="T11" fmla="*/ 2147483647 h 1288"/>
              <a:gd name="T12" fmla="*/ 2147483647 w 1269"/>
              <a:gd name="T13" fmla="*/ 2147483647 h 1288"/>
              <a:gd name="T14" fmla="*/ 2147483647 w 1269"/>
              <a:gd name="T15" fmla="*/ 2147483647 h 1288"/>
              <a:gd name="T16" fmla="*/ 2147483647 w 1269"/>
              <a:gd name="T17" fmla="*/ 2147483647 h 1288"/>
              <a:gd name="T18" fmla="*/ 2147483647 w 1269"/>
              <a:gd name="T19" fmla="*/ 2147483647 h 1288"/>
              <a:gd name="T20" fmla="*/ 2147483647 w 1269"/>
              <a:gd name="T21" fmla="*/ 2147483647 h 1288"/>
              <a:gd name="T22" fmla="*/ 2147483647 w 1269"/>
              <a:gd name="T23" fmla="*/ 2147483647 h 1288"/>
              <a:gd name="T24" fmla="*/ 2147483647 w 1269"/>
              <a:gd name="T25" fmla="*/ 2147483647 h 1288"/>
              <a:gd name="T26" fmla="*/ 2147483647 w 1269"/>
              <a:gd name="T27" fmla="*/ 2147483647 h 1288"/>
              <a:gd name="T28" fmla="*/ 2147483647 w 1269"/>
              <a:gd name="T29" fmla="*/ 2147483647 h 1288"/>
              <a:gd name="T30" fmla="*/ 2147483647 w 1269"/>
              <a:gd name="T31" fmla="*/ 2147483647 h 1288"/>
              <a:gd name="T32" fmla="*/ 2147483647 w 1269"/>
              <a:gd name="T33" fmla="*/ 2147483647 h 1288"/>
              <a:gd name="T34" fmla="*/ 2147483647 w 1269"/>
              <a:gd name="T35" fmla="*/ 2147483647 h 1288"/>
              <a:gd name="T36" fmla="*/ 2147483647 w 1269"/>
              <a:gd name="T37" fmla="*/ 2147483647 h 1288"/>
              <a:gd name="T38" fmla="*/ 2147483647 w 1269"/>
              <a:gd name="T39" fmla="*/ 2147483647 h 1288"/>
              <a:gd name="T40" fmla="*/ 2147483647 w 1269"/>
              <a:gd name="T41" fmla="*/ 0 h 1288"/>
              <a:gd name="T42" fmla="*/ 2147483647 w 1269"/>
              <a:gd name="T43" fmla="*/ 0 h 1288"/>
              <a:gd name="T44" fmla="*/ 2147483647 w 1269"/>
              <a:gd name="T45" fmla="*/ 2147483647 h 1288"/>
              <a:gd name="T46" fmla="*/ 2147483647 w 1269"/>
              <a:gd name="T47" fmla="*/ 2147483647 h 1288"/>
              <a:gd name="T48" fmla="*/ 2147483647 w 1269"/>
              <a:gd name="T49" fmla="*/ 2147483647 h 1288"/>
              <a:gd name="T50" fmla="*/ 2147483647 w 1269"/>
              <a:gd name="T51" fmla="*/ 2147483647 h 1288"/>
              <a:gd name="T52" fmla="*/ 2147483647 w 1269"/>
              <a:gd name="T53" fmla="*/ 2147483647 h 1288"/>
              <a:gd name="T54" fmla="*/ 2147483647 w 1269"/>
              <a:gd name="T55" fmla="*/ 2147483647 h 1288"/>
              <a:gd name="T56" fmla="*/ 2147483647 w 1269"/>
              <a:gd name="T57" fmla="*/ 2147483647 h 1288"/>
              <a:gd name="T58" fmla="*/ 2147483647 w 1269"/>
              <a:gd name="T59" fmla="*/ 2147483647 h 1288"/>
              <a:gd name="T60" fmla="*/ 2147483647 w 1269"/>
              <a:gd name="T61" fmla="*/ 2147483647 h 1288"/>
              <a:gd name="T62" fmla="*/ 2147483647 w 1269"/>
              <a:gd name="T63" fmla="*/ 2147483647 h 1288"/>
              <a:gd name="T64" fmla="*/ 2147483647 w 1269"/>
              <a:gd name="T65" fmla="*/ 2147483647 h 1288"/>
              <a:gd name="T66" fmla="*/ 2147483647 w 1269"/>
              <a:gd name="T67" fmla="*/ 2147483647 h 1288"/>
              <a:gd name="T68" fmla="*/ 2147483647 w 1269"/>
              <a:gd name="T69" fmla="*/ 2147483647 h 1288"/>
              <a:gd name="T70" fmla="*/ 2147483647 w 1269"/>
              <a:gd name="T71" fmla="*/ 2147483647 h 1288"/>
              <a:gd name="T72" fmla="*/ 2147483647 w 1269"/>
              <a:gd name="T73" fmla="*/ 2147483647 h 1288"/>
              <a:gd name="T74" fmla="*/ 2147483647 w 1269"/>
              <a:gd name="T75" fmla="*/ 2147483647 h 1288"/>
              <a:gd name="T76" fmla="*/ 0 w 1269"/>
              <a:gd name="T77" fmla="*/ 2147483647 h 1288"/>
              <a:gd name="T78" fmla="*/ 2147483647 w 1269"/>
              <a:gd name="T79" fmla="*/ 2147483647 h 1288"/>
              <a:gd name="T80" fmla="*/ 2147483647 w 1269"/>
              <a:gd name="T81" fmla="*/ 2147483647 h 1288"/>
              <a:gd name="T82" fmla="*/ 2147483647 w 1269"/>
              <a:gd name="T83" fmla="*/ 2147483647 h 1288"/>
              <a:gd name="T84" fmla="*/ 2147483647 w 1269"/>
              <a:gd name="T85" fmla="*/ 2147483647 h 1288"/>
              <a:gd name="T86" fmla="*/ 2147483647 w 1269"/>
              <a:gd name="T87" fmla="*/ 2147483647 h 1288"/>
              <a:gd name="T88" fmla="*/ 2147483647 w 1269"/>
              <a:gd name="T89" fmla="*/ 2147483647 h 1288"/>
              <a:gd name="T90" fmla="*/ 2147483647 w 1269"/>
              <a:gd name="T91" fmla="*/ 2147483647 h 128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269"/>
              <a:gd name="T139" fmla="*/ 0 h 1288"/>
              <a:gd name="T140" fmla="*/ 1269 w 1269"/>
              <a:gd name="T141" fmla="*/ 1288 h 1288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269" h="1288">
                <a:moveTo>
                  <a:pt x="828" y="1179"/>
                </a:moveTo>
                <a:lnTo>
                  <a:pt x="730" y="1072"/>
                </a:lnTo>
                <a:lnTo>
                  <a:pt x="730" y="774"/>
                </a:lnTo>
                <a:lnTo>
                  <a:pt x="1269" y="986"/>
                </a:lnTo>
                <a:lnTo>
                  <a:pt x="1196" y="752"/>
                </a:lnTo>
                <a:lnTo>
                  <a:pt x="730" y="453"/>
                </a:lnTo>
                <a:lnTo>
                  <a:pt x="730" y="164"/>
                </a:lnTo>
                <a:lnTo>
                  <a:pt x="728" y="131"/>
                </a:lnTo>
                <a:lnTo>
                  <a:pt x="721" y="100"/>
                </a:lnTo>
                <a:lnTo>
                  <a:pt x="714" y="72"/>
                </a:lnTo>
                <a:lnTo>
                  <a:pt x="709" y="60"/>
                </a:lnTo>
                <a:lnTo>
                  <a:pt x="704" y="48"/>
                </a:lnTo>
                <a:lnTo>
                  <a:pt x="697" y="38"/>
                </a:lnTo>
                <a:lnTo>
                  <a:pt x="690" y="28"/>
                </a:lnTo>
                <a:lnTo>
                  <a:pt x="684" y="20"/>
                </a:lnTo>
                <a:lnTo>
                  <a:pt x="676" y="14"/>
                </a:lnTo>
                <a:lnTo>
                  <a:pt x="668" y="8"/>
                </a:lnTo>
                <a:lnTo>
                  <a:pt x="659" y="4"/>
                </a:lnTo>
                <a:lnTo>
                  <a:pt x="649" y="2"/>
                </a:lnTo>
                <a:lnTo>
                  <a:pt x="639" y="0"/>
                </a:lnTo>
                <a:lnTo>
                  <a:pt x="629" y="2"/>
                </a:lnTo>
                <a:lnTo>
                  <a:pt x="619" y="4"/>
                </a:lnTo>
                <a:lnTo>
                  <a:pt x="611" y="10"/>
                </a:lnTo>
                <a:lnTo>
                  <a:pt x="601" y="16"/>
                </a:lnTo>
                <a:lnTo>
                  <a:pt x="593" y="24"/>
                </a:lnTo>
                <a:lnTo>
                  <a:pt x="586" y="34"/>
                </a:lnTo>
                <a:lnTo>
                  <a:pt x="579" y="43"/>
                </a:lnTo>
                <a:lnTo>
                  <a:pt x="572" y="55"/>
                </a:lnTo>
                <a:lnTo>
                  <a:pt x="567" y="67"/>
                </a:lnTo>
                <a:lnTo>
                  <a:pt x="563" y="80"/>
                </a:lnTo>
                <a:lnTo>
                  <a:pt x="555" y="108"/>
                </a:lnTo>
                <a:lnTo>
                  <a:pt x="550" y="136"/>
                </a:lnTo>
                <a:lnTo>
                  <a:pt x="548" y="164"/>
                </a:lnTo>
                <a:lnTo>
                  <a:pt x="547" y="454"/>
                </a:lnTo>
                <a:lnTo>
                  <a:pt x="547" y="448"/>
                </a:lnTo>
                <a:lnTo>
                  <a:pt x="73" y="752"/>
                </a:lnTo>
                <a:lnTo>
                  <a:pt x="0" y="986"/>
                </a:lnTo>
                <a:lnTo>
                  <a:pt x="547" y="772"/>
                </a:lnTo>
                <a:lnTo>
                  <a:pt x="546" y="1081"/>
                </a:lnTo>
                <a:lnTo>
                  <a:pt x="457" y="1179"/>
                </a:lnTo>
                <a:lnTo>
                  <a:pt x="439" y="1288"/>
                </a:lnTo>
                <a:lnTo>
                  <a:pt x="643" y="1203"/>
                </a:lnTo>
                <a:lnTo>
                  <a:pt x="844" y="1288"/>
                </a:lnTo>
                <a:lnTo>
                  <a:pt x="828" y="11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412843" y="1994128"/>
            <a:ext cx="2952750" cy="204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6" name="文本框 28"/>
          <p:cNvSpPr txBox="1">
            <a:spLocks noChangeArrowheads="1"/>
          </p:cNvSpPr>
          <p:nvPr/>
        </p:nvSpPr>
        <p:spPr bwMode="auto">
          <a:xfrm>
            <a:off x="8630966" y="2853600"/>
            <a:ext cx="24844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需要多少台摄像机？分别安装在什么位置？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7" name="文本框 29"/>
          <p:cNvSpPr txBox="1">
            <a:spLocks noChangeArrowheads="1"/>
          </p:cNvSpPr>
          <p:nvPr/>
        </p:nvSpPr>
        <p:spPr bwMode="auto">
          <a:xfrm>
            <a:off x="9237391" y="2330360"/>
            <a:ext cx="1893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组合 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81" y="2295753"/>
            <a:ext cx="4318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矩形 48"/>
          <p:cNvSpPr/>
          <p:nvPr/>
        </p:nvSpPr>
        <p:spPr>
          <a:xfrm>
            <a:off x="8412843" y="4172178"/>
            <a:ext cx="2952750" cy="2044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文本框 36"/>
          <p:cNvSpPr txBox="1">
            <a:spLocks noChangeArrowheads="1"/>
          </p:cNvSpPr>
          <p:nvPr/>
        </p:nvSpPr>
        <p:spPr bwMode="auto">
          <a:xfrm>
            <a:off x="8646206" y="5062765"/>
            <a:ext cx="2484437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使每台摄像机都能在画廊中照应到更大的范围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37"/>
          <p:cNvSpPr txBox="1">
            <a:spLocks noChangeArrowheads="1"/>
          </p:cNvSpPr>
          <p:nvPr/>
        </p:nvSpPr>
        <p:spPr bwMode="auto">
          <a:xfrm>
            <a:off x="9219293" y="4488090"/>
            <a:ext cx="1895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24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110"/>
          <p:cNvSpPr>
            <a:spLocks noEditPoints="1"/>
          </p:cNvSpPr>
          <p:nvPr/>
        </p:nvSpPr>
        <p:spPr bwMode="auto">
          <a:xfrm>
            <a:off x="8863693" y="4457928"/>
            <a:ext cx="306388" cy="381000"/>
          </a:xfrm>
          <a:custGeom>
            <a:avLst/>
            <a:gdLst>
              <a:gd name="T0" fmla="*/ 2147483647 w 233"/>
              <a:gd name="T1" fmla="*/ 0 h 288"/>
              <a:gd name="T2" fmla="*/ 0 w 233"/>
              <a:gd name="T3" fmla="*/ 2147483647 h 288"/>
              <a:gd name="T4" fmla="*/ 2147483647 w 233"/>
              <a:gd name="T5" fmla="*/ 2147483647 h 288"/>
              <a:gd name="T6" fmla="*/ 2147483647 w 233"/>
              <a:gd name="T7" fmla="*/ 2147483647 h 288"/>
              <a:gd name="T8" fmla="*/ 2147483647 w 233"/>
              <a:gd name="T9" fmla="*/ 2147483647 h 288"/>
              <a:gd name="T10" fmla="*/ 2147483647 w 233"/>
              <a:gd name="T11" fmla="*/ 2147483647 h 288"/>
              <a:gd name="T12" fmla="*/ 2147483647 w 233"/>
              <a:gd name="T13" fmla="*/ 2147483647 h 288"/>
              <a:gd name="T14" fmla="*/ 2147483647 w 233"/>
              <a:gd name="T15" fmla="*/ 2147483647 h 288"/>
              <a:gd name="T16" fmla="*/ 2147483647 w 233"/>
              <a:gd name="T17" fmla="*/ 2147483647 h 288"/>
              <a:gd name="T18" fmla="*/ 2147483647 w 233"/>
              <a:gd name="T19" fmla="*/ 2147483647 h 288"/>
              <a:gd name="T20" fmla="*/ 2147483647 w 233"/>
              <a:gd name="T21" fmla="*/ 2147483647 h 288"/>
              <a:gd name="T22" fmla="*/ 2147483647 w 233"/>
              <a:gd name="T23" fmla="*/ 2147483647 h 288"/>
              <a:gd name="T24" fmla="*/ 2147483647 w 233"/>
              <a:gd name="T25" fmla="*/ 2147483647 h 288"/>
              <a:gd name="T26" fmla="*/ 2147483647 w 233"/>
              <a:gd name="T27" fmla="*/ 2147483647 h 288"/>
              <a:gd name="T28" fmla="*/ 2147483647 w 233"/>
              <a:gd name="T29" fmla="*/ 2147483647 h 288"/>
              <a:gd name="T30" fmla="*/ 2147483647 w 233"/>
              <a:gd name="T31" fmla="*/ 2147483647 h 288"/>
              <a:gd name="T32" fmla="*/ 2147483647 w 233"/>
              <a:gd name="T33" fmla="*/ 2147483647 h 288"/>
              <a:gd name="T34" fmla="*/ 2147483647 w 233"/>
              <a:gd name="T35" fmla="*/ 2147483647 h 288"/>
              <a:gd name="T36" fmla="*/ 2147483647 w 233"/>
              <a:gd name="T37" fmla="*/ 2147483647 h 288"/>
              <a:gd name="T38" fmla="*/ 2147483647 w 233"/>
              <a:gd name="T39" fmla="*/ 2147483647 h 288"/>
              <a:gd name="T40" fmla="*/ 2147483647 w 233"/>
              <a:gd name="T41" fmla="*/ 2147483647 h 288"/>
              <a:gd name="T42" fmla="*/ 2147483647 w 233"/>
              <a:gd name="T43" fmla="*/ 2147483647 h 288"/>
              <a:gd name="T44" fmla="*/ 2147483647 w 233"/>
              <a:gd name="T45" fmla="*/ 2147483647 h 288"/>
              <a:gd name="T46" fmla="*/ 2147483647 w 233"/>
              <a:gd name="T47" fmla="*/ 2147483647 h 288"/>
              <a:gd name="T48" fmla="*/ 2147483647 w 233"/>
              <a:gd name="T49" fmla="*/ 2147483647 h 288"/>
              <a:gd name="T50" fmla="*/ 2147483647 w 233"/>
              <a:gd name="T51" fmla="*/ 2147483647 h 288"/>
              <a:gd name="T52" fmla="*/ 2147483647 w 233"/>
              <a:gd name="T53" fmla="*/ 2147483647 h 288"/>
              <a:gd name="T54" fmla="*/ 2147483647 w 233"/>
              <a:gd name="T55" fmla="*/ 2147483647 h 288"/>
              <a:gd name="T56" fmla="*/ 2147483647 w 233"/>
              <a:gd name="T57" fmla="*/ 2147483647 h 288"/>
              <a:gd name="T58" fmla="*/ 2147483647 w 233"/>
              <a:gd name="T59" fmla="*/ 2147483647 h 288"/>
              <a:gd name="T60" fmla="*/ 2147483647 w 233"/>
              <a:gd name="T61" fmla="*/ 2147483647 h 288"/>
              <a:gd name="T62" fmla="*/ 2147483647 w 233"/>
              <a:gd name="T63" fmla="*/ 2147483647 h 288"/>
              <a:gd name="T64" fmla="*/ 2147483647 w 233"/>
              <a:gd name="T65" fmla="*/ 2147483647 h 288"/>
              <a:gd name="T66" fmla="*/ 2147483647 w 233"/>
              <a:gd name="T67" fmla="*/ 2147483647 h 288"/>
              <a:gd name="T68" fmla="*/ 2147483647 w 233"/>
              <a:gd name="T69" fmla="*/ 2147483647 h 288"/>
              <a:gd name="T70" fmla="*/ 2147483647 w 233"/>
              <a:gd name="T71" fmla="*/ 2147483647 h 288"/>
              <a:gd name="T72" fmla="*/ 2147483647 w 233"/>
              <a:gd name="T73" fmla="*/ 2147483647 h 288"/>
              <a:gd name="T74" fmla="*/ 2147483647 w 233"/>
              <a:gd name="T75" fmla="*/ 2147483647 h 288"/>
              <a:gd name="T76" fmla="*/ 2147483647 w 233"/>
              <a:gd name="T77" fmla="*/ 2147483647 h 288"/>
              <a:gd name="T78" fmla="*/ 2147483647 w 233"/>
              <a:gd name="T79" fmla="*/ 2147483647 h 288"/>
              <a:gd name="T80" fmla="*/ 2147483647 w 233"/>
              <a:gd name="T81" fmla="*/ 2147483647 h 288"/>
              <a:gd name="T82" fmla="*/ 2147483647 w 233"/>
              <a:gd name="T83" fmla="*/ 2147483647 h 288"/>
              <a:gd name="T84" fmla="*/ 2147483647 w 233"/>
              <a:gd name="T85" fmla="*/ 2147483647 h 288"/>
              <a:gd name="T86" fmla="*/ 2147483647 w 233"/>
              <a:gd name="T87" fmla="*/ 2147483647 h 288"/>
              <a:gd name="T88" fmla="*/ 2147483647 w 233"/>
              <a:gd name="T89" fmla="*/ 2147483647 h 288"/>
              <a:gd name="T90" fmla="*/ 2147483647 w 233"/>
              <a:gd name="T91" fmla="*/ 2147483647 h 288"/>
              <a:gd name="T92" fmla="*/ 2147483647 w 233"/>
              <a:gd name="T93" fmla="*/ 2147483647 h 288"/>
              <a:gd name="T94" fmla="*/ 2147483647 w 233"/>
              <a:gd name="T95" fmla="*/ 2147483647 h 28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33"/>
              <a:gd name="T145" fmla="*/ 0 h 288"/>
              <a:gd name="T146" fmla="*/ 233 w 233"/>
              <a:gd name="T147" fmla="*/ 288 h 288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33" h="288">
                <a:moveTo>
                  <a:pt x="209" y="0"/>
                </a:move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1"/>
                  <a:pt x="0" y="24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77"/>
                  <a:pt x="11" y="288"/>
                  <a:pt x="24" y="288"/>
                </a:cubicBezTo>
                <a:cubicBezTo>
                  <a:pt x="209" y="288"/>
                  <a:pt x="209" y="288"/>
                  <a:pt x="209" y="288"/>
                </a:cubicBezTo>
                <a:cubicBezTo>
                  <a:pt x="223" y="288"/>
                  <a:pt x="233" y="277"/>
                  <a:pt x="233" y="264"/>
                </a:cubicBezTo>
                <a:cubicBezTo>
                  <a:pt x="233" y="24"/>
                  <a:pt x="233" y="24"/>
                  <a:pt x="233" y="24"/>
                </a:cubicBezTo>
                <a:cubicBezTo>
                  <a:pt x="233" y="11"/>
                  <a:pt x="223" y="0"/>
                  <a:pt x="209" y="0"/>
                </a:cubicBezTo>
                <a:close/>
                <a:moveTo>
                  <a:pt x="26" y="37"/>
                </a:moveTo>
                <a:cubicBezTo>
                  <a:pt x="26" y="31"/>
                  <a:pt x="32" y="26"/>
                  <a:pt x="39" y="26"/>
                </a:cubicBezTo>
                <a:cubicBezTo>
                  <a:pt x="194" y="26"/>
                  <a:pt x="194" y="26"/>
                  <a:pt x="194" y="26"/>
                </a:cubicBezTo>
                <a:cubicBezTo>
                  <a:pt x="201" y="26"/>
                  <a:pt x="207" y="31"/>
                  <a:pt x="207" y="37"/>
                </a:cubicBezTo>
                <a:cubicBezTo>
                  <a:pt x="207" y="82"/>
                  <a:pt x="207" y="82"/>
                  <a:pt x="207" y="82"/>
                </a:cubicBezTo>
                <a:cubicBezTo>
                  <a:pt x="207" y="88"/>
                  <a:pt x="201" y="93"/>
                  <a:pt x="194" y="93"/>
                </a:cubicBezTo>
                <a:cubicBezTo>
                  <a:pt x="39" y="93"/>
                  <a:pt x="39" y="93"/>
                  <a:pt x="39" y="93"/>
                </a:cubicBezTo>
                <a:cubicBezTo>
                  <a:pt x="32" y="93"/>
                  <a:pt x="26" y="88"/>
                  <a:pt x="26" y="82"/>
                </a:cubicBezTo>
                <a:lnTo>
                  <a:pt x="26" y="37"/>
                </a:lnTo>
                <a:close/>
                <a:moveTo>
                  <a:pt x="47" y="257"/>
                </a:moveTo>
                <a:cubicBezTo>
                  <a:pt x="37" y="257"/>
                  <a:pt x="37" y="257"/>
                  <a:pt x="37" y="257"/>
                </a:cubicBezTo>
                <a:cubicBezTo>
                  <a:pt x="31" y="257"/>
                  <a:pt x="26" y="251"/>
                  <a:pt x="26" y="243"/>
                </a:cubicBezTo>
                <a:cubicBezTo>
                  <a:pt x="26" y="235"/>
                  <a:pt x="31" y="229"/>
                  <a:pt x="37" y="229"/>
                </a:cubicBezTo>
                <a:cubicBezTo>
                  <a:pt x="47" y="229"/>
                  <a:pt x="47" y="229"/>
                  <a:pt x="47" y="229"/>
                </a:cubicBezTo>
                <a:cubicBezTo>
                  <a:pt x="53" y="229"/>
                  <a:pt x="58" y="235"/>
                  <a:pt x="58" y="243"/>
                </a:cubicBezTo>
                <a:cubicBezTo>
                  <a:pt x="58" y="251"/>
                  <a:pt x="53" y="257"/>
                  <a:pt x="47" y="257"/>
                </a:cubicBezTo>
                <a:close/>
                <a:moveTo>
                  <a:pt x="47" y="204"/>
                </a:moveTo>
                <a:cubicBezTo>
                  <a:pt x="37" y="204"/>
                  <a:pt x="37" y="204"/>
                  <a:pt x="37" y="204"/>
                </a:cubicBezTo>
                <a:cubicBezTo>
                  <a:pt x="31" y="204"/>
                  <a:pt x="26" y="198"/>
                  <a:pt x="26" y="190"/>
                </a:cubicBezTo>
                <a:cubicBezTo>
                  <a:pt x="26" y="182"/>
                  <a:pt x="31" y="175"/>
                  <a:pt x="37" y="175"/>
                </a:cubicBezTo>
                <a:cubicBezTo>
                  <a:pt x="47" y="175"/>
                  <a:pt x="47" y="175"/>
                  <a:pt x="47" y="175"/>
                </a:cubicBezTo>
                <a:cubicBezTo>
                  <a:pt x="53" y="175"/>
                  <a:pt x="58" y="182"/>
                  <a:pt x="58" y="190"/>
                </a:cubicBezTo>
                <a:cubicBezTo>
                  <a:pt x="58" y="198"/>
                  <a:pt x="53" y="204"/>
                  <a:pt x="47" y="204"/>
                </a:cubicBezTo>
                <a:close/>
                <a:moveTo>
                  <a:pt x="47" y="151"/>
                </a:moveTo>
                <a:cubicBezTo>
                  <a:pt x="37" y="151"/>
                  <a:pt x="37" y="151"/>
                  <a:pt x="37" y="151"/>
                </a:cubicBezTo>
                <a:cubicBezTo>
                  <a:pt x="31" y="151"/>
                  <a:pt x="26" y="145"/>
                  <a:pt x="26" y="137"/>
                </a:cubicBezTo>
                <a:cubicBezTo>
                  <a:pt x="26" y="129"/>
                  <a:pt x="31" y="122"/>
                  <a:pt x="37" y="122"/>
                </a:cubicBezTo>
                <a:cubicBezTo>
                  <a:pt x="47" y="122"/>
                  <a:pt x="47" y="122"/>
                  <a:pt x="47" y="122"/>
                </a:cubicBezTo>
                <a:cubicBezTo>
                  <a:pt x="53" y="122"/>
                  <a:pt x="58" y="129"/>
                  <a:pt x="58" y="137"/>
                </a:cubicBezTo>
                <a:cubicBezTo>
                  <a:pt x="58" y="145"/>
                  <a:pt x="53" y="151"/>
                  <a:pt x="47" y="151"/>
                </a:cubicBezTo>
                <a:close/>
                <a:moveTo>
                  <a:pt x="96" y="257"/>
                </a:moveTo>
                <a:cubicBezTo>
                  <a:pt x="86" y="257"/>
                  <a:pt x="86" y="257"/>
                  <a:pt x="86" y="257"/>
                </a:cubicBezTo>
                <a:cubicBezTo>
                  <a:pt x="80" y="257"/>
                  <a:pt x="75" y="251"/>
                  <a:pt x="75" y="243"/>
                </a:cubicBezTo>
                <a:cubicBezTo>
                  <a:pt x="75" y="235"/>
                  <a:pt x="80" y="229"/>
                  <a:pt x="86" y="229"/>
                </a:cubicBezTo>
                <a:cubicBezTo>
                  <a:pt x="96" y="229"/>
                  <a:pt x="96" y="229"/>
                  <a:pt x="96" y="229"/>
                </a:cubicBezTo>
                <a:cubicBezTo>
                  <a:pt x="102" y="229"/>
                  <a:pt x="107" y="235"/>
                  <a:pt x="107" y="243"/>
                </a:cubicBezTo>
                <a:cubicBezTo>
                  <a:pt x="107" y="251"/>
                  <a:pt x="102" y="257"/>
                  <a:pt x="96" y="257"/>
                </a:cubicBezTo>
                <a:close/>
                <a:moveTo>
                  <a:pt x="96" y="204"/>
                </a:moveTo>
                <a:cubicBezTo>
                  <a:pt x="86" y="204"/>
                  <a:pt x="86" y="204"/>
                  <a:pt x="86" y="204"/>
                </a:cubicBezTo>
                <a:cubicBezTo>
                  <a:pt x="80" y="204"/>
                  <a:pt x="75" y="198"/>
                  <a:pt x="75" y="190"/>
                </a:cubicBezTo>
                <a:cubicBezTo>
                  <a:pt x="75" y="182"/>
                  <a:pt x="80" y="175"/>
                  <a:pt x="86" y="175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102" y="175"/>
                  <a:pt x="107" y="182"/>
                  <a:pt x="107" y="190"/>
                </a:cubicBezTo>
                <a:cubicBezTo>
                  <a:pt x="107" y="198"/>
                  <a:pt x="102" y="204"/>
                  <a:pt x="96" y="204"/>
                </a:cubicBezTo>
                <a:close/>
                <a:moveTo>
                  <a:pt x="96" y="151"/>
                </a:moveTo>
                <a:cubicBezTo>
                  <a:pt x="86" y="151"/>
                  <a:pt x="86" y="151"/>
                  <a:pt x="86" y="151"/>
                </a:cubicBezTo>
                <a:cubicBezTo>
                  <a:pt x="80" y="151"/>
                  <a:pt x="75" y="145"/>
                  <a:pt x="75" y="137"/>
                </a:cubicBezTo>
                <a:cubicBezTo>
                  <a:pt x="75" y="129"/>
                  <a:pt x="80" y="122"/>
                  <a:pt x="86" y="122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102" y="122"/>
                  <a:pt x="107" y="129"/>
                  <a:pt x="107" y="137"/>
                </a:cubicBezTo>
                <a:cubicBezTo>
                  <a:pt x="107" y="145"/>
                  <a:pt x="102" y="151"/>
                  <a:pt x="96" y="151"/>
                </a:cubicBezTo>
                <a:close/>
                <a:moveTo>
                  <a:pt x="145" y="257"/>
                </a:moveTo>
                <a:cubicBezTo>
                  <a:pt x="135" y="257"/>
                  <a:pt x="135" y="257"/>
                  <a:pt x="135" y="257"/>
                </a:cubicBezTo>
                <a:cubicBezTo>
                  <a:pt x="129" y="257"/>
                  <a:pt x="123" y="251"/>
                  <a:pt x="123" y="243"/>
                </a:cubicBezTo>
                <a:cubicBezTo>
                  <a:pt x="123" y="235"/>
                  <a:pt x="129" y="229"/>
                  <a:pt x="135" y="229"/>
                </a:cubicBezTo>
                <a:cubicBezTo>
                  <a:pt x="145" y="229"/>
                  <a:pt x="145" y="229"/>
                  <a:pt x="145" y="229"/>
                </a:cubicBezTo>
                <a:cubicBezTo>
                  <a:pt x="151" y="229"/>
                  <a:pt x="156" y="235"/>
                  <a:pt x="156" y="243"/>
                </a:cubicBezTo>
                <a:cubicBezTo>
                  <a:pt x="156" y="251"/>
                  <a:pt x="151" y="257"/>
                  <a:pt x="145" y="257"/>
                </a:cubicBezTo>
                <a:close/>
                <a:moveTo>
                  <a:pt x="145" y="204"/>
                </a:moveTo>
                <a:cubicBezTo>
                  <a:pt x="135" y="204"/>
                  <a:pt x="135" y="204"/>
                  <a:pt x="135" y="204"/>
                </a:cubicBezTo>
                <a:cubicBezTo>
                  <a:pt x="129" y="204"/>
                  <a:pt x="123" y="198"/>
                  <a:pt x="123" y="190"/>
                </a:cubicBezTo>
                <a:cubicBezTo>
                  <a:pt x="123" y="182"/>
                  <a:pt x="129" y="175"/>
                  <a:pt x="135" y="175"/>
                </a:cubicBezTo>
                <a:cubicBezTo>
                  <a:pt x="145" y="175"/>
                  <a:pt x="145" y="175"/>
                  <a:pt x="145" y="175"/>
                </a:cubicBezTo>
                <a:cubicBezTo>
                  <a:pt x="151" y="175"/>
                  <a:pt x="156" y="182"/>
                  <a:pt x="156" y="190"/>
                </a:cubicBezTo>
                <a:cubicBezTo>
                  <a:pt x="156" y="198"/>
                  <a:pt x="151" y="204"/>
                  <a:pt x="145" y="204"/>
                </a:cubicBezTo>
                <a:close/>
                <a:moveTo>
                  <a:pt x="145" y="151"/>
                </a:moveTo>
                <a:cubicBezTo>
                  <a:pt x="135" y="151"/>
                  <a:pt x="135" y="151"/>
                  <a:pt x="135" y="151"/>
                </a:cubicBezTo>
                <a:cubicBezTo>
                  <a:pt x="129" y="151"/>
                  <a:pt x="123" y="145"/>
                  <a:pt x="123" y="137"/>
                </a:cubicBezTo>
                <a:cubicBezTo>
                  <a:pt x="123" y="129"/>
                  <a:pt x="129" y="122"/>
                  <a:pt x="135" y="122"/>
                </a:cubicBezTo>
                <a:cubicBezTo>
                  <a:pt x="145" y="122"/>
                  <a:pt x="145" y="122"/>
                  <a:pt x="145" y="122"/>
                </a:cubicBezTo>
                <a:cubicBezTo>
                  <a:pt x="151" y="122"/>
                  <a:pt x="156" y="129"/>
                  <a:pt x="156" y="137"/>
                </a:cubicBezTo>
                <a:cubicBezTo>
                  <a:pt x="156" y="145"/>
                  <a:pt x="151" y="151"/>
                  <a:pt x="145" y="151"/>
                </a:cubicBezTo>
                <a:close/>
                <a:moveTo>
                  <a:pt x="207" y="247"/>
                </a:moveTo>
                <a:cubicBezTo>
                  <a:pt x="207" y="253"/>
                  <a:pt x="200" y="257"/>
                  <a:pt x="197" y="257"/>
                </a:cubicBezTo>
                <a:cubicBezTo>
                  <a:pt x="185" y="257"/>
                  <a:pt x="185" y="257"/>
                  <a:pt x="185" y="257"/>
                </a:cubicBezTo>
                <a:cubicBezTo>
                  <a:pt x="182" y="257"/>
                  <a:pt x="175" y="253"/>
                  <a:pt x="175" y="247"/>
                </a:cubicBezTo>
                <a:cubicBezTo>
                  <a:pt x="175" y="185"/>
                  <a:pt x="175" y="185"/>
                  <a:pt x="175" y="185"/>
                </a:cubicBezTo>
                <a:cubicBezTo>
                  <a:pt x="175" y="180"/>
                  <a:pt x="182" y="175"/>
                  <a:pt x="185" y="175"/>
                </a:cubicBezTo>
                <a:cubicBezTo>
                  <a:pt x="197" y="175"/>
                  <a:pt x="197" y="175"/>
                  <a:pt x="197" y="175"/>
                </a:cubicBezTo>
                <a:cubicBezTo>
                  <a:pt x="200" y="175"/>
                  <a:pt x="207" y="180"/>
                  <a:pt x="207" y="185"/>
                </a:cubicBezTo>
                <a:lnTo>
                  <a:pt x="207" y="247"/>
                </a:lnTo>
                <a:close/>
                <a:moveTo>
                  <a:pt x="196" y="151"/>
                </a:moveTo>
                <a:cubicBezTo>
                  <a:pt x="186" y="151"/>
                  <a:pt x="186" y="151"/>
                  <a:pt x="186" y="151"/>
                </a:cubicBezTo>
                <a:cubicBezTo>
                  <a:pt x="180" y="151"/>
                  <a:pt x="175" y="145"/>
                  <a:pt x="175" y="137"/>
                </a:cubicBezTo>
                <a:cubicBezTo>
                  <a:pt x="175" y="129"/>
                  <a:pt x="180" y="123"/>
                  <a:pt x="186" y="123"/>
                </a:cubicBezTo>
                <a:cubicBezTo>
                  <a:pt x="196" y="123"/>
                  <a:pt x="196" y="123"/>
                  <a:pt x="196" y="123"/>
                </a:cubicBezTo>
                <a:cubicBezTo>
                  <a:pt x="202" y="123"/>
                  <a:pt x="207" y="129"/>
                  <a:pt x="207" y="137"/>
                </a:cubicBezTo>
                <a:cubicBezTo>
                  <a:pt x="207" y="145"/>
                  <a:pt x="202" y="151"/>
                  <a:pt x="196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5" y="2230120"/>
            <a:ext cx="4211955" cy="3741420"/>
          </a:xfrm>
          <a:prstGeom prst="rect">
            <a:avLst/>
          </a:prstGeom>
        </p:spPr>
      </p:pic>
    </p:spTree>
  </p:cSld>
  <p:clrMapOvr>
    <a:masterClrMapping/>
  </p:clrMapOvr>
  <p:transition spd="slow" advTm="3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/>
      <p:bldP spid="40" grpId="0"/>
      <p:bldP spid="41" grpId="0" bldLvl="0" animBg="1"/>
      <p:bldP spid="42" grpId="0"/>
      <p:bldP spid="43" grpId="0"/>
      <p:bldP spid="44" grpId="0" bldLvl="0" animBg="1"/>
      <p:bldP spid="45" grpId="0" bldLvl="0" animBg="1"/>
      <p:bldP spid="46" grpId="0"/>
      <p:bldP spid="47" grpId="0"/>
      <p:bldP spid="49" grpId="0" bldLvl="0" animBg="1"/>
      <p:bldP spid="50" grpId="0"/>
      <p:bldP spid="51" grpId="0"/>
      <p:bldP spid="52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4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</p:spTree>
    <p:custDataLst>
      <p:tags r:id="rId4"/>
    </p:custDataLst>
  </p:cSld>
  <p:clrMapOvr>
    <a:masterClrMapping/>
  </p:clrMapOvr>
  <p:transition spd="slow" advTm="124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5" grpId="0"/>
      <p:bldP spid="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4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4" name="文本框 3"/>
          <p:cNvSpPr txBox="1"/>
          <p:nvPr/>
        </p:nvSpPr>
        <p:spPr>
          <a:xfrm>
            <a:off x="1760220" y="4110355"/>
            <a:ext cx="6248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判断出</a:t>
            </a:r>
            <a:r>
              <a:rPr lang="en-US" altLang="zh-CN" sz="3200"/>
              <a:t>S.top()</a:t>
            </a:r>
            <a:r>
              <a:rPr lang="zh-CN" altLang="en-US" sz="3200"/>
              <a:t>不能与</a:t>
            </a:r>
            <a:r>
              <a:rPr lang="en-US" altLang="zh-CN" sz="3200"/>
              <a:t>v</a:t>
            </a:r>
            <a:r>
              <a:rPr lang="en-US" altLang="zh-CN" sz="3200" baseline="-25000"/>
              <a:t>4</a:t>
            </a:r>
            <a:r>
              <a:rPr lang="zh-CN" altLang="en-US" sz="3200"/>
              <a:t>连接</a:t>
            </a:r>
            <a:r>
              <a:rPr lang="zh-CN" altLang="en-US" sz="3200"/>
              <a:t>对角线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1868805" y="4636135"/>
            <a:ext cx="2102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S.push(v</a:t>
            </a:r>
            <a:r>
              <a:rPr lang="en-US" altLang="zh-CN" sz="3200" baseline="-25000"/>
              <a:t>3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4</a:t>
            </a:r>
            <a:r>
              <a:rPr lang="en-US" altLang="zh-CN" sz="3200"/>
              <a:t>);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  <p:transition spd="slow" advTm="110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4" grpId="0"/>
      <p:bldP spid="1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对象 28"/>
          <p:cNvGraphicFramePr/>
          <p:nvPr/>
        </p:nvGraphicFramePr>
        <p:xfrm>
          <a:off x="8562340" y="1508760"/>
          <a:ext cx="2932430" cy="234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3295650" imgH="2457450" progId="Paint.Picture">
                  <p:embed/>
                </p:oleObj>
              </mc:Choice>
              <mc:Fallback>
                <p:oleObj name="" r:id="rId1" imgW="3295650" imgH="2457450" progId="Paint.Picture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62340" y="1508760"/>
                        <a:ext cx="2932430" cy="2341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384155" y="1427480"/>
            <a:ext cx="99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7" name="文本框 16"/>
          <p:cNvSpPr txBox="1"/>
          <p:nvPr/>
        </p:nvSpPr>
        <p:spPr>
          <a:xfrm>
            <a:off x="10519410" y="19704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10582910" y="2387600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19" name="文本框 18"/>
          <p:cNvSpPr txBox="1"/>
          <p:nvPr/>
        </p:nvSpPr>
        <p:spPr>
          <a:xfrm>
            <a:off x="11002010" y="2770505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4</a:t>
            </a:r>
            <a:endParaRPr lang="en-US" altLang="zh-CN" baseline="-25000"/>
          </a:p>
        </p:txBody>
      </p:sp>
      <p:sp>
        <p:nvSpPr>
          <p:cNvPr id="20" name="文本框 19"/>
          <p:cNvSpPr txBox="1"/>
          <p:nvPr/>
        </p:nvSpPr>
        <p:spPr>
          <a:xfrm>
            <a:off x="10417175" y="310070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5</a:t>
            </a:r>
            <a:endParaRPr lang="en-US" altLang="zh-CN" baseline="-25000"/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4</a:t>
            </a:r>
            <a:endParaRPr lang="en-US" altLang="zh-CN" sz="3200" baseline="-25000"/>
          </a:p>
        </p:txBody>
      </p:sp>
      <p:sp>
        <p:nvSpPr>
          <p:cNvPr id="4" name="文本框 3"/>
          <p:cNvSpPr txBox="1"/>
          <p:nvPr/>
        </p:nvSpPr>
        <p:spPr>
          <a:xfrm>
            <a:off x="1760220" y="4110355"/>
            <a:ext cx="6248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判断出</a:t>
            </a:r>
            <a:r>
              <a:rPr lang="en-US" altLang="zh-CN" sz="3200"/>
              <a:t>S.top()</a:t>
            </a:r>
            <a:r>
              <a:rPr lang="zh-CN" altLang="en-US" sz="3200"/>
              <a:t>不能与</a:t>
            </a:r>
            <a:r>
              <a:rPr lang="en-US" altLang="zh-CN" sz="3200"/>
              <a:t>v</a:t>
            </a:r>
            <a:r>
              <a:rPr lang="en-US" altLang="zh-CN" sz="3200" baseline="-25000"/>
              <a:t>4</a:t>
            </a:r>
            <a:r>
              <a:rPr lang="zh-CN" altLang="en-US" sz="3200"/>
              <a:t>连接</a:t>
            </a:r>
            <a:r>
              <a:rPr lang="zh-CN" altLang="en-US" sz="3200"/>
              <a:t>对角线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1" name="文本框 20"/>
          <p:cNvSpPr txBox="1"/>
          <p:nvPr/>
        </p:nvSpPr>
        <p:spPr>
          <a:xfrm>
            <a:off x="8844280" y="3480435"/>
            <a:ext cx="1087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</a:t>
            </a:r>
            <a:r>
              <a:rPr lang="en-US" altLang="zh-CN" baseline="-25000"/>
              <a:t>6</a:t>
            </a:r>
            <a:endParaRPr lang="en-US" altLang="zh-CN" baseline="-25000"/>
          </a:p>
        </p:txBody>
      </p:sp>
      <p:sp>
        <p:nvSpPr>
          <p:cNvPr id="14" name="文本框 13"/>
          <p:cNvSpPr txBox="1"/>
          <p:nvPr/>
        </p:nvSpPr>
        <p:spPr>
          <a:xfrm>
            <a:off x="1868805" y="4636135"/>
            <a:ext cx="2102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S.push(v</a:t>
            </a:r>
            <a:r>
              <a:rPr lang="en-US" altLang="zh-CN" sz="3200" baseline="-25000"/>
              <a:t>3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4</a:t>
            </a:r>
            <a:r>
              <a:rPr lang="en-US" altLang="zh-CN" sz="3200"/>
              <a:t>);</a:t>
            </a:r>
            <a:endParaRPr lang="en-US" altLang="zh-CN" sz="3200"/>
          </a:p>
        </p:txBody>
      </p:sp>
    </p:spTree>
  </p:cSld>
  <p:clrMapOvr>
    <a:masterClrMapping/>
  </p:clrMapOvr>
  <p:transition spd="slow" advTm="957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grpSp>
        <p:nvGrpSpPr>
          <p:cNvPr id="4" name="组合 3"/>
          <p:cNvGrpSpPr/>
          <p:nvPr/>
        </p:nvGrpSpPr>
        <p:grpSpPr>
          <a:xfrm>
            <a:off x="8562340" y="1427480"/>
            <a:ext cx="3107690" cy="2421890"/>
            <a:chOff x="13484" y="2248"/>
            <a:chExt cx="4894" cy="3814"/>
          </a:xfrm>
        </p:grpSpPr>
        <p:graphicFrame>
          <p:nvGraphicFramePr>
            <p:cNvPr id="29" name="对象 28"/>
            <p:cNvGraphicFramePr/>
            <p:nvPr/>
          </p:nvGraphicFramePr>
          <p:xfrm>
            <a:off x="13484" y="2376"/>
            <a:ext cx="4618" cy="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" r:id="rId2" imgW="3295650" imgH="2457450" progId="Paint.Picture">
                    <p:embed/>
                  </p:oleObj>
                </mc:Choice>
                <mc:Fallback>
                  <p:oleObj name="" r:id="rId2" imgW="3295650" imgH="2457450" progId="Paint.Picture">
                    <p:embed/>
                    <p:pic>
                      <p:nvPicPr>
                        <p:cNvPr id="0" name="图片 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484" y="2376"/>
                          <a:ext cx="4618" cy="3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566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</p:spTree>
    <p:custDataLst>
      <p:tags r:id="rId4"/>
    </p:custDataLst>
  </p:cSld>
  <p:clrMapOvr>
    <a:masterClrMapping/>
  </p:clrMapOvr>
  <p:transition spd="slow" advTm="225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8562340" y="1427480"/>
            <a:ext cx="3107690" cy="2421890"/>
            <a:chOff x="13484" y="2248"/>
            <a:chExt cx="4894" cy="3814"/>
          </a:xfrm>
        </p:grpSpPr>
        <p:graphicFrame>
          <p:nvGraphicFramePr>
            <p:cNvPr id="33" name="对象 32"/>
            <p:cNvGraphicFramePr/>
            <p:nvPr/>
          </p:nvGraphicFramePr>
          <p:xfrm>
            <a:off x="13484" y="2376"/>
            <a:ext cx="4618" cy="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" imgW="3295650" imgH="2457450" progId="Paint.Picture">
                    <p:embed/>
                  </p:oleObj>
                </mc:Choice>
                <mc:Fallback>
                  <p:oleObj name="" r:id="rId1" imgW="3295650" imgH="2457450" progId="Paint.Picture">
                    <p:embed/>
                    <p:pic>
                      <p:nvPicPr>
                        <p:cNvPr id="0" name="图片 2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484" y="2376"/>
                          <a:ext cx="4618" cy="36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文本框 3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66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3" name="文本框 22"/>
          <p:cNvSpPr txBox="1"/>
          <p:nvPr/>
        </p:nvSpPr>
        <p:spPr>
          <a:xfrm>
            <a:off x="1760220" y="4110355"/>
            <a:ext cx="62484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判断出</a:t>
            </a:r>
            <a:r>
              <a:rPr lang="en-US" altLang="zh-CN" sz="3200"/>
              <a:t>S.top()</a:t>
            </a:r>
            <a:r>
              <a:rPr lang="zh-CN" altLang="en-US" sz="3200"/>
              <a:t>可以与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r>
              <a:rPr lang="zh-CN" altLang="en-US" sz="3200"/>
              <a:t>连接</a:t>
            </a:r>
            <a:r>
              <a:rPr lang="zh-CN" altLang="en-US" sz="3200"/>
              <a:t>对角线，</a:t>
            </a:r>
            <a:endParaRPr lang="zh-CN" altLang="en-US" sz="3200"/>
          </a:p>
          <a:p>
            <a:r>
              <a:rPr lang="zh-CN" altLang="en-US" sz="3200"/>
              <a:t>连接</a:t>
            </a:r>
            <a:r>
              <a:rPr lang="en-US" altLang="zh-CN" sz="3200"/>
              <a:t>v</a:t>
            </a:r>
            <a:r>
              <a:rPr lang="en-US" altLang="zh-CN" sz="3200" baseline="-25000"/>
              <a:t>3</a:t>
            </a:r>
            <a:r>
              <a:rPr lang="zh-CN" altLang="en-US" sz="3200" baseline="-25000"/>
              <a:t>，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r>
              <a:rPr lang="zh-CN" altLang="en-US" sz="3200"/>
              <a:t>的对角线</a:t>
            </a:r>
            <a:r>
              <a:rPr lang="en-US" altLang="zh-CN" sz="3200"/>
              <a:t>;</a:t>
            </a:r>
            <a:endParaRPr lang="zh-CN" altLang="en-US" sz="3200"/>
          </a:p>
        </p:txBody>
      </p:sp>
      <p:grpSp>
        <p:nvGrpSpPr>
          <p:cNvPr id="28" name="组合 27"/>
          <p:cNvGrpSpPr/>
          <p:nvPr/>
        </p:nvGrpSpPr>
        <p:grpSpPr>
          <a:xfrm>
            <a:off x="8832850" y="1427480"/>
            <a:ext cx="2837180" cy="2421255"/>
            <a:chOff x="13910" y="2248"/>
            <a:chExt cx="4468" cy="3813"/>
          </a:xfrm>
        </p:grpSpPr>
        <p:graphicFrame>
          <p:nvGraphicFramePr>
            <p:cNvPr id="25" name="对象 24"/>
            <p:cNvGraphicFramePr/>
            <p:nvPr/>
          </p:nvGraphicFramePr>
          <p:xfrm>
            <a:off x="13910" y="2550"/>
            <a:ext cx="4124" cy="3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4" imgW="2698750" imgH="2133600" progId="Paint.Picture">
                    <p:embed/>
                  </p:oleObj>
                </mc:Choice>
                <mc:Fallback>
                  <p:oleObj name="" r:id="rId4" imgW="2698750" imgH="2133600" progId="Paint.Picture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910" y="2550"/>
                          <a:ext cx="4124" cy="3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566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</p:spTree>
    <p:custDataLst>
      <p:tags r:id="rId6"/>
    </p:custDataLst>
  </p:cSld>
  <p:clrMapOvr>
    <a:masterClrMapping/>
  </p:clrMapOvr>
  <p:transition spd="slow" advTm="122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grpSp>
        <p:nvGrpSpPr>
          <p:cNvPr id="28" name="组合 27"/>
          <p:cNvGrpSpPr/>
          <p:nvPr/>
        </p:nvGrpSpPr>
        <p:grpSpPr>
          <a:xfrm>
            <a:off x="8832850" y="1427480"/>
            <a:ext cx="2837180" cy="2421255"/>
            <a:chOff x="13910" y="2248"/>
            <a:chExt cx="4468" cy="3813"/>
          </a:xfrm>
        </p:grpSpPr>
        <p:graphicFrame>
          <p:nvGraphicFramePr>
            <p:cNvPr id="4" name="对象 3"/>
            <p:cNvGraphicFramePr/>
            <p:nvPr/>
          </p:nvGraphicFramePr>
          <p:xfrm>
            <a:off x="13910" y="2550"/>
            <a:ext cx="4124" cy="3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2" imgW="2698750" imgH="2133600" progId="Paint.Picture">
                    <p:embed/>
                  </p:oleObj>
                </mc:Choice>
                <mc:Fallback>
                  <p:oleObj name="" r:id="rId2" imgW="2698750" imgH="2133600" progId="Paint.Picture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910" y="2550"/>
                          <a:ext cx="4124" cy="3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566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</p:spTree>
    <p:custDataLst>
      <p:tags r:id="rId4"/>
    </p:custDataLst>
  </p:cSld>
  <p:clrMapOvr>
    <a:masterClrMapping/>
  </p:clrMapOvr>
  <p:transition spd="slow" advTm="29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23" name="文本框 22"/>
          <p:cNvSpPr txBox="1"/>
          <p:nvPr/>
        </p:nvSpPr>
        <p:spPr>
          <a:xfrm>
            <a:off x="1760220" y="4110355"/>
            <a:ext cx="62484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判断出</a:t>
            </a:r>
            <a:r>
              <a:rPr lang="en-US" altLang="zh-CN" sz="3200"/>
              <a:t>S.top()</a:t>
            </a:r>
            <a:r>
              <a:rPr lang="zh-CN" altLang="en-US" sz="3200"/>
              <a:t>可以与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r>
              <a:rPr lang="zh-CN" altLang="en-US" sz="3200"/>
              <a:t>连接</a:t>
            </a:r>
            <a:r>
              <a:rPr lang="zh-CN" altLang="en-US" sz="3200"/>
              <a:t>对角线，</a:t>
            </a:r>
            <a:endParaRPr lang="zh-CN" altLang="en-US" sz="3200"/>
          </a:p>
          <a:p>
            <a:r>
              <a:rPr lang="zh-CN" altLang="en-US" sz="3200"/>
              <a:t>连接</a:t>
            </a:r>
            <a:r>
              <a:rPr lang="en-US" altLang="zh-CN" sz="3200"/>
              <a:t>v</a:t>
            </a:r>
            <a:r>
              <a:rPr lang="en-US" altLang="zh-CN" sz="3200" baseline="-25000"/>
              <a:t>2</a:t>
            </a:r>
            <a:r>
              <a:rPr lang="zh-CN" altLang="en-US" sz="3200" baseline="-25000"/>
              <a:t>，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r>
              <a:rPr lang="zh-CN" altLang="en-US" sz="3200"/>
              <a:t>的对角线</a:t>
            </a:r>
            <a:r>
              <a:rPr lang="en-US" altLang="zh-CN" sz="3200"/>
              <a:t>;</a:t>
            </a:r>
            <a:endParaRPr lang="zh-CN" altLang="en-US" sz="3200"/>
          </a:p>
        </p:txBody>
      </p:sp>
      <p:grpSp>
        <p:nvGrpSpPr>
          <p:cNvPr id="28" name="组合 27"/>
          <p:cNvGrpSpPr/>
          <p:nvPr/>
        </p:nvGrpSpPr>
        <p:grpSpPr>
          <a:xfrm>
            <a:off x="8832850" y="1427480"/>
            <a:ext cx="2837180" cy="2421255"/>
            <a:chOff x="13910" y="2248"/>
            <a:chExt cx="4468" cy="3813"/>
          </a:xfrm>
        </p:grpSpPr>
        <p:graphicFrame>
          <p:nvGraphicFramePr>
            <p:cNvPr id="4" name="对象 3"/>
            <p:cNvGraphicFramePr/>
            <p:nvPr/>
          </p:nvGraphicFramePr>
          <p:xfrm>
            <a:off x="13910" y="2550"/>
            <a:ext cx="4124" cy="3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2" imgW="2698750" imgH="2133600" progId="Paint.Picture">
                    <p:embed/>
                  </p:oleObj>
                </mc:Choice>
                <mc:Fallback>
                  <p:oleObj name="" r:id="rId2" imgW="2698750" imgH="2133600" progId="Paint.Picture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910" y="2550"/>
                          <a:ext cx="4124" cy="32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566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670290" y="1427480"/>
            <a:ext cx="2999740" cy="2421255"/>
            <a:chOff x="13654" y="2248"/>
            <a:chExt cx="4724" cy="381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54" y="2592"/>
              <a:ext cx="4196" cy="33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12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</p:spTree>
    <p:custDataLst>
      <p:tags r:id="rId5"/>
    </p:custDataLst>
  </p:cSld>
  <p:clrMapOvr>
    <a:masterClrMapping/>
  </p:clrMapOvr>
  <p:transition spd="slow" advTm="10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grpSp>
        <p:nvGrpSpPr>
          <p:cNvPr id="25" name="组合 24"/>
          <p:cNvGrpSpPr/>
          <p:nvPr/>
        </p:nvGrpSpPr>
        <p:grpSpPr>
          <a:xfrm>
            <a:off x="8670290" y="1427480"/>
            <a:ext cx="2999740" cy="2421255"/>
            <a:chOff x="13654" y="2248"/>
            <a:chExt cx="4724" cy="381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4" y="2592"/>
              <a:ext cx="4196" cy="33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12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</p:spTree>
    <p:custDataLst>
      <p:tags r:id="rId3"/>
    </p:custDataLst>
  </p:cSld>
  <p:clrMapOvr>
    <a:masterClrMapping/>
  </p:clrMapOvr>
  <p:transition spd="slow" advTm="11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endParaRPr lang="en-US" altLang="zh-CN" sz="3200" baseline="-25000"/>
          </a:p>
        </p:txBody>
      </p:sp>
      <p:sp>
        <p:nvSpPr>
          <p:cNvPr id="5" name="文本框 4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760220" y="4110355"/>
            <a:ext cx="6248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判断出</a:t>
            </a:r>
            <a:r>
              <a:rPr lang="en-US" altLang="zh-CN" sz="3200"/>
              <a:t>S.top()</a:t>
            </a:r>
            <a:r>
              <a:rPr lang="zh-CN" altLang="en-US" sz="3200"/>
              <a:t>不能与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r>
              <a:rPr lang="zh-CN" altLang="en-US" sz="3200"/>
              <a:t>连接</a:t>
            </a:r>
            <a:r>
              <a:rPr lang="zh-CN" altLang="en-US" sz="3200"/>
              <a:t>对角线</a:t>
            </a:r>
            <a:endParaRPr lang="zh-CN" altLang="en-US" sz="3200"/>
          </a:p>
        </p:txBody>
      </p:sp>
      <p:sp>
        <p:nvSpPr>
          <p:cNvPr id="15" name="文本框 14"/>
          <p:cNvSpPr txBox="1"/>
          <p:nvPr/>
        </p:nvSpPr>
        <p:spPr>
          <a:xfrm>
            <a:off x="1868805" y="4636135"/>
            <a:ext cx="21024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S.push(v</a:t>
            </a:r>
            <a:r>
              <a:rPr lang="en-US" altLang="zh-CN" sz="3200" baseline="-25000"/>
              <a:t>2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5</a:t>
            </a:r>
            <a:r>
              <a:rPr lang="en-US" altLang="zh-CN" sz="3200"/>
              <a:t>);</a:t>
            </a:r>
            <a:endParaRPr lang="en-US" altLang="zh-CN" sz="3200"/>
          </a:p>
        </p:txBody>
      </p:sp>
      <p:grpSp>
        <p:nvGrpSpPr>
          <p:cNvPr id="25" name="组合 24"/>
          <p:cNvGrpSpPr/>
          <p:nvPr/>
        </p:nvGrpSpPr>
        <p:grpSpPr>
          <a:xfrm>
            <a:off x="8670290" y="1427480"/>
            <a:ext cx="2999740" cy="2421255"/>
            <a:chOff x="13654" y="2248"/>
            <a:chExt cx="4724" cy="381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4" y="2592"/>
              <a:ext cx="4196" cy="33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12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</p:spTree>
    <p:custDataLst>
      <p:tags r:id="rId3"/>
    </p:custDataLst>
  </p:cSld>
  <p:clrMapOvr>
    <a:masterClrMapping/>
  </p:clrMapOvr>
  <p:transition spd="slow" advTm="174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1112113" cy="535940"/>
              <a:chOff x="5043488" y="472758"/>
              <a:chExt cx="1112113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763538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1665" y="1676400"/>
            <a:ext cx="544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en-US" altLang="zh-CN" sz="3200"/>
              <a:t>,</a:t>
            </a:r>
            <a:r>
              <a:rPr lang="zh-CN" altLang="en-US" sz="3200"/>
              <a:t>在直边</a:t>
            </a:r>
            <a:r>
              <a:rPr lang="zh-CN" altLang="en-US" sz="3200"/>
              <a:t>一侧</a:t>
            </a:r>
            <a:endParaRPr lang="zh-CN" altLang="en-US" sz="3200"/>
          </a:p>
        </p:txBody>
      </p:sp>
      <p:grpSp>
        <p:nvGrpSpPr>
          <p:cNvPr id="25" name="组合 24"/>
          <p:cNvGrpSpPr/>
          <p:nvPr/>
        </p:nvGrpSpPr>
        <p:grpSpPr>
          <a:xfrm>
            <a:off x="8670290" y="1427480"/>
            <a:ext cx="2999740" cy="2421255"/>
            <a:chOff x="13654" y="2248"/>
            <a:chExt cx="4724" cy="381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4" y="2592"/>
              <a:ext cx="4196" cy="33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12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891665" y="4197985"/>
            <a:ext cx="6248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S.top()</a:t>
            </a:r>
            <a:r>
              <a:rPr lang="zh-CN" altLang="en-US" sz="3200"/>
              <a:t>与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zh-CN" altLang="en-US" sz="3200"/>
              <a:t>连接</a:t>
            </a:r>
            <a:r>
              <a:rPr lang="zh-CN" altLang="en-US" sz="3200"/>
              <a:t>对角线；</a:t>
            </a:r>
            <a:endParaRPr lang="zh-CN" altLang="en-US" sz="3200"/>
          </a:p>
        </p:txBody>
      </p:sp>
    </p:spTree>
    <p:custDataLst>
      <p:tags r:id="rId3"/>
    </p:custDataLst>
  </p:cSld>
  <p:clrMapOvr>
    <a:masterClrMapping/>
  </p:clrMapOvr>
  <p:transition spd="slow" advTm="136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4216093" cy="535940"/>
              <a:chOff x="5043488" y="515938"/>
              <a:chExt cx="4216093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3592206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摄像机数量及安装位置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3789970" y="1762002"/>
            <a:ext cx="5099008" cy="4763003"/>
            <a:chOff x="711547" y="2126236"/>
            <a:chExt cx="3674810" cy="3432654"/>
          </a:xfrm>
        </p:grpSpPr>
        <p:sp>
          <p:nvSpPr>
            <p:cNvPr id="13" name="Freeform 31"/>
            <p:cNvSpPr>
              <a:spLocks noEditPoints="1"/>
            </p:cNvSpPr>
            <p:nvPr/>
          </p:nvSpPr>
          <p:spPr bwMode="auto">
            <a:xfrm>
              <a:off x="711547" y="2201142"/>
              <a:ext cx="3674810" cy="3357748"/>
            </a:xfrm>
            <a:custGeom>
              <a:avLst/>
              <a:gdLst>
                <a:gd name="T0" fmla="*/ 1479 w 1479"/>
                <a:gd name="T1" fmla="*/ 505 h 1412"/>
                <a:gd name="T2" fmla="*/ 974 w 1479"/>
                <a:gd name="T3" fmla="*/ 0 h 1412"/>
                <a:gd name="T4" fmla="*/ 736 w 1479"/>
                <a:gd name="T5" fmla="*/ 59 h 1412"/>
                <a:gd name="T6" fmla="*/ 735 w 1479"/>
                <a:gd name="T7" fmla="*/ 60 h 1412"/>
                <a:gd name="T8" fmla="*/ 504 w 1479"/>
                <a:gd name="T9" fmla="*/ 4 h 1412"/>
                <a:gd name="T10" fmla="*/ 0 w 1479"/>
                <a:gd name="T11" fmla="*/ 508 h 1412"/>
                <a:gd name="T12" fmla="*/ 237 w 1479"/>
                <a:gd name="T13" fmla="*/ 936 h 1412"/>
                <a:gd name="T14" fmla="*/ 257 w 1479"/>
                <a:gd name="T15" fmla="*/ 947 h 1412"/>
                <a:gd name="T16" fmla="*/ 257 w 1479"/>
                <a:gd name="T17" fmla="*/ 947 h 1412"/>
                <a:gd name="T18" fmla="*/ 765 w 1479"/>
                <a:gd name="T19" fmla="*/ 1412 h 1412"/>
                <a:gd name="T20" fmla="*/ 1275 w 1479"/>
                <a:gd name="T21" fmla="*/ 911 h 1412"/>
                <a:gd name="T22" fmla="*/ 1479 w 1479"/>
                <a:gd name="T23" fmla="*/ 505 h 1412"/>
                <a:gd name="T24" fmla="*/ 963 w 1479"/>
                <a:gd name="T25" fmla="*/ 718 h 1412"/>
                <a:gd name="T26" fmla="*/ 963 w 1479"/>
                <a:gd name="T27" fmla="*/ 717 h 1412"/>
                <a:gd name="T28" fmla="*/ 963 w 1479"/>
                <a:gd name="T29" fmla="*/ 717 h 1412"/>
                <a:gd name="T30" fmla="*/ 963 w 1479"/>
                <a:gd name="T31" fmla="*/ 718 h 1412"/>
                <a:gd name="T32" fmla="*/ 256 w 1479"/>
                <a:gd name="T33" fmla="*/ 935 h 1412"/>
                <a:gd name="T34" fmla="*/ 256 w 1479"/>
                <a:gd name="T35" fmla="*/ 936 h 1412"/>
                <a:gd name="T36" fmla="*/ 256 w 1479"/>
                <a:gd name="T37" fmla="*/ 935 h 1412"/>
                <a:gd name="T38" fmla="*/ 255 w 1479"/>
                <a:gd name="T39" fmla="*/ 902 h 1412"/>
                <a:gd name="T40" fmla="*/ 255 w 1479"/>
                <a:gd name="T41" fmla="*/ 914 h 1412"/>
                <a:gd name="T42" fmla="*/ 255 w 1479"/>
                <a:gd name="T43" fmla="*/ 902 h 1412"/>
                <a:gd name="T44" fmla="*/ 255 w 1479"/>
                <a:gd name="T45" fmla="*/ 922 h 1412"/>
                <a:gd name="T46" fmla="*/ 256 w 1479"/>
                <a:gd name="T47" fmla="*/ 925 h 1412"/>
                <a:gd name="T48" fmla="*/ 255 w 1479"/>
                <a:gd name="T49" fmla="*/ 922 h 1412"/>
                <a:gd name="T50" fmla="*/ 694 w 1479"/>
                <a:gd name="T51" fmla="*/ 401 h 1412"/>
                <a:gd name="T52" fmla="*/ 739 w 1479"/>
                <a:gd name="T53" fmla="*/ 397 h 1412"/>
                <a:gd name="T54" fmla="*/ 972 w 1479"/>
                <a:gd name="T55" fmla="*/ 631 h 1412"/>
                <a:gd name="T56" fmla="*/ 872 w 1479"/>
                <a:gd name="T57" fmla="*/ 822 h 1412"/>
                <a:gd name="T58" fmla="*/ 872 w 1479"/>
                <a:gd name="T59" fmla="*/ 822 h 1412"/>
                <a:gd name="T60" fmla="*/ 875 w 1479"/>
                <a:gd name="T61" fmla="*/ 820 h 1412"/>
                <a:gd name="T62" fmla="*/ 531 w 1479"/>
                <a:gd name="T63" fmla="*/ 747 h 1412"/>
                <a:gd name="T64" fmla="*/ 504 w 1479"/>
                <a:gd name="T65" fmla="*/ 629 h 1412"/>
                <a:gd name="T66" fmla="*/ 694 w 1479"/>
                <a:gd name="T67" fmla="*/ 401 h 1412"/>
                <a:gd name="T68" fmla="*/ 920 w 1479"/>
                <a:gd name="T69" fmla="*/ 787 h 1412"/>
                <a:gd name="T70" fmla="*/ 918 w 1479"/>
                <a:gd name="T71" fmla="*/ 789 h 1412"/>
                <a:gd name="T72" fmla="*/ 920 w 1479"/>
                <a:gd name="T73" fmla="*/ 787 h 1412"/>
                <a:gd name="T74" fmla="*/ 908 w 1479"/>
                <a:gd name="T75" fmla="*/ 797 h 1412"/>
                <a:gd name="T76" fmla="*/ 906 w 1479"/>
                <a:gd name="T77" fmla="*/ 799 h 1412"/>
                <a:gd name="T78" fmla="*/ 908 w 1479"/>
                <a:gd name="T79" fmla="*/ 797 h 1412"/>
                <a:gd name="T80" fmla="*/ 898 w 1479"/>
                <a:gd name="T81" fmla="*/ 805 h 1412"/>
                <a:gd name="T82" fmla="*/ 895 w 1479"/>
                <a:gd name="T83" fmla="*/ 807 h 1412"/>
                <a:gd name="T84" fmla="*/ 898 w 1479"/>
                <a:gd name="T85" fmla="*/ 805 h 1412"/>
                <a:gd name="T86" fmla="*/ 886 w 1479"/>
                <a:gd name="T87" fmla="*/ 813 h 1412"/>
                <a:gd name="T88" fmla="*/ 882 w 1479"/>
                <a:gd name="T89" fmla="*/ 816 h 1412"/>
                <a:gd name="T90" fmla="*/ 886 w 1479"/>
                <a:gd name="T91" fmla="*/ 813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79" h="1412">
                  <a:moveTo>
                    <a:pt x="1479" y="505"/>
                  </a:moveTo>
                  <a:cubicBezTo>
                    <a:pt x="1479" y="226"/>
                    <a:pt x="1253" y="0"/>
                    <a:pt x="974" y="0"/>
                  </a:cubicBezTo>
                  <a:cubicBezTo>
                    <a:pt x="888" y="0"/>
                    <a:pt x="807" y="22"/>
                    <a:pt x="736" y="59"/>
                  </a:cubicBezTo>
                  <a:cubicBezTo>
                    <a:pt x="735" y="60"/>
                    <a:pt x="735" y="60"/>
                    <a:pt x="735" y="60"/>
                  </a:cubicBezTo>
                  <a:cubicBezTo>
                    <a:pt x="666" y="24"/>
                    <a:pt x="588" y="4"/>
                    <a:pt x="504" y="4"/>
                  </a:cubicBezTo>
                  <a:cubicBezTo>
                    <a:pt x="226" y="4"/>
                    <a:pt x="0" y="230"/>
                    <a:pt x="0" y="508"/>
                  </a:cubicBezTo>
                  <a:cubicBezTo>
                    <a:pt x="0" y="689"/>
                    <a:pt x="95" y="847"/>
                    <a:pt x="237" y="936"/>
                  </a:cubicBezTo>
                  <a:cubicBezTo>
                    <a:pt x="244" y="940"/>
                    <a:pt x="250" y="944"/>
                    <a:pt x="257" y="947"/>
                  </a:cubicBezTo>
                  <a:cubicBezTo>
                    <a:pt x="257" y="947"/>
                    <a:pt x="257" y="947"/>
                    <a:pt x="257" y="947"/>
                  </a:cubicBezTo>
                  <a:cubicBezTo>
                    <a:pt x="280" y="1208"/>
                    <a:pt x="499" y="1412"/>
                    <a:pt x="765" y="1412"/>
                  </a:cubicBezTo>
                  <a:cubicBezTo>
                    <a:pt x="1044" y="1412"/>
                    <a:pt x="1270" y="1188"/>
                    <a:pt x="1275" y="911"/>
                  </a:cubicBezTo>
                  <a:cubicBezTo>
                    <a:pt x="1399" y="819"/>
                    <a:pt x="1479" y="671"/>
                    <a:pt x="1479" y="505"/>
                  </a:cubicBezTo>
                  <a:close/>
                  <a:moveTo>
                    <a:pt x="963" y="718"/>
                  </a:moveTo>
                  <a:cubicBezTo>
                    <a:pt x="963" y="718"/>
                    <a:pt x="963" y="717"/>
                    <a:pt x="963" y="717"/>
                  </a:cubicBezTo>
                  <a:cubicBezTo>
                    <a:pt x="963" y="717"/>
                    <a:pt x="963" y="717"/>
                    <a:pt x="963" y="717"/>
                  </a:cubicBezTo>
                  <a:lnTo>
                    <a:pt x="963" y="718"/>
                  </a:lnTo>
                  <a:close/>
                  <a:moveTo>
                    <a:pt x="256" y="935"/>
                  </a:moveTo>
                  <a:cubicBezTo>
                    <a:pt x="256" y="936"/>
                    <a:pt x="256" y="936"/>
                    <a:pt x="256" y="936"/>
                  </a:cubicBezTo>
                  <a:cubicBezTo>
                    <a:pt x="256" y="936"/>
                    <a:pt x="256" y="936"/>
                    <a:pt x="256" y="935"/>
                  </a:cubicBezTo>
                  <a:close/>
                  <a:moveTo>
                    <a:pt x="255" y="902"/>
                  </a:moveTo>
                  <a:cubicBezTo>
                    <a:pt x="255" y="906"/>
                    <a:pt x="255" y="910"/>
                    <a:pt x="255" y="914"/>
                  </a:cubicBezTo>
                  <a:cubicBezTo>
                    <a:pt x="255" y="910"/>
                    <a:pt x="255" y="906"/>
                    <a:pt x="255" y="902"/>
                  </a:cubicBezTo>
                  <a:close/>
                  <a:moveTo>
                    <a:pt x="255" y="922"/>
                  </a:moveTo>
                  <a:cubicBezTo>
                    <a:pt x="255" y="923"/>
                    <a:pt x="256" y="924"/>
                    <a:pt x="256" y="925"/>
                  </a:cubicBezTo>
                  <a:cubicBezTo>
                    <a:pt x="256" y="924"/>
                    <a:pt x="255" y="923"/>
                    <a:pt x="255" y="922"/>
                  </a:cubicBezTo>
                  <a:close/>
                  <a:moveTo>
                    <a:pt x="694" y="401"/>
                  </a:moveTo>
                  <a:cubicBezTo>
                    <a:pt x="708" y="398"/>
                    <a:pt x="723" y="397"/>
                    <a:pt x="739" y="397"/>
                  </a:cubicBezTo>
                  <a:cubicBezTo>
                    <a:pt x="868" y="397"/>
                    <a:pt x="972" y="502"/>
                    <a:pt x="972" y="631"/>
                  </a:cubicBezTo>
                  <a:cubicBezTo>
                    <a:pt x="972" y="710"/>
                    <a:pt x="933" y="780"/>
                    <a:pt x="872" y="822"/>
                  </a:cubicBezTo>
                  <a:cubicBezTo>
                    <a:pt x="872" y="822"/>
                    <a:pt x="872" y="822"/>
                    <a:pt x="872" y="822"/>
                  </a:cubicBezTo>
                  <a:cubicBezTo>
                    <a:pt x="873" y="822"/>
                    <a:pt x="874" y="821"/>
                    <a:pt x="875" y="820"/>
                  </a:cubicBezTo>
                  <a:cubicBezTo>
                    <a:pt x="688" y="940"/>
                    <a:pt x="565" y="796"/>
                    <a:pt x="531" y="747"/>
                  </a:cubicBezTo>
                  <a:cubicBezTo>
                    <a:pt x="516" y="716"/>
                    <a:pt x="504" y="676"/>
                    <a:pt x="504" y="629"/>
                  </a:cubicBezTo>
                  <a:cubicBezTo>
                    <a:pt x="504" y="515"/>
                    <a:pt x="577" y="433"/>
                    <a:pt x="694" y="401"/>
                  </a:cubicBezTo>
                  <a:close/>
                  <a:moveTo>
                    <a:pt x="920" y="787"/>
                  </a:moveTo>
                  <a:cubicBezTo>
                    <a:pt x="920" y="788"/>
                    <a:pt x="919" y="788"/>
                    <a:pt x="918" y="789"/>
                  </a:cubicBezTo>
                  <a:cubicBezTo>
                    <a:pt x="919" y="788"/>
                    <a:pt x="920" y="788"/>
                    <a:pt x="920" y="787"/>
                  </a:cubicBezTo>
                  <a:close/>
                  <a:moveTo>
                    <a:pt x="908" y="797"/>
                  </a:moveTo>
                  <a:cubicBezTo>
                    <a:pt x="907" y="798"/>
                    <a:pt x="906" y="798"/>
                    <a:pt x="906" y="799"/>
                  </a:cubicBezTo>
                  <a:cubicBezTo>
                    <a:pt x="906" y="798"/>
                    <a:pt x="907" y="798"/>
                    <a:pt x="908" y="797"/>
                  </a:cubicBezTo>
                  <a:close/>
                  <a:moveTo>
                    <a:pt x="898" y="805"/>
                  </a:moveTo>
                  <a:cubicBezTo>
                    <a:pt x="897" y="806"/>
                    <a:pt x="896" y="806"/>
                    <a:pt x="895" y="807"/>
                  </a:cubicBezTo>
                  <a:cubicBezTo>
                    <a:pt x="896" y="806"/>
                    <a:pt x="897" y="806"/>
                    <a:pt x="898" y="805"/>
                  </a:cubicBezTo>
                  <a:close/>
                  <a:moveTo>
                    <a:pt x="886" y="813"/>
                  </a:moveTo>
                  <a:cubicBezTo>
                    <a:pt x="884" y="814"/>
                    <a:pt x="883" y="815"/>
                    <a:pt x="882" y="816"/>
                  </a:cubicBezTo>
                  <a:cubicBezTo>
                    <a:pt x="883" y="815"/>
                    <a:pt x="884" y="814"/>
                    <a:pt x="886" y="813"/>
                  </a:cubicBezTo>
                  <a:close/>
                </a:path>
              </a:pathLst>
            </a:custGeom>
            <a:solidFill>
              <a:srgbClr val="575757">
                <a:alpha val="8000"/>
              </a:srgbClr>
            </a:solidFill>
            <a:ln>
              <a:noFill/>
            </a:ln>
            <a:effectLst>
              <a:outerShdw blurRad="9144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2000"/>
            </a:p>
          </p:txBody>
        </p:sp>
        <p:sp>
          <p:nvSpPr>
            <p:cNvPr id="14" name="Freeform 25"/>
            <p:cNvSpPr/>
            <p:nvPr/>
          </p:nvSpPr>
          <p:spPr bwMode="auto">
            <a:xfrm>
              <a:off x="2035388" y="2126236"/>
              <a:ext cx="2268428" cy="2406515"/>
            </a:xfrm>
            <a:custGeom>
              <a:avLst/>
              <a:gdLst>
                <a:gd name="T0" fmla="*/ 453 w 958"/>
                <a:gd name="T1" fmla="*/ 0 h 1016"/>
                <a:gd name="T2" fmla="*/ 215 w 958"/>
                <a:gd name="T3" fmla="*/ 59 h 1016"/>
                <a:gd name="T4" fmla="*/ 304 w 958"/>
                <a:gd name="T5" fmla="*/ 119 h 1016"/>
                <a:gd name="T6" fmla="*/ 486 w 958"/>
                <a:gd name="T7" fmla="*/ 514 h 1016"/>
                <a:gd name="T8" fmla="*/ 410 w 958"/>
                <a:gd name="T9" fmla="*/ 778 h 1016"/>
                <a:gd name="T10" fmla="*/ 0 w 958"/>
                <a:gd name="T11" fmla="*/ 732 h 1016"/>
                <a:gd name="T12" fmla="*/ 209 w 958"/>
                <a:gd name="T13" fmla="*/ 960 h 1016"/>
                <a:gd name="T14" fmla="*/ 454 w 958"/>
                <a:gd name="T15" fmla="*/ 1016 h 1016"/>
                <a:gd name="T16" fmla="*/ 722 w 958"/>
                <a:gd name="T17" fmla="*/ 933 h 1016"/>
                <a:gd name="T18" fmla="*/ 958 w 958"/>
                <a:gd name="T19" fmla="*/ 505 h 1016"/>
                <a:gd name="T20" fmla="*/ 453 w 958"/>
                <a:gd name="T21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016">
                  <a:moveTo>
                    <a:pt x="453" y="0"/>
                  </a:moveTo>
                  <a:cubicBezTo>
                    <a:pt x="367" y="0"/>
                    <a:pt x="286" y="22"/>
                    <a:pt x="215" y="59"/>
                  </a:cubicBezTo>
                  <a:cubicBezTo>
                    <a:pt x="247" y="76"/>
                    <a:pt x="276" y="96"/>
                    <a:pt x="304" y="119"/>
                  </a:cubicBezTo>
                  <a:cubicBezTo>
                    <a:pt x="416" y="212"/>
                    <a:pt x="497" y="358"/>
                    <a:pt x="486" y="514"/>
                  </a:cubicBezTo>
                  <a:cubicBezTo>
                    <a:pt x="480" y="602"/>
                    <a:pt x="481" y="677"/>
                    <a:pt x="410" y="778"/>
                  </a:cubicBezTo>
                  <a:cubicBezTo>
                    <a:pt x="154" y="1002"/>
                    <a:pt x="0" y="732"/>
                    <a:pt x="0" y="732"/>
                  </a:cubicBezTo>
                  <a:cubicBezTo>
                    <a:pt x="27" y="877"/>
                    <a:pt x="209" y="960"/>
                    <a:pt x="209" y="960"/>
                  </a:cubicBezTo>
                  <a:cubicBezTo>
                    <a:pt x="278" y="996"/>
                    <a:pt x="370" y="1016"/>
                    <a:pt x="454" y="1016"/>
                  </a:cubicBezTo>
                  <a:cubicBezTo>
                    <a:pt x="553" y="1016"/>
                    <a:pt x="644" y="982"/>
                    <a:pt x="722" y="933"/>
                  </a:cubicBezTo>
                  <a:cubicBezTo>
                    <a:pt x="864" y="843"/>
                    <a:pt x="958" y="685"/>
                    <a:pt x="958" y="505"/>
                  </a:cubicBezTo>
                  <a:cubicBezTo>
                    <a:pt x="958" y="226"/>
                    <a:pt x="732" y="0"/>
                    <a:pt x="45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2000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800612" y="2136243"/>
              <a:ext cx="2411518" cy="2233406"/>
            </a:xfrm>
            <a:custGeom>
              <a:avLst/>
              <a:gdLst>
                <a:gd name="T0" fmla="*/ 692 w 1018"/>
                <a:gd name="T1" fmla="*/ 395 h 943"/>
                <a:gd name="T2" fmla="*/ 694 w 1018"/>
                <a:gd name="T3" fmla="*/ 397 h 943"/>
                <a:gd name="T4" fmla="*/ 694 w 1018"/>
                <a:gd name="T5" fmla="*/ 397 h 943"/>
                <a:gd name="T6" fmla="*/ 739 w 1018"/>
                <a:gd name="T7" fmla="*/ 393 h 943"/>
                <a:gd name="T8" fmla="*/ 972 w 1018"/>
                <a:gd name="T9" fmla="*/ 627 h 943"/>
                <a:gd name="T10" fmla="*/ 872 w 1018"/>
                <a:gd name="T11" fmla="*/ 818 h 943"/>
                <a:gd name="T12" fmla="*/ 872 w 1018"/>
                <a:gd name="T13" fmla="*/ 818 h 943"/>
                <a:gd name="T14" fmla="*/ 931 w 1018"/>
                <a:gd name="T15" fmla="*/ 774 h 943"/>
                <a:gd name="T16" fmla="*/ 1007 w 1018"/>
                <a:gd name="T17" fmla="*/ 510 h 943"/>
                <a:gd name="T18" fmla="*/ 825 w 1018"/>
                <a:gd name="T19" fmla="*/ 115 h 943"/>
                <a:gd name="T20" fmla="*/ 736 w 1018"/>
                <a:gd name="T21" fmla="*/ 55 h 943"/>
                <a:gd name="T22" fmla="*/ 735 w 1018"/>
                <a:gd name="T23" fmla="*/ 56 h 943"/>
                <a:gd name="T24" fmla="*/ 504 w 1018"/>
                <a:gd name="T25" fmla="*/ 0 h 943"/>
                <a:gd name="T26" fmla="*/ 0 w 1018"/>
                <a:gd name="T27" fmla="*/ 504 h 943"/>
                <a:gd name="T28" fmla="*/ 237 w 1018"/>
                <a:gd name="T29" fmla="*/ 932 h 943"/>
                <a:gd name="T30" fmla="*/ 257 w 1018"/>
                <a:gd name="T31" fmla="*/ 943 h 943"/>
                <a:gd name="T32" fmla="*/ 255 w 1018"/>
                <a:gd name="T33" fmla="*/ 898 h 943"/>
                <a:gd name="T34" fmla="*/ 692 w 1018"/>
                <a:gd name="T35" fmla="*/ 395 h 943"/>
                <a:gd name="T36" fmla="*/ 963 w 1018"/>
                <a:gd name="T37" fmla="*/ 713 h 943"/>
                <a:gd name="T38" fmla="*/ 963 w 1018"/>
                <a:gd name="T39" fmla="*/ 714 h 943"/>
                <a:gd name="T40" fmla="*/ 963 w 1018"/>
                <a:gd name="T41" fmla="*/ 71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8" h="943">
                  <a:moveTo>
                    <a:pt x="692" y="395"/>
                  </a:moveTo>
                  <a:cubicBezTo>
                    <a:pt x="692" y="395"/>
                    <a:pt x="694" y="397"/>
                    <a:pt x="694" y="397"/>
                  </a:cubicBezTo>
                  <a:cubicBezTo>
                    <a:pt x="694" y="397"/>
                    <a:pt x="694" y="397"/>
                    <a:pt x="694" y="397"/>
                  </a:cubicBezTo>
                  <a:cubicBezTo>
                    <a:pt x="708" y="394"/>
                    <a:pt x="723" y="393"/>
                    <a:pt x="739" y="393"/>
                  </a:cubicBezTo>
                  <a:cubicBezTo>
                    <a:pt x="868" y="393"/>
                    <a:pt x="972" y="498"/>
                    <a:pt x="972" y="627"/>
                  </a:cubicBezTo>
                  <a:cubicBezTo>
                    <a:pt x="972" y="706"/>
                    <a:pt x="933" y="776"/>
                    <a:pt x="872" y="818"/>
                  </a:cubicBezTo>
                  <a:cubicBezTo>
                    <a:pt x="872" y="818"/>
                    <a:pt x="872" y="818"/>
                    <a:pt x="872" y="818"/>
                  </a:cubicBezTo>
                  <a:cubicBezTo>
                    <a:pt x="891" y="806"/>
                    <a:pt x="911" y="792"/>
                    <a:pt x="931" y="774"/>
                  </a:cubicBezTo>
                  <a:cubicBezTo>
                    <a:pt x="1002" y="673"/>
                    <a:pt x="1001" y="598"/>
                    <a:pt x="1007" y="510"/>
                  </a:cubicBezTo>
                  <a:cubicBezTo>
                    <a:pt x="1018" y="354"/>
                    <a:pt x="937" y="208"/>
                    <a:pt x="825" y="115"/>
                  </a:cubicBezTo>
                  <a:cubicBezTo>
                    <a:pt x="797" y="92"/>
                    <a:pt x="768" y="72"/>
                    <a:pt x="736" y="55"/>
                  </a:cubicBezTo>
                  <a:cubicBezTo>
                    <a:pt x="735" y="56"/>
                    <a:pt x="735" y="56"/>
                    <a:pt x="735" y="56"/>
                  </a:cubicBezTo>
                  <a:cubicBezTo>
                    <a:pt x="666" y="20"/>
                    <a:pt x="588" y="0"/>
                    <a:pt x="504" y="0"/>
                  </a:cubicBezTo>
                  <a:cubicBezTo>
                    <a:pt x="226" y="0"/>
                    <a:pt x="0" y="226"/>
                    <a:pt x="0" y="504"/>
                  </a:cubicBezTo>
                  <a:cubicBezTo>
                    <a:pt x="0" y="685"/>
                    <a:pt x="95" y="843"/>
                    <a:pt x="237" y="932"/>
                  </a:cubicBezTo>
                  <a:cubicBezTo>
                    <a:pt x="244" y="936"/>
                    <a:pt x="250" y="940"/>
                    <a:pt x="257" y="943"/>
                  </a:cubicBezTo>
                  <a:cubicBezTo>
                    <a:pt x="256" y="928"/>
                    <a:pt x="255" y="913"/>
                    <a:pt x="255" y="898"/>
                  </a:cubicBezTo>
                  <a:cubicBezTo>
                    <a:pt x="255" y="643"/>
                    <a:pt x="449" y="433"/>
                    <a:pt x="692" y="395"/>
                  </a:cubicBezTo>
                  <a:close/>
                  <a:moveTo>
                    <a:pt x="963" y="713"/>
                  </a:moveTo>
                  <a:cubicBezTo>
                    <a:pt x="963" y="714"/>
                    <a:pt x="963" y="714"/>
                    <a:pt x="963" y="714"/>
                  </a:cubicBezTo>
                  <a:cubicBezTo>
                    <a:pt x="963" y="714"/>
                    <a:pt x="963" y="713"/>
                    <a:pt x="963" y="7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2000"/>
            </a:p>
          </p:txBody>
        </p:sp>
        <p:sp>
          <p:nvSpPr>
            <p:cNvPr id="16" name="Freeform 27"/>
            <p:cNvSpPr/>
            <p:nvPr/>
          </p:nvSpPr>
          <p:spPr bwMode="auto">
            <a:xfrm>
              <a:off x="1404992" y="3071832"/>
              <a:ext cx="2416520" cy="2399510"/>
            </a:xfrm>
            <a:custGeom>
              <a:avLst/>
              <a:gdLst>
                <a:gd name="T0" fmla="*/ 325 w 1020"/>
                <a:gd name="T1" fmla="*/ 421 h 1013"/>
                <a:gd name="T2" fmla="*/ 249 w 1020"/>
                <a:gd name="T3" fmla="*/ 230 h 1013"/>
                <a:gd name="T4" fmla="*/ 439 w 1020"/>
                <a:gd name="T5" fmla="*/ 2 h 1013"/>
                <a:gd name="T6" fmla="*/ 437 w 1020"/>
                <a:gd name="T7" fmla="*/ 0 h 1013"/>
                <a:gd name="T8" fmla="*/ 0 w 1020"/>
                <a:gd name="T9" fmla="*/ 503 h 1013"/>
                <a:gd name="T10" fmla="*/ 510 w 1020"/>
                <a:gd name="T11" fmla="*/ 1013 h 1013"/>
                <a:gd name="T12" fmla="*/ 1020 w 1020"/>
                <a:gd name="T13" fmla="*/ 503 h 1013"/>
                <a:gd name="T14" fmla="*/ 325 w 1020"/>
                <a:gd name="T15" fmla="*/ 421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0" h="1013">
                  <a:moveTo>
                    <a:pt x="325" y="421"/>
                  </a:moveTo>
                  <a:cubicBezTo>
                    <a:pt x="325" y="421"/>
                    <a:pt x="249" y="349"/>
                    <a:pt x="249" y="230"/>
                  </a:cubicBezTo>
                  <a:cubicBezTo>
                    <a:pt x="249" y="116"/>
                    <a:pt x="322" y="34"/>
                    <a:pt x="439" y="2"/>
                  </a:cubicBezTo>
                  <a:cubicBezTo>
                    <a:pt x="439" y="2"/>
                    <a:pt x="437" y="0"/>
                    <a:pt x="437" y="0"/>
                  </a:cubicBezTo>
                  <a:cubicBezTo>
                    <a:pt x="194" y="38"/>
                    <a:pt x="0" y="248"/>
                    <a:pt x="0" y="503"/>
                  </a:cubicBezTo>
                  <a:cubicBezTo>
                    <a:pt x="0" y="785"/>
                    <a:pt x="228" y="1013"/>
                    <a:pt x="510" y="1013"/>
                  </a:cubicBezTo>
                  <a:cubicBezTo>
                    <a:pt x="792" y="1013"/>
                    <a:pt x="1020" y="785"/>
                    <a:pt x="1020" y="503"/>
                  </a:cubicBezTo>
                  <a:cubicBezTo>
                    <a:pt x="1020" y="503"/>
                    <a:pt x="679" y="804"/>
                    <a:pt x="325" y="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2000"/>
            </a:p>
          </p:txBody>
        </p:sp>
        <p:sp>
          <p:nvSpPr>
            <p:cNvPr id="17" name="TextBox 14"/>
            <p:cNvSpPr txBox="1"/>
            <p:nvPr/>
          </p:nvSpPr>
          <p:spPr>
            <a:xfrm>
              <a:off x="1532851" y="3562465"/>
              <a:ext cx="520350" cy="9537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PT Sans" panose="020B0503020203020204" pitchFamily="34" charset="0"/>
                </a:rPr>
                <a:t>01</a:t>
              </a:r>
              <a:endParaRPr lang="id-ID" sz="40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2462232" y="2732522"/>
              <a:ext cx="807859" cy="42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PT Sans" panose="020B0503020203020204" pitchFamily="34" charset="0"/>
                </a:rPr>
                <a:t>02</a:t>
              </a:r>
              <a:endParaRPr lang="id-ID" sz="32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2462232" y="4092743"/>
              <a:ext cx="807859" cy="421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PT Sans" panose="020B0503020203020204" pitchFamily="34" charset="0"/>
                </a:rPr>
                <a:t>03</a:t>
              </a:r>
              <a:endParaRPr lang="id-ID" sz="32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2462349" y="4698788"/>
              <a:ext cx="1010467" cy="33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id-ID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画廊模型</a:t>
              </a:r>
              <a:endParaRPr lang="zh-CN" altLang="id-ID" sz="2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821865" y="2901097"/>
              <a:ext cx="1010467" cy="33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id-ID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三角剖分</a:t>
              </a:r>
              <a:endParaRPr lang="zh-CN" altLang="id-ID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3269794" y="3321620"/>
              <a:ext cx="794919" cy="331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3-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染色</a:t>
              </a:r>
              <a:endParaRPr lang="id-ID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6" name="Freeform 50"/>
            <p:cNvSpPr>
              <a:spLocks noEditPoints="1"/>
            </p:cNvSpPr>
            <p:nvPr/>
          </p:nvSpPr>
          <p:spPr bwMode="auto">
            <a:xfrm>
              <a:off x="3350793" y="2718793"/>
              <a:ext cx="560496" cy="394463"/>
            </a:xfrm>
            <a:custGeom>
              <a:avLst/>
              <a:gdLst>
                <a:gd name="T0" fmla="*/ 0 w 530"/>
                <a:gd name="T1" fmla="*/ 373 h 373"/>
                <a:gd name="T2" fmla="*/ 530 w 530"/>
                <a:gd name="T3" fmla="*/ 373 h 373"/>
                <a:gd name="T4" fmla="*/ 530 w 530"/>
                <a:gd name="T5" fmla="*/ 0 h 373"/>
                <a:gd name="T6" fmla="*/ 0 w 530"/>
                <a:gd name="T7" fmla="*/ 0 h 373"/>
                <a:gd name="T8" fmla="*/ 0 w 530"/>
                <a:gd name="T9" fmla="*/ 373 h 373"/>
                <a:gd name="T10" fmla="*/ 510 w 530"/>
                <a:gd name="T11" fmla="*/ 36 h 373"/>
                <a:gd name="T12" fmla="*/ 343 w 530"/>
                <a:gd name="T13" fmla="*/ 183 h 373"/>
                <a:gd name="T14" fmla="*/ 510 w 530"/>
                <a:gd name="T15" fmla="*/ 337 h 373"/>
                <a:gd name="T16" fmla="*/ 510 w 530"/>
                <a:gd name="T17" fmla="*/ 354 h 373"/>
                <a:gd name="T18" fmla="*/ 321 w 530"/>
                <a:gd name="T19" fmla="*/ 200 h 373"/>
                <a:gd name="T20" fmla="*/ 264 w 530"/>
                <a:gd name="T21" fmla="*/ 248 h 373"/>
                <a:gd name="T22" fmla="*/ 206 w 530"/>
                <a:gd name="T23" fmla="*/ 200 h 373"/>
                <a:gd name="T24" fmla="*/ 17 w 530"/>
                <a:gd name="T25" fmla="*/ 354 h 373"/>
                <a:gd name="T26" fmla="*/ 17 w 530"/>
                <a:gd name="T27" fmla="*/ 337 h 373"/>
                <a:gd name="T28" fmla="*/ 187 w 530"/>
                <a:gd name="T29" fmla="*/ 183 h 373"/>
                <a:gd name="T30" fmla="*/ 17 w 530"/>
                <a:gd name="T31" fmla="*/ 36 h 373"/>
                <a:gd name="T32" fmla="*/ 17 w 530"/>
                <a:gd name="T33" fmla="*/ 19 h 373"/>
                <a:gd name="T34" fmla="*/ 264 w 530"/>
                <a:gd name="T35" fmla="*/ 195 h 373"/>
                <a:gd name="T36" fmla="*/ 510 w 530"/>
                <a:gd name="T37" fmla="*/ 19 h 373"/>
                <a:gd name="T38" fmla="*/ 510 w 530"/>
                <a:gd name="T39" fmla="*/ 36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0" h="373">
                  <a:moveTo>
                    <a:pt x="0" y="373"/>
                  </a:moveTo>
                  <a:lnTo>
                    <a:pt x="530" y="373"/>
                  </a:lnTo>
                  <a:lnTo>
                    <a:pt x="530" y="0"/>
                  </a:lnTo>
                  <a:lnTo>
                    <a:pt x="0" y="0"/>
                  </a:lnTo>
                  <a:lnTo>
                    <a:pt x="0" y="373"/>
                  </a:lnTo>
                  <a:close/>
                  <a:moveTo>
                    <a:pt x="510" y="36"/>
                  </a:moveTo>
                  <a:lnTo>
                    <a:pt x="343" y="183"/>
                  </a:lnTo>
                  <a:lnTo>
                    <a:pt x="510" y="337"/>
                  </a:lnTo>
                  <a:lnTo>
                    <a:pt x="510" y="354"/>
                  </a:lnTo>
                  <a:lnTo>
                    <a:pt x="321" y="200"/>
                  </a:lnTo>
                  <a:lnTo>
                    <a:pt x="264" y="248"/>
                  </a:lnTo>
                  <a:lnTo>
                    <a:pt x="206" y="200"/>
                  </a:lnTo>
                  <a:lnTo>
                    <a:pt x="17" y="354"/>
                  </a:lnTo>
                  <a:lnTo>
                    <a:pt x="17" y="337"/>
                  </a:lnTo>
                  <a:lnTo>
                    <a:pt x="187" y="183"/>
                  </a:lnTo>
                  <a:lnTo>
                    <a:pt x="17" y="36"/>
                  </a:lnTo>
                  <a:lnTo>
                    <a:pt x="17" y="19"/>
                  </a:lnTo>
                  <a:lnTo>
                    <a:pt x="264" y="195"/>
                  </a:lnTo>
                  <a:lnTo>
                    <a:pt x="510" y="19"/>
                  </a:lnTo>
                  <a:lnTo>
                    <a:pt x="510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2000"/>
            </a:p>
          </p:txBody>
        </p:sp>
        <p:sp>
          <p:nvSpPr>
            <p:cNvPr id="27" name="Freeform 51"/>
            <p:cNvSpPr>
              <a:spLocks noEditPoints="1"/>
            </p:cNvSpPr>
            <p:nvPr/>
          </p:nvSpPr>
          <p:spPr bwMode="auto">
            <a:xfrm>
              <a:off x="1955021" y="2313093"/>
              <a:ext cx="531407" cy="530415"/>
            </a:xfrm>
            <a:custGeom>
              <a:avLst/>
              <a:gdLst>
                <a:gd name="T0" fmla="*/ 120 w 223"/>
                <a:gd name="T1" fmla="*/ 86 h 223"/>
                <a:gd name="T2" fmla="*/ 120 w 223"/>
                <a:gd name="T3" fmla="*/ 69 h 223"/>
                <a:gd name="T4" fmla="*/ 163 w 223"/>
                <a:gd name="T5" fmla="*/ 69 h 223"/>
                <a:gd name="T6" fmla="*/ 163 w 223"/>
                <a:gd name="T7" fmla="*/ 0 h 223"/>
                <a:gd name="T8" fmla="*/ 60 w 223"/>
                <a:gd name="T9" fmla="*/ 0 h 223"/>
                <a:gd name="T10" fmla="*/ 60 w 223"/>
                <a:gd name="T11" fmla="*/ 69 h 223"/>
                <a:gd name="T12" fmla="*/ 103 w 223"/>
                <a:gd name="T13" fmla="*/ 69 h 223"/>
                <a:gd name="T14" fmla="*/ 103 w 223"/>
                <a:gd name="T15" fmla="*/ 86 h 223"/>
                <a:gd name="T16" fmla="*/ 43 w 223"/>
                <a:gd name="T17" fmla="*/ 86 h 223"/>
                <a:gd name="T18" fmla="*/ 43 w 223"/>
                <a:gd name="T19" fmla="*/ 78 h 223"/>
                <a:gd name="T20" fmla="*/ 18 w 223"/>
                <a:gd name="T21" fmla="*/ 78 h 223"/>
                <a:gd name="T22" fmla="*/ 18 w 223"/>
                <a:gd name="T23" fmla="*/ 86 h 223"/>
                <a:gd name="T24" fmla="*/ 0 w 223"/>
                <a:gd name="T25" fmla="*/ 86 h 223"/>
                <a:gd name="T26" fmla="*/ 0 w 223"/>
                <a:gd name="T27" fmla="*/ 223 h 223"/>
                <a:gd name="T28" fmla="*/ 223 w 223"/>
                <a:gd name="T29" fmla="*/ 223 h 223"/>
                <a:gd name="T30" fmla="*/ 223 w 223"/>
                <a:gd name="T31" fmla="*/ 86 h 223"/>
                <a:gd name="T32" fmla="*/ 120 w 223"/>
                <a:gd name="T33" fmla="*/ 86 h 223"/>
                <a:gd name="T34" fmla="*/ 69 w 223"/>
                <a:gd name="T35" fmla="*/ 9 h 223"/>
                <a:gd name="T36" fmla="*/ 155 w 223"/>
                <a:gd name="T37" fmla="*/ 9 h 223"/>
                <a:gd name="T38" fmla="*/ 155 w 223"/>
                <a:gd name="T39" fmla="*/ 60 h 223"/>
                <a:gd name="T40" fmla="*/ 69 w 223"/>
                <a:gd name="T41" fmla="*/ 60 h 223"/>
                <a:gd name="T42" fmla="*/ 69 w 223"/>
                <a:gd name="T43" fmla="*/ 9 h 223"/>
                <a:gd name="T44" fmla="*/ 112 w 223"/>
                <a:gd name="T45" fmla="*/ 198 h 223"/>
                <a:gd name="T46" fmla="*/ 69 w 223"/>
                <a:gd name="T47" fmla="*/ 155 h 223"/>
                <a:gd name="T48" fmla="*/ 112 w 223"/>
                <a:gd name="T49" fmla="*/ 112 h 223"/>
                <a:gd name="T50" fmla="*/ 155 w 223"/>
                <a:gd name="T51" fmla="*/ 155 h 223"/>
                <a:gd name="T52" fmla="*/ 112 w 223"/>
                <a:gd name="T53" fmla="*/ 198 h 223"/>
                <a:gd name="T54" fmla="*/ 206 w 223"/>
                <a:gd name="T55" fmla="*/ 112 h 223"/>
                <a:gd name="T56" fmla="*/ 180 w 223"/>
                <a:gd name="T57" fmla="*/ 112 h 223"/>
                <a:gd name="T58" fmla="*/ 180 w 223"/>
                <a:gd name="T59" fmla="*/ 103 h 223"/>
                <a:gd name="T60" fmla="*/ 206 w 223"/>
                <a:gd name="T61" fmla="*/ 103 h 223"/>
                <a:gd name="T62" fmla="*/ 206 w 223"/>
                <a:gd name="T63" fmla="*/ 11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223">
                  <a:moveTo>
                    <a:pt x="120" y="86"/>
                  </a:moveTo>
                  <a:cubicBezTo>
                    <a:pt x="120" y="69"/>
                    <a:pt x="120" y="69"/>
                    <a:pt x="120" y="69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103" y="69"/>
                    <a:pt x="103" y="69"/>
                    <a:pt x="103" y="69"/>
                  </a:cubicBezTo>
                  <a:cubicBezTo>
                    <a:pt x="103" y="86"/>
                    <a:pt x="103" y="86"/>
                    <a:pt x="103" y="86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23" y="223"/>
                    <a:pt x="223" y="223"/>
                    <a:pt x="223" y="223"/>
                  </a:cubicBezTo>
                  <a:cubicBezTo>
                    <a:pt x="223" y="86"/>
                    <a:pt x="223" y="86"/>
                    <a:pt x="223" y="86"/>
                  </a:cubicBezTo>
                  <a:cubicBezTo>
                    <a:pt x="120" y="86"/>
                    <a:pt x="120" y="86"/>
                    <a:pt x="120" y="86"/>
                  </a:cubicBezTo>
                  <a:moveTo>
                    <a:pt x="69" y="9"/>
                  </a:moveTo>
                  <a:cubicBezTo>
                    <a:pt x="155" y="9"/>
                    <a:pt x="155" y="9"/>
                    <a:pt x="155" y="9"/>
                  </a:cubicBezTo>
                  <a:cubicBezTo>
                    <a:pt x="155" y="60"/>
                    <a:pt x="155" y="60"/>
                    <a:pt x="155" y="60"/>
                  </a:cubicBezTo>
                  <a:cubicBezTo>
                    <a:pt x="69" y="60"/>
                    <a:pt x="69" y="60"/>
                    <a:pt x="69" y="60"/>
                  </a:cubicBezTo>
                  <a:lnTo>
                    <a:pt x="69" y="9"/>
                  </a:lnTo>
                  <a:close/>
                  <a:moveTo>
                    <a:pt x="112" y="198"/>
                  </a:moveTo>
                  <a:cubicBezTo>
                    <a:pt x="88" y="198"/>
                    <a:pt x="69" y="178"/>
                    <a:pt x="69" y="155"/>
                  </a:cubicBezTo>
                  <a:cubicBezTo>
                    <a:pt x="69" y="131"/>
                    <a:pt x="88" y="112"/>
                    <a:pt x="112" y="112"/>
                  </a:cubicBezTo>
                  <a:cubicBezTo>
                    <a:pt x="136" y="112"/>
                    <a:pt x="155" y="131"/>
                    <a:pt x="155" y="155"/>
                  </a:cubicBezTo>
                  <a:cubicBezTo>
                    <a:pt x="155" y="178"/>
                    <a:pt x="136" y="198"/>
                    <a:pt x="112" y="198"/>
                  </a:cubicBezTo>
                  <a:moveTo>
                    <a:pt x="206" y="112"/>
                  </a:moveTo>
                  <a:cubicBezTo>
                    <a:pt x="180" y="112"/>
                    <a:pt x="180" y="112"/>
                    <a:pt x="180" y="112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206" y="103"/>
                    <a:pt x="206" y="103"/>
                    <a:pt x="206" y="103"/>
                  </a:cubicBezTo>
                  <a:lnTo>
                    <a:pt x="206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2000"/>
            </a:p>
          </p:txBody>
        </p:sp>
        <p:grpSp>
          <p:nvGrpSpPr>
            <p:cNvPr id="28" name="Group 52"/>
            <p:cNvGrpSpPr/>
            <p:nvPr/>
          </p:nvGrpSpPr>
          <p:grpSpPr>
            <a:xfrm flipH="1">
              <a:off x="1581431" y="4207786"/>
              <a:ext cx="673983" cy="683554"/>
              <a:chOff x="1909763" y="950913"/>
              <a:chExt cx="782637" cy="793750"/>
            </a:xfrm>
            <a:solidFill>
              <a:schemeClr val="bg1"/>
            </a:solidFill>
          </p:grpSpPr>
          <p:sp>
            <p:nvSpPr>
              <p:cNvPr id="31" name="Freeform 59"/>
              <p:cNvSpPr>
                <a:spLocks noEditPoints="1"/>
              </p:cNvSpPr>
              <p:nvPr/>
            </p:nvSpPr>
            <p:spPr bwMode="auto">
              <a:xfrm>
                <a:off x="1909763" y="1204913"/>
                <a:ext cx="539750" cy="539750"/>
              </a:xfrm>
              <a:custGeom>
                <a:avLst/>
                <a:gdLst>
                  <a:gd name="T0" fmla="*/ 0 w 340"/>
                  <a:gd name="T1" fmla="*/ 340 h 340"/>
                  <a:gd name="T2" fmla="*/ 340 w 340"/>
                  <a:gd name="T3" fmla="*/ 340 h 340"/>
                  <a:gd name="T4" fmla="*/ 340 w 340"/>
                  <a:gd name="T5" fmla="*/ 0 h 340"/>
                  <a:gd name="T6" fmla="*/ 0 w 340"/>
                  <a:gd name="T7" fmla="*/ 0 h 340"/>
                  <a:gd name="T8" fmla="*/ 0 w 340"/>
                  <a:gd name="T9" fmla="*/ 340 h 340"/>
                  <a:gd name="T10" fmla="*/ 304 w 340"/>
                  <a:gd name="T11" fmla="*/ 251 h 340"/>
                  <a:gd name="T12" fmla="*/ 35 w 340"/>
                  <a:gd name="T13" fmla="*/ 251 h 340"/>
                  <a:gd name="T14" fmla="*/ 35 w 340"/>
                  <a:gd name="T15" fmla="*/ 36 h 340"/>
                  <a:gd name="T16" fmla="*/ 304 w 340"/>
                  <a:gd name="T17" fmla="*/ 36 h 340"/>
                  <a:gd name="T18" fmla="*/ 304 w 340"/>
                  <a:gd name="T19" fmla="*/ 251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0" h="340">
                    <a:moveTo>
                      <a:pt x="0" y="340"/>
                    </a:moveTo>
                    <a:lnTo>
                      <a:pt x="340" y="340"/>
                    </a:lnTo>
                    <a:lnTo>
                      <a:pt x="340" y="0"/>
                    </a:lnTo>
                    <a:lnTo>
                      <a:pt x="0" y="0"/>
                    </a:lnTo>
                    <a:lnTo>
                      <a:pt x="0" y="340"/>
                    </a:lnTo>
                    <a:close/>
                    <a:moveTo>
                      <a:pt x="304" y="251"/>
                    </a:moveTo>
                    <a:lnTo>
                      <a:pt x="35" y="251"/>
                    </a:lnTo>
                    <a:lnTo>
                      <a:pt x="35" y="36"/>
                    </a:lnTo>
                    <a:lnTo>
                      <a:pt x="304" y="36"/>
                    </a:lnTo>
                    <a:lnTo>
                      <a:pt x="304" y="2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2000"/>
              </a:p>
            </p:txBody>
          </p:sp>
          <p:sp>
            <p:nvSpPr>
              <p:cNvPr id="32" name="Freeform 60"/>
              <p:cNvSpPr/>
              <p:nvPr/>
            </p:nvSpPr>
            <p:spPr bwMode="auto">
              <a:xfrm>
                <a:off x="2060575" y="950913"/>
                <a:ext cx="631825" cy="569913"/>
              </a:xfrm>
              <a:custGeom>
                <a:avLst/>
                <a:gdLst>
                  <a:gd name="T0" fmla="*/ 334 w 398"/>
                  <a:gd name="T1" fmla="*/ 0 h 359"/>
                  <a:gd name="T2" fmla="*/ 0 w 398"/>
                  <a:gd name="T3" fmla="*/ 64 h 359"/>
                  <a:gd name="T4" fmla="*/ 15 w 398"/>
                  <a:gd name="T5" fmla="*/ 143 h 359"/>
                  <a:gd name="T6" fmla="*/ 51 w 398"/>
                  <a:gd name="T7" fmla="*/ 143 h 359"/>
                  <a:gd name="T8" fmla="*/ 41 w 398"/>
                  <a:gd name="T9" fmla="*/ 93 h 359"/>
                  <a:gd name="T10" fmla="*/ 305 w 398"/>
                  <a:gd name="T11" fmla="*/ 40 h 359"/>
                  <a:gd name="T12" fmla="*/ 346 w 398"/>
                  <a:gd name="T13" fmla="*/ 251 h 359"/>
                  <a:gd name="T14" fmla="*/ 262 w 398"/>
                  <a:gd name="T15" fmla="*/ 268 h 359"/>
                  <a:gd name="T16" fmla="*/ 262 w 398"/>
                  <a:gd name="T17" fmla="*/ 359 h 359"/>
                  <a:gd name="T18" fmla="*/ 398 w 398"/>
                  <a:gd name="T19" fmla="*/ 332 h 359"/>
                  <a:gd name="T20" fmla="*/ 334 w 398"/>
                  <a:gd name="T21" fmla="*/ 0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8" h="359">
                    <a:moveTo>
                      <a:pt x="334" y="0"/>
                    </a:moveTo>
                    <a:lnTo>
                      <a:pt x="0" y="64"/>
                    </a:lnTo>
                    <a:lnTo>
                      <a:pt x="15" y="143"/>
                    </a:lnTo>
                    <a:lnTo>
                      <a:pt x="51" y="143"/>
                    </a:lnTo>
                    <a:lnTo>
                      <a:pt x="41" y="93"/>
                    </a:lnTo>
                    <a:lnTo>
                      <a:pt x="305" y="40"/>
                    </a:lnTo>
                    <a:lnTo>
                      <a:pt x="346" y="251"/>
                    </a:lnTo>
                    <a:lnTo>
                      <a:pt x="262" y="268"/>
                    </a:lnTo>
                    <a:lnTo>
                      <a:pt x="262" y="359"/>
                    </a:lnTo>
                    <a:lnTo>
                      <a:pt x="398" y="332"/>
                    </a:lnTo>
                    <a:lnTo>
                      <a:pt x="33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id-ID" sz="2000"/>
              </a:p>
            </p:txBody>
          </p:sp>
        </p:grpSp>
      </p:grpSp>
    </p:spTree>
  </p:cSld>
  <p:clrMapOvr>
    <a:masterClrMapping/>
  </p:clrMapOvr>
  <p:transition spd="slow" advTm="8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1665" y="1676400"/>
            <a:ext cx="544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en-US" altLang="zh-CN" sz="3200"/>
              <a:t>,</a:t>
            </a:r>
            <a:r>
              <a:rPr lang="zh-CN" altLang="en-US" sz="3200"/>
              <a:t>在直边</a:t>
            </a:r>
            <a:r>
              <a:rPr lang="zh-CN" altLang="en-US" sz="3200"/>
              <a:t>一侧</a:t>
            </a:r>
            <a:endParaRPr lang="zh-CN" altLang="en-US" sz="3200"/>
          </a:p>
        </p:txBody>
      </p:sp>
      <p:grpSp>
        <p:nvGrpSpPr>
          <p:cNvPr id="25" name="组合 24"/>
          <p:cNvGrpSpPr/>
          <p:nvPr/>
        </p:nvGrpSpPr>
        <p:grpSpPr>
          <a:xfrm>
            <a:off x="8670290" y="1427480"/>
            <a:ext cx="2999740" cy="2421255"/>
            <a:chOff x="13654" y="2248"/>
            <a:chExt cx="4724" cy="381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4" y="2592"/>
              <a:ext cx="4196" cy="33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12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  <p:transition spd="slow" advTm="241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1665" y="1676400"/>
            <a:ext cx="544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en-US" altLang="zh-CN" sz="3200"/>
              <a:t>,</a:t>
            </a:r>
            <a:r>
              <a:rPr lang="zh-CN" altLang="en-US" sz="3200"/>
              <a:t>在直边</a:t>
            </a:r>
            <a:r>
              <a:rPr lang="zh-CN" altLang="en-US" sz="3200"/>
              <a:t>一侧</a:t>
            </a:r>
            <a:endParaRPr lang="zh-CN" altLang="en-US" sz="3200"/>
          </a:p>
        </p:txBody>
      </p:sp>
      <p:sp>
        <p:nvSpPr>
          <p:cNvPr id="14" name="文本框 13"/>
          <p:cNvSpPr txBox="1"/>
          <p:nvPr/>
        </p:nvSpPr>
        <p:spPr>
          <a:xfrm>
            <a:off x="1891665" y="4197985"/>
            <a:ext cx="6248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S.top()</a:t>
            </a:r>
            <a:r>
              <a:rPr lang="zh-CN" altLang="en-US" sz="3200"/>
              <a:t>与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zh-CN" altLang="en-US" sz="3200"/>
              <a:t>连接</a:t>
            </a:r>
            <a:r>
              <a:rPr lang="zh-CN" altLang="en-US" sz="3200"/>
              <a:t>对角线；</a:t>
            </a:r>
            <a:endParaRPr lang="zh-CN" altLang="en-US" sz="3200"/>
          </a:p>
        </p:txBody>
      </p:sp>
      <p:grpSp>
        <p:nvGrpSpPr>
          <p:cNvPr id="25" name="组合 24"/>
          <p:cNvGrpSpPr/>
          <p:nvPr/>
        </p:nvGrpSpPr>
        <p:grpSpPr>
          <a:xfrm>
            <a:off x="8670290" y="1427480"/>
            <a:ext cx="2999740" cy="2421255"/>
            <a:chOff x="13654" y="2248"/>
            <a:chExt cx="4724" cy="3813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54" y="2592"/>
              <a:ext cx="4196" cy="330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16353" y="2248"/>
              <a:ext cx="15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512" y="310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666" y="3760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7326" y="4363"/>
              <a:ext cx="10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6405" y="4883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5</a:t>
              </a:r>
              <a:endParaRPr lang="en-US" altLang="zh-CN" baseline="-2500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928" y="5481"/>
              <a:ext cx="17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</a:t>
              </a:r>
              <a:r>
                <a:rPr lang="en-US" altLang="zh-CN" baseline="-25000"/>
                <a:t>6</a:t>
              </a:r>
              <a:endParaRPr lang="en-US" altLang="zh-CN" baseline="-250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17560" y="1427480"/>
            <a:ext cx="3252470" cy="2447290"/>
            <a:chOff x="13256" y="2248"/>
            <a:chExt cx="5122" cy="385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56" y="2282"/>
              <a:ext cx="4880" cy="382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3928" y="2248"/>
              <a:ext cx="4451" cy="3813"/>
              <a:chOff x="13928" y="2248"/>
              <a:chExt cx="4451" cy="3813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6353" y="2248"/>
                <a:ext cx="1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6512" y="310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666" y="3760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326" y="4363"/>
                <a:ext cx="105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6405" y="488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5</a:t>
                </a:r>
                <a:endParaRPr lang="en-US" altLang="zh-CN" baseline="-250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928" y="5481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6</a:t>
                </a:r>
                <a:endParaRPr lang="en-US" altLang="zh-CN" baseline="-25000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</p:spTree>
    <p:custDataLst>
      <p:tags r:id="rId4"/>
    </p:custDataLst>
  </p:cSld>
  <p:clrMapOvr>
    <a:masterClrMapping/>
  </p:clrMapOvr>
  <p:transition spd="slow" advTm="10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6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1665" y="1676400"/>
            <a:ext cx="544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en-US" altLang="zh-CN" sz="3200"/>
              <a:t>,</a:t>
            </a:r>
            <a:r>
              <a:rPr lang="zh-CN" altLang="en-US" sz="3200"/>
              <a:t>在直边</a:t>
            </a:r>
            <a:r>
              <a:rPr lang="zh-CN" altLang="en-US" sz="3200"/>
              <a:t>一侧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grpSp>
        <p:nvGrpSpPr>
          <p:cNvPr id="15" name="组合 14"/>
          <p:cNvGrpSpPr/>
          <p:nvPr/>
        </p:nvGrpSpPr>
        <p:grpSpPr>
          <a:xfrm>
            <a:off x="8417560" y="1427480"/>
            <a:ext cx="3252470" cy="2447290"/>
            <a:chOff x="13256" y="2248"/>
            <a:chExt cx="5122" cy="385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6" y="2282"/>
              <a:ext cx="4880" cy="382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13928" y="2248"/>
              <a:ext cx="4451" cy="3813"/>
              <a:chOff x="13928" y="2248"/>
              <a:chExt cx="4451" cy="3813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16353" y="2248"/>
                <a:ext cx="1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6512" y="310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666" y="3760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326" y="4363"/>
                <a:ext cx="105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6405" y="488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5</a:t>
                </a:r>
                <a:endParaRPr lang="en-US" altLang="zh-CN" baseline="-250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928" y="5481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6</a:t>
                </a:r>
                <a:endParaRPr lang="en-US" altLang="zh-CN" baseline="-25000"/>
              </a:p>
            </p:txBody>
          </p:sp>
        </p:grpSp>
      </p:grpSp>
    </p:spTree>
    <p:custDataLst>
      <p:tags r:id="rId3"/>
    </p:custDataLst>
  </p:cSld>
  <p:clrMapOvr>
    <a:masterClrMapping/>
  </p:clrMapOvr>
  <p:transition spd="slow" advTm="13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1665" y="1676400"/>
            <a:ext cx="544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en-US" altLang="zh-CN" sz="3200"/>
              <a:t>,</a:t>
            </a:r>
            <a:r>
              <a:rPr lang="zh-CN" altLang="en-US" sz="3200"/>
              <a:t>在直边</a:t>
            </a:r>
            <a:r>
              <a:rPr lang="zh-CN" altLang="en-US" sz="3200"/>
              <a:t>一侧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14" name="文本框 13"/>
          <p:cNvSpPr txBox="1"/>
          <p:nvPr/>
        </p:nvSpPr>
        <p:spPr>
          <a:xfrm>
            <a:off x="1760220" y="4110355"/>
            <a:ext cx="71926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</a:t>
            </a:r>
            <a:r>
              <a:rPr lang="zh-CN" altLang="en-US" sz="3200"/>
              <a:t>内只有一个节点，并且已于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zh-CN" altLang="en-US" sz="3200"/>
              <a:t>连接</a:t>
            </a:r>
            <a:r>
              <a:rPr lang="zh-CN" altLang="en-US" sz="3200"/>
              <a:t>了</a:t>
            </a:r>
            <a:endParaRPr lang="zh-CN" altLang="en-US" sz="3200"/>
          </a:p>
        </p:txBody>
      </p:sp>
      <p:grpSp>
        <p:nvGrpSpPr>
          <p:cNvPr id="15" name="组合 14"/>
          <p:cNvGrpSpPr/>
          <p:nvPr/>
        </p:nvGrpSpPr>
        <p:grpSpPr>
          <a:xfrm>
            <a:off x="8417560" y="1427480"/>
            <a:ext cx="3252470" cy="2447290"/>
            <a:chOff x="13256" y="2248"/>
            <a:chExt cx="5122" cy="385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6" y="2282"/>
              <a:ext cx="4880" cy="3820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13928" y="2248"/>
              <a:ext cx="4451" cy="3813"/>
              <a:chOff x="13928" y="2248"/>
              <a:chExt cx="4451" cy="38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6353" y="2248"/>
                <a:ext cx="1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512" y="310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666" y="3760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326" y="4363"/>
                <a:ext cx="105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6405" y="488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5</a:t>
                </a:r>
                <a:endParaRPr lang="en-US" altLang="zh-CN" baseline="-250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928" y="5481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6</a:t>
                </a:r>
                <a:endParaRPr lang="en-US" altLang="zh-CN" baseline="-25000"/>
              </a:p>
            </p:txBody>
          </p:sp>
        </p:grpSp>
      </p:grpSp>
    </p:spTree>
    <p:custDataLst>
      <p:tags r:id="rId3"/>
    </p:custDataLst>
  </p:cSld>
  <p:clrMapOvr>
    <a:masterClrMapping/>
  </p:clrMapOvr>
  <p:transition spd="slow" advTm="515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1665" y="1676400"/>
            <a:ext cx="544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en-US" altLang="zh-CN" sz="3200"/>
              <a:t>,</a:t>
            </a:r>
            <a:r>
              <a:rPr lang="zh-CN" altLang="en-US" sz="3200"/>
              <a:t>在直边</a:t>
            </a:r>
            <a:r>
              <a:rPr lang="zh-CN" altLang="en-US" sz="3200"/>
              <a:t>一侧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grpSp>
        <p:nvGrpSpPr>
          <p:cNvPr id="15" name="组合 14"/>
          <p:cNvGrpSpPr/>
          <p:nvPr/>
        </p:nvGrpSpPr>
        <p:grpSpPr>
          <a:xfrm>
            <a:off x="8417560" y="1427480"/>
            <a:ext cx="3252470" cy="2447290"/>
            <a:chOff x="13256" y="2248"/>
            <a:chExt cx="5122" cy="385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6" y="2282"/>
              <a:ext cx="4880" cy="3820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13928" y="2248"/>
              <a:ext cx="4451" cy="3813"/>
              <a:chOff x="13928" y="2248"/>
              <a:chExt cx="4451" cy="38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6353" y="2248"/>
                <a:ext cx="1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512" y="310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666" y="3760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326" y="4363"/>
                <a:ext cx="105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6405" y="488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5</a:t>
                </a:r>
                <a:endParaRPr lang="en-US" altLang="zh-CN" baseline="-250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928" y="5481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6</a:t>
                </a:r>
                <a:endParaRPr lang="en-US" altLang="zh-CN" baseline="-25000"/>
              </a:p>
            </p:txBody>
          </p:sp>
        </p:grpSp>
      </p:grpSp>
    </p:spTree>
    <p:custDataLst>
      <p:tags r:id="rId3"/>
    </p:custDataLst>
  </p:cSld>
  <p:clrMapOvr>
    <a:masterClrMapping/>
  </p:clrMapOvr>
  <p:transition spd="slow" advTm="1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栈内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流程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91665" y="1676400"/>
            <a:ext cx="5445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en-US" altLang="zh-CN" sz="3200"/>
              <a:t>,</a:t>
            </a:r>
            <a:r>
              <a:rPr lang="zh-CN" altLang="en-US" sz="3200"/>
              <a:t>在直边</a:t>
            </a:r>
            <a:r>
              <a:rPr lang="zh-CN" altLang="en-US" sz="3200"/>
              <a:t>一侧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880235" y="227965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S.pop()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1769110" y="4187825"/>
            <a:ext cx="719264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栈空，除</a:t>
            </a:r>
            <a:r>
              <a:rPr lang="en-US" altLang="zh-CN" sz="3200"/>
              <a:t>v</a:t>
            </a:r>
            <a:r>
              <a:rPr lang="en-US" altLang="zh-CN" sz="3200" baseline="-25000"/>
              <a:t>5</a:t>
            </a:r>
            <a:r>
              <a:rPr lang="zh-CN" altLang="en-US" sz="3200"/>
              <a:t>，</a:t>
            </a:r>
            <a:r>
              <a:rPr lang="en-US" altLang="zh-CN" sz="3200"/>
              <a:t>v</a:t>
            </a:r>
            <a:r>
              <a:rPr lang="en-US" altLang="zh-CN" sz="3200" baseline="-25000"/>
              <a:t>6</a:t>
            </a:r>
            <a:r>
              <a:rPr lang="zh-CN" altLang="en-US" sz="3200"/>
              <a:t>，当前其他点已</a:t>
            </a:r>
            <a:r>
              <a:rPr lang="zh-CN" altLang="en-US" sz="3200"/>
              <a:t>确定完成三角剖分。</a:t>
            </a:r>
            <a:endParaRPr lang="zh-CN" altLang="en-US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5</a:t>
            </a:r>
            <a:r>
              <a:rPr lang="en-US" altLang="zh-CN" sz="3200"/>
              <a:t>);</a:t>
            </a:r>
            <a:endParaRPr lang="en-US" altLang="zh-CN" sz="3200"/>
          </a:p>
          <a:p>
            <a:r>
              <a:rPr lang="en-US" altLang="zh-CN" sz="3200"/>
              <a:t>S.push(v</a:t>
            </a:r>
            <a:r>
              <a:rPr lang="en-US" altLang="zh-CN" sz="3200" baseline="-25000"/>
              <a:t>6</a:t>
            </a:r>
            <a:r>
              <a:rPr lang="en-US" altLang="zh-CN" sz="3200"/>
              <a:t>);</a:t>
            </a:r>
            <a:endParaRPr lang="zh-CN" altLang="en-US" sz="3200"/>
          </a:p>
        </p:txBody>
      </p:sp>
      <p:grpSp>
        <p:nvGrpSpPr>
          <p:cNvPr id="15" name="组合 14"/>
          <p:cNvGrpSpPr/>
          <p:nvPr/>
        </p:nvGrpSpPr>
        <p:grpSpPr>
          <a:xfrm>
            <a:off x="8417560" y="1427480"/>
            <a:ext cx="3252470" cy="2447290"/>
            <a:chOff x="13256" y="2248"/>
            <a:chExt cx="5122" cy="385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6" y="2282"/>
              <a:ext cx="4880" cy="3820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13928" y="2248"/>
              <a:ext cx="4451" cy="3813"/>
              <a:chOff x="13928" y="2248"/>
              <a:chExt cx="4451" cy="38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6353" y="2248"/>
                <a:ext cx="1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512" y="310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666" y="3760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326" y="4363"/>
                <a:ext cx="105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6405" y="488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5</a:t>
                </a:r>
                <a:endParaRPr lang="en-US" altLang="zh-CN" baseline="-250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928" y="5481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6</a:t>
                </a:r>
                <a:endParaRPr lang="en-US" altLang="zh-CN" baseline="-25000"/>
              </a:p>
            </p:txBody>
          </p:sp>
        </p:grpSp>
      </p:grpSp>
    </p:spTree>
    <p:custDataLst>
      <p:tags r:id="rId3"/>
    </p:custDataLst>
  </p:cSld>
  <p:clrMapOvr>
    <a:masterClrMapping/>
  </p:clrMapOvr>
  <p:transition spd="slow" advTm="159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488123"/>
            <a:ext cx="7519988" cy="802189"/>
            <a:chOff x="2320698" y="517151"/>
            <a:chExt cx="7519988" cy="80218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17151"/>
              <a:ext cx="2003385" cy="535940"/>
              <a:chOff x="5043488" y="472758"/>
              <a:chExt cx="200338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392063" y="47275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栈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内流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7" name="燕尾形 74"/>
          <p:cNvSpPr>
            <a:spLocks noChangeArrowheads="1"/>
          </p:cNvSpPr>
          <p:nvPr/>
        </p:nvSpPr>
        <p:spPr bwMode="auto">
          <a:xfrm>
            <a:off x="1085747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燕尾形 73"/>
          <p:cNvSpPr>
            <a:spLocks noChangeArrowheads="1"/>
          </p:cNvSpPr>
          <p:nvPr/>
        </p:nvSpPr>
        <p:spPr bwMode="auto">
          <a:xfrm rot="5400000">
            <a:off x="11323132" y="6332538"/>
            <a:ext cx="250481" cy="250481"/>
          </a:xfrm>
          <a:prstGeom prst="chevro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1880235" y="3138805"/>
          <a:ext cx="5063490" cy="618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915"/>
                <a:gridCol w="843915"/>
                <a:gridCol w="843915"/>
                <a:gridCol w="843915"/>
                <a:gridCol w="843915"/>
                <a:gridCol w="843915"/>
              </a:tblGrid>
              <a:tr h="6184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baseline="-25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baseline="-25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567055" y="3193415"/>
            <a:ext cx="1028065" cy="472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>
                <a:solidFill>
                  <a:schemeClr val="tx1"/>
                </a:solidFill>
              </a:rPr>
              <a:t>栈</a:t>
            </a:r>
            <a:r>
              <a:rPr lang="en-US" altLang="zh-CN" sz="2800">
                <a:solidFill>
                  <a:schemeClr val="tx1"/>
                </a:solidFill>
              </a:rPr>
              <a:t> S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80235" y="1676400"/>
            <a:ext cx="21024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枚举</a:t>
            </a:r>
            <a:r>
              <a:rPr lang="zh-CN" altLang="en-US" sz="3200"/>
              <a:t>结束</a:t>
            </a:r>
            <a:endParaRPr lang="zh-CN" altLang="en-US" sz="3200"/>
          </a:p>
        </p:txBody>
      </p:sp>
      <p:grpSp>
        <p:nvGrpSpPr>
          <p:cNvPr id="15" name="组合 14"/>
          <p:cNvGrpSpPr/>
          <p:nvPr/>
        </p:nvGrpSpPr>
        <p:grpSpPr>
          <a:xfrm>
            <a:off x="8417560" y="1427480"/>
            <a:ext cx="3252470" cy="2447290"/>
            <a:chOff x="13256" y="2248"/>
            <a:chExt cx="5122" cy="3854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56" y="2282"/>
              <a:ext cx="4880" cy="3820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>
              <a:off x="13928" y="2248"/>
              <a:ext cx="4451" cy="3813"/>
              <a:chOff x="13928" y="2248"/>
              <a:chExt cx="4451" cy="3813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16353" y="2248"/>
                <a:ext cx="15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1</a:t>
                </a:r>
                <a:endParaRPr lang="en-US" altLang="zh-CN" baseline="-2500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512" y="310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6666" y="3760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3</a:t>
                </a:r>
                <a:endParaRPr lang="en-US" altLang="zh-CN" baseline="-2500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7326" y="4363"/>
                <a:ext cx="105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6405" y="4883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5</a:t>
                </a:r>
                <a:endParaRPr lang="en-US" altLang="zh-CN" baseline="-25000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3928" y="5481"/>
                <a:ext cx="17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v</a:t>
                </a:r>
                <a:r>
                  <a:rPr lang="en-US" altLang="zh-CN" baseline="-25000"/>
                  <a:t>6</a:t>
                </a:r>
                <a:endParaRPr lang="en-US" altLang="zh-CN" baseline="-25000"/>
              </a:p>
            </p:txBody>
          </p:sp>
        </p:grpSp>
      </p:grpSp>
    </p:spTree>
    <p:custDataLst>
      <p:tags r:id="rId3"/>
    </p:custDataLst>
  </p:cSld>
  <p:clrMapOvr>
    <a:masterClrMapping/>
  </p:clrMapOvr>
  <p:transition spd="slow" advTm="86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935287" cy="535940"/>
              <a:chOff x="5043488" y="515938"/>
              <a:chExt cx="293528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31140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定理</a:t>
                </a: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3.2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与</a:t>
                </a: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3.3</a:t>
                </a:r>
                <a:endParaRPr lang="en-US" altLang="zh-CN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2" name="Group 5"/>
          <p:cNvGrpSpPr/>
          <p:nvPr/>
        </p:nvGrpSpPr>
        <p:grpSpPr>
          <a:xfrm>
            <a:off x="2320925" y="2052320"/>
            <a:ext cx="7519671" cy="1781935"/>
            <a:chOff x="876458" y="1450975"/>
            <a:chExt cx="5015250" cy="1782033"/>
          </a:xfrm>
        </p:grpSpPr>
        <p:sp>
          <p:nvSpPr>
            <p:cNvPr id="13" name="Rounded Rectangle 15"/>
            <p:cNvSpPr/>
            <p:nvPr/>
          </p:nvSpPr>
          <p:spPr>
            <a:xfrm>
              <a:off x="1750917" y="1450975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Oval 6"/>
            <p:cNvSpPr/>
            <p:nvPr/>
          </p:nvSpPr>
          <p:spPr>
            <a:xfrm>
              <a:off x="876458" y="1450975"/>
              <a:ext cx="1245977" cy="178190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5" name="Group 22"/>
            <p:cNvGrpSpPr/>
            <p:nvPr/>
          </p:nvGrpSpPr>
          <p:grpSpPr>
            <a:xfrm>
              <a:off x="2218080" y="1566041"/>
              <a:ext cx="3617654" cy="1666967"/>
              <a:chOff x="2299041" y="1600354"/>
              <a:chExt cx="3617654" cy="1666967"/>
            </a:xfrm>
          </p:grpSpPr>
          <p:sp>
            <p:nvSpPr>
              <p:cNvPr id="16" name="Rectangle 19"/>
              <p:cNvSpPr/>
              <p:nvPr/>
            </p:nvSpPr>
            <p:spPr>
              <a:xfrm>
                <a:off x="2299041" y="1600354"/>
                <a:ext cx="3080639" cy="460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〖</a:t>
                </a:r>
                <a:r>
                  <a:rPr lang="en-US" sz="2400" b="1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定理 3.2（艺术画廊定理</a:t>
                </a:r>
                <a:r>
                  <a:rPr lang="zh-CN" altLang="en-US" sz="2400" b="1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〗</a:t>
                </a:r>
                <a:endParaRPr lang="en-US" sz="24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8" name="Rectangle 21"/>
              <p:cNvSpPr/>
              <p:nvPr/>
            </p:nvSpPr>
            <p:spPr>
              <a:xfrm>
                <a:off x="2299041" y="2068375"/>
                <a:ext cx="3617654" cy="1198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包含 n 个顶点的任何简单多边形，只需（放置在适当位置的）⎣n</a:t>
                </a:r>
                <a:r>
                  <a:rPr lang="en-US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/</a:t>
                </a:r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3⎦台摄像机就能保证：其中任何一点都可见于至少一台摄像机。有的时候，的确需要这样多台摄像机</a:t>
                </a:r>
                <a:r>
                  <a:rPr lang="zh-CN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。</a:t>
                </a:r>
                <a:endParaRPr lang="zh-CN" altLang="en-GB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9" name="Group 7"/>
          <p:cNvGrpSpPr/>
          <p:nvPr/>
        </p:nvGrpSpPr>
        <p:grpSpPr>
          <a:xfrm>
            <a:off x="2364740" y="4415155"/>
            <a:ext cx="7475855" cy="1781810"/>
            <a:chOff x="6353271" y="1450976"/>
            <a:chExt cx="5014826" cy="1781907"/>
          </a:xfrm>
        </p:grpSpPr>
        <p:sp>
          <p:nvSpPr>
            <p:cNvPr id="20" name="Rounded Rectangle 4"/>
            <p:cNvSpPr/>
            <p:nvPr/>
          </p:nvSpPr>
          <p:spPr>
            <a:xfrm>
              <a:off x="7227306" y="1450976"/>
              <a:ext cx="4140791" cy="1781907"/>
            </a:xfrm>
            <a:prstGeom prst="roundRect">
              <a:avLst>
                <a:gd name="adj" fmla="val 1054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Oval 3"/>
            <p:cNvSpPr/>
            <p:nvPr/>
          </p:nvSpPr>
          <p:spPr>
            <a:xfrm>
              <a:off x="6353271" y="1450976"/>
              <a:ext cx="1224209" cy="17819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22" name="Group 23"/>
            <p:cNvGrpSpPr/>
            <p:nvPr/>
          </p:nvGrpSpPr>
          <p:grpSpPr>
            <a:xfrm>
              <a:off x="7753730" y="1539370"/>
              <a:ext cx="3558043" cy="1659345"/>
              <a:chOff x="2357878" y="1573683"/>
              <a:chExt cx="3558043" cy="1659345"/>
            </a:xfrm>
          </p:grpSpPr>
          <p:sp>
            <p:nvSpPr>
              <p:cNvPr id="23" name="Rectangle 24"/>
              <p:cNvSpPr/>
              <p:nvPr/>
            </p:nvSpPr>
            <p:spPr>
              <a:xfrm>
                <a:off x="2357879" y="1573683"/>
                <a:ext cx="1282723" cy="460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〖</a:t>
                </a:r>
                <a:r>
                  <a:rPr lang="en-US" sz="2400" b="1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定理 3.3</a:t>
                </a:r>
                <a:r>
                  <a:rPr lang="en-US" sz="240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〗</a:t>
                </a:r>
                <a:endParaRPr lang="en-US" sz="2400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2357878" y="2034083"/>
                <a:ext cx="3558043" cy="1198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任给一个包含 n 个顶点的简单多边形 P。总可以在 O(nlogn)时间内，在 P 中确定⎣n</a:t>
                </a:r>
                <a:r>
                  <a:rPr lang="en-US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/</a:t>
                </a:r>
                <a:r>
                  <a:rPr 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3⎦台摄像机的位置，使得 P 中的任何一点都可见于其中的至少一台摄像机</a:t>
                </a:r>
                <a:r>
                  <a:rPr lang="zh-CN" altLang="en-GB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。</a:t>
                </a:r>
                <a:endParaRPr lang="zh-CN" altLang="en-GB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slow" advTm="377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5087458" y="1371094"/>
            <a:ext cx="1996576" cy="1996574"/>
            <a:chOff x="3606461" y="1664340"/>
            <a:chExt cx="1040024" cy="1040024"/>
          </a:xfrm>
          <a:effectLst/>
        </p:grpSpPr>
        <p:sp>
          <p:nvSpPr>
            <p:cNvPr id="67" name="椭圆 66"/>
            <p:cNvSpPr/>
            <p:nvPr/>
          </p:nvSpPr>
          <p:spPr>
            <a:xfrm>
              <a:off x="3606461" y="1664340"/>
              <a:ext cx="1040024" cy="10400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44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575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8" name="文本框 1"/>
            <p:cNvSpPr txBox="1"/>
            <p:nvPr/>
          </p:nvSpPr>
          <p:spPr>
            <a:xfrm>
              <a:off x="3874972" y="1886067"/>
              <a:ext cx="426023" cy="68938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8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矩形 69"/>
          <p:cNvSpPr>
            <a:spLocks noChangeArrowheads="1"/>
          </p:cNvSpPr>
          <p:nvPr/>
        </p:nvSpPr>
        <p:spPr bwMode="auto">
          <a:xfrm>
            <a:off x="3534391" y="3810340"/>
            <a:ext cx="5137076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注释及评论</a:t>
            </a:r>
            <a:endParaRPr lang="en-US" altLang="zh-CN" sz="4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2369788" y="4383237"/>
            <a:ext cx="1456264" cy="1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8332888" y="4383237"/>
            <a:ext cx="1379619" cy="1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15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3401815" cy="535940"/>
              <a:chOff x="5043488" y="515938"/>
              <a:chExt cx="3401815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2777928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艺术画廊问题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Rectangle 4"/>
          <p:cNvSpPr/>
          <p:nvPr/>
        </p:nvSpPr>
        <p:spPr>
          <a:xfrm>
            <a:off x="720286" y="2087683"/>
            <a:ext cx="8942363" cy="17443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Isosceles Triangle 5"/>
          <p:cNvSpPr/>
          <p:nvPr/>
        </p:nvSpPr>
        <p:spPr>
          <a:xfrm rot="5400000">
            <a:off x="9311013" y="1978903"/>
            <a:ext cx="2800727" cy="196195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Group 6"/>
          <p:cNvGrpSpPr/>
          <p:nvPr/>
        </p:nvGrpSpPr>
        <p:grpSpPr>
          <a:xfrm>
            <a:off x="8305802" y="2602912"/>
            <a:ext cx="2405575" cy="713936"/>
            <a:chOff x="8305802" y="2818812"/>
            <a:chExt cx="2405575" cy="713936"/>
          </a:xfrm>
        </p:grpSpPr>
        <p:sp>
          <p:nvSpPr>
            <p:cNvPr id="15" name="Rectangle 10"/>
            <p:cNvSpPr/>
            <p:nvPr/>
          </p:nvSpPr>
          <p:spPr>
            <a:xfrm>
              <a:off x="8305802" y="2818812"/>
              <a:ext cx="2405575" cy="7139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8902265" y="299111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线性时间算法</a:t>
              </a:r>
              <a:endParaRPr lang="en-GB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8513920" y="2995442"/>
              <a:ext cx="320594" cy="362576"/>
            </a:xfrm>
            <a:custGeom>
              <a:avLst/>
              <a:gdLst>
                <a:gd name="T0" fmla="*/ 20 w 78"/>
                <a:gd name="T1" fmla="*/ 7 h 88"/>
                <a:gd name="T2" fmla="*/ 20 w 78"/>
                <a:gd name="T3" fmla="*/ 11 h 88"/>
                <a:gd name="T4" fmla="*/ 5 w 78"/>
                <a:gd name="T5" fmla="*/ 6 h 88"/>
                <a:gd name="T6" fmla="*/ 1 w 78"/>
                <a:gd name="T7" fmla="*/ 8 h 88"/>
                <a:gd name="T8" fmla="*/ 0 w 78"/>
                <a:gd name="T9" fmla="*/ 20 h 88"/>
                <a:gd name="T10" fmla="*/ 3 w 78"/>
                <a:gd name="T11" fmla="*/ 38 h 88"/>
                <a:gd name="T12" fmla="*/ 17 w 78"/>
                <a:gd name="T13" fmla="*/ 49 h 88"/>
                <a:gd name="T14" fmla="*/ 20 w 78"/>
                <a:gd name="T15" fmla="*/ 50 h 88"/>
                <a:gd name="T16" fmla="*/ 20 w 78"/>
                <a:gd name="T17" fmla="*/ 49 h 88"/>
                <a:gd name="T18" fmla="*/ 31 w 78"/>
                <a:gd name="T19" fmla="*/ 52 h 88"/>
                <a:gd name="T20" fmla="*/ 31 w 78"/>
                <a:gd name="T21" fmla="*/ 64 h 88"/>
                <a:gd name="T22" fmla="*/ 27 w 78"/>
                <a:gd name="T23" fmla="*/ 64 h 88"/>
                <a:gd name="T24" fmla="*/ 27 w 78"/>
                <a:gd name="T25" fmla="*/ 68 h 88"/>
                <a:gd name="T26" fmla="*/ 15 w 78"/>
                <a:gd name="T27" fmla="*/ 68 h 88"/>
                <a:gd name="T28" fmla="*/ 15 w 78"/>
                <a:gd name="T29" fmla="*/ 88 h 88"/>
                <a:gd name="T30" fmla="*/ 64 w 78"/>
                <a:gd name="T31" fmla="*/ 88 h 88"/>
                <a:gd name="T32" fmla="*/ 64 w 78"/>
                <a:gd name="T33" fmla="*/ 68 h 88"/>
                <a:gd name="T34" fmla="*/ 52 w 78"/>
                <a:gd name="T35" fmla="*/ 68 h 88"/>
                <a:gd name="T36" fmla="*/ 52 w 78"/>
                <a:gd name="T37" fmla="*/ 64 h 88"/>
                <a:gd name="T38" fmla="*/ 47 w 78"/>
                <a:gd name="T39" fmla="*/ 64 h 88"/>
                <a:gd name="T40" fmla="*/ 47 w 78"/>
                <a:gd name="T41" fmla="*/ 52 h 88"/>
                <a:gd name="T42" fmla="*/ 58 w 78"/>
                <a:gd name="T43" fmla="*/ 49 h 88"/>
                <a:gd name="T44" fmla="*/ 58 w 78"/>
                <a:gd name="T45" fmla="*/ 50 h 88"/>
                <a:gd name="T46" fmla="*/ 61 w 78"/>
                <a:gd name="T47" fmla="*/ 49 h 88"/>
                <a:gd name="T48" fmla="*/ 75 w 78"/>
                <a:gd name="T49" fmla="*/ 38 h 88"/>
                <a:gd name="T50" fmla="*/ 78 w 78"/>
                <a:gd name="T51" fmla="*/ 20 h 88"/>
                <a:gd name="T52" fmla="*/ 77 w 78"/>
                <a:gd name="T53" fmla="*/ 8 h 88"/>
                <a:gd name="T54" fmla="*/ 73 w 78"/>
                <a:gd name="T55" fmla="*/ 6 h 88"/>
                <a:gd name="T56" fmla="*/ 58 w 78"/>
                <a:gd name="T57" fmla="*/ 11 h 88"/>
                <a:gd name="T58" fmla="*/ 58 w 78"/>
                <a:gd name="T59" fmla="*/ 7 h 88"/>
                <a:gd name="T60" fmla="*/ 60 w 78"/>
                <a:gd name="T61" fmla="*/ 7 h 88"/>
                <a:gd name="T62" fmla="*/ 60 w 78"/>
                <a:gd name="T63" fmla="*/ 0 h 88"/>
                <a:gd name="T64" fmla="*/ 17 w 78"/>
                <a:gd name="T65" fmla="*/ 0 h 88"/>
                <a:gd name="T66" fmla="*/ 17 w 78"/>
                <a:gd name="T67" fmla="*/ 7 h 88"/>
                <a:gd name="T68" fmla="*/ 20 w 78"/>
                <a:gd name="T69" fmla="*/ 7 h 88"/>
                <a:gd name="T70" fmla="*/ 63 w 78"/>
                <a:gd name="T71" fmla="*/ 42 h 88"/>
                <a:gd name="T72" fmla="*/ 59 w 78"/>
                <a:gd name="T73" fmla="*/ 20 h 88"/>
                <a:gd name="T74" fmla="*/ 61 w 78"/>
                <a:gd name="T75" fmla="*/ 22 h 88"/>
                <a:gd name="T76" fmla="*/ 66 w 78"/>
                <a:gd name="T77" fmla="*/ 18 h 88"/>
                <a:gd name="T78" fmla="*/ 64 w 78"/>
                <a:gd name="T79" fmla="*/ 16 h 88"/>
                <a:gd name="T80" fmla="*/ 71 w 78"/>
                <a:gd name="T81" fmla="*/ 13 h 88"/>
                <a:gd name="T82" fmla="*/ 72 w 78"/>
                <a:gd name="T83" fmla="*/ 20 h 88"/>
                <a:gd name="T84" fmla="*/ 69 w 78"/>
                <a:gd name="T85" fmla="*/ 36 h 88"/>
                <a:gd name="T86" fmla="*/ 63 w 78"/>
                <a:gd name="T87" fmla="*/ 42 h 88"/>
                <a:gd name="T88" fmla="*/ 19 w 78"/>
                <a:gd name="T89" fmla="*/ 20 h 88"/>
                <a:gd name="T90" fmla="*/ 15 w 78"/>
                <a:gd name="T91" fmla="*/ 42 h 88"/>
                <a:gd name="T92" fmla="*/ 9 w 78"/>
                <a:gd name="T93" fmla="*/ 36 h 88"/>
                <a:gd name="T94" fmla="*/ 6 w 78"/>
                <a:gd name="T95" fmla="*/ 20 h 88"/>
                <a:gd name="T96" fmla="*/ 7 w 78"/>
                <a:gd name="T97" fmla="*/ 13 h 88"/>
                <a:gd name="T98" fmla="*/ 14 w 78"/>
                <a:gd name="T99" fmla="*/ 16 h 88"/>
                <a:gd name="T100" fmla="*/ 12 w 78"/>
                <a:gd name="T101" fmla="*/ 18 h 88"/>
                <a:gd name="T102" fmla="*/ 17 w 78"/>
                <a:gd name="T103" fmla="*/ 22 h 88"/>
                <a:gd name="T104" fmla="*/ 19 w 78"/>
                <a:gd name="T105" fmla="*/ 20 h 88"/>
                <a:gd name="T106" fmla="*/ 32 w 78"/>
                <a:gd name="T107" fmla="*/ 10 h 88"/>
                <a:gd name="T108" fmla="*/ 32 w 78"/>
                <a:gd name="T109" fmla="*/ 45 h 88"/>
                <a:gd name="T110" fmla="*/ 25 w 78"/>
                <a:gd name="T111" fmla="*/ 41 h 88"/>
                <a:gd name="T112" fmla="*/ 28 w 78"/>
                <a:gd name="T113" fmla="*/ 14 h 88"/>
                <a:gd name="T114" fmla="*/ 28 w 78"/>
                <a:gd name="T115" fmla="*/ 10 h 88"/>
                <a:gd name="T116" fmla="*/ 32 w 78"/>
                <a:gd name="T117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8" h="88">
                  <a:moveTo>
                    <a:pt x="20" y="7"/>
                  </a:moveTo>
                  <a:cubicBezTo>
                    <a:pt x="20" y="8"/>
                    <a:pt x="21" y="10"/>
                    <a:pt x="20" y="11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11"/>
                    <a:pt x="0" y="16"/>
                    <a:pt x="0" y="20"/>
                  </a:cubicBezTo>
                  <a:cubicBezTo>
                    <a:pt x="0" y="26"/>
                    <a:pt x="1" y="33"/>
                    <a:pt x="3" y="38"/>
                  </a:cubicBezTo>
                  <a:cubicBezTo>
                    <a:pt x="6" y="44"/>
                    <a:pt x="10" y="48"/>
                    <a:pt x="17" y="49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2" y="51"/>
                    <a:pt x="26" y="52"/>
                    <a:pt x="31" y="52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5" y="88"/>
                    <a:pt x="15" y="88"/>
                    <a:pt x="1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52" y="52"/>
                    <a:pt x="56" y="51"/>
                    <a:pt x="58" y="49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9" y="50"/>
                    <a:pt x="60" y="50"/>
                    <a:pt x="61" y="49"/>
                  </a:cubicBezTo>
                  <a:cubicBezTo>
                    <a:pt x="68" y="48"/>
                    <a:pt x="72" y="44"/>
                    <a:pt x="75" y="38"/>
                  </a:cubicBezTo>
                  <a:cubicBezTo>
                    <a:pt x="77" y="33"/>
                    <a:pt x="78" y="26"/>
                    <a:pt x="78" y="20"/>
                  </a:cubicBezTo>
                  <a:cubicBezTo>
                    <a:pt x="78" y="16"/>
                    <a:pt x="78" y="11"/>
                    <a:pt x="77" y="8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8" y="8"/>
                    <a:pt x="58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0" y="7"/>
                    <a:pt x="20" y="7"/>
                    <a:pt x="20" y="7"/>
                  </a:cubicBezTo>
                  <a:close/>
                  <a:moveTo>
                    <a:pt x="63" y="42"/>
                  </a:moveTo>
                  <a:cubicBezTo>
                    <a:pt x="64" y="36"/>
                    <a:pt x="60" y="28"/>
                    <a:pt x="59" y="20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2" y="15"/>
                    <a:pt x="72" y="18"/>
                    <a:pt x="72" y="20"/>
                  </a:cubicBezTo>
                  <a:cubicBezTo>
                    <a:pt x="71" y="26"/>
                    <a:pt x="71" y="31"/>
                    <a:pt x="69" y="36"/>
                  </a:cubicBezTo>
                  <a:cubicBezTo>
                    <a:pt x="67" y="39"/>
                    <a:pt x="65" y="41"/>
                    <a:pt x="63" y="42"/>
                  </a:cubicBezTo>
                  <a:close/>
                  <a:moveTo>
                    <a:pt x="19" y="20"/>
                  </a:moveTo>
                  <a:cubicBezTo>
                    <a:pt x="17" y="28"/>
                    <a:pt x="14" y="36"/>
                    <a:pt x="15" y="42"/>
                  </a:cubicBezTo>
                  <a:cubicBezTo>
                    <a:pt x="13" y="41"/>
                    <a:pt x="11" y="39"/>
                    <a:pt x="9" y="36"/>
                  </a:cubicBezTo>
                  <a:cubicBezTo>
                    <a:pt x="7" y="31"/>
                    <a:pt x="6" y="26"/>
                    <a:pt x="6" y="20"/>
                  </a:cubicBezTo>
                  <a:cubicBezTo>
                    <a:pt x="6" y="18"/>
                    <a:pt x="6" y="15"/>
                    <a:pt x="7" y="1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9" y="20"/>
                    <a:pt x="19" y="20"/>
                    <a:pt x="19" y="20"/>
                  </a:cubicBezTo>
                  <a:close/>
                  <a:moveTo>
                    <a:pt x="32" y="10"/>
                  </a:moveTo>
                  <a:cubicBezTo>
                    <a:pt x="32" y="45"/>
                    <a:pt x="32" y="45"/>
                    <a:pt x="32" y="45"/>
                  </a:cubicBezTo>
                  <a:cubicBezTo>
                    <a:pt x="32" y="45"/>
                    <a:pt x="27" y="45"/>
                    <a:pt x="25" y="41"/>
                  </a:cubicBezTo>
                  <a:cubicBezTo>
                    <a:pt x="24" y="37"/>
                    <a:pt x="28" y="16"/>
                    <a:pt x="28" y="14"/>
                  </a:cubicBezTo>
                  <a:cubicBezTo>
                    <a:pt x="28" y="13"/>
                    <a:pt x="28" y="10"/>
                    <a:pt x="28" y="10"/>
                  </a:cubicBezTo>
                  <a:lnTo>
                    <a:pt x="32" y="1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" name="Group 13"/>
          <p:cNvGrpSpPr/>
          <p:nvPr/>
        </p:nvGrpSpPr>
        <p:grpSpPr>
          <a:xfrm>
            <a:off x="858128" y="2602911"/>
            <a:ext cx="2405575" cy="713936"/>
            <a:chOff x="858128" y="2818811"/>
            <a:chExt cx="2405575" cy="713936"/>
          </a:xfrm>
        </p:grpSpPr>
        <p:sp>
          <p:nvSpPr>
            <p:cNvPr id="19" name="Rectangle 7"/>
            <p:cNvSpPr/>
            <p:nvPr/>
          </p:nvSpPr>
          <p:spPr>
            <a:xfrm>
              <a:off x="858128" y="2818811"/>
              <a:ext cx="2405575" cy="7139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383005" y="2991114"/>
              <a:ext cx="1325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第一次提出</a:t>
              </a:r>
              <a:endParaRPr lang="zh-CN" altLang="en-GB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076472" y="2957279"/>
              <a:ext cx="276702" cy="437000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2" name="Group 12"/>
          <p:cNvGrpSpPr/>
          <p:nvPr/>
        </p:nvGrpSpPr>
        <p:grpSpPr>
          <a:xfrm>
            <a:off x="3340686" y="2602912"/>
            <a:ext cx="2405575" cy="713936"/>
            <a:chOff x="3340686" y="2818812"/>
            <a:chExt cx="2405575" cy="713936"/>
          </a:xfrm>
        </p:grpSpPr>
        <p:sp>
          <p:nvSpPr>
            <p:cNvPr id="23" name="Rectangle 8"/>
            <p:cNvSpPr/>
            <p:nvPr/>
          </p:nvSpPr>
          <p:spPr>
            <a:xfrm>
              <a:off x="3340686" y="2818812"/>
              <a:ext cx="2405575" cy="7139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TextBox 19"/>
            <p:cNvSpPr txBox="1"/>
            <p:nvPr/>
          </p:nvSpPr>
          <p:spPr>
            <a:xfrm>
              <a:off x="4021838" y="2991114"/>
              <a:ext cx="14941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首次证明</a:t>
              </a:r>
              <a:r>
                <a:rPr lang="en-US" altLang="zh-CN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n/3</a:t>
              </a:r>
              <a:endParaRPr lang="en-US" altLang="zh-CN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Freeform 21"/>
            <p:cNvSpPr>
              <a:spLocks noEditPoints="1"/>
            </p:cNvSpPr>
            <p:nvPr/>
          </p:nvSpPr>
          <p:spPr bwMode="auto">
            <a:xfrm>
              <a:off x="3514700" y="3021208"/>
              <a:ext cx="478982" cy="309144"/>
            </a:xfrm>
            <a:custGeom>
              <a:avLst/>
              <a:gdLst>
                <a:gd name="T0" fmla="*/ 72 w 116"/>
                <a:gd name="T1" fmla="*/ 27 h 75"/>
                <a:gd name="T2" fmla="*/ 69 w 116"/>
                <a:gd name="T3" fmla="*/ 19 h 75"/>
                <a:gd name="T4" fmla="*/ 65 w 116"/>
                <a:gd name="T5" fmla="*/ 19 h 75"/>
                <a:gd name="T6" fmla="*/ 46 w 116"/>
                <a:gd name="T7" fmla="*/ 18 h 75"/>
                <a:gd name="T8" fmla="*/ 46 w 116"/>
                <a:gd name="T9" fmla="*/ 29 h 75"/>
                <a:gd name="T10" fmla="*/ 79 w 116"/>
                <a:gd name="T11" fmla="*/ 9 h 75"/>
                <a:gd name="T12" fmla="*/ 72 w 116"/>
                <a:gd name="T13" fmla="*/ 29 h 75"/>
                <a:gd name="T14" fmla="*/ 8 w 116"/>
                <a:gd name="T15" fmla="*/ 23 h 75"/>
                <a:gd name="T16" fmla="*/ 29 w 116"/>
                <a:gd name="T17" fmla="*/ 35 h 75"/>
                <a:gd name="T18" fmla="*/ 18 w 116"/>
                <a:gd name="T19" fmla="*/ 46 h 75"/>
                <a:gd name="T20" fmla="*/ 11 w 116"/>
                <a:gd name="T21" fmla="*/ 42 h 75"/>
                <a:gd name="T22" fmla="*/ 25 w 116"/>
                <a:gd name="T23" fmla="*/ 46 h 75"/>
                <a:gd name="T24" fmla="*/ 4 w 116"/>
                <a:gd name="T25" fmla="*/ 48 h 75"/>
                <a:gd name="T26" fmla="*/ 3 w 116"/>
                <a:gd name="T27" fmla="*/ 48 h 75"/>
                <a:gd name="T28" fmla="*/ 0 w 116"/>
                <a:gd name="T29" fmla="*/ 61 h 75"/>
                <a:gd name="T30" fmla="*/ 2 w 116"/>
                <a:gd name="T31" fmla="*/ 62 h 75"/>
                <a:gd name="T32" fmla="*/ 26 w 116"/>
                <a:gd name="T33" fmla="*/ 73 h 75"/>
                <a:gd name="T34" fmla="*/ 28 w 116"/>
                <a:gd name="T35" fmla="*/ 75 h 75"/>
                <a:gd name="T36" fmla="*/ 92 w 116"/>
                <a:gd name="T37" fmla="*/ 75 h 75"/>
                <a:gd name="T38" fmla="*/ 93 w 116"/>
                <a:gd name="T39" fmla="*/ 62 h 75"/>
                <a:gd name="T40" fmla="*/ 116 w 116"/>
                <a:gd name="T41" fmla="*/ 62 h 75"/>
                <a:gd name="T42" fmla="*/ 116 w 116"/>
                <a:gd name="T43" fmla="*/ 55 h 75"/>
                <a:gd name="T44" fmla="*/ 113 w 116"/>
                <a:gd name="T45" fmla="*/ 48 h 75"/>
                <a:gd name="T46" fmla="*/ 105 w 116"/>
                <a:gd name="T47" fmla="*/ 46 h 75"/>
                <a:gd name="T48" fmla="*/ 98 w 116"/>
                <a:gd name="T49" fmla="*/ 59 h 75"/>
                <a:gd name="T50" fmla="*/ 91 w 116"/>
                <a:gd name="T51" fmla="*/ 46 h 75"/>
                <a:gd name="T52" fmla="*/ 72 w 116"/>
                <a:gd name="T53" fmla="*/ 45 h 75"/>
                <a:gd name="T54" fmla="*/ 69 w 116"/>
                <a:gd name="T55" fmla="*/ 50 h 75"/>
                <a:gd name="T56" fmla="*/ 64 w 116"/>
                <a:gd name="T57" fmla="*/ 67 h 75"/>
                <a:gd name="T58" fmla="*/ 64 w 116"/>
                <a:gd name="T59" fmla="*/ 52 h 75"/>
                <a:gd name="T60" fmla="*/ 60 w 116"/>
                <a:gd name="T61" fmla="*/ 47 h 75"/>
                <a:gd name="T62" fmla="*/ 56 w 116"/>
                <a:gd name="T63" fmla="*/ 47 h 75"/>
                <a:gd name="T64" fmla="*/ 57 w 116"/>
                <a:gd name="T65" fmla="*/ 54 h 75"/>
                <a:gd name="T66" fmla="*/ 49 w 116"/>
                <a:gd name="T67" fmla="*/ 50 h 75"/>
                <a:gd name="T68" fmla="*/ 47 w 116"/>
                <a:gd name="T69" fmla="*/ 45 h 75"/>
                <a:gd name="T70" fmla="*/ 33 w 116"/>
                <a:gd name="T71" fmla="*/ 48 h 75"/>
                <a:gd name="T72" fmla="*/ 87 w 116"/>
                <a:gd name="T73" fmla="*/ 36 h 75"/>
                <a:gd name="T74" fmla="*/ 109 w 116"/>
                <a:gd name="T75" fmla="*/ 21 h 75"/>
                <a:gd name="T76" fmla="*/ 106 w 116"/>
                <a:gd name="T77" fmla="*/ 42 h 75"/>
                <a:gd name="T78" fmla="*/ 98 w 116"/>
                <a:gd name="T79" fmla="*/ 46 h 75"/>
                <a:gd name="T80" fmla="*/ 87 w 116"/>
                <a:gd name="T8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6" h="75">
                  <a:moveTo>
                    <a:pt x="72" y="29"/>
                  </a:moveTo>
                  <a:cubicBezTo>
                    <a:pt x="72" y="28"/>
                    <a:pt x="72" y="27"/>
                    <a:pt x="72" y="27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1" y="19"/>
                    <a:pt x="70" y="19"/>
                    <a:pt x="69" y="1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0" y="21"/>
                    <a:pt x="56" y="22"/>
                    <a:pt x="47" y="18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8"/>
                    <a:pt x="46" y="29"/>
                  </a:cubicBezTo>
                  <a:cubicBezTo>
                    <a:pt x="38" y="23"/>
                    <a:pt x="41" y="20"/>
                    <a:pt x="39" y="9"/>
                  </a:cubicBezTo>
                  <a:cubicBezTo>
                    <a:pt x="45" y="0"/>
                    <a:pt x="75" y="0"/>
                    <a:pt x="79" y="9"/>
                  </a:cubicBezTo>
                  <a:cubicBezTo>
                    <a:pt x="78" y="17"/>
                    <a:pt x="79" y="24"/>
                    <a:pt x="73" y="29"/>
                  </a:cubicBezTo>
                  <a:cubicBezTo>
                    <a:pt x="72" y="29"/>
                    <a:pt x="72" y="29"/>
                    <a:pt x="72" y="29"/>
                  </a:cubicBezTo>
                  <a:close/>
                  <a:moveTo>
                    <a:pt x="8" y="36"/>
                  </a:moveTo>
                  <a:cubicBezTo>
                    <a:pt x="7" y="30"/>
                    <a:pt x="7" y="27"/>
                    <a:pt x="8" y="23"/>
                  </a:cubicBezTo>
                  <a:cubicBezTo>
                    <a:pt x="18" y="25"/>
                    <a:pt x="20" y="16"/>
                    <a:pt x="29" y="23"/>
                  </a:cubicBezTo>
                  <a:cubicBezTo>
                    <a:pt x="30" y="27"/>
                    <a:pt x="30" y="32"/>
                    <a:pt x="29" y="35"/>
                  </a:cubicBezTo>
                  <a:cubicBezTo>
                    <a:pt x="29" y="38"/>
                    <a:pt x="28" y="40"/>
                    <a:pt x="26" y="42"/>
                  </a:cubicBezTo>
                  <a:cubicBezTo>
                    <a:pt x="24" y="44"/>
                    <a:pt x="21" y="46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5" y="46"/>
                    <a:pt x="13" y="44"/>
                    <a:pt x="11" y="42"/>
                  </a:cubicBezTo>
                  <a:cubicBezTo>
                    <a:pt x="9" y="40"/>
                    <a:pt x="8" y="38"/>
                    <a:pt x="8" y="36"/>
                  </a:cubicBezTo>
                  <a:close/>
                  <a:moveTo>
                    <a:pt x="25" y="46"/>
                  </a:moveTo>
                  <a:cubicBezTo>
                    <a:pt x="22" y="52"/>
                    <a:pt x="14" y="52"/>
                    <a:pt x="12" y="46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50"/>
                    <a:pt x="1" y="51"/>
                    <a:pt x="0" y="54"/>
                  </a:cubicBezTo>
                  <a:cubicBezTo>
                    <a:pt x="0" y="56"/>
                    <a:pt x="0" y="58"/>
                    <a:pt x="0" y="61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5" y="65"/>
                    <a:pt x="26" y="69"/>
                    <a:pt x="26" y="73"/>
                  </a:cubicBezTo>
                  <a:cubicBezTo>
                    <a:pt x="27" y="75"/>
                    <a:pt x="27" y="75"/>
                    <a:pt x="27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92" y="73"/>
                    <a:pt x="92" y="73"/>
                    <a:pt x="92" y="73"/>
                  </a:cubicBezTo>
                  <a:cubicBezTo>
                    <a:pt x="93" y="69"/>
                    <a:pt x="93" y="66"/>
                    <a:pt x="93" y="62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116" y="61"/>
                    <a:pt x="116" y="61"/>
                    <a:pt x="116" y="61"/>
                  </a:cubicBezTo>
                  <a:cubicBezTo>
                    <a:pt x="116" y="59"/>
                    <a:pt x="116" y="57"/>
                    <a:pt x="116" y="55"/>
                  </a:cubicBezTo>
                  <a:cubicBezTo>
                    <a:pt x="116" y="52"/>
                    <a:pt x="115" y="50"/>
                    <a:pt x="114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05" y="46"/>
                    <a:pt x="105" y="46"/>
                    <a:pt x="105" y="46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98" y="59"/>
                    <a:pt x="98" y="59"/>
                    <a:pt x="98" y="59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6"/>
                    <a:pt x="25" y="46"/>
                    <a:pt x="25" y="46"/>
                  </a:cubicBezTo>
                  <a:close/>
                  <a:moveTo>
                    <a:pt x="87" y="36"/>
                  </a:moveTo>
                  <a:cubicBezTo>
                    <a:pt x="87" y="30"/>
                    <a:pt x="86" y="25"/>
                    <a:pt x="87" y="21"/>
                  </a:cubicBezTo>
                  <a:cubicBezTo>
                    <a:pt x="91" y="18"/>
                    <a:pt x="106" y="18"/>
                    <a:pt x="109" y="21"/>
                  </a:cubicBezTo>
                  <a:cubicBezTo>
                    <a:pt x="109" y="26"/>
                    <a:pt x="109" y="32"/>
                    <a:pt x="109" y="35"/>
                  </a:cubicBezTo>
                  <a:cubicBezTo>
                    <a:pt x="108" y="38"/>
                    <a:pt x="107" y="40"/>
                    <a:pt x="106" y="42"/>
                  </a:cubicBezTo>
                  <a:cubicBezTo>
                    <a:pt x="104" y="44"/>
                    <a:pt x="101" y="46"/>
                    <a:pt x="98" y="46"/>
                  </a:cubicBezTo>
                  <a:cubicBezTo>
                    <a:pt x="98" y="46"/>
                    <a:pt x="98" y="46"/>
                    <a:pt x="98" y="46"/>
                  </a:cubicBezTo>
                  <a:cubicBezTo>
                    <a:pt x="95" y="46"/>
                    <a:pt x="92" y="44"/>
                    <a:pt x="90" y="42"/>
                  </a:cubicBezTo>
                  <a:cubicBezTo>
                    <a:pt x="89" y="40"/>
                    <a:pt x="88" y="38"/>
                    <a:pt x="87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6" name="Group 11"/>
          <p:cNvGrpSpPr/>
          <p:nvPr/>
        </p:nvGrpSpPr>
        <p:grpSpPr>
          <a:xfrm>
            <a:off x="5823244" y="2602912"/>
            <a:ext cx="2405575" cy="713936"/>
            <a:chOff x="5823244" y="2818812"/>
            <a:chExt cx="2405575" cy="713936"/>
          </a:xfrm>
        </p:grpSpPr>
        <p:sp>
          <p:nvSpPr>
            <p:cNvPr id="27" name="Rectangle 9"/>
            <p:cNvSpPr/>
            <p:nvPr/>
          </p:nvSpPr>
          <p:spPr>
            <a:xfrm>
              <a:off x="5823244" y="2818812"/>
              <a:ext cx="2405575" cy="7139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TextBox 23"/>
            <p:cNvSpPr txBox="1"/>
            <p:nvPr/>
          </p:nvSpPr>
          <p:spPr>
            <a:xfrm>
              <a:off x="6457015" y="2991114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GB" b="1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平面扫描算法</a:t>
              </a:r>
              <a:endParaRPr lang="zh-CN" altLang="en-GB" b="1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6041476" y="2983041"/>
              <a:ext cx="387383" cy="385476"/>
            </a:xfrm>
            <a:custGeom>
              <a:avLst/>
              <a:gdLst>
                <a:gd name="T0" fmla="*/ 6 w 94"/>
                <a:gd name="T1" fmla="*/ 28 h 94"/>
                <a:gd name="T2" fmla="*/ 32 w 94"/>
                <a:gd name="T3" fmla="*/ 4 h 94"/>
                <a:gd name="T4" fmla="*/ 67 w 94"/>
                <a:gd name="T5" fmla="*/ 6 h 94"/>
                <a:gd name="T6" fmla="*/ 90 w 94"/>
                <a:gd name="T7" fmla="*/ 32 h 94"/>
                <a:gd name="T8" fmla="*/ 88 w 94"/>
                <a:gd name="T9" fmla="*/ 67 h 94"/>
                <a:gd name="T10" fmla="*/ 88 w 94"/>
                <a:gd name="T11" fmla="*/ 67 h 94"/>
                <a:gd name="T12" fmla="*/ 62 w 94"/>
                <a:gd name="T13" fmla="*/ 90 h 94"/>
                <a:gd name="T14" fmla="*/ 27 w 94"/>
                <a:gd name="T15" fmla="*/ 89 h 94"/>
                <a:gd name="T16" fmla="*/ 27 w 94"/>
                <a:gd name="T17" fmla="*/ 89 h 94"/>
                <a:gd name="T18" fmla="*/ 4 w 94"/>
                <a:gd name="T19" fmla="*/ 62 h 94"/>
                <a:gd name="T20" fmla="*/ 6 w 94"/>
                <a:gd name="T21" fmla="*/ 28 h 94"/>
                <a:gd name="T22" fmla="*/ 6 w 94"/>
                <a:gd name="T23" fmla="*/ 28 h 94"/>
                <a:gd name="T24" fmla="*/ 20 w 94"/>
                <a:gd name="T25" fmla="*/ 27 h 94"/>
                <a:gd name="T26" fmla="*/ 16 w 94"/>
                <a:gd name="T27" fmla="*/ 32 h 94"/>
                <a:gd name="T28" fmla="*/ 16 w 94"/>
                <a:gd name="T29" fmla="*/ 32 h 94"/>
                <a:gd name="T30" fmla="*/ 15 w 94"/>
                <a:gd name="T31" fmla="*/ 35 h 94"/>
                <a:gd name="T32" fmla="*/ 36 w 94"/>
                <a:gd name="T33" fmla="*/ 37 h 94"/>
                <a:gd name="T34" fmla="*/ 34 w 94"/>
                <a:gd name="T35" fmla="*/ 40 h 94"/>
                <a:gd name="T36" fmla="*/ 32 w 94"/>
                <a:gd name="T37" fmla="*/ 45 h 94"/>
                <a:gd name="T38" fmla="*/ 13 w 94"/>
                <a:gd name="T39" fmla="*/ 53 h 94"/>
                <a:gd name="T40" fmla="*/ 15 w 94"/>
                <a:gd name="T41" fmla="*/ 59 h 94"/>
                <a:gd name="T42" fmla="*/ 15 w 94"/>
                <a:gd name="T43" fmla="*/ 59 h 94"/>
                <a:gd name="T44" fmla="*/ 16 w 94"/>
                <a:gd name="T45" fmla="*/ 60 h 94"/>
                <a:gd name="T46" fmla="*/ 29 w 94"/>
                <a:gd name="T47" fmla="*/ 54 h 94"/>
                <a:gd name="T48" fmla="*/ 26 w 94"/>
                <a:gd name="T49" fmla="*/ 74 h 94"/>
                <a:gd name="T50" fmla="*/ 32 w 94"/>
                <a:gd name="T51" fmla="*/ 78 h 94"/>
                <a:gd name="T52" fmla="*/ 32 w 94"/>
                <a:gd name="T53" fmla="*/ 78 h 94"/>
                <a:gd name="T54" fmla="*/ 33 w 94"/>
                <a:gd name="T55" fmla="*/ 79 h 94"/>
                <a:gd name="T56" fmla="*/ 34 w 94"/>
                <a:gd name="T57" fmla="*/ 78 h 94"/>
                <a:gd name="T58" fmla="*/ 36 w 94"/>
                <a:gd name="T59" fmla="*/ 55 h 94"/>
                <a:gd name="T60" fmla="*/ 48 w 94"/>
                <a:gd name="T61" fmla="*/ 67 h 94"/>
                <a:gd name="T62" fmla="*/ 60 w 94"/>
                <a:gd name="T63" fmla="*/ 79 h 94"/>
                <a:gd name="T64" fmla="*/ 65 w 94"/>
                <a:gd name="T65" fmla="*/ 77 h 94"/>
                <a:gd name="T66" fmla="*/ 66 w 94"/>
                <a:gd name="T67" fmla="*/ 74 h 94"/>
                <a:gd name="T68" fmla="*/ 54 w 94"/>
                <a:gd name="T69" fmla="*/ 62 h 94"/>
                <a:gd name="T70" fmla="*/ 39 w 94"/>
                <a:gd name="T71" fmla="*/ 48 h 94"/>
                <a:gd name="T72" fmla="*/ 41 w 94"/>
                <a:gd name="T73" fmla="*/ 43 h 94"/>
                <a:gd name="T74" fmla="*/ 43 w 94"/>
                <a:gd name="T75" fmla="*/ 39 h 94"/>
                <a:gd name="T76" fmla="*/ 49 w 94"/>
                <a:gd name="T77" fmla="*/ 42 h 94"/>
                <a:gd name="T78" fmla="*/ 77 w 94"/>
                <a:gd name="T79" fmla="*/ 64 h 94"/>
                <a:gd name="T80" fmla="*/ 78 w 94"/>
                <a:gd name="T81" fmla="*/ 62 h 94"/>
                <a:gd name="T82" fmla="*/ 78 w 94"/>
                <a:gd name="T83" fmla="*/ 62 h 94"/>
                <a:gd name="T84" fmla="*/ 80 w 94"/>
                <a:gd name="T85" fmla="*/ 56 h 94"/>
                <a:gd name="T86" fmla="*/ 53 w 94"/>
                <a:gd name="T87" fmla="*/ 35 h 94"/>
                <a:gd name="T88" fmla="*/ 47 w 94"/>
                <a:gd name="T89" fmla="*/ 32 h 94"/>
                <a:gd name="T90" fmla="*/ 50 w 94"/>
                <a:gd name="T91" fmla="*/ 28 h 94"/>
                <a:gd name="T92" fmla="*/ 56 w 94"/>
                <a:gd name="T93" fmla="*/ 30 h 94"/>
                <a:gd name="T94" fmla="*/ 74 w 94"/>
                <a:gd name="T95" fmla="*/ 28 h 94"/>
                <a:gd name="T96" fmla="*/ 71 w 94"/>
                <a:gd name="T97" fmla="*/ 23 h 94"/>
                <a:gd name="T98" fmla="*/ 70 w 94"/>
                <a:gd name="T99" fmla="*/ 22 h 94"/>
                <a:gd name="T100" fmla="*/ 58 w 94"/>
                <a:gd name="T101" fmla="*/ 23 h 94"/>
                <a:gd name="T102" fmla="*/ 55 w 94"/>
                <a:gd name="T103" fmla="*/ 22 h 94"/>
                <a:gd name="T104" fmla="*/ 62 w 94"/>
                <a:gd name="T105" fmla="*/ 16 h 94"/>
                <a:gd name="T106" fmla="*/ 53 w 94"/>
                <a:gd name="T107" fmla="*/ 14 h 94"/>
                <a:gd name="T108" fmla="*/ 49 w 94"/>
                <a:gd name="T109" fmla="*/ 18 h 94"/>
                <a:gd name="T110" fmla="*/ 43 w 94"/>
                <a:gd name="T111" fmla="*/ 13 h 94"/>
                <a:gd name="T112" fmla="*/ 37 w 94"/>
                <a:gd name="T113" fmla="*/ 15 h 94"/>
                <a:gd name="T114" fmla="*/ 35 w 94"/>
                <a:gd name="T115" fmla="*/ 16 h 94"/>
                <a:gd name="T116" fmla="*/ 44 w 94"/>
                <a:gd name="T117" fmla="*/ 24 h 94"/>
                <a:gd name="T118" fmla="*/ 40 w 94"/>
                <a:gd name="T119" fmla="*/ 30 h 94"/>
                <a:gd name="T120" fmla="*/ 20 w 94"/>
                <a:gd name="T121" fmla="*/ 2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94">
                  <a:moveTo>
                    <a:pt x="6" y="28"/>
                  </a:moveTo>
                  <a:cubicBezTo>
                    <a:pt x="11" y="16"/>
                    <a:pt x="21" y="8"/>
                    <a:pt x="32" y="4"/>
                  </a:cubicBezTo>
                  <a:cubicBezTo>
                    <a:pt x="43" y="0"/>
                    <a:pt x="56" y="1"/>
                    <a:pt x="67" y="6"/>
                  </a:cubicBezTo>
                  <a:cubicBezTo>
                    <a:pt x="78" y="12"/>
                    <a:pt x="86" y="21"/>
                    <a:pt x="90" y="32"/>
                  </a:cubicBezTo>
                  <a:cubicBezTo>
                    <a:pt x="94" y="43"/>
                    <a:pt x="94" y="56"/>
                    <a:pt x="88" y="67"/>
                  </a:cubicBezTo>
                  <a:cubicBezTo>
                    <a:pt x="88" y="67"/>
                    <a:pt x="88" y="67"/>
                    <a:pt x="88" y="67"/>
                  </a:cubicBezTo>
                  <a:cubicBezTo>
                    <a:pt x="83" y="78"/>
                    <a:pt x="73" y="87"/>
                    <a:pt x="62" y="90"/>
                  </a:cubicBezTo>
                  <a:cubicBezTo>
                    <a:pt x="51" y="94"/>
                    <a:pt x="39" y="94"/>
                    <a:pt x="27" y="89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16" y="83"/>
                    <a:pt x="8" y="73"/>
                    <a:pt x="4" y="62"/>
                  </a:cubicBezTo>
                  <a:cubicBezTo>
                    <a:pt x="0" y="51"/>
                    <a:pt x="1" y="39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lose/>
                  <a:moveTo>
                    <a:pt x="20" y="27"/>
                  </a:moveTo>
                  <a:cubicBezTo>
                    <a:pt x="18" y="29"/>
                    <a:pt x="17" y="30"/>
                    <a:pt x="16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3"/>
                    <a:pt x="15" y="34"/>
                    <a:pt x="15" y="35"/>
                  </a:cubicBezTo>
                  <a:cubicBezTo>
                    <a:pt x="21" y="34"/>
                    <a:pt x="28" y="34"/>
                    <a:pt x="36" y="37"/>
                  </a:cubicBezTo>
                  <a:cubicBezTo>
                    <a:pt x="35" y="38"/>
                    <a:pt x="35" y="39"/>
                    <a:pt x="34" y="40"/>
                  </a:cubicBezTo>
                  <a:cubicBezTo>
                    <a:pt x="33" y="42"/>
                    <a:pt x="32" y="43"/>
                    <a:pt x="32" y="45"/>
                  </a:cubicBezTo>
                  <a:cubicBezTo>
                    <a:pt x="26" y="45"/>
                    <a:pt x="20" y="47"/>
                    <a:pt x="13" y="53"/>
                  </a:cubicBezTo>
                  <a:cubicBezTo>
                    <a:pt x="14" y="55"/>
                    <a:pt x="14" y="57"/>
                    <a:pt x="15" y="59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1" y="56"/>
                    <a:pt x="25" y="54"/>
                    <a:pt x="29" y="54"/>
                  </a:cubicBezTo>
                  <a:cubicBezTo>
                    <a:pt x="27" y="61"/>
                    <a:pt x="26" y="68"/>
                    <a:pt x="26" y="74"/>
                  </a:cubicBezTo>
                  <a:cubicBezTo>
                    <a:pt x="28" y="76"/>
                    <a:pt x="30" y="77"/>
                    <a:pt x="32" y="78"/>
                  </a:cubicBezTo>
                  <a:cubicBezTo>
                    <a:pt x="32" y="78"/>
                    <a:pt x="32" y="78"/>
                    <a:pt x="32" y="78"/>
                  </a:cubicBezTo>
                  <a:cubicBezTo>
                    <a:pt x="33" y="78"/>
                    <a:pt x="33" y="78"/>
                    <a:pt x="33" y="79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3" y="72"/>
                    <a:pt x="34" y="64"/>
                    <a:pt x="36" y="55"/>
                  </a:cubicBezTo>
                  <a:cubicBezTo>
                    <a:pt x="41" y="58"/>
                    <a:pt x="44" y="62"/>
                    <a:pt x="48" y="67"/>
                  </a:cubicBezTo>
                  <a:cubicBezTo>
                    <a:pt x="52" y="71"/>
                    <a:pt x="56" y="76"/>
                    <a:pt x="60" y="79"/>
                  </a:cubicBezTo>
                  <a:cubicBezTo>
                    <a:pt x="62" y="78"/>
                    <a:pt x="63" y="78"/>
                    <a:pt x="65" y="77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62" y="71"/>
                    <a:pt x="58" y="67"/>
                    <a:pt x="54" y="62"/>
                  </a:cubicBezTo>
                  <a:cubicBezTo>
                    <a:pt x="49" y="56"/>
                    <a:pt x="44" y="51"/>
                    <a:pt x="39" y="48"/>
                  </a:cubicBezTo>
                  <a:cubicBezTo>
                    <a:pt x="40" y="46"/>
                    <a:pt x="40" y="45"/>
                    <a:pt x="41" y="43"/>
                  </a:cubicBezTo>
                  <a:cubicBezTo>
                    <a:pt x="42" y="42"/>
                    <a:pt x="42" y="40"/>
                    <a:pt x="43" y="39"/>
                  </a:cubicBezTo>
                  <a:cubicBezTo>
                    <a:pt x="45" y="40"/>
                    <a:pt x="47" y="41"/>
                    <a:pt x="49" y="42"/>
                  </a:cubicBezTo>
                  <a:cubicBezTo>
                    <a:pt x="61" y="47"/>
                    <a:pt x="71" y="55"/>
                    <a:pt x="77" y="64"/>
                  </a:cubicBezTo>
                  <a:cubicBezTo>
                    <a:pt x="77" y="63"/>
                    <a:pt x="78" y="63"/>
                    <a:pt x="78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9" y="60"/>
                    <a:pt x="80" y="58"/>
                    <a:pt x="80" y="56"/>
                  </a:cubicBezTo>
                  <a:cubicBezTo>
                    <a:pt x="74" y="47"/>
                    <a:pt x="63" y="40"/>
                    <a:pt x="53" y="35"/>
                  </a:cubicBezTo>
                  <a:cubicBezTo>
                    <a:pt x="51" y="34"/>
                    <a:pt x="49" y="33"/>
                    <a:pt x="47" y="32"/>
                  </a:cubicBezTo>
                  <a:cubicBezTo>
                    <a:pt x="48" y="31"/>
                    <a:pt x="49" y="29"/>
                    <a:pt x="50" y="28"/>
                  </a:cubicBezTo>
                  <a:cubicBezTo>
                    <a:pt x="52" y="29"/>
                    <a:pt x="54" y="30"/>
                    <a:pt x="56" y="30"/>
                  </a:cubicBezTo>
                  <a:cubicBezTo>
                    <a:pt x="66" y="32"/>
                    <a:pt x="73" y="28"/>
                    <a:pt x="74" y="28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2"/>
                    <a:pt x="70" y="22"/>
                    <a:pt x="70" y="22"/>
                  </a:cubicBezTo>
                  <a:cubicBezTo>
                    <a:pt x="68" y="22"/>
                    <a:pt x="63" y="24"/>
                    <a:pt x="58" y="23"/>
                  </a:cubicBezTo>
                  <a:cubicBezTo>
                    <a:pt x="57" y="23"/>
                    <a:pt x="56" y="22"/>
                    <a:pt x="55" y="22"/>
                  </a:cubicBezTo>
                  <a:cubicBezTo>
                    <a:pt x="57" y="20"/>
                    <a:pt x="60" y="18"/>
                    <a:pt x="62" y="16"/>
                  </a:cubicBezTo>
                  <a:cubicBezTo>
                    <a:pt x="59" y="15"/>
                    <a:pt x="56" y="14"/>
                    <a:pt x="53" y="14"/>
                  </a:cubicBezTo>
                  <a:cubicBezTo>
                    <a:pt x="52" y="15"/>
                    <a:pt x="50" y="16"/>
                    <a:pt x="49" y="18"/>
                  </a:cubicBezTo>
                  <a:cubicBezTo>
                    <a:pt x="47" y="16"/>
                    <a:pt x="45" y="15"/>
                    <a:pt x="43" y="13"/>
                  </a:cubicBezTo>
                  <a:cubicBezTo>
                    <a:pt x="41" y="14"/>
                    <a:pt x="39" y="14"/>
                    <a:pt x="37" y="15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5" y="16"/>
                    <a:pt x="39" y="20"/>
                    <a:pt x="44" y="24"/>
                  </a:cubicBezTo>
                  <a:cubicBezTo>
                    <a:pt x="42" y="26"/>
                    <a:pt x="41" y="28"/>
                    <a:pt x="40" y="30"/>
                  </a:cubicBezTo>
                  <a:cubicBezTo>
                    <a:pt x="33" y="28"/>
                    <a:pt x="26" y="27"/>
                    <a:pt x="20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Rectangle 23"/>
          <p:cNvSpPr/>
          <p:nvPr/>
        </p:nvSpPr>
        <p:spPr>
          <a:xfrm>
            <a:off x="1008296" y="4967089"/>
            <a:ext cx="2105238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GB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艺术画廊问题是由Klee在 1973 年与Vasek Chvatal的一次交谈中提出的</a:t>
            </a:r>
            <a:endParaRPr lang="en-GB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Rectangle 24"/>
          <p:cNvSpPr/>
          <p:nvPr/>
        </p:nvSpPr>
        <p:spPr>
          <a:xfrm>
            <a:off x="3297555" y="4966970"/>
            <a:ext cx="259905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1975 年，Chvatal</a:t>
            </a:r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fontAlgn="auto"/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第一次证明：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n/3</a:t>
            </a:r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台摄像机总是足够的，而且有时是必需的。这一结论被称为</a:t>
            </a:r>
            <a:r>
              <a:rPr lang="zh-CN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艺术</a:t>
            </a:r>
            <a:r>
              <a:rPr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画廊定理，或者看守者定理</a:t>
            </a:r>
            <a:endParaRPr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Rectangle 25"/>
          <p:cNvSpPr/>
          <p:nvPr/>
        </p:nvSpPr>
        <p:spPr>
          <a:xfrm>
            <a:off x="5973445" y="4966970"/>
            <a:ext cx="25406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/>
            <a:r>
              <a:rPr lang="en-GB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将多边形分解为单调子块的平面扫描算法，则是由Lee</a:t>
            </a:r>
            <a:r>
              <a:rPr lang="zh-CN" altLang="en-GB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GB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Preparata提出的</a:t>
            </a:r>
            <a:endParaRPr lang="en-GB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GB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Rectangle 26"/>
          <p:cNvSpPr/>
          <p:nvPr/>
        </p:nvSpPr>
        <p:spPr>
          <a:xfrm>
            <a:off x="8455660" y="4966970"/>
            <a:ext cx="225552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本章所介绍的单调多边形三角剖分的线性时间算法，</a:t>
            </a:r>
            <a:endParaRPr lang="en-GB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/>
            <a:r>
              <a:rPr lang="en-GB" sz="1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是由Garey等人提出的</a:t>
            </a:r>
            <a:endParaRPr lang="en-GB" sz="1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TextBox 29"/>
          <p:cNvSpPr txBox="1"/>
          <p:nvPr/>
        </p:nvSpPr>
        <p:spPr>
          <a:xfrm>
            <a:off x="1397975" y="4597757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第一次提出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TextBox 30"/>
          <p:cNvSpPr txBox="1"/>
          <p:nvPr/>
        </p:nvSpPr>
        <p:spPr>
          <a:xfrm>
            <a:off x="3994833" y="4597757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GB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首次证明</a:t>
            </a:r>
            <a:endParaRPr lang="zh-CN" altLang="en-GB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TextBox 31"/>
          <p:cNvSpPr txBox="1"/>
          <p:nvPr/>
        </p:nvSpPr>
        <p:spPr>
          <a:xfrm>
            <a:off x="6248791" y="4597757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平面扫描算法</a:t>
            </a:r>
            <a:endParaRPr lang="en-GB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TextBox 32"/>
          <p:cNvSpPr txBox="1"/>
          <p:nvPr/>
        </p:nvSpPr>
        <p:spPr>
          <a:xfrm>
            <a:off x="8731349" y="4597757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线性时间算法</a:t>
            </a:r>
            <a:endParaRPr lang="en-GB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78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278697" cy="535940"/>
              <a:chOff x="5043488" y="515938"/>
              <a:chExt cx="22786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画廊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模型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4" name="Oval 12"/>
          <p:cNvSpPr/>
          <p:nvPr/>
        </p:nvSpPr>
        <p:spPr>
          <a:xfrm>
            <a:off x="1255152" y="2190839"/>
            <a:ext cx="571500" cy="57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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2031365" y="2122805"/>
            <a:ext cx="401955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对三维空间的画廊做形式化处理，利用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简单多边形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的模型来表示一个画廊。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0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16"/>
          <p:cNvSpPr/>
          <p:nvPr/>
        </p:nvSpPr>
        <p:spPr>
          <a:xfrm>
            <a:off x="1241499" y="3219463"/>
            <a:ext cx="571500" cy="57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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Rectangle 17"/>
          <p:cNvSpPr/>
          <p:nvPr/>
        </p:nvSpPr>
        <p:spPr>
          <a:xfrm>
            <a:off x="2018030" y="3151505"/>
            <a:ext cx="403288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一台摄像机在画廊中的位置，对应于多边形中的一个点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如右图，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对于多边形内部的任何一点，只要联接于它与某台摄像机之间的</a:t>
            </a:r>
            <a:r>
              <a:rPr 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开线段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完全落在多边形的内部，它就能被这台摄像机监视到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1254912" y="5215106"/>
            <a:ext cx="571500" cy="571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latin typeface="FontAwesome" pitchFamily="2" charset="0"/>
              </a:rPr>
              <a:t>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2031365" y="5146675"/>
            <a:ext cx="40195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根据多边形的顶点数目n，来界定所需摄像机的数量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对于由n个顶点组成的所有简单多边形，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给出一个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上界</a:t>
            </a: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值。</a:t>
            </a:r>
            <a:endParaRPr lang="zh-CN" altLang="en-US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885" y="2535555"/>
            <a:ext cx="4713605" cy="325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slow" advTm="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/>
      <p:bldP spid="18" grpId="0" bldLvl="0" animBg="1"/>
      <p:bldP spid="19" grpId="0"/>
      <p:bldP spid="20" grpId="0" bldLvl="0" animBg="1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4867861" cy="535940"/>
              <a:chOff x="5043488" y="515938"/>
              <a:chExt cx="4867861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4243974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三维空间中的对应问题</a:t>
                </a:r>
                <a:endParaRPr lang="zh-CN" altLang="en-US" sz="29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文本框 4"/>
          <p:cNvSpPr txBox="1"/>
          <p:nvPr/>
        </p:nvSpPr>
        <p:spPr>
          <a:xfrm>
            <a:off x="6185535" y="2691130"/>
            <a:ext cx="53797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Calibri" panose="020F0502020204030204" pitchFamily="34" charset="0"/>
              </a:rPr>
              <a:t>给定一个多胞体（polytope），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Calibri" panose="020F0502020204030204" pitchFamily="34" charset="0"/>
            </a:endParaRPr>
          </a:p>
          <a:p>
            <a:pPr algn="l">
              <a:buClrTx/>
              <a:buSzTx/>
              <a:buNone/>
            </a:pP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Calibri" panose="020F0502020204030204" pitchFamily="34" charset="0"/>
              </a:rPr>
              <a:t>要求将它分解为互不相交的四面体（tetrahedron），其中各四面体的所有顶点，都必须是原多胞体的顶点。多胞体的这种分解被称为四面体剖分（tetrahedralization）。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Open Sans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871980"/>
            <a:ext cx="4380865" cy="3765550"/>
          </a:xfrm>
          <a:prstGeom prst="rect">
            <a:avLst/>
          </a:prstGeom>
        </p:spPr>
      </p:pic>
    </p:spTree>
  </p:cSld>
  <p:clrMapOvr>
    <a:masterClrMapping/>
  </p:clrMapOvr>
  <p:transition spd="slow" advTm="151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A_标题 1"/>
          <p:cNvSpPr txBox="1"/>
          <p:nvPr>
            <p:custDataLst>
              <p:tags r:id="rId2"/>
            </p:custDataLst>
          </p:nvPr>
        </p:nvSpPr>
        <p:spPr>
          <a:xfrm>
            <a:off x="997718" y="2796266"/>
            <a:ext cx="10361851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8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68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</a:t>
            </a:r>
            <a:r>
              <a:rPr lang="zh-CN" altLang="en-US" sz="6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观看</a:t>
            </a:r>
            <a:r>
              <a:rPr lang="zh-CN" altLang="en-US" sz="6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</a:t>
            </a:r>
            <a:r>
              <a:rPr lang="en-US" altLang="zh-CN" sz="6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PA_副标题 2"/>
          <p:cNvSpPr txBox="1"/>
          <p:nvPr>
            <p:custDataLst>
              <p:tags r:id="rId3"/>
            </p:custDataLst>
          </p:nvPr>
        </p:nvSpPr>
        <p:spPr>
          <a:xfrm>
            <a:off x="1911999" y="4073021"/>
            <a:ext cx="8533289" cy="3834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Group 38"/>
          <p:cNvGrpSpPr/>
          <p:nvPr/>
        </p:nvGrpSpPr>
        <p:grpSpPr>
          <a:xfrm flipH="1">
            <a:off x="5390680" y="5890640"/>
            <a:ext cx="1575060" cy="160804"/>
            <a:chOff x="5548426" y="3343939"/>
            <a:chExt cx="833173" cy="85061"/>
          </a:xfrm>
          <a:solidFill>
            <a:srgbClr val="1983B7"/>
          </a:solidFill>
        </p:grpSpPr>
        <p:sp>
          <p:nvSpPr>
            <p:cNvPr id="27" name="Oval 31"/>
            <p:cNvSpPr/>
            <p:nvPr/>
          </p:nvSpPr>
          <p:spPr>
            <a:xfrm>
              <a:off x="5548426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8" name="Oval 32"/>
            <p:cNvSpPr/>
            <p:nvPr/>
          </p:nvSpPr>
          <p:spPr>
            <a:xfrm>
              <a:off x="5698049" y="3343939"/>
              <a:ext cx="85061" cy="8506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29" name="Oval 33"/>
            <p:cNvSpPr/>
            <p:nvPr/>
          </p:nvSpPr>
          <p:spPr>
            <a:xfrm>
              <a:off x="5847671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0" name="Oval 34"/>
            <p:cNvSpPr/>
            <p:nvPr/>
          </p:nvSpPr>
          <p:spPr>
            <a:xfrm>
              <a:off x="5997294" y="3343939"/>
              <a:ext cx="85061" cy="8506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1" name="Oval 35"/>
            <p:cNvSpPr/>
            <p:nvPr/>
          </p:nvSpPr>
          <p:spPr>
            <a:xfrm>
              <a:off x="6146917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  <p:sp>
          <p:nvSpPr>
            <p:cNvPr id="32" name="Oval 36"/>
            <p:cNvSpPr/>
            <p:nvPr/>
          </p:nvSpPr>
          <p:spPr>
            <a:xfrm>
              <a:off x="6296538" y="3343939"/>
              <a:ext cx="85061" cy="850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18D2A6"/>
                </a:solidFill>
              </a:endParaRPr>
            </a:p>
          </p:txBody>
        </p:sp>
      </p:grpSp>
      <p:sp>
        <p:nvSpPr>
          <p:cNvPr id="33" name="文本框 283"/>
          <p:cNvSpPr txBox="1"/>
          <p:nvPr/>
        </p:nvSpPr>
        <p:spPr>
          <a:xfrm>
            <a:off x="2178456" y="1209196"/>
            <a:ext cx="800608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200" dirty="0" smtClean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0</a:t>
            </a:r>
            <a:r>
              <a:rPr lang="zh-CN" altLang="en-US" sz="11200" dirty="0" smtClean="0">
                <a:solidFill>
                  <a:schemeClr val="accent3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组</a:t>
            </a:r>
            <a:r>
              <a:rPr lang="zh-CN" altLang="en-US" sz="11200" dirty="0" smtClean="0">
                <a:solidFill>
                  <a:schemeClr val="accent2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全</a:t>
            </a:r>
            <a:r>
              <a:rPr lang="zh-CN" altLang="en-US" sz="11200" dirty="0" smtClean="0">
                <a:solidFill>
                  <a:schemeClr val="accent4"/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体</a:t>
            </a:r>
            <a:r>
              <a:rPr lang="zh-CN" altLang="en-US" sz="11200" dirty="0" smtClean="0">
                <a:solidFill>
                  <a:schemeClr val="accent1">
                    <a:lumMod val="75000"/>
                  </a:schemeClr>
                </a:solidFill>
                <a:latin typeface="华文黑体-日" panose="02000000000000000000" pitchFamily="2" charset="-122"/>
                <a:ea typeface="华文黑体-日" panose="02000000000000000000" pitchFamily="2" charset="-122"/>
              </a:rPr>
              <a:t>同</a:t>
            </a:r>
            <a:r>
              <a:rPr lang="zh-CN" altLang="en-US" sz="11200" dirty="0" smtClean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华文黑体-日" panose="02000000000000000000" pitchFamily="2" charset="-122"/>
                <a:ea typeface="华文黑体-日" panose="02000000000000000000" pitchFamily="2" charset="-122"/>
              </a:rPr>
              <a:t>学</a:t>
            </a:r>
            <a:endParaRPr lang="zh-CN" altLang="en-US" sz="11200" dirty="0" smtClean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华文黑体-日" panose="02000000000000000000" pitchFamily="2" charset="-122"/>
              <a:ea typeface="华文黑体-日" panose="02000000000000000000" pitchFamily="2" charset="-122"/>
            </a:endParaRPr>
          </a:p>
        </p:txBody>
      </p:sp>
    </p:spTree>
  </p:cSld>
  <p:clrMapOvr>
    <a:masterClrMapping/>
  </p:clrMapOvr>
  <p:transition spd="slow" advTm="210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278697" cy="535940"/>
              <a:chOff x="5043488" y="515938"/>
              <a:chExt cx="227869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65481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三角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剖分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4" name="组合 13"/>
          <p:cNvGrpSpPr/>
          <p:nvPr/>
        </p:nvGrpSpPr>
        <p:grpSpPr>
          <a:xfrm>
            <a:off x="4382062" y="1554400"/>
            <a:ext cx="6777990" cy="1227600"/>
            <a:chOff x="3347864" y="1158679"/>
            <a:chExt cx="4752699" cy="870037"/>
          </a:xfrm>
        </p:grpSpPr>
        <p:sp>
          <p:nvSpPr>
            <p:cNvPr id="15" name="矩形 14"/>
            <p:cNvSpPr/>
            <p:nvPr/>
          </p:nvSpPr>
          <p:spPr>
            <a:xfrm>
              <a:off x="3347864" y="1158679"/>
              <a:ext cx="4752528" cy="2671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三角剖分</a:t>
              </a:r>
              <a:endPara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347864" y="1419601"/>
              <a:ext cx="4752699" cy="60911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defTabSz="685800">
                <a:lnSpc>
                  <a:spcPct val="70000"/>
                </a:lnSpc>
                <a:spcBef>
                  <a:spcPts val="675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通过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极大的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 一组互不相交的</a:t>
              </a: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对角线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，可将一个多边形分解为多个三角形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82135" y="3364230"/>
            <a:ext cx="6777990" cy="1227600"/>
            <a:chOff x="3347864" y="1152444"/>
            <a:chExt cx="4752528" cy="1080120"/>
          </a:xfrm>
        </p:grpSpPr>
        <p:sp>
          <p:nvSpPr>
            <p:cNvPr id="18" name="矩形 17"/>
            <p:cNvSpPr/>
            <p:nvPr/>
          </p:nvSpPr>
          <p:spPr>
            <a:xfrm>
              <a:off x="3347864" y="1152444"/>
              <a:ext cx="4752528" cy="26717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剖分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方案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defTabSz="685800">
                <a:lnSpc>
                  <a:spcPct val="70000"/>
                </a:lnSpc>
                <a:spcBef>
                  <a:spcPts val="675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通常，简单多边形有多种不同的三角剖分方案，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其三角剖分不是唯一的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82135" y="5100320"/>
            <a:ext cx="6777990" cy="1221105"/>
            <a:chOff x="3347864" y="1158587"/>
            <a:chExt cx="4752528" cy="1073977"/>
          </a:xfrm>
        </p:grpSpPr>
        <p:sp>
          <p:nvSpPr>
            <p:cNvPr id="21" name="矩形 20"/>
            <p:cNvSpPr/>
            <p:nvPr/>
          </p:nvSpPr>
          <p:spPr>
            <a:xfrm>
              <a:off x="3347864" y="1158587"/>
              <a:ext cx="4752528" cy="2671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多边形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看守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47864" y="1419622"/>
              <a:ext cx="4752528" cy="812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0" defTabSz="685800">
                <a:lnSpc>
                  <a:spcPct val="70000"/>
                </a:lnSpc>
                <a:spcBef>
                  <a:spcPts val="675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只要在三角剖分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的每个三角形中放置一台摄像机，就可以实现对整个多边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  <a:p>
              <a:pPr indent="0" defTabSz="685800">
                <a:lnSpc>
                  <a:spcPct val="70000"/>
                </a:lnSpc>
                <a:spcBef>
                  <a:spcPts val="675"/>
                </a:spcBef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形的看守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1554480"/>
            <a:ext cx="3249930" cy="20840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5" y="3703320"/>
            <a:ext cx="3249930" cy="22212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6370" y="5949315"/>
            <a:ext cx="439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3-4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简单多边形及可能的一个三角剖分</a:t>
            </a:r>
            <a:endParaRPr lang="zh-CN" altLang="en-US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69"/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10656633" cy="759009"/>
            <a:chOff x="2320698" y="560331"/>
            <a:chExt cx="10656633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8788493" cy="535940"/>
              <a:chOff x="5043488" y="515938"/>
              <a:chExt cx="8788493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8164606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定理</a:t>
                </a: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3.1</a:t>
                </a:r>
                <a:endParaRPr lang="en-US" altLang="zh-CN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2" name="Rectangle 2"/>
          <p:cNvSpPr/>
          <p:nvPr/>
        </p:nvSpPr>
        <p:spPr>
          <a:xfrm>
            <a:off x="0" y="2047240"/>
            <a:ext cx="12192000" cy="1419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5"/>
          <p:cNvSpPr txBox="1"/>
          <p:nvPr/>
        </p:nvSpPr>
        <p:spPr>
          <a:xfrm>
            <a:off x="1057910" y="2251710"/>
            <a:ext cx="208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〖</a:t>
            </a:r>
            <a:r>
              <a:rPr lang="zh-CN" alt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定理</a:t>
            </a:r>
            <a:r>
              <a:rPr lang="en-US" altLang="zh-CN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3.1</a:t>
            </a:r>
            <a:r>
              <a:rPr lang="en-US" sz="2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〗</a:t>
            </a:r>
            <a:endParaRPr lang="en-US" altLang="zh-CN" sz="240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1219200" y="2610485"/>
            <a:ext cx="9989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任何简单多边形都存在（至少）一个三角剖分；若其顶点数目为 n，则它的每个三角剖分都恰好包含 n - 2 个三角形。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935" y="4075430"/>
            <a:ext cx="2608580" cy="1819910"/>
          </a:xfrm>
          <a:prstGeom prst="rect">
            <a:avLst/>
          </a:prstGeom>
        </p:spPr>
      </p:pic>
      <p:sp>
        <p:nvSpPr>
          <p:cNvPr id="44" name="TextBox 5"/>
          <p:cNvSpPr txBox="1"/>
          <p:nvPr/>
        </p:nvSpPr>
        <p:spPr>
          <a:xfrm>
            <a:off x="1820259" y="6056689"/>
            <a:ext cx="4265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3-5 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线段</a:t>
            </a:r>
            <a:r>
              <a:rPr lang="en-US" altLang="zh-CN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uw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完全落在简单多边形内部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sz="2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30" y="4075430"/>
            <a:ext cx="2671445" cy="1819910"/>
          </a:xfrm>
          <a:prstGeom prst="rect">
            <a:avLst/>
          </a:prstGeom>
        </p:spPr>
      </p:pic>
      <p:sp>
        <p:nvSpPr>
          <p:cNvPr id="46" name="TextBox 5"/>
          <p:cNvSpPr txBox="1"/>
          <p:nvPr/>
        </p:nvSpPr>
        <p:spPr>
          <a:xfrm>
            <a:off x="6258909" y="6056689"/>
            <a:ext cx="4494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</a:t>
            </a:r>
            <a:r>
              <a:rPr lang="en-US" altLang="zh-CN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3-6 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线段</a:t>
            </a:r>
            <a:r>
              <a:rPr lang="en-US" altLang="zh-CN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uw</a:t>
            </a:r>
            <a:r>
              <a:rPr lang="zh-CN" altLang="en-US" b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不完全落在简单多边形内部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sz="24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/>
      <p:bldP spid="44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0698" y="531303"/>
            <a:ext cx="7519988" cy="759009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1869757" cy="535940"/>
              <a:chOff x="5043488" y="515938"/>
              <a:chExt cx="1869757" cy="535940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245870" cy="53594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lvl="0" eaLnBrk="1" hangingPunct="1">
                  <a:buNone/>
                </a:pPr>
                <a:r>
                  <a:rPr lang="en-US" altLang="zh-CN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3-</a:t>
                </a:r>
                <a:r>
                  <a:rPr lang="zh-CN" altLang="en-US" sz="29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染色</a:t>
                </a:r>
                <a:endParaRPr lang="zh-CN" altLang="en-US" sz="29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" name="组合 3"/>
          <p:cNvGrpSpPr/>
          <p:nvPr/>
        </p:nvGrpSpPr>
        <p:grpSpPr>
          <a:xfrm>
            <a:off x="1409065" y="2310765"/>
            <a:ext cx="9829800" cy="4175760"/>
            <a:chOff x="2219" y="3639"/>
            <a:chExt cx="15480" cy="6576"/>
          </a:xfrm>
        </p:grpSpPr>
        <p:grpSp>
          <p:nvGrpSpPr>
            <p:cNvPr id="12" name="组合 11"/>
            <p:cNvGrpSpPr/>
            <p:nvPr/>
          </p:nvGrpSpPr>
          <p:grpSpPr>
            <a:xfrm>
              <a:off x="2219" y="3639"/>
              <a:ext cx="15481" cy="3873"/>
              <a:chOff x="1051052" y="2193842"/>
              <a:chExt cx="6783277" cy="1564027"/>
            </a:xfrm>
          </p:grpSpPr>
          <p:sp>
            <p:nvSpPr>
              <p:cNvPr id="13" name="Oval 152"/>
              <p:cNvSpPr/>
              <p:nvPr/>
            </p:nvSpPr>
            <p:spPr>
              <a:xfrm>
                <a:off x="1124226" y="2193842"/>
                <a:ext cx="1330278" cy="1192909"/>
              </a:xfrm>
              <a:prstGeom prst="ellipse">
                <a:avLst/>
              </a:prstGeom>
              <a:solidFill>
                <a:schemeClr val="accent3"/>
              </a:solidFill>
              <a:ln w="88900" cap="flat" cmpd="thickThin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 dirty="0">
                  <a:solidFill>
                    <a:srgbClr val="E3D29D"/>
                  </a:solidFill>
                </a:endParaRPr>
              </a:p>
            </p:txBody>
          </p:sp>
          <p:sp>
            <p:nvSpPr>
              <p:cNvPr id="17" name="Oval 156"/>
              <p:cNvSpPr/>
              <p:nvPr/>
            </p:nvSpPr>
            <p:spPr>
              <a:xfrm>
                <a:off x="5978688" y="2234225"/>
                <a:ext cx="1360511" cy="122884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88900" cap="flat" cmpd="thickThin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350" dirty="0">
                  <a:solidFill>
                    <a:srgbClr val="E3D29D"/>
                  </a:solidFill>
                </a:endParaRPr>
              </a:p>
            </p:txBody>
          </p:sp>
          <p:cxnSp>
            <p:nvCxnSpPr>
              <p:cNvPr id="21" name="Curved Connector 160"/>
              <p:cNvCxnSpPr/>
              <p:nvPr/>
            </p:nvCxnSpPr>
            <p:spPr>
              <a:xfrm rot="10800000">
                <a:off x="2445302" y="2746745"/>
                <a:ext cx="3952713" cy="669547"/>
              </a:xfrm>
              <a:prstGeom prst="curvedConnector3">
                <a:avLst>
                  <a:gd name="adj1" fmla="val 51690"/>
                </a:avLst>
              </a:prstGeom>
              <a:ln w="12700" cmpd="thickThin">
                <a:solidFill>
                  <a:schemeClr val="bg1">
                    <a:lumMod val="50000"/>
                  </a:schemeClr>
                </a:solidFill>
                <a:prstDash val="lg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2"/>
              <p:cNvSpPr txBox="1"/>
              <p:nvPr/>
            </p:nvSpPr>
            <p:spPr>
              <a:xfrm rot="21568247">
                <a:off x="1051052" y="2530231"/>
                <a:ext cx="1466548" cy="762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dirty="0">
                    <a:solidFill>
                      <a:schemeClr val="bg1">
                        <a:lumMod val="95000"/>
                      </a:schemeClr>
                    </a:solidFill>
                    <a:latin typeface="PT Sans" panose="020B0503020203020204" pitchFamily="34" charset="0"/>
                  </a:rPr>
                  <a:t>t对经过三角剖分后的多边形</a:t>
                </a:r>
                <a:r>
                  <a:rPr lang="zh-CN" altLang="id-ID" dirty="0">
                    <a:solidFill>
                      <a:schemeClr val="bg1">
                        <a:lumMod val="95000"/>
                      </a:schemeClr>
                    </a:solidFill>
                    <a:latin typeface="PT Sans" panose="020B0503020203020204" pitchFamily="34" charset="0"/>
                  </a:rPr>
                  <a:t>进行</a:t>
                </a:r>
                <a:endParaRPr lang="id-ID" dirty="0">
                  <a:solidFill>
                    <a:schemeClr val="bg1">
                      <a:lumMod val="95000"/>
                    </a:schemeClr>
                  </a:solidFill>
                  <a:latin typeface="PT Sans" panose="020B0503020203020204" pitchFamily="34" charset="0"/>
                </a:endParaRPr>
              </a:p>
              <a:p>
                <a:pPr algn="ctr"/>
                <a:r>
                  <a:rPr lang="id-ID" dirty="0">
                    <a:solidFill>
                      <a:schemeClr val="bg1">
                        <a:lumMod val="95000"/>
                      </a:schemeClr>
                    </a:solidFill>
                    <a:latin typeface="PT Sans" panose="020B0503020203020204" pitchFamily="34" charset="0"/>
                  </a:rPr>
                  <a:t> 3-染色</a:t>
                </a:r>
                <a:r>
                  <a:rPr lang="zh-CN" altLang="id-ID" dirty="0">
                    <a:solidFill>
                      <a:schemeClr val="bg1">
                        <a:lumMod val="95000"/>
                      </a:schemeClr>
                    </a:solidFill>
                    <a:latin typeface="PT Sans" panose="020B0503020203020204" pitchFamily="34" charset="0"/>
                  </a:rPr>
                  <a:t>确定顶点</a:t>
                </a:r>
                <a:r>
                  <a:rPr lang="id-ID" dirty="0">
                    <a:solidFill>
                      <a:schemeClr val="bg1">
                        <a:lumMod val="95000"/>
                      </a:schemeClr>
                    </a:solidFill>
                    <a:latin typeface="PT Sans" panose="020B0503020203020204" pitchFamily="34" charset="0"/>
                  </a:rPr>
                  <a:t>ingcome</a:t>
                </a:r>
                <a:endParaRPr lang="id-ID" dirty="0">
                  <a:solidFill>
                    <a:schemeClr val="bg1">
                      <a:lumMod val="95000"/>
                    </a:schemeClr>
                  </a:solidFill>
                  <a:latin typeface="PT Sans" panose="020B0503020203020204" pitchFamily="34" charset="0"/>
                </a:endParaRPr>
              </a:p>
            </p:txBody>
          </p:sp>
          <p:sp>
            <p:nvSpPr>
              <p:cNvPr id="26" name="TextBox 23"/>
              <p:cNvSpPr txBox="1"/>
              <p:nvPr/>
            </p:nvSpPr>
            <p:spPr>
              <a:xfrm rot="21568247">
                <a:off x="5850305" y="2366680"/>
                <a:ext cx="1688261" cy="93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zh-CN" altLang="id-ID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由定理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3.1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：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包含n个顶点的任</a:t>
                </a:r>
                <a:endPara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一简单多边形，都</a:t>
                </a:r>
                <a:endPara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可用n - 2 台摄像</a:t>
                </a:r>
                <a:endPara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algn="ctr"/>
                <a:r>
                  <a:rPr lang="id-ID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机来看守</a:t>
                </a:r>
                <a:endParaRPr lang="id-ID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  <p:sp>
            <p:nvSpPr>
              <p:cNvPr id="31" name="Rectangle 170"/>
              <p:cNvSpPr/>
              <p:nvPr/>
            </p:nvSpPr>
            <p:spPr>
              <a:xfrm>
                <a:off x="5554979" y="3523649"/>
                <a:ext cx="2279350" cy="234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id-ID" dirty="0">
                    <a:solidFill>
                      <a:schemeClr val="bg1">
                        <a:lumMod val="50000"/>
                      </a:schemeClr>
                    </a:solidFill>
                  </a:rPr>
                  <a:t>为每个三角形配备摄像机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-</a:t>
                </a:r>
                <a:r>
                  <a:rPr lang="zh-CN" altLang="id-ID" dirty="0">
                    <a:solidFill>
                      <a:schemeClr val="bg1">
                        <a:lumMod val="50000"/>
                      </a:schemeClr>
                    </a:solidFill>
                  </a:rPr>
                  <a:t>浪费</a:t>
                </a:r>
                <a:endParaRPr lang="zh-CN" altLang="id-ID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ectangle 172"/>
              <p:cNvSpPr/>
              <p:nvPr/>
            </p:nvSpPr>
            <p:spPr>
              <a:xfrm>
                <a:off x="3459223" y="2359815"/>
                <a:ext cx="1669858" cy="410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d-ID" dirty="0">
                    <a:solidFill>
                      <a:schemeClr val="bg1">
                        <a:lumMod val="50000"/>
                      </a:schemeClr>
                    </a:solidFill>
                  </a:rPr>
                  <a:t>将摄像机安装在（多边形的）顶点上</a:t>
                </a:r>
                <a:endParaRPr lang="id-ID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" name="文本框 31"/>
            <p:cNvSpPr txBox="1"/>
            <p:nvPr/>
          </p:nvSpPr>
          <p:spPr>
            <a:xfrm>
              <a:off x="5558" y="8799"/>
              <a:ext cx="9035" cy="1416"/>
            </a:xfrm>
            <a:prstGeom prst="rect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scaled="0"/>
            </a:gradFill>
          </p:spPr>
          <p:txBody>
            <a:bodyPr wrap="square" lIns="68580" tIns="34290" rIns="68580" bIns="34290" rtlCol="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45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选出简单多边形的部分顶点组成一个子集，使得</a:t>
              </a:r>
              <a:r>
                <a:rPr lang="zh-CN" altLang="en-US" kern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三角剖分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中的每个三角形，都有至少一个顶点来自于该子集；然后，在被挑选出的每个顶点处，分别放置一台摄像机</a:t>
              </a:r>
              <a:r>
                <a:rPr kumimoji="0" lang="zh-CN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Curved Connector 158"/>
            <p:cNvCxnSpPr/>
            <p:nvPr/>
          </p:nvCxnSpPr>
          <p:spPr>
            <a:xfrm>
              <a:off x="4297" y="6530"/>
              <a:ext cx="4027" cy="2243"/>
            </a:xfrm>
            <a:prstGeom prst="curvedConnector3">
              <a:avLst>
                <a:gd name="adj1" fmla="val 50012"/>
              </a:avLst>
            </a:prstGeom>
            <a:ln w="12700" cmpd="thickThin">
              <a:solidFill>
                <a:schemeClr val="bg1">
                  <a:lumMod val="50000"/>
                </a:schemeClr>
              </a:solidFill>
              <a:prstDash val="lg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11.xml><?xml version="1.0" encoding="utf-8"?>
<p:tagLst xmlns:p="http://schemas.openxmlformats.org/presentationml/2006/main">
  <p:tag name="TIMING" val="|1.018|4.168"/>
</p:tagLst>
</file>

<file path=ppt/tags/tag12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13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14.xml><?xml version="1.0" encoding="utf-8"?>
<p:tagLst xmlns:p="http://schemas.openxmlformats.org/presentationml/2006/main">
  <p:tag name="TIMING" val="|0.883|2.513"/>
</p:tagLst>
</file>

<file path=ppt/tags/tag15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16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17.xml><?xml version="1.0" encoding="utf-8"?>
<p:tagLst xmlns:p="http://schemas.openxmlformats.org/presentationml/2006/main">
  <p:tag name="TIMING" val="|0.666|2.844"/>
</p:tagLst>
</file>

<file path=ppt/tags/tag18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19.xml><?xml version="1.0" encoding="utf-8"?>
<p:tagLst xmlns:p="http://schemas.openxmlformats.org/presentationml/2006/main">
  <p:tag name="TIMING" val="|1.114|7.19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21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22.xml><?xml version="1.0" encoding="utf-8"?>
<p:tagLst xmlns:p="http://schemas.openxmlformats.org/presentationml/2006/main">
  <p:tag name="TIMING" val="|0.789|1.57"/>
</p:tagLst>
</file>

<file path=ppt/tags/tag23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24.xml><?xml version="1.0" encoding="utf-8"?>
<p:tagLst xmlns:p="http://schemas.openxmlformats.org/presentationml/2006/main">
  <p:tag name="TIMING" val="|1.845|8.083"/>
</p:tagLst>
</file>

<file path=ppt/tags/tag25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26.xml><?xml version="1.0" encoding="utf-8"?>
<p:tagLst xmlns:p="http://schemas.openxmlformats.org/presentationml/2006/main">
  <p:tag name="TIMING" val="|0.615"/>
</p:tagLst>
</file>

<file path=ppt/tags/tag27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28.xml><?xml version="1.0" encoding="utf-8"?>
<p:tagLst xmlns:p="http://schemas.openxmlformats.org/presentationml/2006/main">
  <p:tag name="TIMING" val="|2.971|4.151"/>
</p:tagLst>
</file>

<file path=ppt/tags/tag29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TIMING" val="|0.615"/>
</p:tagLst>
</file>

<file path=ppt/tags/tag31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32.xml><?xml version="1.0" encoding="utf-8"?>
<p:tagLst xmlns:p="http://schemas.openxmlformats.org/presentationml/2006/main">
  <p:tag name="TIMING" val="|2.483|3.953"/>
</p:tagLst>
</file>

<file path=ppt/tags/tag33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34.xml><?xml version="1.0" encoding="utf-8"?>
<p:tagLst xmlns:p="http://schemas.openxmlformats.org/presentationml/2006/main">
  <p:tag name="TIMING" val="|0.96|5.599"/>
</p:tagLst>
</file>

<file path=ppt/tags/tag35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36.xml><?xml version="1.0" encoding="utf-8"?>
<p:tagLst xmlns:p="http://schemas.openxmlformats.org/presentationml/2006/main">
  <p:tag name="TIMING" val="|22.621"/>
</p:tagLst>
</file>

<file path=ppt/tags/tag37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38.xml><?xml version="1.0" encoding="utf-8"?>
<p:tagLst xmlns:p="http://schemas.openxmlformats.org/presentationml/2006/main">
  <p:tag name="TIMING" val="|1.537|7.686"/>
</p:tagLst>
</file>

<file path=ppt/tags/tag39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4.xml><?xml version="1.0" encoding="utf-8"?>
<p:tagLst xmlns:p="http://schemas.openxmlformats.org/presentationml/2006/main">
  <p:tag name="TIMING" val="|1.137"/>
</p:tagLst>
</file>

<file path=ppt/tags/tag40.xml><?xml version="1.0" encoding="utf-8"?>
<p:tagLst xmlns:p="http://schemas.openxmlformats.org/presentationml/2006/main">
  <p:tag name="TIMING" val="|0.774"/>
</p:tagLst>
</file>

<file path=ppt/tags/tag41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42.xml><?xml version="1.0" encoding="utf-8"?>
<p:tagLst xmlns:p="http://schemas.openxmlformats.org/presentationml/2006/main">
  <p:tag name="TIMING" val="|0.692"/>
</p:tagLst>
</file>

<file path=ppt/tags/tag43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44.xml><?xml version="1.0" encoding="utf-8"?>
<p:tagLst xmlns:p="http://schemas.openxmlformats.org/presentationml/2006/main">
  <p:tag name="TIMING" val="|0.923"/>
</p:tagLst>
</file>

<file path=ppt/tags/tag45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46.xml><?xml version="1.0" encoding="utf-8"?>
<p:tagLst xmlns:p="http://schemas.openxmlformats.org/presentationml/2006/main">
  <p:tag name="TIMING" val="|0.699"/>
</p:tagLst>
</file>

<file path=ppt/tags/tag47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48.xml><?xml version="1.0" encoding="utf-8"?>
<p:tagLst xmlns:p="http://schemas.openxmlformats.org/presentationml/2006/main">
  <p:tag name="TIMING" val="|1.781"/>
</p:tagLst>
</file>

<file path=ppt/tags/tag49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TIMING" val="|2.617|24.908"/>
</p:tagLst>
</file>

<file path=ppt/tags/tag50.xml><?xml version="1.0" encoding="utf-8"?>
<p:tagLst xmlns:p="http://schemas.openxmlformats.org/presentationml/2006/main">
  <p:tag name="PA" val="v3.0.1"/>
</p:tagLst>
</file>

<file path=ppt/tags/tag51.xml><?xml version="1.0" encoding="utf-8"?>
<p:tagLst xmlns:p="http://schemas.openxmlformats.org/presentationml/2006/main">
  <p:tag name="ISPRING_ULTRA_SCORM_TRACKING_SLIDES" val="1"/>
  <p:tag name="GENSWF_OUTPUT_FILE_NAME" val="33"/>
</p:tagLst>
</file>

<file path=ppt/tags/tag6.xml><?xml version="1.0" encoding="utf-8"?>
<p:tagLst xmlns:p="http://schemas.openxmlformats.org/presentationml/2006/main">
  <p:tag name="KSO_WM_UNIT_PLACING_PICTURE_USER_VIEWPORT" val="{&quot;height&quot;:4224,&quot;width&quot;:9816}"/>
</p:tagLst>
</file>

<file path=ppt/tags/tag7.xml><?xml version="1.0" encoding="utf-8"?>
<p:tagLst xmlns:p="http://schemas.openxmlformats.org/presentationml/2006/main">
  <p:tag name="TABLE_ENDDRAG_ORIGIN_RECT" val="398*48"/>
  <p:tag name="TABLE_ENDDRAG_RECT" val="153*354*398*48"/>
</p:tagLst>
</file>

<file path=ppt/tags/tag8.xml><?xml version="1.0" encoding="utf-8"?>
<p:tagLst xmlns:p="http://schemas.openxmlformats.org/presentationml/2006/main">
  <p:tag name="TIMING" val="|9.048"/>
</p:tagLst>
</file>

<file path=ppt/tags/tag9.xml><?xml version="1.0" encoding="utf-8"?>
<p:tagLst xmlns:p="http://schemas.openxmlformats.org/presentationml/2006/main">
  <p:tag name="TABLE_ENDDRAG_ORIGIN_RECT" val="398*48"/>
  <p:tag name="TABLE_ENDDRAG_RECT" val="153*354*398*4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7631</Words>
  <Application>WPS 演示</Application>
  <PresentationFormat>自定义</PresentationFormat>
  <Paragraphs>1150</Paragraphs>
  <Slides>61</Slides>
  <Notes>27</Notes>
  <HiddenSlides>0</HiddenSlides>
  <MMClips>1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61</vt:i4>
      </vt:variant>
    </vt:vector>
  </HeadingPairs>
  <TitlesOfParts>
    <vt:vector size="109" baseType="lpstr">
      <vt:lpstr>Arial</vt:lpstr>
      <vt:lpstr>宋体</vt:lpstr>
      <vt:lpstr>Wingdings</vt:lpstr>
      <vt:lpstr>Calibri</vt:lpstr>
      <vt:lpstr>Impact</vt:lpstr>
      <vt:lpstr>Signika</vt:lpstr>
      <vt:lpstr>Segoe Print</vt:lpstr>
      <vt:lpstr>Open Sans Extrabold</vt:lpstr>
      <vt:lpstr>LiHei Pro</vt:lpstr>
      <vt:lpstr>迷你简汉真广标</vt:lpstr>
      <vt:lpstr>ITC Avant Garde Std Bk</vt:lpstr>
      <vt:lpstr>NumberOnly</vt:lpstr>
      <vt:lpstr>微软雅黑</vt:lpstr>
      <vt:lpstr>华文黑体-日</vt:lpstr>
      <vt:lpstr>黑体</vt:lpstr>
      <vt:lpstr>Calibri</vt:lpstr>
      <vt:lpstr>PT Sans</vt:lpstr>
      <vt:lpstr>FontAwesome</vt:lpstr>
      <vt:lpstr>Segoe UI</vt:lpstr>
      <vt:lpstr>Open Sans</vt:lpstr>
      <vt:lpstr>Arial Unicode MS</vt:lpstr>
      <vt:lpstr>等线</vt:lpstr>
      <vt:lpstr>Myriad Pro</vt:lpstr>
      <vt:lpstr>微软雅黑 Light</vt:lpstr>
      <vt:lpstr>Office 主题​​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商务通用</dc:title>
  <dc:creator>lzj</dc:creator>
  <cp:lastModifiedBy>刘妍</cp:lastModifiedBy>
  <cp:revision>1014</cp:revision>
  <dcterms:created xsi:type="dcterms:W3CDTF">2015-12-01T09:06:00Z</dcterms:created>
  <dcterms:modified xsi:type="dcterms:W3CDTF">2021-10-21T14:14:39Z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AA6335B6452F4767AFC190101B25DBF5</vt:lpwstr>
  </property>
  <property fmtid="{D5CDD505-2E9C-101B-9397-08002B2CF9AE}" pid="3" name="KSOProductBuildVer">
    <vt:lpwstr>2052-11.1.0.10938</vt:lpwstr>
  </property>
</Properties>
</file>