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96E83B-7055-41ED-967C-48C10E4A4A82}" type="datetimeFigureOut">
              <a:rPr lang="en-IN" smtClean="0"/>
              <a:t>09-08-2024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387597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6E83B-7055-41ED-967C-48C10E4A4A82}"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144486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6E83B-7055-41ED-967C-48C10E4A4A82}"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2764156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6E83B-7055-41ED-967C-48C10E4A4A82}"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354639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6E83B-7055-41ED-967C-48C10E4A4A82}"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3608952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6E83B-7055-41ED-967C-48C10E4A4A82}"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3265133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6E83B-7055-41ED-967C-48C10E4A4A82}"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87101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6E83B-7055-41ED-967C-48C10E4A4A82}"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2760848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6E83B-7055-41ED-967C-48C10E4A4A82}"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150542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6E83B-7055-41ED-967C-48C10E4A4A82}"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66723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6E83B-7055-41ED-967C-48C10E4A4A82}"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318034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96E83B-7055-41ED-967C-48C10E4A4A82}"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40950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96E83B-7055-41ED-967C-48C10E4A4A82}"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193725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96E83B-7055-41ED-967C-48C10E4A4A82}" type="datetimeFigureOut">
              <a:rPr lang="en-IN" smtClean="0"/>
              <a:t>09-08-2024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160123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6E83B-7055-41ED-967C-48C10E4A4A82}" type="datetimeFigureOut">
              <a:rPr lang="en-IN" smtClean="0"/>
              <a:t>09-08-2024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356981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6E83B-7055-41ED-967C-48C10E4A4A82}"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364808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6E83B-7055-41ED-967C-48C10E4A4A82}"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F934B-59F6-4154-A410-BCAD1463EE08}" type="slidenum">
              <a:rPr lang="en-IN" smtClean="0"/>
              <a:t>‹#›</a:t>
            </a:fld>
            <a:endParaRPr lang="en-IN"/>
          </a:p>
        </p:txBody>
      </p:sp>
    </p:spTree>
    <p:extLst>
      <p:ext uri="{BB962C8B-B14F-4D97-AF65-F5344CB8AC3E}">
        <p14:creationId xmlns:p14="http://schemas.microsoft.com/office/powerpoint/2010/main" val="217744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96E83B-7055-41ED-967C-48C10E4A4A82}" type="datetimeFigureOut">
              <a:rPr lang="en-IN" smtClean="0"/>
              <a:t>09-08-2024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4F934B-59F6-4154-A410-BCAD1463EE08}" type="slidenum">
              <a:rPr lang="en-IN" smtClean="0"/>
              <a:t>‹#›</a:t>
            </a:fld>
            <a:endParaRPr lang="en-IN"/>
          </a:p>
        </p:txBody>
      </p:sp>
    </p:spTree>
    <p:extLst>
      <p:ext uri="{BB962C8B-B14F-4D97-AF65-F5344CB8AC3E}">
        <p14:creationId xmlns:p14="http://schemas.microsoft.com/office/powerpoint/2010/main" val="13011079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C682-1C8C-D17D-B8F7-B2EC3F5042CE}"/>
              </a:ext>
            </a:extLst>
          </p:cNvPr>
          <p:cNvSpPr>
            <a:spLocks noGrp="1"/>
          </p:cNvSpPr>
          <p:nvPr>
            <p:ph type="ctrTitle"/>
          </p:nvPr>
        </p:nvSpPr>
        <p:spPr>
          <a:xfrm>
            <a:off x="2778499" y="116174"/>
            <a:ext cx="8574622" cy="2616199"/>
          </a:xfrm>
        </p:spPr>
        <p:txBody>
          <a:bodyPr/>
          <a:lstStyle/>
          <a:p>
            <a:pPr algn="ctr"/>
            <a:r>
              <a:rPr lang="en-US" b="1" i="1" u="sng" dirty="0"/>
              <a:t>TELECOM CUSTOMER CHURN PREDICTION</a:t>
            </a:r>
            <a:endParaRPr lang="en-IN" b="1" i="1" u="sng" dirty="0"/>
          </a:p>
        </p:txBody>
      </p:sp>
      <p:sp>
        <p:nvSpPr>
          <p:cNvPr id="3" name="Subtitle 2">
            <a:extLst>
              <a:ext uri="{FF2B5EF4-FFF2-40B4-BE49-F238E27FC236}">
                <a16:creationId xmlns:a16="http://schemas.microsoft.com/office/drawing/2014/main" id="{6CDA8174-2930-6404-6A5A-6A24EFEBC469}"/>
              </a:ext>
            </a:extLst>
          </p:cNvPr>
          <p:cNvSpPr>
            <a:spLocks noGrp="1"/>
          </p:cNvSpPr>
          <p:nvPr>
            <p:ph type="subTitle" idx="1"/>
          </p:nvPr>
        </p:nvSpPr>
        <p:spPr>
          <a:xfrm>
            <a:off x="3252866" y="3302000"/>
            <a:ext cx="8400059" cy="3099771"/>
          </a:xfrm>
        </p:spPr>
        <p:txBody>
          <a:bodyPr>
            <a:normAutofit lnSpcReduction="10000"/>
          </a:bodyPr>
          <a:lstStyle/>
          <a:p>
            <a:pPr algn="ctr"/>
            <a:r>
              <a:rPr lang="en-US" sz="2400" dirty="0"/>
              <a:t>A case study on analysis churn in Telecom and building a machine learning model to classify the customer who is likely to churn</a:t>
            </a:r>
          </a:p>
          <a:p>
            <a:endParaRPr lang="en-US" sz="2000" dirty="0"/>
          </a:p>
          <a:p>
            <a:endParaRPr lang="en-US" sz="2000" dirty="0"/>
          </a:p>
          <a:p>
            <a:endParaRPr lang="en-US" sz="2000" dirty="0"/>
          </a:p>
          <a:p>
            <a:endParaRPr lang="en-US" sz="2000" dirty="0"/>
          </a:p>
          <a:p>
            <a:r>
              <a:rPr lang="en-US" sz="2800" dirty="0"/>
              <a:t>Aayush Jain</a:t>
            </a:r>
            <a:endParaRPr lang="en-IN" sz="2800" dirty="0"/>
          </a:p>
        </p:txBody>
      </p:sp>
    </p:spTree>
    <p:extLst>
      <p:ext uri="{BB962C8B-B14F-4D97-AF65-F5344CB8AC3E}">
        <p14:creationId xmlns:p14="http://schemas.microsoft.com/office/powerpoint/2010/main" val="153651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B670-7EAF-2DA3-F5BF-C72D26436FA1}"/>
              </a:ext>
            </a:extLst>
          </p:cNvPr>
          <p:cNvSpPr>
            <a:spLocks noGrp="1"/>
          </p:cNvSpPr>
          <p:nvPr>
            <p:ph type="title"/>
          </p:nvPr>
        </p:nvSpPr>
        <p:spPr>
          <a:xfrm>
            <a:off x="1484310" y="-228600"/>
            <a:ext cx="10018713" cy="1752599"/>
          </a:xfrm>
        </p:spPr>
        <p:txBody>
          <a:bodyPr>
            <a:normAutofit/>
          </a:bodyPr>
          <a:lstStyle/>
          <a:p>
            <a:r>
              <a:rPr lang="en-IN" sz="3200" b="1" u="sng" dirty="0"/>
              <a:t>OUR CUSTOMERS</a:t>
            </a:r>
          </a:p>
        </p:txBody>
      </p:sp>
      <p:pic>
        <p:nvPicPr>
          <p:cNvPr id="9" name="Content Placeholder 8">
            <a:extLst>
              <a:ext uri="{FF2B5EF4-FFF2-40B4-BE49-F238E27FC236}">
                <a16:creationId xmlns:a16="http://schemas.microsoft.com/office/drawing/2014/main" id="{0214E9C1-C208-1D3E-8059-DEB006E067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924" y="1239187"/>
            <a:ext cx="9459483" cy="2444646"/>
          </a:xfrm>
        </p:spPr>
      </p:pic>
      <p:pic>
        <p:nvPicPr>
          <p:cNvPr id="11" name="Picture 10">
            <a:extLst>
              <a:ext uri="{FF2B5EF4-FFF2-40B4-BE49-F238E27FC236}">
                <a16:creationId xmlns:a16="http://schemas.microsoft.com/office/drawing/2014/main" id="{C9EA4C59-148D-0BBF-CE0D-5FB766E24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924" y="4102400"/>
            <a:ext cx="9459483" cy="2444646"/>
          </a:xfrm>
          <a:prstGeom prst="rect">
            <a:avLst/>
          </a:prstGeom>
        </p:spPr>
      </p:pic>
    </p:spTree>
    <p:extLst>
      <p:ext uri="{BB962C8B-B14F-4D97-AF65-F5344CB8AC3E}">
        <p14:creationId xmlns:p14="http://schemas.microsoft.com/office/powerpoint/2010/main" val="141094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B670-7EAF-2DA3-F5BF-C72D26436FA1}"/>
              </a:ext>
            </a:extLst>
          </p:cNvPr>
          <p:cNvSpPr>
            <a:spLocks noGrp="1"/>
          </p:cNvSpPr>
          <p:nvPr>
            <p:ph type="title"/>
          </p:nvPr>
        </p:nvSpPr>
        <p:spPr>
          <a:xfrm>
            <a:off x="1484310" y="-228600"/>
            <a:ext cx="10018713" cy="1752599"/>
          </a:xfrm>
        </p:spPr>
        <p:txBody>
          <a:bodyPr>
            <a:normAutofit/>
          </a:bodyPr>
          <a:lstStyle/>
          <a:p>
            <a:r>
              <a:rPr lang="en-IN" sz="3200" b="1" u="sng" dirty="0"/>
              <a:t>OUR CUSTOMERS</a:t>
            </a:r>
          </a:p>
        </p:txBody>
      </p:sp>
      <p:pic>
        <p:nvPicPr>
          <p:cNvPr id="5" name="Content Placeholder 4">
            <a:extLst>
              <a:ext uri="{FF2B5EF4-FFF2-40B4-BE49-F238E27FC236}">
                <a16:creationId xmlns:a16="http://schemas.microsoft.com/office/drawing/2014/main" id="{A159AFC6-C20E-31CD-D23A-05C6AE6BDE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047" y="2667000"/>
            <a:ext cx="9565244" cy="3124200"/>
          </a:xfrm>
        </p:spPr>
      </p:pic>
    </p:spTree>
    <p:extLst>
      <p:ext uri="{BB962C8B-B14F-4D97-AF65-F5344CB8AC3E}">
        <p14:creationId xmlns:p14="http://schemas.microsoft.com/office/powerpoint/2010/main" val="179035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B670-7EAF-2DA3-F5BF-C72D26436FA1}"/>
              </a:ext>
            </a:extLst>
          </p:cNvPr>
          <p:cNvSpPr>
            <a:spLocks noGrp="1"/>
          </p:cNvSpPr>
          <p:nvPr>
            <p:ph type="title"/>
          </p:nvPr>
        </p:nvSpPr>
        <p:spPr>
          <a:xfrm>
            <a:off x="1484310" y="-228600"/>
            <a:ext cx="10018713" cy="1752599"/>
          </a:xfrm>
        </p:spPr>
        <p:txBody>
          <a:bodyPr>
            <a:normAutofit/>
          </a:bodyPr>
          <a:lstStyle/>
          <a:p>
            <a:r>
              <a:rPr lang="en-IN" sz="3200" b="1" u="sng" dirty="0"/>
              <a:t>OUR CUSTOMERS</a:t>
            </a:r>
          </a:p>
        </p:txBody>
      </p:sp>
      <p:sp>
        <p:nvSpPr>
          <p:cNvPr id="3" name="Content Placeholder 2">
            <a:extLst>
              <a:ext uri="{FF2B5EF4-FFF2-40B4-BE49-F238E27FC236}">
                <a16:creationId xmlns:a16="http://schemas.microsoft.com/office/drawing/2014/main" id="{C83B336D-5005-6F4C-6468-6C0D63E1AC7C}"/>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94F2A91C-D6E5-3CD7-7C5F-6399CE09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154" y="1704181"/>
            <a:ext cx="10013430" cy="3449638"/>
          </a:xfrm>
          <a:prstGeom prst="rect">
            <a:avLst/>
          </a:prstGeom>
        </p:spPr>
      </p:pic>
    </p:spTree>
    <p:extLst>
      <p:ext uri="{BB962C8B-B14F-4D97-AF65-F5344CB8AC3E}">
        <p14:creationId xmlns:p14="http://schemas.microsoft.com/office/powerpoint/2010/main" val="3647299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B670-7EAF-2DA3-F5BF-C72D26436FA1}"/>
              </a:ext>
            </a:extLst>
          </p:cNvPr>
          <p:cNvSpPr>
            <a:spLocks noGrp="1"/>
          </p:cNvSpPr>
          <p:nvPr>
            <p:ph type="title"/>
          </p:nvPr>
        </p:nvSpPr>
        <p:spPr>
          <a:xfrm>
            <a:off x="1484310" y="-228600"/>
            <a:ext cx="10018713" cy="1752599"/>
          </a:xfrm>
        </p:spPr>
        <p:txBody>
          <a:bodyPr>
            <a:normAutofit/>
          </a:bodyPr>
          <a:lstStyle/>
          <a:p>
            <a:r>
              <a:rPr lang="en-IN" sz="3200" b="1" u="sng" dirty="0"/>
              <a:t>OUR CUSTOMERS</a:t>
            </a:r>
          </a:p>
        </p:txBody>
      </p:sp>
      <p:pic>
        <p:nvPicPr>
          <p:cNvPr id="4" name="Content Placeholder 4">
            <a:extLst>
              <a:ext uri="{FF2B5EF4-FFF2-40B4-BE49-F238E27FC236}">
                <a16:creationId xmlns:a16="http://schemas.microsoft.com/office/drawing/2014/main" id="{5FA3AE5A-E35C-4714-685C-68F9CE075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53" y="1554609"/>
            <a:ext cx="5613264" cy="3449638"/>
          </a:xfrm>
          <a:prstGeom prst="rect">
            <a:avLst/>
          </a:prstGeom>
        </p:spPr>
      </p:pic>
      <p:pic>
        <p:nvPicPr>
          <p:cNvPr id="5" name="Content Placeholder 4">
            <a:extLst>
              <a:ext uri="{FF2B5EF4-FFF2-40B4-BE49-F238E27FC236}">
                <a16:creationId xmlns:a16="http://schemas.microsoft.com/office/drawing/2014/main" id="{99508915-8DE3-00FC-D9BA-DDDA21B2E7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81954" y="1526829"/>
            <a:ext cx="5129538" cy="3449638"/>
          </a:xfrm>
          <a:prstGeom prst="rect">
            <a:avLst/>
          </a:prstGeom>
        </p:spPr>
      </p:pic>
    </p:spTree>
    <p:extLst>
      <p:ext uri="{BB962C8B-B14F-4D97-AF65-F5344CB8AC3E}">
        <p14:creationId xmlns:p14="http://schemas.microsoft.com/office/powerpoint/2010/main" val="28799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B670-7EAF-2DA3-F5BF-C72D26436FA1}"/>
              </a:ext>
            </a:extLst>
          </p:cNvPr>
          <p:cNvSpPr>
            <a:spLocks noGrp="1"/>
          </p:cNvSpPr>
          <p:nvPr>
            <p:ph type="title"/>
          </p:nvPr>
        </p:nvSpPr>
        <p:spPr>
          <a:xfrm>
            <a:off x="1484310" y="-228600"/>
            <a:ext cx="10018713" cy="1752599"/>
          </a:xfrm>
        </p:spPr>
        <p:txBody>
          <a:bodyPr>
            <a:normAutofit/>
          </a:bodyPr>
          <a:lstStyle/>
          <a:p>
            <a:r>
              <a:rPr lang="en-IN" sz="3200" b="1" u="sng" dirty="0"/>
              <a:t>OUR CUSTOMERS</a:t>
            </a:r>
          </a:p>
        </p:txBody>
      </p:sp>
      <p:pic>
        <p:nvPicPr>
          <p:cNvPr id="4" name="Content Placeholder 3">
            <a:extLst>
              <a:ext uri="{FF2B5EF4-FFF2-40B4-BE49-F238E27FC236}">
                <a16:creationId xmlns:a16="http://schemas.microsoft.com/office/drawing/2014/main" id="{27980A1A-243F-95CE-2561-9D10D0FC5F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91" t="6704" r="12974"/>
          <a:stretch/>
        </p:blipFill>
        <p:spPr>
          <a:xfrm>
            <a:off x="224853" y="1009022"/>
            <a:ext cx="7375160" cy="5826173"/>
          </a:xfrm>
        </p:spPr>
      </p:pic>
      <p:sp>
        <p:nvSpPr>
          <p:cNvPr id="5" name="TextBox 4">
            <a:extLst>
              <a:ext uri="{FF2B5EF4-FFF2-40B4-BE49-F238E27FC236}">
                <a16:creationId xmlns:a16="http://schemas.microsoft.com/office/drawing/2014/main" id="{609AA388-1273-4E69-139A-9496E670602C}"/>
              </a:ext>
            </a:extLst>
          </p:cNvPr>
          <p:cNvSpPr txBox="1"/>
          <p:nvPr/>
        </p:nvSpPr>
        <p:spPr>
          <a:xfrm>
            <a:off x="7824866" y="989351"/>
            <a:ext cx="4197245" cy="6247864"/>
          </a:xfrm>
          <a:prstGeom prst="rect">
            <a:avLst/>
          </a:prstGeom>
          <a:noFill/>
        </p:spPr>
        <p:txBody>
          <a:bodyPr wrap="square" rtlCol="0">
            <a:spAutoFit/>
          </a:bodyPr>
          <a:lstStyle/>
          <a:p>
            <a:pPr algn="l"/>
            <a:r>
              <a:rPr lang="en-US" sz="1600" dirty="0">
                <a:effectLst/>
                <a:latin typeface="var(--jp-content-font-family)"/>
              </a:rPr>
              <a:t>tenure vs. Churn: The negative correlation coefficient (-0.352634) indicates a moderate negative linear relationship between the two variables. As 'tenure' (the duration a customer has been with the company) increases, the 'Churn' rate (the likelihood of a customer churning) tends to decrease.</a:t>
            </a:r>
          </a:p>
          <a:p>
            <a:pPr algn="l"/>
            <a:endParaRPr lang="en-US" sz="1600" dirty="0">
              <a:effectLst/>
              <a:latin typeface="var(--jp-content-font-family)"/>
            </a:endParaRPr>
          </a:p>
          <a:p>
            <a:pPr algn="l"/>
            <a:r>
              <a:rPr lang="en-US" sz="1600" dirty="0" err="1">
                <a:effectLst/>
                <a:latin typeface="var(--jp-content-font-family)"/>
              </a:rPr>
              <a:t>MonthlyCharges</a:t>
            </a:r>
            <a:r>
              <a:rPr lang="en-US" sz="1600" dirty="0">
                <a:effectLst/>
                <a:latin typeface="var(--jp-content-font-family)"/>
              </a:rPr>
              <a:t> vs. Churn: The positive correlation coefficient (0.201995) indicates a weak positive linear relationship between the two variables. As '</a:t>
            </a:r>
            <a:r>
              <a:rPr lang="en-US" sz="1600" dirty="0" err="1">
                <a:effectLst/>
                <a:latin typeface="var(--jp-content-font-family)"/>
              </a:rPr>
              <a:t>MonthlyCharges</a:t>
            </a:r>
            <a:r>
              <a:rPr lang="en-US" sz="1600" dirty="0">
                <a:effectLst/>
                <a:latin typeface="var(--jp-content-font-family)"/>
              </a:rPr>
              <a:t>' increase, the 'Churn' rate tends to slightly increase. However, the correlation is not as strong as with 'tenure’.</a:t>
            </a:r>
          </a:p>
          <a:p>
            <a:pPr algn="l"/>
            <a:endParaRPr lang="en-US" sz="1600" dirty="0">
              <a:effectLst/>
              <a:latin typeface="var(--jp-content-font-family)"/>
            </a:endParaRPr>
          </a:p>
          <a:p>
            <a:pPr algn="l"/>
            <a:r>
              <a:rPr lang="en-US" sz="1600" dirty="0" err="1">
                <a:effectLst/>
                <a:latin typeface="var(--jp-content-font-family)"/>
              </a:rPr>
              <a:t>TotalCharges</a:t>
            </a:r>
            <a:r>
              <a:rPr lang="en-US" sz="1600" dirty="0">
                <a:effectLst/>
                <a:latin typeface="var(--jp-content-font-family)"/>
              </a:rPr>
              <a:t> vs. Churn: The negative correlation (-0.194628) suggests a weak negative linear relationship between the two variables. As '</a:t>
            </a:r>
            <a:r>
              <a:rPr lang="en-US" sz="1600" dirty="0" err="1">
                <a:effectLst/>
                <a:latin typeface="var(--jp-content-font-family)"/>
              </a:rPr>
              <a:t>TotalCharges</a:t>
            </a:r>
            <a:r>
              <a:rPr lang="en-US" sz="1600" dirty="0">
                <a:effectLst/>
                <a:latin typeface="var(--jp-content-font-family)"/>
              </a:rPr>
              <a:t>' (the total amount charged to the customer) increases, the 'Churn' rate tends to slightly decrease. However, similar to '</a:t>
            </a:r>
            <a:r>
              <a:rPr lang="en-US" sz="1600" dirty="0" err="1">
                <a:effectLst/>
                <a:latin typeface="var(--jp-content-font-family)"/>
              </a:rPr>
              <a:t>MonthlyCharges</a:t>
            </a:r>
            <a:r>
              <a:rPr lang="en-US" sz="1600" dirty="0">
                <a:effectLst/>
                <a:latin typeface="var(--jp-content-font-family)"/>
              </a:rPr>
              <a:t>', the correlation is not as strong as with 'tenure'.</a:t>
            </a:r>
          </a:p>
          <a:p>
            <a:br>
              <a:rPr lang="en-US" sz="1600" b="0" i="0" dirty="0">
                <a:effectLst/>
                <a:highlight>
                  <a:srgbClr val="F5F5F5"/>
                </a:highlight>
                <a:latin typeface="menlo"/>
              </a:rPr>
            </a:br>
            <a:endParaRPr lang="en-IN" sz="1600" dirty="0"/>
          </a:p>
        </p:txBody>
      </p:sp>
    </p:spTree>
    <p:extLst>
      <p:ext uri="{BB962C8B-B14F-4D97-AF65-F5344CB8AC3E}">
        <p14:creationId xmlns:p14="http://schemas.microsoft.com/office/powerpoint/2010/main" val="2868513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B670-7EAF-2DA3-F5BF-C72D26436FA1}"/>
              </a:ext>
            </a:extLst>
          </p:cNvPr>
          <p:cNvSpPr>
            <a:spLocks noGrp="1"/>
          </p:cNvSpPr>
          <p:nvPr>
            <p:ph type="title"/>
          </p:nvPr>
        </p:nvSpPr>
        <p:spPr>
          <a:xfrm>
            <a:off x="1484310" y="-333531"/>
            <a:ext cx="10018713" cy="1752599"/>
          </a:xfrm>
        </p:spPr>
        <p:txBody>
          <a:bodyPr>
            <a:normAutofit/>
          </a:bodyPr>
          <a:lstStyle/>
          <a:p>
            <a:r>
              <a:rPr lang="en-US" sz="3200" b="1" u="sng" dirty="0"/>
              <a:t>I</a:t>
            </a:r>
            <a:r>
              <a:rPr lang="en-IN" sz="3200" b="1" u="sng" dirty="0"/>
              <a:t>MBALANCE TARGET CLASS</a:t>
            </a:r>
          </a:p>
        </p:txBody>
      </p:sp>
      <p:sp>
        <p:nvSpPr>
          <p:cNvPr id="6" name="Content Placeholder 5">
            <a:extLst>
              <a:ext uri="{FF2B5EF4-FFF2-40B4-BE49-F238E27FC236}">
                <a16:creationId xmlns:a16="http://schemas.microsoft.com/office/drawing/2014/main" id="{BDB2CC2E-8738-37DE-236F-045E26C73413}"/>
              </a:ext>
            </a:extLst>
          </p:cNvPr>
          <p:cNvSpPr>
            <a:spLocks noGrp="1"/>
          </p:cNvSpPr>
          <p:nvPr>
            <p:ph idx="1"/>
          </p:nvPr>
        </p:nvSpPr>
        <p:spPr>
          <a:xfrm>
            <a:off x="688977" y="0"/>
            <a:ext cx="10018713" cy="4771869"/>
          </a:xfrm>
        </p:spPr>
        <p:txBody>
          <a:bodyPr>
            <a:normAutofit/>
          </a:bodyPr>
          <a:lstStyle/>
          <a:p>
            <a:pPr marL="0" indent="0">
              <a:buNone/>
            </a:pPr>
            <a:r>
              <a:rPr lang="en-IN" sz="2000" b="1" dirty="0"/>
              <a:t>SMOTE Algorithm:</a:t>
            </a:r>
          </a:p>
          <a:p>
            <a:pPr marL="0" indent="0">
              <a:buNone/>
            </a:pPr>
            <a:r>
              <a:rPr lang="en-US" sz="1800" dirty="0"/>
              <a:t>SMOTE (Synthetic Minority Over-sampling Technique) is a method used to address class imbalance in a binary classification problem.</a:t>
            </a:r>
            <a:endParaRPr lang="en-IN" sz="1800" dirty="0"/>
          </a:p>
          <a:p>
            <a:pPr marL="0" indent="0">
              <a:buNone/>
            </a:pPr>
            <a:r>
              <a:rPr lang="en-US" sz="1800" dirty="0"/>
              <a:t>SMOTE will aim to balance the class distribution by generating synthetic samples until the minority class has the same number of instances as the majority class. By creating synthetic samples, SMOTE helps the model better capture the patterns in the minority class and prevents it from favoring the majority class due to the imbalance.</a:t>
            </a:r>
            <a:endParaRPr lang="en-IN" sz="1800" dirty="0"/>
          </a:p>
        </p:txBody>
      </p:sp>
      <p:pic>
        <p:nvPicPr>
          <p:cNvPr id="8" name="Picture 7">
            <a:extLst>
              <a:ext uri="{FF2B5EF4-FFF2-40B4-BE49-F238E27FC236}">
                <a16:creationId xmlns:a16="http://schemas.microsoft.com/office/drawing/2014/main" id="{8352115F-4103-25FA-8AC2-8FB0A9C31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889" y="3397464"/>
            <a:ext cx="4129734" cy="3123257"/>
          </a:xfrm>
          <a:prstGeom prst="rect">
            <a:avLst/>
          </a:prstGeom>
        </p:spPr>
      </p:pic>
    </p:spTree>
    <p:extLst>
      <p:ext uri="{BB962C8B-B14F-4D97-AF65-F5344CB8AC3E}">
        <p14:creationId xmlns:p14="http://schemas.microsoft.com/office/powerpoint/2010/main" val="150381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FD0B-CFFF-6E12-6D80-536638FCBF24}"/>
              </a:ext>
            </a:extLst>
          </p:cNvPr>
          <p:cNvSpPr>
            <a:spLocks noGrp="1"/>
          </p:cNvSpPr>
          <p:nvPr>
            <p:ph type="title"/>
          </p:nvPr>
        </p:nvSpPr>
        <p:spPr>
          <a:xfrm>
            <a:off x="1484310" y="-374754"/>
            <a:ext cx="10018713" cy="1752599"/>
          </a:xfrm>
        </p:spPr>
        <p:txBody>
          <a:bodyPr>
            <a:normAutofit/>
          </a:bodyPr>
          <a:lstStyle/>
          <a:p>
            <a:r>
              <a:rPr lang="en-US" sz="3600" b="1" u="sng" dirty="0"/>
              <a:t>PERFORMANCE EVALUATION</a:t>
            </a:r>
            <a:endParaRPr lang="en-IN" sz="3600" b="1" u="sng" dirty="0"/>
          </a:p>
        </p:txBody>
      </p:sp>
      <p:sp>
        <p:nvSpPr>
          <p:cNvPr id="3" name="Content Placeholder 2">
            <a:extLst>
              <a:ext uri="{FF2B5EF4-FFF2-40B4-BE49-F238E27FC236}">
                <a16:creationId xmlns:a16="http://schemas.microsoft.com/office/drawing/2014/main" id="{F899D595-74E7-C6A3-C9AA-4045542578C0}"/>
              </a:ext>
            </a:extLst>
          </p:cNvPr>
          <p:cNvSpPr>
            <a:spLocks noGrp="1"/>
          </p:cNvSpPr>
          <p:nvPr>
            <p:ph idx="1"/>
          </p:nvPr>
        </p:nvSpPr>
        <p:spPr>
          <a:xfrm>
            <a:off x="1319134" y="974362"/>
            <a:ext cx="10183889" cy="1514006"/>
          </a:xfrm>
        </p:spPr>
        <p:txBody>
          <a:bodyPr>
            <a:normAutofit fontScale="2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9600" dirty="0"/>
              <a:t>Before Tuning: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1200" dirty="0"/>
              <a:t>After tuning:</a:t>
            </a:r>
          </a:p>
          <a:p>
            <a:pPr marL="0" indent="0">
              <a:buNone/>
            </a:pPr>
            <a:endParaRPr lang="en-IN" dirty="0"/>
          </a:p>
        </p:txBody>
      </p:sp>
      <p:pic>
        <p:nvPicPr>
          <p:cNvPr id="5" name="Picture 4">
            <a:extLst>
              <a:ext uri="{FF2B5EF4-FFF2-40B4-BE49-F238E27FC236}">
                <a16:creationId xmlns:a16="http://schemas.microsoft.com/office/drawing/2014/main" id="{77A71440-B47E-4AD6-8A91-D2194C509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134" y="4369633"/>
            <a:ext cx="8850149" cy="2121108"/>
          </a:xfrm>
          <a:prstGeom prst="rect">
            <a:avLst/>
          </a:prstGeom>
        </p:spPr>
      </p:pic>
      <p:graphicFrame>
        <p:nvGraphicFramePr>
          <p:cNvPr id="6" name="Table 5">
            <a:extLst>
              <a:ext uri="{FF2B5EF4-FFF2-40B4-BE49-F238E27FC236}">
                <a16:creationId xmlns:a16="http://schemas.microsoft.com/office/drawing/2014/main" id="{38946706-268C-342F-C34D-C1BC152426E6}"/>
              </a:ext>
            </a:extLst>
          </p:cNvPr>
          <p:cNvGraphicFramePr>
            <a:graphicFrameLocks noGrp="1"/>
          </p:cNvGraphicFramePr>
          <p:nvPr>
            <p:extLst>
              <p:ext uri="{D42A27DB-BD31-4B8C-83A1-F6EECF244321}">
                <p14:modId xmlns:p14="http://schemas.microsoft.com/office/powerpoint/2010/main" val="2517056372"/>
              </p:ext>
            </p:extLst>
          </p:nvPr>
        </p:nvGraphicFramePr>
        <p:xfrm>
          <a:off x="1177561" y="2117527"/>
          <a:ext cx="8128000" cy="1010920"/>
        </p:xfrm>
        <a:graphic>
          <a:graphicData uri="http://schemas.openxmlformats.org/drawingml/2006/table">
            <a:tbl>
              <a:tblPr firstRow="1" bandRow="1">
                <a:tableStyleId>{7DF18680-E054-41AD-8BC1-D1AEF772440D}</a:tableStyleId>
              </a:tblPr>
              <a:tblGrid>
                <a:gridCol w="1625600">
                  <a:extLst>
                    <a:ext uri="{9D8B030D-6E8A-4147-A177-3AD203B41FA5}">
                      <a16:colId xmlns:a16="http://schemas.microsoft.com/office/drawing/2014/main" val="2051951"/>
                    </a:ext>
                  </a:extLst>
                </a:gridCol>
                <a:gridCol w="1625600">
                  <a:extLst>
                    <a:ext uri="{9D8B030D-6E8A-4147-A177-3AD203B41FA5}">
                      <a16:colId xmlns:a16="http://schemas.microsoft.com/office/drawing/2014/main" val="2862818115"/>
                    </a:ext>
                  </a:extLst>
                </a:gridCol>
                <a:gridCol w="1625600">
                  <a:extLst>
                    <a:ext uri="{9D8B030D-6E8A-4147-A177-3AD203B41FA5}">
                      <a16:colId xmlns:a16="http://schemas.microsoft.com/office/drawing/2014/main" val="424709281"/>
                    </a:ext>
                  </a:extLst>
                </a:gridCol>
                <a:gridCol w="1625600">
                  <a:extLst>
                    <a:ext uri="{9D8B030D-6E8A-4147-A177-3AD203B41FA5}">
                      <a16:colId xmlns:a16="http://schemas.microsoft.com/office/drawing/2014/main" val="2393681027"/>
                    </a:ext>
                  </a:extLst>
                </a:gridCol>
                <a:gridCol w="1625600">
                  <a:extLst>
                    <a:ext uri="{9D8B030D-6E8A-4147-A177-3AD203B41FA5}">
                      <a16:colId xmlns:a16="http://schemas.microsoft.com/office/drawing/2014/main" val="3413972760"/>
                    </a:ext>
                  </a:extLst>
                </a:gridCol>
              </a:tblGrid>
              <a:tr h="370840">
                <a:tc>
                  <a:txBody>
                    <a:bodyPr/>
                    <a:lstStyle/>
                    <a:p>
                      <a:endParaRPr lang="en-IN" dirty="0"/>
                    </a:p>
                  </a:txBody>
                  <a:tcPr/>
                </a:tc>
                <a:tc>
                  <a:txBody>
                    <a:bodyPr/>
                    <a:lstStyle/>
                    <a:p>
                      <a:r>
                        <a:rPr lang="en-US" dirty="0"/>
                        <a:t>Decision Tree</a:t>
                      </a:r>
                      <a:endParaRPr lang="en-IN" dirty="0"/>
                    </a:p>
                  </a:txBody>
                  <a:tcPr/>
                </a:tc>
                <a:tc>
                  <a:txBody>
                    <a:bodyPr/>
                    <a:lstStyle/>
                    <a:p>
                      <a:r>
                        <a:rPr lang="en-US" dirty="0"/>
                        <a:t>Random Forest</a:t>
                      </a:r>
                      <a:endParaRPr lang="en-IN" dirty="0"/>
                    </a:p>
                  </a:txBody>
                  <a:tcPr/>
                </a:tc>
                <a:tc>
                  <a:txBody>
                    <a:bodyPr/>
                    <a:lstStyle/>
                    <a:p>
                      <a:r>
                        <a:rPr lang="en-US" dirty="0"/>
                        <a:t>Logistic Regression</a:t>
                      </a:r>
                      <a:endParaRPr lang="en-IN" dirty="0"/>
                    </a:p>
                  </a:txBody>
                  <a:tcPr/>
                </a:tc>
                <a:tc>
                  <a:txBody>
                    <a:bodyPr/>
                    <a:lstStyle/>
                    <a:p>
                      <a:r>
                        <a:rPr lang="en-US" dirty="0"/>
                        <a:t>KNN</a:t>
                      </a:r>
                      <a:endParaRPr lang="en-IN" dirty="0"/>
                    </a:p>
                  </a:txBody>
                  <a:tcPr/>
                </a:tc>
                <a:extLst>
                  <a:ext uri="{0D108BD9-81ED-4DB2-BD59-A6C34878D82A}">
                    <a16:rowId xmlns:a16="http://schemas.microsoft.com/office/drawing/2014/main" val="705646228"/>
                  </a:ext>
                </a:extLst>
              </a:tr>
              <a:tr h="370840">
                <a:tc>
                  <a:txBody>
                    <a:bodyPr/>
                    <a:lstStyle/>
                    <a:p>
                      <a:r>
                        <a:rPr lang="en-US" dirty="0"/>
                        <a:t>Accuracy</a:t>
                      </a:r>
                      <a:endParaRPr lang="en-IN" dirty="0"/>
                    </a:p>
                  </a:txBody>
                  <a:tcPr/>
                </a:tc>
                <a:tc>
                  <a:txBody>
                    <a:bodyPr/>
                    <a:lstStyle/>
                    <a:p>
                      <a:r>
                        <a:rPr lang="en-IN" dirty="0">
                          <a:latin typeface="Arial" panose="020B0604020202020204" pitchFamily="34" charset="0"/>
                          <a:cs typeface="Arial" panose="020B0604020202020204" pitchFamily="34" charset="0"/>
                        </a:rPr>
                        <a:t>76.77%</a:t>
                      </a:r>
                    </a:p>
                  </a:txBody>
                  <a:tcPr/>
                </a:tc>
                <a:tc>
                  <a:txBody>
                    <a:bodyPr/>
                    <a:lstStyle/>
                    <a:p>
                      <a:r>
                        <a:rPr lang="en-IN" dirty="0">
                          <a:latin typeface="Arial" panose="020B0604020202020204" pitchFamily="34" charset="0"/>
                          <a:cs typeface="Arial" panose="020B0604020202020204" pitchFamily="34" charset="0"/>
                        </a:rPr>
                        <a:t>83.26%</a:t>
                      </a:r>
                    </a:p>
                  </a:txBody>
                  <a:tcPr/>
                </a:tc>
                <a:tc>
                  <a:txBody>
                    <a:bodyPr/>
                    <a:lstStyle/>
                    <a:p>
                      <a:r>
                        <a:rPr lang="en-US" dirty="0">
                          <a:latin typeface="Arial" panose="020B0604020202020204" pitchFamily="34" charset="0"/>
                          <a:cs typeface="Arial" panose="020B0604020202020204" pitchFamily="34" charset="0"/>
                        </a:rPr>
                        <a:t>7</a:t>
                      </a:r>
                      <a:r>
                        <a:rPr lang="en-IN" dirty="0">
                          <a:latin typeface="Arial" panose="020B0604020202020204" pitchFamily="34" charset="0"/>
                          <a:cs typeface="Arial" panose="020B0604020202020204" pitchFamily="34" charset="0"/>
                        </a:rPr>
                        <a:t>8.51%</a:t>
                      </a:r>
                    </a:p>
                  </a:txBody>
                  <a:tcPr/>
                </a:tc>
                <a:tc>
                  <a:txBody>
                    <a:bodyPr/>
                    <a:lstStyle/>
                    <a:p>
                      <a:r>
                        <a:rPr lang="en-IN" dirty="0">
                          <a:latin typeface="Arial" panose="020B0604020202020204" pitchFamily="34" charset="0"/>
                          <a:cs typeface="Arial" panose="020B0604020202020204" pitchFamily="34" charset="0"/>
                        </a:rPr>
                        <a:t>79.58%</a:t>
                      </a:r>
                    </a:p>
                  </a:txBody>
                  <a:tcPr/>
                </a:tc>
                <a:extLst>
                  <a:ext uri="{0D108BD9-81ED-4DB2-BD59-A6C34878D82A}">
                    <a16:rowId xmlns:a16="http://schemas.microsoft.com/office/drawing/2014/main" val="2366094399"/>
                  </a:ext>
                </a:extLst>
              </a:tr>
            </a:tbl>
          </a:graphicData>
        </a:graphic>
      </p:graphicFrame>
    </p:spTree>
    <p:extLst>
      <p:ext uri="{BB962C8B-B14F-4D97-AF65-F5344CB8AC3E}">
        <p14:creationId xmlns:p14="http://schemas.microsoft.com/office/powerpoint/2010/main" val="600836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FD0B-CFFF-6E12-6D80-536638FCBF24}"/>
              </a:ext>
            </a:extLst>
          </p:cNvPr>
          <p:cNvSpPr>
            <a:spLocks noGrp="1"/>
          </p:cNvSpPr>
          <p:nvPr>
            <p:ph type="title"/>
          </p:nvPr>
        </p:nvSpPr>
        <p:spPr>
          <a:xfrm>
            <a:off x="1484310" y="-374754"/>
            <a:ext cx="10018713" cy="1752599"/>
          </a:xfrm>
        </p:spPr>
        <p:txBody>
          <a:bodyPr>
            <a:normAutofit/>
          </a:bodyPr>
          <a:lstStyle/>
          <a:p>
            <a:r>
              <a:rPr lang="en-US" sz="3600" b="1" u="sng" dirty="0"/>
              <a:t>PERFORMANCE EVALUATION</a:t>
            </a:r>
            <a:endParaRPr lang="en-IN" sz="3600" b="1" u="sng" dirty="0"/>
          </a:p>
        </p:txBody>
      </p:sp>
      <p:sp>
        <p:nvSpPr>
          <p:cNvPr id="3" name="Content Placeholder 2">
            <a:extLst>
              <a:ext uri="{FF2B5EF4-FFF2-40B4-BE49-F238E27FC236}">
                <a16:creationId xmlns:a16="http://schemas.microsoft.com/office/drawing/2014/main" id="{F899D595-74E7-C6A3-C9AA-4045542578C0}"/>
              </a:ext>
            </a:extLst>
          </p:cNvPr>
          <p:cNvSpPr>
            <a:spLocks noGrp="1"/>
          </p:cNvSpPr>
          <p:nvPr>
            <p:ph idx="1"/>
          </p:nvPr>
        </p:nvSpPr>
        <p:spPr>
          <a:xfrm>
            <a:off x="688977" y="809470"/>
            <a:ext cx="10183889" cy="1514006"/>
          </a:xfrm>
        </p:spPr>
        <p:txBody>
          <a:bodyPr>
            <a:normAutofit fontScale="2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1200" dirty="0"/>
          </a:p>
          <a:p>
            <a:pPr marL="0" indent="0">
              <a:buNone/>
            </a:pPr>
            <a:r>
              <a:rPr lang="en-US" sz="11200" dirty="0"/>
              <a:t>Confusion Matrix:</a:t>
            </a:r>
          </a:p>
          <a:p>
            <a:pPr marL="0" indent="0">
              <a:buNone/>
            </a:pPr>
            <a:endParaRPr lang="en-US" sz="11200" dirty="0"/>
          </a:p>
          <a:p>
            <a:pPr marL="0" indent="0">
              <a:buNone/>
            </a:pPr>
            <a:endParaRPr lang="en-US" sz="112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19" name="Table 18">
            <a:extLst>
              <a:ext uri="{FF2B5EF4-FFF2-40B4-BE49-F238E27FC236}">
                <a16:creationId xmlns:a16="http://schemas.microsoft.com/office/drawing/2014/main" id="{C623C87F-7CC5-936F-8F74-71B02504AB9B}"/>
              </a:ext>
            </a:extLst>
          </p:cNvPr>
          <p:cNvGraphicFramePr>
            <a:graphicFrameLocks noGrp="1"/>
          </p:cNvGraphicFramePr>
          <p:nvPr>
            <p:extLst>
              <p:ext uri="{D42A27DB-BD31-4B8C-83A1-F6EECF244321}">
                <p14:modId xmlns:p14="http://schemas.microsoft.com/office/powerpoint/2010/main" val="888302534"/>
              </p:ext>
            </p:extLst>
          </p:nvPr>
        </p:nvGraphicFramePr>
        <p:xfrm>
          <a:off x="179882" y="1730722"/>
          <a:ext cx="11782271" cy="4125403"/>
        </p:xfrm>
        <a:graphic>
          <a:graphicData uri="http://schemas.openxmlformats.org/drawingml/2006/table">
            <a:tbl>
              <a:tblPr firstRow="1" bandRow="1">
                <a:tableStyleId>{5C22544A-7EE6-4342-B048-85BDC9FD1C3A}</a:tableStyleId>
              </a:tblPr>
              <a:tblGrid>
                <a:gridCol w="2789663">
                  <a:extLst>
                    <a:ext uri="{9D8B030D-6E8A-4147-A177-3AD203B41FA5}">
                      <a16:colId xmlns:a16="http://schemas.microsoft.com/office/drawing/2014/main" val="2234718486"/>
                    </a:ext>
                  </a:extLst>
                </a:gridCol>
                <a:gridCol w="2997536">
                  <a:extLst>
                    <a:ext uri="{9D8B030D-6E8A-4147-A177-3AD203B41FA5}">
                      <a16:colId xmlns:a16="http://schemas.microsoft.com/office/drawing/2014/main" val="900223708"/>
                    </a:ext>
                  </a:extLst>
                </a:gridCol>
                <a:gridCol w="2997536">
                  <a:extLst>
                    <a:ext uri="{9D8B030D-6E8A-4147-A177-3AD203B41FA5}">
                      <a16:colId xmlns:a16="http://schemas.microsoft.com/office/drawing/2014/main" val="1431872865"/>
                    </a:ext>
                  </a:extLst>
                </a:gridCol>
                <a:gridCol w="2997536">
                  <a:extLst>
                    <a:ext uri="{9D8B030D-6E8A-4147-A177-3AD203B41FA5}">
                      <a16:colId xmlns:a16="http://schemas.microsoft.com/office/drawing/2014/main" val="2152671778"/>
                    </a:ext>
                  </a:extLst>
                </a:gridCol>
              </a:tblGrid>
              <a:tr h="532793">
                <a:tc>
                  <a:txBody>
                    <a:bodyPr/>
                    <a:lstStyle/>
                    <a:p>
                      <a:r>
                        <a:rPr lang="en-US" dirty="0"/>
                        <a:t>KNN</a:t>
                      </a:r>
                      <a:endParaRPr lang="en-IN" dirty="0"/>
                    </a:p>
                  </a:txBody>
                  <a:tcPr/>
                </a:tc>
                <a:tc>
                  <a:txBody>
                    <a:bodyPr/>
                    <a:lstStyle/>
                    <a:p>
                      <a:r>
                        <a:rPr lang="en-US" dirty="0"/>
                        <a:t>Logistic Regression</a:t>
                      </a:r>
                      <a:endParaRPr lang="en-IN" dirty="0"/>
                    </a:p>
                  </a:txBody>
                  <a:tcPr/>
                </a:tc>
                <a:tc>
                  <a:txBody>
                    <a:bodyPr/>
                    <a:lstStyle/>
                    <a:p>
                      <a:r>
                        <a:rPr lang="en-US" dirty="0"/>
                        <a:t>Decision Tree</a:t>
                      </a:r>
                      <a:endParaRPr lang="en-IN" dirty="0"/>
                    </a:p>
                  </a:txBody>
                  <a:tcPr/>
                </a:tc>
                <a:tc>
                  <a:txBody>
                    <a:bodyPr/>
                    <a:lstStyle/>
                    <a:p>
                      <a:r>
                        <a:rPr lang="en-US" dirty="0"/>
                        <a:t>Random Forest</a:t>
                      </a:r>
                      <a:endParaRPr lang="en-IN" dirty="0"/>
                    </a:p>
                  </a:txBody>
                  <a:tcPr/>
                </a:tc>
                <a:extLst>
                  <a:ext uri="{0D108BD9-81ED-4DB2-BD59-A6C34878D82A}">
                    <a16:rowId xmlns:a16="http://schemas.microsoft.com/office/drawing/2014/main" val="4142496301"/>
                  </a:ext>
                </a:extLst>
              </a:tr>
              <a:tr h="359261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72114451"/>
                  </a:ext>
                </a:extLst>
              </a:tr>
            </a:tbl>
          </a:graphicData>
        </a:graphic>
      </p:graphicFrame>
      <p:pic>
        <p:nvPicPr>
          <p:cNvPr id="21" name="Picture 20">
            <a:extLst>
              <a:ext uri="{FF2B5EF4-FFF2-40B4-BE49-F238E27FC236}">
                <a16:creationId xmlns:a16="http://schemas.microsoft.com/office/drawing/2014/main" id="{59146319-F3D6-3E12-FDE0-4AF6B2500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47" y="2502856"/>
            <a:ext cx="2663255" cy="3013523"/>
          </a:xfrm>
          <a:prstGeom prst="rect">
            <a:avLst/>
          </a:prstGeom>
        </p:spPr>
      </p:pic>
      <p:pic>
        <p:nvPicPr>
          <p:cNvPr id="23" name="Picture 22">
            <a:extLst>
              <a:ext uri="{FF2B5EF4-FFF2-40B4-BE49-F238E27FC236}">
                <a16:creationId xmlns:a16="http://schemas.microsoft.com/office/drawing/2014/main" id="{C9E25F99-CB26-1465-0EC4-72D89AE5C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017" y="2562069"/>
            <a:ext cx="2866796" cy="2954311"/>
          </a:xfrm>
          <a:prstGeom prst="rect">
            <a:avLst/>
          </a:prstGeom>
        </p:spPr>
      </p:pic>
      <p:pic>
        <p:nvPicPr>
          <p:cNvPr id="25" name="Picture 24">
            <a:extLst>
              <a:ext uri="{FF2B5EF4-FFF2-40B4-BE49-F238E27FC236}">
                <a16:creationId xmlns:a16="http://schemas.microsoft.com/office/drawing/2014/main" id="{CB267CB6-EE63-5D8A-75B3-E6FBDA185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677" y="2453090"/>
            <a:ext cx="2889428" cy="3063290"/>
          </a:xfrm>
          <a:prstGeom prst="rect">
            <a:avLst/>
          </a:prstGeom>
        </p:spPr>
      </p:pic>
      <p:pic>
        <p:nvPicPr>
          <p:cNvPr id="27" name="Picture 26">
            <a:extLst>
              <a:ext uri="{FF2B5EF4-FFF2-40B4-BE49-F238E27FC236}">
                <a16:creationId xmlns:a16="http://schemas.microsoft.com/office/drawing/2014/main" id="{6BFF142E-6797-CFDE-A316-E72F984B9F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0286" y="2534064"/>
            <a:ext cx="2939393" cy="3010320"/>
          </a:xfrm>
          <a:prstGeom prst="rect">
            <a:avLst/>
          </a:prstGeom>
        </p:spPr>
      </p:pic>
    </p:spTree>
    <p:extLst>
      <p:ext uri="{BB962C8B-B14F-4D97-AF65-F5344CB8AC3E}">
        <p14:creationId xmlns:p14="http://schemas.microsoft.com/office/powerpoint/2010/main" val="3628256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B670-7EAF-2DA3-F5BF-C72D26436FA1}"/>
              </a:ext>
            </a:extLst>
          </p:cNvPr>
          <p:cNvSpPr>
            <a:spLocks noGrp="1"/>
          </p:cNvSpPr>
          <p:nvPr>
            <p:ph type="title"/>
          </p:nvPr>
        </p:nvSpPr>
        <p:spPr>
          <a:xfrm>
            <a:off x="1484310" y="-333531"/>
            <a:ext cx="10018713" cy="1752599"/>
          </a:xfrm>
        </p:spPr>
        <p:txBody>
          <a:bodyPr>
            <a:normAutofit/>
          </a:bodyPr>
          <a:lstStyle/>
          <a:p>
            <a:r>
              <a:rPr lang="en-US" sz="3200" b="1" u="sng" dirty="0"/>
              <a:t>PERFORMANCE EVALUATION</a:t>
            </a:r>
            <a:endParaRPr lang="en-IN" sz="3200" b="1" u="sng" dirty="0"/>
          </a:p>
        </p:txBody>
      </p:sp>
      <p:sp>
        <p:nvSpPr>
          <p:cNvPr id="6" name="Content Placeholder 5">
            <a:extLst>
              <a:ext uri="{FF2B5EF4-FFF2-40B4-BE49-F238E27FC236}">
                <a16:creationId xmlns:a16="http://schemas.microsoft.com/office/drawing/2014/main" id="{BDB2CC2E-8738-37DE-236F-045E26C73413}"/>
              </a:ext>
            </a:extLst>
          </p:cNvPr>
          <p:cNvSpPr>
            <a:spLocks noGrp="1"/>
          </p:cNvSpPr>
          <p:nvPr>
            <p:ph idx="1"/>
          </p:nvPr>
        </p:nvSpPr>
        <p:spPr>
          <a:xfrm>
            <a:off x="224852" y="-708285"/>
            <a:ext cx="9568438" cy="3256612"/>
          </a:xfrm>
        </p:spPr>
        <p:txBody>
          <a:bodyPr>
            <a:normAutofit/>
          </a:bodyPr>
          <a:lstStyle/>
          <a:p>
            <a:pPr marL="0" indent="0">
              <a:buNone/>
            </a:pPr>
            <a:r>
              <a:rPr lang="en-IN" sz="2000" b="1" dirty="0"/>
              <a:t>AUC ROC Curve:</a:t>
            </a:r>
          </a:p>
        </p:txBody>
      </p:sp>
      <p:pic>
        <p:nvPicPr>
          <p:cNvPr id="4" name="Picture 3">
            <a:extLst>
              <a:ext uri="{FF2B5EF4-FFF2-40B4-BE49-F238E27FC236}">
                <a16:creationId xmlns:a16="http://schemas.microsoft.com/office/drawing/2014/main" id="{19FF1F92-174B-D106-383A-62DA3B774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53" y="1325380"/>
            <a:ext cx="2653260" cy="2866779"/>
          </a:xfrm>
          <a:prstGeom prst="rect">
            <a:avLst/>
          </a:prstGeom>
        </p:spPr>
      </p:pic>
      <p:pic>
        <p:nvPicPr>
          <p:cNvPr id="7" name="Picture 6">
            <a:extLst>
              <a:ext uri="{FF2B5EF4-FFF2-40B4-BE49-F238E27FC236}">
                <a16:creationId xmlns:a16="http://schemas.microsoft.com/office/drawing/2014/main" id="{6333D24D-17E9-2C03-0168-A7E3C3B8D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810" y="1324525"/>
            <a:ext cx="2877190" cy="2921896"/>
          </a:xfrm>
          <a:prstGeom prst="rect">
            <a:avLst/>
          </a:prstGeom>
        </p:spPr>
      </p:pic>
      <p:sp>
        <p:nvSpPr>
          <p:cNvPr id="9" name="TextBox 8">
            <a:extLst>
              <a:ext uri="{FF2B5EF4-FFF2-40B4-BE49-F238E27FC236}">
                <a16:creationId xmlns:a16="http://schemas.microsoft.com/office/drawing/2014/main" id="{78247AC7-28B7-E6E5-5E8F-089345C4E674}"/>
              </a:ext>
            </a:extLst>
          </p:cNvPr>
          <p:cNvSpPr txBox="1"/>
          <p:nvPr/>
        </p:nvSpPr>
        <p:spPr>
          <a:xfrm>
            <a:off x="419725" y="4437089"/>
            <a:ext cx="2653259" cy="461665"/>
          </a:xfrm>
          <a:prstGeom prst="rect">
            <a:avLst/>
          </a:prstGeom>
          <a:noFill/>
        </p:spPr>
        <p:txBody>
          <a:bodyPr wrap="square" rtlCol="0">
            <a:spAutoFit/>
          </a:bodyPr>
          <a:lstStyle/>
          <a:p>
            <a:pPr algn="ctr"/>
            <a:r>
              <a:rPr lang="en-US" sz="2400" b="1" dirty="0"/>
              <a:t>KNN</a:t>
            </a:r>
            <a:endParaRPr lang="en-IN" sz="2400" b="1" dirty="0"/>
          </a:p>
        </p:txBody>
      </p:sp>
      <p:sp>
        <p:nvSpPr>
          <p:cNvPr id="12" name="TextBox 11">
            <a:extLst>
              <a:ext uri="{FF2B5EF4-FFF2-40B4-BE49-F238E27FC236}">
                <a16:creationId xmlns:a16="http://schemas.microsoft.com/office/drawing/2014/main" id="{E603AD58-4446-098B-0306-A902F0A384D2}"/>
              </a:ext>
            </a:extLst>
          </p:cNvPr>
          <p:cNvSpPr txBox="1"/>
          <p:nvPr/>
        </p:nvSpPr>
        <p:spPr>
          <a:xfrm>
            <a:off x="3330775" y="4437089"/>
            <a:ext cx="2653259" cy="830997"/>
          </a:xfrm>
          <a:prstGeom prst="rect">
            <a:avLst/>
          </a:prstGeom>
          <a:noFill/>
        </p:spPr>
        <p:txBody>
          <a:bodyPr wrap="square" rtlCol="0">
            <a:spAutoFit/>
          </a:bodyPr>
          <a:lstStyle/>
          <a:p>
            <a:pPr algn="ctr"/>
            <a:r>
              <a:rPr lang="en-US" sz="2400" b="1" dirty="0"/>
              <a:t>Logistic</a:t>
            </a:r>
          </a:p>
          <a:p>
            <a:pPr algn="ctr"/>
            <a:r>
              <a:rPr lang="en-US" sz="2400" b="1" dirty="0"/>
              <a:t>Regression</a:t>
            </a:r>
            <a:endParaRPr lang="en-IN" sz="2400" b="1" dirty="0"/>
          </a:p>
        </p:txBody>
      </p:sp>
      <p:pic>
        <p:nvPicPr>
          <p:cNvPr id="14" name="Picture 13">
            <a:extLst>
              <a:ext uri="{FF2B5EF4-FFF2-40B4-BE49-F238E27FC236}">
                <a16:creationId xmlns:a16="http://schemas.microsoft.com/office/drawing/2014/main" id="{336D52E4-2A00-008B-2FE6-2422457E4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757" y="1324525"/>
            <a:ext cx="2877190" cy="2867634"/>
          </a:xfrm>
          <a:prstGeom prst="rect">
            <a:avLst/>
          </a:prstGeom>
        </p:spPr>
      </p:pic>
      <p:sp>
        <p:nvSpPr>
          <p:cNvPr id="15" name="TextBox 14">
            <a:extLst>
              <a:ext uri="{FF2B5EF4-FFF2-40B4-BE49-F238E27FC236}">
                <a16:creationId xmlns:a16="http://schemas.microsoft.com/office/drawing/2014/main" id="{B77E066B-F445-1614-0573-2CF7C5159884}"/>
              </a:ext>
            </a:extLst>
          </p:cNvPr>
          <p:cNvSpPr txBox="1"/>
          <p:nvPr/>
        </p:nvSpPr>
        <p:spPr>
          <a:xfrm>
            <a:off x="6289756" y="4437088"/>
            <a:ext cx="2653259" cy="830997"/>
          </a:xfrm>
          <a:prstGeom prst="rect">
            <a:avLst/>
          </a:prstGeom>
          <a:noFill/>
        </p:spPr>
        <p:txBody>
          <a:bodyPr wrap="square" rtlCol="0">
            <a:spAutoFit/>
          </a:bodyPr>
          <a:lstStyle/>
          <a:p>
            <a:pPr algn="ctr"/>
            <a:r>
              <a:rPr lang="en-US" sz="2400" b="1" dirty="0"/>
              <a:t>Decision</a:t>
            </a:r>
          </a:p>
          <a:p>
            <a:pPr algn="ctr"/>
            <a:r>
              <a:rPr lang="en-US" sz="2400" b="1" dirty="0"/>
              <a:t>Tree</a:t>
            </a:r>
            <a:endParaRPr lang="en-IN" sz="2400" b="1" dirty="0"/>
          </a:p>
        </p:txBody>
      </p:sp>
      <p:pic>
        <p:nvPicPr>
          <p:cNvPr id="17" name="Picture 16">
            <a:extLst>
              <a:ext uri="{FF2B5EF4-FFF2-40B4-BE49-F238E27FC236}">
                <a16:creationId xmlns:a16="http://schemas.microsoft.com/office/drawing/2014/main" id="{2E8C3DFE-F646-0FA8-AEFA-BA364E5FDC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0704" y="1324525"/>
            <a:ext cx="2717711" cy="2867634"/>
          </a:xfrm>
          <a:prstGeom prst="rect">
            <a:avLst/>
          </a:prstGeom>
        </p:spPr>
      </p:pic>
      <p:sp>
        <p:nvSpPr>
          <p:cNvPr id="18" name="TextBox 17">
            <a:extLst>
              <a:ext uri="{FF2B5EF4-FFF2-40B4-BE49-F238E27FC236}">
                <a16:creationId xmlns:a16="http://schemas.microsoft.com/office/drawing/2014/main" id="{6D8A8DE9-40AC-737B-ECE7-3B98C227509D}"/>
              </a:ext>
            </a:extLst>
          </p:cNvPr>
          <p:cNvSpPr txBox="1"/>
          <p:nvPr/>
        </p:nvSpPr>
        <p:spPr>
          <a:xfrm>
            <a:off x="9200806" y="4437087"/>
            <a:ext cx="2653259" cy="830997"/>
          </a:xfrm>
          <a:prstGeom prst="rect">
            <a:avLst/>
          </a:prstGeom>
          <a:noFill/>
        </p:spPr>
        <p:txBody>
          <a:bodyPr wrap="square" rtlCol="0">
            <a:spAutoFit/>
          </a:bodyPr>
          <a:lstStyle/>
          <a:p>
            <a:pPr algn="ctr"/>
            <a:r>
              <a:rPr lang="en-US" sz="2400" b="1" dirty="0"/>
              <a:t>Random</a:t>
            </a:r>
          </a:p>
          <a:p>
            <a:pPr algn="ctr"/>
            <a:r>
              <a:rPr lang="en-US" sz="2400" b="1" dirty="0"/>
              <a:t>Forest</a:t>
            </a:r>
            <a:endParaRPr lang="en-IN" sz="2400" b="1" dirty="0"/>
          </a:p>
        </p:txBody>
      </p:sp>
    </p:spTree>
    <p:extLst>
      <p:ext uri="{BB962C8B-B14F-4D97-AF65-F5344CB8AC3E}">
        <p14:creationId xmlns:p14="http://schemas.microsoft.com/office/powerpoint/2010/main" val="4235099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0337-B1D1-6A99-2503-84A5B42E3146}"/>
              </a:ext>
            </a:extLst>
          </p:cNvPr>
          <p:cNvSpPr>
            <a:spLocks noGrp="1"/>
          </p:cNvSpPr>
          <p:nvPr>
            <p:ph type="title"/>
          </p:nvPr>
        </p:nvSpPr>
        <p:spPr>
          <a:xfrm>
            <a:off x="1484310" y="-153649"/>
            <a:ext cx="10018713" cy="1752599"/>
          </a:xfrm>
        </p:spPr>
        <p:txBody>
          <a:bodyPr/>
          <a:lstStyle/>
          <a:p>
            <a:r>
              <a:rPr lang="en-US" b="1" u="sng" dirty="0"/>
              <a:t>Conclusion</a:t>
            </a:r>
            <a:endParaRPr lang="en-IN" dirty="0"/>
          </a:p>
        </p:txBody>
      </p:sp>
      <p:sp>
        <p:nvSpPr>
          <p:cNvPr id="3" name="Content Placeholder 2">
            <a:extLst>
              <a:ext uri="{FF2B5EF4-FFF2-40B4-BE49-F238E27FC236}">
                <a16:creationId xmlns:a16="http://schemas.microsoft.com/office/drawing/2014/main" id="{B23DBF67-0FA9-1FF5-5C6E-F46276F2DE6F}"/>
              </a:ext>
            </a:extLst>
          </p:cNvPr>
          <p:cNvSpPr>
            <a:spLocks noGrp="1"/>
          </p:cNvSpPr>
          <p:nvPr>
            <p:ph idx="1"/>
          </p:nvPr>
        </p:nvSpPr>
        <p:spPr>
          <a:xfrm>
            <a:off x="1086643" y="1257923"/>
            <a:ext cx="10018713" cy="3124201"/>
          </a:xfrm>
        </p:spPr>
        <p:txBody>
          <a:bodyPr/>
          <a:lstStyle/>
          <a:p>
            <a:pPr marL="0" indent="0">
              <a:buNone/>
            </a:pPr>
            <a:r>
              <a:rPr lang="en-US" dirty="0"/>
              <a:t>Random Forest shows more accuracy. So, we choose Random Forest ML model for prediction of the customer churn.</a:t>
            </a:r>
          </a:p>
          <a:p>
            <a:pPr marL="0" indent="0">
              <a:buNone/>
            </a:pPr>
            <a:endParaRPr lang="en-IN" dirty="0"/>
          </a:p>
          <a:p>
            <a:pPr marL="0" indent="0">
              <a:buNone/>
            </a:pPr>
            <a:r>
              <a:rPr lang="en-US" dirty="0"/>
              <a:t>For deploying I have used flask in the backend and </a:t>
            </a:r>
            <a:r>
              <a:rPr lang="en-US" dirty="0" err="1"/>
              <a:t>and</a:t>
            </a:r>
            <a:r>
              <a:rPr lang="en-US" dirty="0"/>
              <a:t> in the frontend I have used HTML, CSS.</a:t>
            </a:r>
            <a:endParaRPr lang="en-IN" dirty="0"/>
          </a:p>
        </p:txBody>
      </p:sp>
    </p:spTree>
    <p:extLst>
      <p:ext uri="{BB962C8B-B14F-4D97-AF65-F5344CB8AC3E}">
        <p14:creationId xmlns:p14="http://schemas.microsoft.com/office/powerpoint/2010/main" val="122735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085B-3D64-A58C-9081-ACB137B18DD2}"/>
              </a:ext>
            </a:extLst>
          </p:cNvPr>
          <p:cNvSpPr>
            <a:spLocks noGrp="1"/>
          </p:cNvSpPr>
          <p:nvPr>
            <p:ph type="title"/>
          </p:nvPr>
        </p:nvSpPr>
        <p:spPr>
          <a:xfrm>
            <a:off x="1334409" y="190500"/>
            <a:ext cx="10018713" cy="1752599"/>
          </a:xfrm>
        </p:spPr>
        <p:txBody>
          <a:bodyPr>
            <a:normAutofit/>
          </a:bodyPr>
          <a:lstStyle/>
          <a:p>
            <a:r>
              <a:rPr lang="en-US" sz="3200" b="1" u="sng" dirty="0"/>
              <a:t>ABOUT PROJECT</a:t>
            </a:r>
            <a:endParaRPr lang="en-IN" sz="3200" b="1" u="sng" dirty="0"/>
          </a:p>
        </p:txBody>
      </p:sp>
      <p:sp>
        <p:nvSpPr>
          <p:cNvPr id="3" name="Content Placeholder 2">
            <a:extLst>
              <a:ext uri="{FF2B5EF4-FFF2-40B4-BE49-F238E27FC236}">
                <a16:creationId xmlns:a16="http://schemas.microsoft.com/office/drawing/2014/main" id="{1622543E-599D-160F-114D-7DEDBEA3EB58}"/>
              </a:ext>
            </a:extLst>
          </p:cNvPr>
          <p:cNvSpPr>
            <a:spLocks noGrp="1"/>
          </p:cNvSpPr>
          <p:nvPr>
            <p:ph idx="1"/>
          </p:nvPr>
        </p:nvSpPr>
        <p:spPr>
          <a:xfrm>
            <a:off x="1469320" y="1943099"/>
            <a:ext cx="10018713" cy="4232223"/>
          </a:xfrm>
        </p:spPr>
        <p:txBody>
          <a:bodyPr>
            <a:normAutofit/>
          </a:bodyPr>
          <a:lstStyle/>
          <a:p>
            <a:pPr marL="0" indent="0">
              <a:buNone/>
            </a:pPr>
            <a:r>
              <a:rPr lang="en-US" dirty="0"/>
              <a:t>What is Churn ?</a:t>
            </a:r>
          </a:p>
          <a:p>
            <a:pPr marL="0" indent="0">
              <a:buNone/>
            </a:pPr>
            <a:r>
              <a:rPr lang="en-US" dirty="0"/>
              <a:t>Churn Prediction is use case in business consist of detecting customer who are likely to cancel the subscription of service.</a:t>
            </a:r>
          </a:p>
          <a:p>
            <a:pPr marL="0" indent="0">
              <a:buNone/>
            </a:pPr>
            <a:r>
              <a:rPr lang="en-US" dirty="0"/>
              <a:t>The telecom company provides telecom services to many clients. But due to many reasons. customers switch from one service provider to other. Telecom churn has emerged as the single largest cause of revenue erosion for telecom operators</a:t>
            </a:r>
            <a:r>
              <a:rPr lang="en-IN" dirty="0"/>
              <a:t>.</a:t>
            </a:r>
          </a:p>
          <a:p>
            <a:pPr marL="0" indent="0">
              <a:buNone/>
            </a:pPr>
            <a:r>
              <a:rPr lang="en-US" dirty="0"/>
              <a:t>Now telecom company wants to know actionable insights to retain customers and increase customers’ lifetime values. </a:t>
            </a:r>
            <a:endParaRPr lang="en-IN" dirty="0"/>
          </a:p>
          <a:p>
            <a:pPr marL="0" indent="0">
              <a:buNone/>
            </a:pPr>
            <a:endParaRPr lang="en-IN" dirty="0"/>
          </a:p>
        </p:txBody>
      </p:sp>
    </p:spTree>
    <p:extLst>
      <p:ext uri="{BB962C8B-B14F-4D97-AF65-F5344CB8AC3E}">
        <p14:creationId xmlns:p14="http://schemas.microsoft.com/office/powerpoint/2010/main" val="1776699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079B-602B-B453-BEAC-119A2C086410}"/>
              </a:ext>
            </a:extLst>
          </p:cNvPr>
          <p:cNvSpPr>
            <a:spLocks noGrp="1"/>
          </p:cNvSpPr>
          <p:nvPr>
            <p:ph type="title"/>
          </p:nvPr>
        </p:nvSpPr>
        <p:spPr>
          <a:xfrm>
            <a:off x="1289436" y="2244777"/>
            <a:ext cx="10018713" cy="1752599"/>
          </a:xfrm>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82783CF4-78DF-F3DD-BFFA-B5F1BC756F5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7367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BB12-79B3-2EB5-94A6-F9E17EC62576}"/>
              </a:ext>
            </a:extLst>
          </p:cNvPr>
          <p:cNvSpPr>
            <a:spLocks noGrp="1"/>
          </p:cNvSpPr>
          <p:nvPr>
            <p:ph type="title"/>
          </p:nvPr>
        </p:nvSpPr>
        <p:spPr>
          <a:xfrm>
            <a:off x="1484309" y="190500"/>
            <a:ext cx="10018713" cy="1752599"/>
          </a:xfrm>
        </p:spPr>
        <p:txBody>
          <a:bodyPr>
            <a:normAutofit/>
          </a:bodyPr>
          <a:lstStyle/>
          <a:p>
            <a:r>
              <a:rPr lang="en-US" sz="3600" b="1" u="sng" dirty="0"/>
              <a:t>Project OBJECTIVE</a:t>
            </a:r>
            <a:endParaRPr lang="en-IN" sz="3600" b="1" u="sng" dirty="0"/>
          </a:p>
        </p:txBody>
      </p:sp>
      <p:sp>
        <p:nvSpPr>
          <p:cNvPr id="3" name="Content Placeholder 2">
            <a:extLst>
              <a:ext uri="{FF2B5EF4-FFF2-40B4-BE49-F238E27FC236}">
                <a16:creationId xmlns:a16="http://schemas.microsoft.com/office/drawing/2014/main" id="{17C6C029-08D5-EA38-024A-44E76EB86282}"/>
              </a:ext>
            </a:extLst>
          </p:cNvPr>
          <p:cNvSpPr>
            <a:spLocks noGrp="1"/>
          </p:cNvSpPr>
          <p:nvPr>
            <p:ph idx="1"/>
          </p:nvPr>
        </p:nvSpPr>
        <p:spPr>
          <a:xfrm>
            <a:off x="1484308" y="1866899"/>
            <a:ext cx="10018713" cy="3124201"/>
          </a:xfrm>
        </p:spPr>
        <p:txBody>
          <a:bodyPr/>
          <a:lstStyle/>
          <a:p>
            <a:pPr>
              <a:spcAft>
                <a:spcPts val="1200"/>
              </a:spcAft>
            </a:pPr>
            <a:r>
              <a:rPr lang="en-US" dirty="0"/>
              <a:t>To predict Customer Churn</a:t>
            </a:r>
          </a:p>
          <a:p>
            <a:pPr>
              <a:spcAft>
                <a:spcPts val="1200"/>
              </a:spcAft>
            </a:pPr>
            <a:r>
              <a:rPr lang="en-US" dirty="0"/>
              <a:t>Highlight main features influencing customer churn.</a:t>
            </a:r>
          </a:p>
          <a:p>
            <a:pPr>
              <a:spcAft>
                <a:spcPts val="1200"/>
              </a:spcAft>
            </a:pPr>
            <a:r>
              <a:rPr lang="en-US" dirty="0"/>
              <a:t>Use Machine Learning algorithms to build predictive models, evaluate accuracy and performance of these models.</a:t>
            </a:r>
          </a:p>
          <a:p>
            <a:pPr marL="0" indent="0">
              <a:buNone/>
            </a:pPr>
            <a:endParaRPr lang="en-IN" dirty="0"/>
          </a:p>
        </p:txBody>
      </p:sp>
    </p:spTree>
    <p:extLst>
      <p:ext uri="{BB962C8B-B14F-4D97-AF65-F5344CB8AC3E}">
        <p14:creationId xmlns:p14="http://schemas.microsoft.com/office/powerpoint/2010/main" val="423181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18C2-80B3-06C1-A07C-4627EEB78968}"/>
              </a:ext>
            </a:extLst>
          </p:cNvPr>
          <p:cNvSpPr>
            <a:spLocks noGrp="1"/>
          </p:cNvSpPr>
          <p:nvPr>
            <p:ph type="title"/>
          </p:nvPr>
        </p:nvSpPr>
        <p:spPr>
          <a:xfrm>
            <a:off x="1484310" y="-370851"/>
            <a:ext cx="10018713" cy="1752599"/>
          </a:xfrm>
        </p:spPr>
        <p:txBody>
          <a:bodyPr/>
          <a:lstStyle/>
          <a:p>
            <a:r>
              <a:rPr lang="en-IN" b="1" u="sng" dirty="0"/>
              <a:t>APPROACH</a:t>
            </a:r>
          </a:p>
        </p:txBody>
      </p:sp>
      <p:sp>
        <p:nvSpPr>
          <p:cNvPr id="4" name="Rectangle: Rounded Corners 3">
            <a:extLst>
              <a:ext uri="{FF2B5EF4-FFF2-40B4-BE49-F238E27FC236}">
                <a16:creationId xmlns:a16="http://schemas.microsoft.com/office/drawing/2014/main" id="{76902F88-E819-09B1-9B71-6C2666B741AC}"/>
              </a:ext>
            </a:extLst>
          </p:cNvPr>
          <p:cNvSpPr/>
          <p:nvPr/>
        </p:nvSpPr>
        <p:spPr>
          <a:xfrm>
            <a:off x="3267855" y="1097788"/>
            <a:ext cx="2248527" cy="11804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Problem Statement</a:t>
            </a:r>
            <a:endParaRPr lang="en-IN" sz="2000" dirty="0"/>
          </a:p>
        </p:txBody>
      </p:sp>
      <p:sp>
        <p:nvSpPr>
          <p:cNvPr id="11" name="Rectangle: Rounded Corners 10">
            <a:extLst>
              <a:ext uri="{FF2B5EF4-FFF2-40B4-BE49-F238E27FC236}">
                <a16:creationId xmlns:a16="http://schemas.microsoft.com/office/drawing/2014/main" id="{A175ACA1-7611-0E1F-51D8-95DA22EE521A}"/>
              </a:ext>
            </a:extLst>
          </p:cNvPr>
          <p:cNvSpPr/>
          <p:nvPr/>
        </p:nvSpPr>
        <p:spPr>
          <a:xfrm>
            <a:off x="6493666" y="1097788"/>
            <a:ext cx="2248527" cy="11804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Data Collection</a:t>
            </a:r>
            <a:endParaRPr lang="en-IN" sz="2000" dirty="0"/>
          </a:p>
        </p:txBody>
      </p:sp>
      <p:sp>
        <p:nvSpPr>
          <p:cNvPr id="12" name="Rectangle: Rounded Corners 11">
            <a:extLst>
              <a:ext uri="{FF2B5EF4-FFF2-40B4-BE49-F238E27FC236}">
                <a16:creationId xmlns:a16="http://schemas.microsoft.com/office/drawing/2014/main" id="{C037905B-6849-49AD-89CE-2871FE0515E4}"/>
              </a:ext>
            </a:extLst>
          </p:cNvPr>
          <p:cNvSpPr/>
          <p:nvPr/>
        </p:nvSpPr>
        <p:spPr>
          <a:xfrm>
            <a:off x="8669309" y="2663707"/>
            <a:ext cx="2248527" cy="11804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Exploratory Data Analysis</a:t>
            </a:r>
            <a:endParaRPr lang="en-IN" sz="2000" dirty="0"/>
          </a:p>
        </p:txBody>
      </p:sp>
      <p:sp>
        <p:nvSpPr>
          <p:cNvPr id="13" name="Rectangle: Rounded Corners 12">
            <a:extLst>
              <a:ext uri="{FF2B5EF4-FFF2-40B4-BE49-F238E27FC236}">
                <a16:creationId xmlns:a16="http://schemas.microsoft.com/office/drawing/2014/main" id="{B2BE2D3C-646C-E767-DF77-13E1AA36EB4E}"/>
              </a:ext>
            </a:extLst>
          </p:cNvPr>
          <p:cNvSpPr/>
          <p:nvPr/>
        </p:nvSpPr>
        <p:spPr>
          <a:xfrm>
            <a:off x="8669308" y="4355260"/>
            <a:ext cx="2248527" cy="11804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Feature Engineering</a:t>
            </a:r>
            <a:endParaRPr lang="en-IN" sz="2000" dirty="0"/>
          </a:p>
        </p:txBody>
      </p:sp>
      <p:sp>
        <p:nvSpPr>
          <p:cNvPr id="14" name="Rectangle: Rounded Corners 13">
            <a:extLst>
              <a:ext uri="{FF2B5EF4-FFF2-40B4-BE49-F238E27FC236}">
                <a16:creationId xmlns:a16="http://schemas.microsoft.com/office/drawing/2014/main" id="{0562AEAA-FB35-BB82-1443-197A1FAAF3FC}"/>
              </a:ext>
            </a:extLst>
          </p:cNvPr>
          <p:cNvSpPr/>
          <p:nvPr/>
        </p:nvSpPr>
        <p:spPr>
          <a:xfrm>
            <a:off x="5531367" y="5169973"/>
            <a:ext cx="2248527" cy="11804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Model Training</a:t>
            </a:r>
            <a:endParaRPr lang="en-IN" sz="2000" dirty="0"/>
          </a:p>
        </p:txBody>
      </p:sp>
      <p:sp>
        <p:nvSpPr>
          <p:cNvPr id="15" name="Rectangle: Rounded Corners 14">
            <a:extLst>
              <a:ext uri="{FF2B5EF4-FFF2-40B4-BE49-F238E27FC236}">
                <a16:creationId xmlns:a16="http://schemas.microsoft.com/office/drawing/2014/main" id="{05B6222B-4E58-A994-5F9C-B3554C77157C}"/>
              </a:ext>
            </a:extLst>
          </p:cNvPr>
          <p:cNvSpPr/>
          <p:nvPr/>
        </p:nvSpPr>
        <p:spPr>
          <a:xfrm>
            <a:off x="2163578" y="5119327"/>
            <a:ext cx="2248527" cy="11804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Performance Evaluate</a:t>
            </a:r>
            <a:endParaRPr lang="en-IN" sz="2000" dirty="0"/>
          </a:p>
        </p:txBody>
      </p:sp>
      <p:sp>
        <p:nvSpPr>
          <p:cNvPr id="16" name="Rectangle: Rounded Corners 15">
            <a:extLst>
              <a:ext uri="{FF2B5EF4-FFF2-40B4-BE49-F238E27FC236}">
                <a16:creationId xmlns:a16="http://schemas.microsoft.com/office/drawing/2014/main" id="{ABADB325-F8BA-4970-AE6E-599F04013200}"/>
              </a:ext>
            </a:extLst>
          </p:cNvPr>
          <p:cNvSpPr/>
          <p:nvPr/>
        </p:nvSpPr>
        <p:spPr>
          <a:xfrm>
            <a:off x="739510" y="2896842"/>
            <a:ext cx="2248527" cy="11804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Model Deploy</a:t>
            </a:r>
            <a:endParaRPr lang="en-IN" sz="2000" dirty="0"/>
          </a:p>
        </p:txBody>
      </p:sp>
      <p:cxnSp>
        <p:nvCxnSpPr>
          <p:cNvPr id="18" name="Connector: Elbow 17">
            <a:extLst>
              <a:ext uri="{FF2B5EF4-FFF2-40B4-BE49-F238E27FC236}">
                <a16:creationId xmlns:a16="http://schemas.microsoft.com/office/drawing/2014/main" id="{7EC27967-2BF4-48D2-B197-58FE19F3FCAB}"/>
              </a:ext>
            </a:extLst>
          </p:cNvPr>
          <p:cNvCxnSpPr>
            <a:cxnSpLocks/>
            <a:stCxn id="4" idx="3"/>
            <a:endCxn id="11" idx="1"/>
          </p:cNvCxnSpPr>
          <p:nvPr/>
        </p:nvCxnSpPr>
        <p:spPr>
          <a:xfrm>
            <a:off x="5516382" y="1688027"/>
            <a:ext cx="936000" cy="0"/>
          </a:xfrm>
          <a:prstGeom prst="bentConnector3">
            <a:avLst/>
          </a:prstGeom>
          <a:ln w="41275">
            <a:tailEnd type="triangle"/>
          </a:ln>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377C942B-AEFB-E1BA-C681-6FD2E023B4F4}"/>
              </a:ext>
            </a:extLst>
          </p:cNvPr>
          <p:cNvCxnSpPr>
            <a:cxnSpLocks/>
          </p:cNvCxnSpPr>
          <p:nvPr/>
        </p:nvCxnSpPr>
        <p:spPr>
          <a:xfrm>
            <a:off x="8742193" y="1688026"/>
            <a:ext cx="1286227" cy="1008000"/>
          </a:xfrm>
          <a:prstGeom prst="bentConnector3">
            <a:avLst>
              <a:gd name="adj1" fmla="val 98948"/>
            </a:avLst>
          </a:prstGeom>
          <a:ln w="41275">
            <a:tailEnd type="triangle"/>
          </a:ln>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12398C0B-5736-D060-24AD-D0D803230C15}"/>
              </a:ext>
            </a:extLst>
          </p:cNvPr>
          <p:cNvCxnSpPr>
            <a:cxnSpLocks/>
          </p:cNvCxnSpPr>
          <p:nvPr/>
        </p:nvCxnSpPr>
        <p:spPr>
          <a:xfrm rot="5400000">
            <a:off x="9772880" y="4099722"/>
            <a:ext cx="511076" cy="1"/>
          </a:xfrm>
          <a:prstGeom prst="bentConnector3">
            <a:avLst>
              <a:gd name="adj1" fmla="val 49999"/>
            </a:avLst>
          </a:prstGeom>
          <a:ln w="41275">
            <a:tailEnd type="triangle"/>
          </a:ln>
        </p:spPr>
        <p:style>
          <a:lnRef idx="3">
            <a:schemeClr val="dk1"/>
          </a:lnRef>
          <a:fillRef idx="0">
            <a:schemeClr val="dk1"/>
          </a:fillRef>
          <a:effectRef idx="2">
            <a:schemeClr val="dk1"/>
          </a:effectRef>
          <a:fontRef idx="minor">
            <a:schemeClr val="tx1"/>
          </a:fontRef>
        </p:style>
      </p:cxnSp>
      <p:cxnSp>
        <p:nvCxnSpPr>
          <p:cNvPr id="33" name="Connector: Elbow 32">
            <a:extLst>
              <a:ext uri="{FF2B5EF4-FFF2-40B4-BE49-F238E27FC236}">
                <a16:creationId xmlns:a16="http://schemas.microsoft.com/office/drawing/2014/main" id="{A54BBA7B-ABA9-3F28-8B45-85CAFC314614}"/>
              </a:ext>
            </a:extLst>
          </p:cNvPr>
          <p:cNvCxnSpPr>
            <a:cxnSpLocks/>
          </p:cNvCxnSpPr>
          <p:nvPr/>
        </p:nvCxnSpPr>
        <p:spPr>
          <a:xfrm rot="10800000" flipV="1">
            <a:off x="7779895" y="5497951"/>
            <a:ext cx="2248527" cy="423230"/>
          </a:xfrm>
          <a:prstGeom prst="bentConnector3">
            <a:avLst>
              <a:gd name="adj1" fmla="val 667"/>
            </a:avLst>
          </a:prstGeom>
          <a:ln w="41275">
            <a:tailEnd type="triangle"/>
          </a:ln>
        </p:spPr>
        <p:style>
          <a:lnRef idx="3">
            <a:schemeClr val="dk1"/>
          </a:lnRef>
          <a:fillRef idx="0">
            <a:schemeClr val="dk1"/>
          </a:fillRef>
          <a:effectRef idx="2">
            <a:schemeClr val="dk1"/>
          </a:effectRef>
          <a:fontRef idx="minor">
            <a:schemeClr val="tx1"/>
          </a:fontRef>
        </p:style>
      </p:cxnSp>
      <p:cxnSp>
        <p:nvCxnSpPr>
          <p:cNvPr id="39" name="Connector: Elbow 38">
            <a:extLst>
              <a:ext uri="{FF2B5EF4-FFF2-40B4-BE49-F238E27FC236}">
                <a16:creationId xmlns:a16="http://schemas.microsoft.com/office/drawing/2014/main" id="{7B5461BD-E72F-B8CC-04F7-60ABD2C7DD6E}"/>
              </a:ext>
            </a:extLst>
          </p:cNvPr>
          <p:cNvCxnSpPr>
            <a:cxnSpLocks/>
          </p:cNvCxnSpPr>
          <p:nvPr/>
        </p:nvCxnSpPr>
        <p:spPr>
          <a:xfrm rot="10800000">
            <a:off x="4412105" y="5760210"/>
            <a:ext cx="1119262" cy="0"/>
          </a:xfrm>
          <a:prstGeom prst="bentConnector3">
            <a:avLst/>
          </a:prstGeom>
          <a:ln w="41275">
            <a:tailEnd type="triangle"/>
          </a:ln>
        </p:spPr>
        <p:style>
          <a:lnRef idx="3">
            <a:schemeClr val="dk1"/>
          </a:lnRef>
          <a:fillRef idx="0">
            <a:schemeClr val="dk1"/>
          </a:fillRef>
          <a:effectRef idx="2">
            <a:schemeClr val="dk1"/>
          </a:effectRef>
          <a:fontRef idx="minor">
            <a:schemeClr val="tx1"/>
          </a:fontRef>
        </p:style>
      </p:cxnSp>
      <p:cxnSp>
        <p:nvCxnSpPr>
          <p:cNvPr id="42" name="Connector: Elbow 41">
            <a:extLst>
              <a:ext uri="{FF2B5EF4-FFF2-40B4-BE49-F238E27FC236}">
                <a16:creationId xmlns:a16="http://schemas.microsoft.com/office/drawing/2014/main" id="{FAD7C687-0001-65CE-BF88-CB53603DC48A}"/>
              </a:ext>
            </a:extLst>
          </p:cNvPr>
          <p:cNvCxnSpPr>
            <a:cxnSpLocks/>
            <a:endCxn id="16" idx="2"/>
          </p:cNvCxnSpPr>
          <p:nvPr/>
        </p:nvCxnSpPr>
        <p:spPr>
          <a:xfrm rot="16200000" flipV="1">
            <a:off x="1298211" y="4642882"/>
            <a:ext cx="1430930" cy="299804"/>
          </a:xfrm>
          <a:prstGeom prst="bentConnector3">
            <a:avLst>
              <a:gd name="adj1" fmla="val -284"/>
            </a:avLst>
          </a:prstGeom>
          <a:ln w="412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8852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939C-B31F-15CA-819F-4A2D793B1E12}"/>
              </a:ext>
            </a:extLst>
          </p:cNvPr>
          <p:cNvSpPr>
            <a:spLocks noGrp="1"/>
          </p:cNvSpPr>
          <p:nvPr>
            <p:ph type="title"/>
          </p:nvPr>
        </p:nvSpPr>
        <p:spPr>
          <a:xfrm>
            <a:off x="1484310" y="190500"/>
            <a:ext cx="10018713" cy="1752599"/>
          </a:xfrm>
        </p:spPr>
        <p:txBody>
          <a:bodyPr/>
          <a:lstStyle/>
          <a:p>
            <a:r>
              <a:rPr lang="en-IN" b="1" u="sng" dirty="0"/>
              <a:t>Data Collection</a:t>
            </a:r>
          </a:p>
        </p:txBody>
      </p:sp>
      <p:sp>
        <p:nvSpPr>
          <p:cNvPr id="3" name="Content Placeholder 2">
            <a:extLst>
              <a:ext uri="{FF2B5EF4-FFF2-40B4-BE49-F238E27FC236}">
                <a16:creationId xmlns:a16="http://schemas.microsoft.com/office/drawing/2014/main" id="{24E82ADB-E07A-9EC9-958D-3B2F2209A64B}"/>
              </a:ext>
            </a:extLst>
          </p:cNvPr>
          <p:cNvSpPr>
            <a:spLocks noGrp="1"/>
          </p:cNvSpPr>
          <p:nvPr>
            <p:ph idx="1"/>
          </p:nvPr>
        </p:nvSpPr>
        <p:spPr>
          <a:xfrm>
            <a:off x="1244468" y="2232284"/>
            <a:ext cx="10018713" cy="3124201"/>
          </a:xfrm>
        </p:spPr>
        <p:txBody>
          <a:bodyPr>
            <a:noAutofit/>
          </a:bodyPr>
          <a:lstStyle/>
          <a:p>
            <a:pPr>
              <a:spcAft>
                <a:spcPts val="1200"/>
              </a:spcAft>
            </a:pPr>
            <a:r>
              <a:rPr lang="en-US" dirty="0"/>
              <a:t>Goal: Analyze telecommunication company customer data to predict whether or not a customer is likely to leave the platform (churn) </a:t>
            </a:r>
          </a:p>
          <a:p>
            <a:pPr>
              <a:spcAft>
                <a:spcPts val="1200"/>
              </a:spcAft>
            </a:pPr>
            <a:r>
              <a:rPr lang="en-US" dirty="0"/>
              <a:t> Data from 7043 customers (21 features): </a:t>
            </a:r>
          </a:p>
          <a:p>
            <a:pPr marL="0" indent="0">
              <a:spcAft>
                <a:spcPts val="1200"/>
              </a:spcAft>
              <a:buNone/>
            </a:pPr>
            <a:r>
              <a:rPr lang="en-US" dirty="0"/>
              <a:t>	○ Churn (Yes or No)</a:t>
            </a:r>
          </a:p>
          <a:p>
            <a:pPr marL="0" indent="0">
              <a:spcAft>
                <a:spcPts val="1200"/>
              </a:spcAft>
              <a:buNone/>
            </a:pPr>
            <a:r>
              <a:rPr lang="en-US" dirty="0"/>
              <a:t>	○ Customer account information (tenure, contract, payments, etc.) </a:t>
            </a:r>
          </a:p>
          <a:p>
            <a:pPr marL="0" indent="0">
              <a:spcAft>
                <a:spcPts val="1200"/>
              </a:spcAft>
              <a:buNone/>
            </a:pPr>
            <a:r>
              <a:rPr lang="en-US" dirty="0"/>
              <a:t>	○ Demographic Information (Partner, Gender, Age, etc.)</a:t>
            </a:r>
          </a:p>
          <a:p>
            <a:pPr marL="0" indent="0">
              <a:spcAft>
                <a:spcPts val="1200"/>
              </a:spcAft>
              <a:buNone/>
            </a:pPr>
            <a:r>
              <a:rPr lang="en-US" dirty="0"/>
              <a:t>	○ Add-on services provided by the platform</a:t>
            </a:r>
          </a:p>
          <a:p>
            <a:pPr>
              <a:spcAft>
                <a:spcPts val="1200"/>
              </a:spcAft>
            </a:pPr>
            <a:r>
              <a:rPr lang="en-US" dirty="0"/>
              <a:t>Source: Kaggle.com</a:t>
            </a:r>
            <a:endParaRPr lang="en-IN" dirty="0"/>
          </a:p>
        </p:txBody>
      </p:sp>
    </p:spTree>
    <p:extLst>
      <p:ext uri="{BB962C8B-B14F-4D97-AF65-F5344CB8AC3E}">
        <p14:creationId xmlns:p14="http://schemas.microsoft.com/office/powerpoint/2010/main" val="139135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580A-4165-8228-D591-8B9AB597CE73}"/>
              </a:ext>
            </a:extLst>
          </p:cNvPr>
          <p:cNvSpPr>
            <a:spLocks noGrp="1"/>
          </p:cNvSpPr>
          <p:nvPr>
            <p:ph type="title"/>
          </p:nvPr>
        </p:nvSpPr>
        <p:spPr>
          <a:xfrm>
            <a:off x="1484309" y="0"/>
            <a:ext cx="10018713" cy="1752599"/>
          </a:xfrm>
        </p:spPr>
        <p:txBody>
          <a:bodyPr>
            <a:normAutofit/>
          </a:bodyPr>
          <a:lstStyle/>
          <a:p>
            <a:r>
              <a:rPr lang="en-US" sz="3600" b="1" u="sng" dirty="0"/>
              <a:t>DATA PREPROCESSING</a:t>
            </a:r>
            <a:endParaRPr lang="en-IN" sz="3600" b="1" u="sng" dirty="0"/>
          </a:p>
        </p:txBody>
      </p:sp>
      <p:sp>
        <p:nvSpPr>
          <p:cNvPr id="3" name="Content Placeholder 2">
            <a:extLst>
              <a:ext uri="{FF2B5EF4-FFF2-40B4-BE49-F238E27FC236}">
                <a16:creationId xmlns:a16="http://schemas.microsoft.com/office/drawing/2014/main" id="{FB2106BB-41BB-F670-CC5E-1F72C673CE9F}"/>
              </a:ext>
            </a:extLst>
          </p:cNvPr>
          <p:cNvSpPr>
            <a:spLocks noGrp="1"/>
          </p:cNvSpPr>
          <p:nvPr>
            <p:ph idx="1"/>
          </p:nvPr>
        </p:nvSpPr>
        <p:spPr>
          <a:xfrm>
            <a:off x="1086644" y="685174"/>
            <a:ext cx="10018713" cy="3124201"/>
          </a:xfrm>
        </p:spPr>
        <p:txBody>
          <a:bodyPr/>
          <a:lstStyle/>
          <a:p>
            <a:pPr marL="0" indent="0">
              <a:buNone/>
            </a:pPr>
            <a:r>
              <a:rPr lang="en-US" dirty="0"/>
              <a:t>Checking NULL values and drop rows having NULL values.</a:t>
            </a:r>
          </a:p>
          <a:p>
            <a:pPr marL="0" indent="0">
              <a:buNone/>
            </a:pPr>
            <a:r>
              <a:rPr lang="en-US" dirty="0" err="1"/>
              <a:t>df.dropna</a:t>
            </a:r>
            <a:r>
              <a:rPr lang="en-US" dirty="0"/>
              <a:t>(</a:t>
            </a:r>
            <a:r>
              <a:rPr lang="en-US" dirty="0" err="1"/>
              <a:t>inplace</a:t>
            </a:r>
            <a:r>
              <a:rPr lang="en-US" dirty="0"/>
              <a:t>=True) </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92099E36-9850-5B73-B47A-AA8EC2BDA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43" y="2247275"/>
            <a:ext cx="4099953" cy="4396662"/>
          </a:xfrm>
          <a:prstGeom prst="rect">
            <a:avLst/>
          </a:prstGeom>
        </p:spPr>
      </p:pic>
      <p:pic>
        <p:nvPicPr>
          <p:cNvPr id="5" name="Picture 4">
            <a:extLst>
              <a:ext uri="{FF2B5EF4-FFF2-40B4-BE49-F238E27FC236}">
                <a16:creationId xmlns:a16="http://schemas.microsoft.com/office/drawing/2014/main" id="{4279A590-FBDF-C910-E410-1C77300EA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886" y="2343055"/>
            <a:ext cx="4001327" cy="4300882"/>
          </a:xfrm>
          <a:prstGeom prst="rect">
            <a:avLst/>
          </a:prstGeom>
        </p:spPr>
      </p:pic>
    </p:spTree>
    <p:extLst>
      <p:ext uri="{BB962C8B-B14F-4D97-AF65-F5344CB8AC3E}">
        <p14:creationId xmlns:p14="http://schemas.microsoft.com/office/powerpoint/2010/main" val="381834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8CC7-942E-2C5C-E1E2-0220079B89CD}"/>
              </a:ext>
            </a:extLst>
          </p:cNvPr>
          <p:cNvSpPr>
            <a:spLocks noGrp="1"/>
          </p:cNvSpPr>
          <p:nvPr>
            <p:ph type="title"/>
          </p:nvPr>
        </p:nvSpPr>
        <p:spPr>
          <a:xfrm>
            <a:off x="1484310" y="0"/>
            <a:ext cx="10018713" cy="1752599"/>
          </a:xfrm>
        </p:spPr>
        <p:txBody>
          <a:bodyPr/>
          <a:lstStyle/>
          <a:p>
            <a:r>
              <a:rPr lang="en-US" sz="4000" b="1" u="sng" dirty="0"/>
              <a:t>DATA PREPROCESSING</a:t>
            </a:r>
            <a:endParaRPr lang="en-IN" dirty="0"/>
          </a:p>
        </p:txBody>
      </p:sp>
      <p:sp>
        <p:nvSpPr>
          <p:cNvPr id="3" name="Content Placeholder 2">
            <a:extLst>
              <a:ext uri="{FF2B5EF4-FFF2-40B4-BE49-F238E27FC236}">
                <a16:creationId xmlns:a16="http://schemas.microsoft.com/office/drawing/2014/main" id="{C567D4E8-80F2-94FE-B4B4-37D8D1BDF112}"/>
              </a:ext>
            </a:extLst>
          </p:cNvPr>
          <p:cNvSpPr>
            <a:spLocks noGrp="1"/>
          </p:cNvSpPr>
          <p:nvPr>
            <p:ph idx="1"/>
          </p:nvPr>
        </p:nvSpPr>
        <p:spPr>
          <a:xfrm>
            <a:off x="1086643" y="703288"/>
            <a:ext cx="10018713" cy="3124201"/>
          </a:xfrm>
        </p:spPr>
        <p:txBody>
          <a:bodyPr/>
          <a:lstStyle/>
          <a:p>
            <a:pPr marL="0" indent="0">
              <a:buNone/>
            </a:pPr>
            <a:r>
              <a:rPr lang="en-US" dirty="0"/>
              <a:t>Checking Duplicate values and drop rows having Duplicate values.</a:t>
            </a:r>
          </a:p>
          <a:p>
            <a:pPr marL="0" indent="0">
              <a:buNone/>
            </a:pPr>
            <a:r>
              <a:rPr lang="en-US" dirty="0" err="1"/>
              <a:t>df.drop_duplicates</a:t>
            </a:r>
            <a:r>
              <a:rPr lang="en-US" dirty="0"/>
              <a:t>(</a:t>
            </a:r>
            <a:r>
              <a:rPr lang="en-US" dirty="0" err="1"/>
              <a:t>inplace</a:t>
            </a:r>
            <a:r>
              <a:rPr lang="en-US" dirty="0"/>
              <a:t>=True)</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E0F3C95C-0D8C-50DA-63A9-4DFE042BF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43" y="2733578"/>
            <a:ext cx="3476539" cy="1093911"/>
          </a:xfrm>
          <a:prstGeom prst="rect">
            <a:avLst/>
          </a:prstGeom>
        </p:spPr>
      </p:pic>
      <p:pic>
        <p:nvPicPr>
          <p:cNvPr id="5" name="Picture 4">
            <a:extLst>
              <a:ext uri="{FF2B5EF4-FFF2-40B4-BE49-F238E27FC236}">
                <a16:creationId xmlns:a16="http://schemas.microsoft.com/office/drawing/2014/main" id="{0030A539-DDBF-2FC9-7BD8-2D08687C2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671" y="2733578"/>
            <a:ext cx="3678076" cy="1093911"/>
          </a:xfrm>
          <a:prstGeom prst="rect">
            <a:avLst/>
          </a:prstGeom>
        </p:spPr>
      </p:pic>
    </p:spTree>
    <p:extLst>
      <p:ext uri="{BB962C8B-B14F-4D97-AF65-F5344CB8AC3E}">
        <p14:creationId xmlns:p14="http://schemas.microsoft.com/office/powerpoint/2010/main" val="385961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69C0-3175-CF78-29C1-9ADF336F3DF5}"/>
              </a:ext>
            </a:extLst>
          </p:cNvPr>
          <p:cNvSpPr>
            <a:spLocks noGrp="1"/>
          </p:cNvSpPr>
          <p:nvPr>
            <p:ph type="title"/>
          </p:nvPr>
        </p:nvSpPr>
        <p:spPr>
          <a:xfrm>
            <a:off x="1484309" y="-273570"/>
            <a:ext cx="10018713" cy="1752599"/>
          </a:xfrm>
        </p:spPr>
        <p:txBody>
          <a:bodyPr>
            <a:normAutofit/>
          </a:bodyPr>
          <a:lstStyle/>
          <a:p>
            <a:r>
              <a:rPr lang="en-US" sz="3600" b="1" u="sng" dirty="0"/>
              <a:t>Exploratory DATA ANALYSIS</a:t>
            </a:r>
            <a:endParaRPr lang="en-IN" sz="3600" b="1" u="sng" dirty="0"/>
          </a:p>
        </p:txBody>
      </p:sp>
      <p:sp>
        <p:nvSpPr>
          <p:cNvPr id="3" name="Content Placeholder 2">
            <a:extLst>
              <a:ext uri="{FF2B5EF4-FFF2-40B4-BE49-F238E27FC236}">
                <a16:creationId xmlns:a16="http://schemas.microsoft.com/office/drawing/2014/main" id="{0AB53B1C-91E9-16C0-B31F-56DD24A95827}"/>
              </a:ext>
            </a:extLst>
          </p:cNvPr>
          <p:cNvSpPr>
            <a:spLocks noGrp="1"/>
          </p:cNvSpPr>
          <p:nvPr>
            <p:ph idx="1"/>
          </p:nvPr>
        </p:nvSpPr>
        <p:spPr>
          <a:xfrm>
            <a:off x="688978" y="148651"/>
            <a:ext cx="10018713" cy="3124201"/>
          </a:xfrm>
        </p:spPr>
        <p:txBody>
          <a:bodyPr/>
          <a:lstStyle/>
          <a:p>
            <a:pPr marL="0" indent="0">
              <a:buNone/>
            </a:pPr>
            <a:r>
              <a:rPr lang="en-US" dirty="0"/>
              <a:t>Target- Customer Churn</a:t>
            </a:r>
            <a:endParaRPr lang="en-IN" dirty="0"/>
          </a:p>
          <a:p>
            <a:pPr marL="0" indent="0">
              <a:buNone/>
            </a:pPr>
            <a:endParaRPr lang="en-IN" dirty="0"/>
          </a:p>
        </p:txBody>
      </p:sp>
      <p:pic>
        <p:nvPicPr>
          <p:cNvPr id="4" name="Picture 3">
            <a:extLst>
              <a:ext uri="{FF2B5EF4-FFF2-40B4-BE49-F238E27FC236}">
                <a16:creationId xmlns:a16="http://schemas.microsoft.com/office/drawing/2014/main" id="{0C6AD9F9-5C5A-0A85-417D-F2C958FE3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265" y="2015732"/>
            <a:ext cx="5029902" cy="3848637"/>
          </a:xfrm>
          <a:prstGeom prst="rect">
            <a:avLst/>
          </a:prstGeom>
        </p:spPr>
      </p:pic>
    </p:spTree>
    <p:extLst>
      <p:ext uri="{BB962C8B-B14F-4D97-AF65-F5344CB8AC3E}">
        <p14:creationId xmlns:p14="http://schemas.microsoft.com/office/powerpoint/2010/main" val="9829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B670-7EAF-2DA3-F5BF-C72D26436FA1}"/>
              </a:ext>
            </a:extLst>
          </p:cNvPr>
          <p:cNvSpPr>
            <a:spLocks noGrp="1"/>
          </p:cNvSpPr>
          <p:nvPr>
            <p:ph type="title"/>
          </p:nvPr>
        </p:nvSpPr>
        <p:spPr>
          <a:xfrm>
            <a:off x="1484310" y="-228600"/>
            <a:ext cx="10018713" cy="1752599"/>
          </a:xfrm>
        </p:spPr>
        <p:txBody>
          <a:bodyPr>
            <a:normAutofit/>
          </a:bodyPr>
          <a:lstStyle/>
          <a:p>
            <a:r>
              <a:rPr lang="en-IN" sz="3200" b="1" u="sng" dirty="0"/>
              <a:t>OUR CUSTOMERS</a:t>
            </a:r>
          </a:p>
        </p:txBody>
      </p:sp>
      <p:sp>
        <p:nvSpPr>
          <p:cNvPr id="3" name="Content Placeholder 2">
            <a:extLst>
              <a:ext uri="{FF2B5EF4-FFF2-40B4-BE49-F238E27FC236}">
                <a16:creationId xmlns:a16="http://schemas.microsoft.com/office/drawing/2014/main" id="{C83B336D-5005-6F4C-6468-6C0D63E1AC7C}"/>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9C5634F6-41E4-1ED5-77A4-7F0634F2C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066800"/>
            <a:ext cx="9604375" cy="2777324"/>
          </a:xfrm>
          <a:prstGeom prst="rect">
            <a:avLst/>
          </a:prstGeom>
        </p:spPr>
      </p:pic>
      <p:pic>
        <p:nvPicPr>
          <p:cNvPr id="5" name="Picture 4">
            <a:extLst>
              <a:ext uri="{FF2B5EF4-FFF2-40B4-BE49-F238E27FC236}">
                <a16:creationId xmlns:a16="http://schemas.microsoft.com/office/drawing/2014/main" id="{E0DD23D1-9831-6E23-CD60-E479C8C42426}"/>
              </a:ext>
            </a:extLst>
          </p:cNvPr>
          <p:cNvPicPr>
            <a:picLocks noChangeAspect="1"/>
          </p:cNvPicPr>
          <p:nvPr/>
        </p:nvPicPr>
        <p:blipFill rotWithShape="1">
          <a:blip r:embed="rId3">
            <a:extLst>
              <a:ext uri="{28A0092B-C50C-407E-A947-70E740481C1C}">
                <a14:useLocalDpi xmlns:a14="http://schemas.microsoft.com/office/drawing/2010/main" val="0"/>
              </a:ext>
            </a:extLst>
          </a:blip>
          <a:srcRect l="-104" r="-1020"/>
          <a:stretch/>
        </p:blipFill>
        <p:spPr>
          <a:xfrm>
            <a:off x="1485410" y="3844124"/>
            <a:ext cx="9712242" cy="2777324"/>
          </a:xfrm>
          <a:prstGeom prst="rect">
            <a:avLst/>
          </a:prstGeom>
        </p:spPr>
      </p:pic>
    </p:spTree>
    <p:extLst>
      <p:ext uri="{BB962C8B-B14F-4D97-AF65-F5344CB8AC3E}">
        <p14:creationId xmlns:p14="http://schemas.microsoft.com/office/powerpoint/2010/main" val="875534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141</TotalTime>
  <Words>649</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Corbel</vt:lpstr>
      <vt:lpstr>menlo</vt:lpstr>
      <vt:lpstr>var(--jp-content-font-family)</vt:lpstr>
      <vt:lpstr>Parallax</vt:lpstr>
      <vt:lpstr>TELECOM CUSTOMER CHURN PREDICTION</vt:lpstr>
      <vt:lpstr>ABOUT PROJECT</vt:lpstr>
      <vt:lpstr>Project OBJECTIVE</vt:lpstr>
      <vt:lpstr>APPROACH</vt:lpstr>
      <vt:lpstr>Data Collection</vt:lpstr>
      <vt:lpstr>DATA PREPROCESSING</vt:lpstr>
      <vt:lpstr>DATA PREPROCESSING</vt:lpstr>
      <vt:lpstr>Exploratory DATA ANALYSIS</vt:lpstr>
      <vt:lpstr>OUR CUSTOMERS</vt:lpstr>
      <vt:lpstr>OUR CUSTOMERS</vt:lpstr>
      <vt:lpstr>OUR CUSTOMERS</vt:lpstr>
      <vt:lpstr>OUR CUSTOMERS</vt:lpstr>
      <vt:lpstr>OUR CUSTOMERS</vt:lpstr>
      <vt:lpstr>OUR CUSTOMERS</vt:lpstr>
      <vt:lpstr>IMBALANCE TARGET CLASS</vt:lpstr>
      <vt:lpstr>PERFORMANCE EVALUATION</vt:lpstr>
      <vt:lpstr>PERFORMANCE EVALUATION</vt:lpstr>
      <vt:lpstr>PERFORMANCE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Aayush Jain</dc:creator>
  <cp:lastModifiedBy>Aayush Jain</cp:lastModifiedBy>
  <cp:revision>2</cp:revision>
  <dcterms:created xsi:type="dcterms:W3CDTF">2024-08-09T06:40:12Z</dcterms:created>
  <dcterms:modified xsi:type="dcterms:W3CDTF">2024-08-09T10:18:01Z</dcterms:modified>
</cp:coreProperties>
</file>