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Lat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004">
          <p15:clr>
            <a:srgbClr val="A4A3A4"/>
          </p15:clr>
        </p15:guide>
        <p15:guide id="2" pos="3840">
          <p15:clr>
            <a:srgbClr val="A4A3A4"/>
          </p15:clr>
        </p15:guide>
        <p15:guide id="3" orient="horz" pos="70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o1HlCfebKSYpqWa1FzH5ELfvA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03895C-0F46-4A7C-987B-FE2E5DF14A40}">
  <a:tblStyle styleId="{BB03895C-0F46-4A7C-987B-FE2E5DF14A40}"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DF1E7"/>
          </a:solidFill>
        </a:fill>
      </a:tcStyle>
    </a:wholeTbl>
    <a:band1H>
      <a:tcTxStyle b="off" i="off"/>
      <a:tcStyle>
        <a:tcBdr/>
        <a:fill>
          <a:solidFill>
            <a:srgbClr val="FBE2CC"/>
          </a:solidFill>
        </a:fill>
      </a:tcStyle>
    </a:band1H>
    <a:band2H>
      <a:tcTxStyle b="off" i="off"/>
      <a:tcStyle>
        <a:tcBdr/>
      </a:tcStyle>
    </a:band2H>
    <a:band1V>
      <a:tcTxStyle b="off" i="off"/>
      <a:tcStyle>
        <a:tcBdr/>
        <a:fill>
          <a:solidFill>
            <a:srgbClr val="FBE2CC"/>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74DCD169-D7B7-4483-BB35-8409F53CB39E}"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guide orient="horz" pos="2004"/>
        <p:guide pos="3840"/>
        <p:guide orient="horz" pos="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999744481275186"/>
          <c:y val="4.2762648848819439E-2"/>
          <c:w val="0.82550273091087623"/>
          <c:h val="0.81713960160448507"/>
        </c:manualLayout>
      </c:layout>
      <c:barChart>
        <c:barDir val="col"/>
        <c:grouping val="clustered"/>
        <c:varyColors val="0"/>
        <c:ser>
          <c:idx val="1"/>
          <c:order val="0"/>
          <c:tx>
            <c:strRef>
              <c:f>Sheet1!$B$1</c:f>
              <c:strCache>
                <c:ptCount val="1"/>
                <c:pt idx="0">
                  <c:v>Column2</c:v>
                </c:pt>
              </c:strCache>
            </c:strRef>
          </c:tx>
          <c:spPr>
            <a:solidFill>
              <a:schemeClr val="accent1"/>
            </a:solidFill>
            <a:ln>
              <a:noFill/>
              <a:prstDash val="solid"/>
            </a:ln>
            <a:effectLst/>
          </c:spPr>
          <c:invertIfNegative val="0"/>
          <c:cat>
            <c:strRef>
              <c:f>Sheet1!$A$2:$A$3</c:f>
              <c:strCache>
                <c:ptCount val="2"/>
                <c:pt idx="0">
                  <c:v>F</c:v>
                </c:pt>
                <c:pt idx="1">
                  <c:v>M</c:v>
                </c:pt>
              </c:strCache>
            </c:strRef>
          </c:cat>
          <c:val>
            <c:numRef>
              <c:f>Sheet1!$B$2:$B$3</c:f>
              <c:numCache>
                <c:formatCode>General</c:formatCode>
                <c:ptCount val="2"/>
                <c:pt idx="0">
                  <c:v>1009850</c:v>
                </c:pt>
                <c:pt idx="1">
                  <c:v>832893</c:v>
                </c:pt>
              </c:numCache>
            </c:numRef>
          </c:val>
          <c:extLst>
            <c:ext xmlns:c16="http://schemas.microsoft.com/office/drawing/2014/chart" uri="{C3380CC4-5D6E-409C-BE32-E72D297353CC}">
              <c16:uniqueId val="{00000000-974F-47AA-ACA4-613E2CD81F2D}"/>
            </c:ext>
          </c:extLst>
        </c:ser>
        <c:dLbls>
          <c:showLegendKey val="0"/>
          <c:showVal val="0"/>
          <c:showCatName val="0"/>
          <c:showSerName val="0"/>
          <c:showPercent val="0"/>
          <c:showBubbleSize val="0"/>
        </c:dLbls>
        <c:gapWidth val="150"/>
        <c:axId val="1521988255"/>
        <c:axId val="1584427903"/>
      </c:barChart>
      <c:dateAx>
        <c:axId val="1521988255"/>
        <c:scaling>
          <c:orientation val="minMax"/>
        </c:scaling>
        <c:delete val="0"/>
        <c:axPos val="b"/>
        <c:numFmt formatCode="General" sourceLinked="1"/>
        <c:majorTickMark val="none"/>
        <c:minorTickMark val="none"/>
        <c:tickLblPos val="nextTo"/>
        <c:spPr>
          <a:noFill/>
          <a:ln w="28575" cap="flat" cmpd="sng" algn="ctr">
            <a:solidFill>
              <a:srgbClr val="989898"/>
            </a:solidFill>
            <a:round/>
            <a:tailEnd type="triangle" w="lg" len="lg"/>
          </a:ln>
          <a:effectLst/>
        </c:spPr>
        <c:txPr>
          <a:bodyPr rot="0" spcFirstLastPara="1" vertOverflow="ellipsis"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crossAx val="1584427903"/>
        <c:crosses val="autoZero"/>
        <c:auto val="0"/>
        <c:lblOffset val="100"/>
        <c:baseTimeUnit val="days"/>
      </c:dateAx>
      <c:valAx>
        <c:axId val="1584427903"/>
        <c:scaling>
          <c:orientation val="minMax"/>
          <c:max val="1100000"/>
          <c:min val="0"/>
        </c:scaling>
        <c:delete val="0"/>
        <c:axPos val="l"/>
        <c:majorGridlines>
          <c:spPr>
            <a:ln w="9525" cap="flat" cmpd="sng" algn="ctr">
              <a:solidFill>
                <a:srgbClr val="D9D9D9"/>
              </a:solidFill>
              <a:round/>
            </a:ln>
            <a:effectLst/>
          </c:spPr>
        </c:majorGridlines>
        <c:numFmt formatCode="#,##0" sourceLinked="0"/>
        <c:majorTickMark val="none"/>
        <c:minorTickMark val="none"/>
        <c:tickLblPos val="nextTo"/>
        <c:spPr>
          <a:noFill/>
          <a:ln w="28575" cap="flat" cmpd="sng" algn="ctr">
            <a:solidFill>
              <a:srgbClr val="989898"/>
            </a:solidFill>
            <a:round/>
            <a:tailEnd type="triangle" w="lg" len="lg"/>
          </a:ln>
          <a:effectLst/>
        </c:spPr>
        <c:txPr>
          <a:bodyPr rot="-6000000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crossAx val="1521988255"/>
        <c:crosses val="autoZero"/>
        <c:crossBetween val="between"/>
        <c:majorUnit val="200000"/>
        <c:minorUnit val="5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999744481275186"/>
          <c:y val="4.2762648848819439E-2"/>
          <c:w val="0.82550273091087623"/>
          <c:h val="0.61616146170808272"/>
        </c:manualLayout>
      </c:layout>
      <c:barChart>
        <c:barDir val="col"/>
        <c:grouping val="clustered"/>
        <c:varyColors val="0"/>
        <c:ser>
          <c:idx val="1"/>
          <c:order val="0"/>
          <c:tx>
            <c:strRef>
              <c:f>Sheet1!$B$1</c:f>
              <c:strCache>
                <c:ptCount val="1"/>
                <c:pt idx="0">
                  <c:v>Column2</c:v>
                </c:pt>
              </c:strCache>
            </c:strRef>
          </c:tx>
          <c:spPr>
            <a:solidFill>
              <a:schemeClr val="accent1"/>
            </a:solidFill>
            <a:ln>
              <a:noFill/>
              <a:prstDash val="solid"/>
            </a:ln>
            <a:effectLst/>
          </c:spPr>
          <c:invertIfNegative val="0"/>
          <c:cat>
            <c:strRef>
              <c:f>Sheet1!$A$2:$A$15</c:f>
              <c:strCache>
                <c:ptCount val="14"/>
                <c:pt idx="0">
                  <c:v>Gas_Transport</c:v>
                </c:pt>
                <c:pt idx="1">
                  <c:v>Grocery_Pos</c:v>
                </c:pt>
                <c:pt idx="2">
                  <c:v>Home</c:v>
                </c:pt>
                <c:pt idx="3">
                  <c:v>Shopping-Pos</c:v>
                </c:pt>
                <c:pt idx="4">
                  <c:v>Kids_Pets</c:v>
                </c:pt>
                <c:pt idx="5">
                  <c:v>Shopping_Net</c:v>
                </c:pt>
                <c:pt idx="6">
                  <c:v>Entertainment</c:v>
                </c:pt>
                <c:pt idx="7">
                  <c:v>Food_Dining</c:v>
                </c:pt>
                <c:pt idx="8">
                  <c:v>Personal_Care</c:v>
                </c:pt>
                <c:pt idx="9">
                  <c:v>Health_Fitness</c:v>
                </c:pt>
                <c:pt idx="10">
                  <c:v>Misc_Pos</c:v>
                </c:pt>
                <c:pt idx="11">
                  <c:v>Misc_Net</c:v>
                </c:pt>
                <c:pt idx="12">
                  <c:v>Grocery_Net</c:v>
                </c:pt>
                <c:pt idx="13">
                  <c:v>Travel</c:v>
                </c:pt>
              </c:strCache>
            </c:strRef>
          </c:cat>
          <c:val>
            <c:numRef>
              <c:f>Sheet1!$B$2:$B$15</c:f>
              <c:numCache>
                <c:formatCode>General</c:formatCode>
                <c:ptCount val="14"/>
                <c:pt idx="0">
                  <c:v>188029</c:v>
                </c:pt>
                <c:pt idx="1">
                  <c:v>176191</c:v>
                </c:pt>
                <c:pt idx="2">
                  <c:v>174560</c:v>
                </c:pt>
                <c:pt idx="3">
                  <c:v>166463</c:v>
                </c:pt>
                <c:pt idx="4">
                  <c:v>161727</c:v>
                </c:pt>
                <c:pt idx="5">
                  <c:v>139322</c:v>
                </c:pt>
                <c:pt idx="6">
                  <c:v>134118</c:v>
                </c:pt>
                <c:pt idx="7">
                  <c:v>130729</c:v>
                </c:pt>
                <c:pt idx="8">
                  <c:v>130085</c:v>
                </c:pt>
                <c:pt idx="9">
                  <c:v>122553</c:v>
                </c:pt>
                <c:pt idx="10">
                  <c:v>114229</c:v>
                </c:pt>
                <c:pt idx="11">
                  <c:v>90654</c:v>
                </c:pt>
                <c:pt idx="12">
                  <c:v>64878</c:v>
                </c:pt>
                <c:pt idx="13">
                  <c:v>57956</c:v>
                </c:pt>
              </c:numCache>
            </c:numRef>
          </c:val>
          <c:extLst>
            <c:ext xmlns:c16="http://schemas.microsoft.com/office/drawing/2014/chart" uri="{C3380CC4-5D6E-409C-BE32-E72D297353CC}">
              <c16:uniqueId val="{00000000-9E84-4976-A04D-529F99450115}"/>
            </c:ext>
          </c:extLst>
        </c:ser>
        <c:dLbls>
          <c:showLegendKey val="0"/>
          <c:showVal val="0"/>
          <c:showCatName val="0"/>
          <c:showSerName val="0"/>
          <c:showPercent val="0"/>
          <c:showBubbleSize val="0"/>
        </c:dLbls>
        <c:gapWidth val="30"/>
        <c:axId val="1521988255"/>
        <c:axId val="1584427903"/>
      </c:barChart>
      <c:dateAx>
        <c:axId val="1521988255"/>
        <c:scaling>
          <c:orientation val="minMax"/>
        </c:scaling>
        <c:delete val="0"/>
        <c:axPos val="b"/>
        <c:numFmt formatCode="General" sourceLinked="1"/>
        <c:majorTickMark val="none"/>
        <c:minorTickMark val="none"/>
        <c:tickLblPos val="nextTo"/>
        <c:spPr>
          <a:noFill/>
          <a:ln w="9525" cap="flat" cmpd="sng" algn="ctr">
            <a:solidFill>
              <a:srgbClr val="989898"/>
            </a:solidFill>
            <a:round/>
            <a:tailEnd type="triangle" w="lg" len="lg"/>
          </a:ln>
          <a:effectLst/>
        </c:spPr>
        <c:txPr>
          <a:bodyPr rot="-5400000" spcFirstLastPara="1" vertOverflow="ellipsis" wrap="square" anchor="ctr" anchorCtr="1"/>
          <a:lstStyle/>
          <a:p>
            <a:pPr>
              <a:defRPr sz="16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crossAx val="1584427903"/>
        <c:crosses val="autoZero"/>
        <c:auto val="0"/>
        <c:lblOffset val="100"/>
        <c:baseTimeUnit val="days"/>
      </c:dateAx>
      <c:valAx>
        <c:axId val="1584427903"/>
        <c:scaling>
          <c:orientation val="minMax"/>
          <c:max val="190000"/>
          <c:min val="0"/>
        </c:scaling>
        <c:delete val="0"/>
        <c:axPos val="l"/>
        <c:majorGridlines>
          <c:spPr>
            <a:ln w="9525" cap="flat" cmpd="sng" algn="ctr">
              <a:solidFill>
                <a:srgbClr val="D9D9D9"/>
              </a:solidFill>
              <a:round/>
            </a:ln>
            <a:effectLst/>
          </c:spPr>
        </c:majorGridlines>
        <c:numFmt formatCode="#,##0" sourceLinked="0"/>
        <c:majorTickMark val="none"/>
        <c:minorTickMark val="none"/>
        <c:tickLblPos val="nextTo"/>
        <c:spPr>
          <a:noFill/>
          <a:ln w="9525" cap="flat" cmpd="sng" algn="ctr">
            <a:solidFill>
              <a:srgbClr val="989898"/>
            </a:solidFill>
            <a:round/>
            <a:tailEnd type="triangle" w="lg" len="lg"/>
          </a:ln>
          <a:effectLst/>
        </c:spPr>
        <c:txPr>
          <a:bodyPr rot="-60000000" spcFirstLastPara="1" vertOverflow="ellipsis" vert="horz" wrap="square" anchor="ctr" anchorCtr="1"/>
          <a:lstStyle/>
          <a:p>
            <a:pPr>
              <a:defRPr sz="16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crossAx val="1521988255"/>
        <c:crosses val="autoZero"/>
        <c:crossBetween val="between"/>
        <c:majorUnit val="25000"/>
        <c:minorUnit val="25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 name="Google Shape;3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07" name="Google Shape;107;p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Lato"/>
              <a:buNone/>
            </a:pPr>
            <a:fld id="{00000000-1234-1234-1234-123412341234}" type="slidenum">
              <a:rPr lang="en-US">
                <a:latin typeface="Lato"/>
                <a:ea typeface="Lato"/>
                <a:cs typeface="Lato"/>
                <a:sym typeface="Lato"/>
              </a:rPr>
              <a:t>10</a:t>
            </a:fld>
            <a:endParaRPr>
              <a:latin typeface="Lato"/>
              <a:ea typeface="Lato"/>
              <a:cs typeface="Lato"/>
              <a:sym typeface="La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8" name="Google Shape;118;p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Lato"/>
              <a:buNone/>
            </a:pPr>
            <a:fld id="{00000000-1234-1234-1234-123412341234}" type="slidenum">
              <a:rPr lang="en-US">
                <a:latin typeface="Lato"/>
                <a:ea typeface="Lato"/>
                <a:cs typeface="Lato"/>
                <a:sym typeface="Lato"/>
              </a:rPr>
              <a:t>11</a:t>
            </a:fld>
            <a:endParaRPr>
              <a:latin typeface="Lato"/>
              <a:ea typeface="Lato"/>
              <a:cs typeface="Lato"/>
              <a:sym typeface="La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28" name="Google Shape;128;p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Lato"/>
              <a:buNone/>
            </a:pPr>
            <a:fld id="{00000000-1234-1234-1234-123412341234}" type="slidenum">
              <a:rPr lang="en-US">
                <a:latin typeface="Lato"/>
                <a:ea typeface="Lato"/>
                <a:cs typeface="Lato"/>
                <a:sym typeface="Lato"/>
              </a:rPr>
              <a:t>12</a:t>
            </a:fld>
            <a:endParaRPr>
              <a:latin typeface="Lato"/>
              <a:ea typeface="Lato"/>
              <a:cs typeface="Lato"/>
              <a:sym typeface="La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35" name="Google Shape;135;p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Lato"/>
              <a:buNone/>
            </a:pPr>
            <a:fld id="{00000000-1234-1234-1234-123412341234}" type="slidenum">
              <a:rPr lang="en-US">
                <a:latin typeface="Lato"/>
                <a:ea typeface="Lato"/>
                <a:cs typeface="Lato"/>
                <a:sym typeface="Lato"/>
              </a:rPr>
              <a:t>13</a:t>
            </a:fld>
            <a:endParaRPr>
              <a:latin typeface="Lato"/>
              <a:ea typeface="Lato"/>
              <a:cs typeface="Lato"/>
              <a:sym typeface="La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85" name="Google Shape;185;p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Lato"/>
              <a:buNone/>
            </a:pPr>
            <a:fld id="{00000000-1234-1234-1234-123412341234}" type="slidenum">
              <a:rPr lang="en-US">
                <a:latin typeface="Lato"/>
                <a:ea typeface="Lato"/>
                <a:cs typeface="Lato"/>
                <a:sym typeface="Lato"/>
              </a:rPr>
              <a:t>15</a:t>
            </a:fld>
            <a:endParaRPr>
              <a:latin typeface="Lato"/>
              <a:ea typeface="Lato"/>
              <a:cs typeface="Lato"/>
              <a:sym typeface="La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93" name="Google Shape;193;p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Lato"/>
              <a:buNone/>
            </a:pPr>
            <a:fld id="{00000000-1234-1234-1234-123412341234}" type="slidenum">
              <a:rPr lang="en-US">
                <a:latin typeface="Lato"/>
                <a:ea typeface="Lato"/>
                <a:cs typeface="Lato"/>
                <a:sym typeface="Lato"/>
              </a:rPr>
              <a:t>16</a:t>
            </a:fld>
            <a:endParaRPr>
              <a:latin typeface="Lato"/>
              <a:ea typeface="Lato"/>
              <a:cs typeface="Lato"/>
              <a:sym typeface="La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00" name="Google Shape;200;p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Lato"/>
              <a:buNone/>
            </a:pPr>
            <a:fld id="{00000000-1234-1234-1234-123412341234}" type="slidenum">
              <a:rPr lang="en-US">
                <a:latin typeface="Lato"/>
                <a:ea typeface="Lato"/>
                <a:cs typeface="Lato"/>
                <a:sym typeface="Lato"/>
              </a:rPr>
              <a:t>17</a:t>
            </a:fld>
            <a:endParaRPr>
              <a:latin typeface="Lato"/>
              <a:ea typeface="Lato"/>
              <a:cs typeface="Lato"/>
              <a:sym typeface="La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07" name="Google Shape;207;p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Lato"/>
              <a:buNone/>
            </a:pPr>
            <a:fld id="{00000000-1234-1234-1234-123412341234}" type="slidenum">
              <a:rPr lang="en-US">
                <a:latin typeface="Lato"/>
                <a:ea typeface="Lato"/>
                <a:cs typeface="Lato"/>
                <a:sym typeface="Lato"/>
              </a:rPr>
              <a:t>18</a:t>
            </a:fld>
            <a:endParaRPr>
              <a:latin typeface="Lato"/>
              <a:ea typeface="Lato"/>
              <a:cs typeface="Lato"/>
              <a:sym typeface="La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14" name="Google Shape;214;p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Lato"/>
              <a:buNone/>
            </a:pPr>
            <a:fld id="{00000000-1234-1234-1234-123412341234}" type="slidenum">
              <a:rPr lang="en-US">
                <a:latin typeface="Lato"/>
                <a:ea typeface="Lato"/>
                <a:cs typeface="Lato"/>
                <a:sym typeface="Lato"/>
              </a:rPr>
              <a:t>19</a:t>
            </a:fld>
            <a:endParaRPr>
              <a:latin typeface="Lato"/>
              <a:ea typeface="Lato"/>
              <a:cs typeface="Lato"/>
              <a:sym typeface="La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 name="Google Shape;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1097434f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ga1097434f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 name="Google Shape;46;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47" name="Google Shape;47;p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Lato"/>
              <a:buNone/>
            </a:pPr>
            <a:fld id="{00000000-1234-1234-1234-123412341234}" type="slidenum">
              <a:rPr lang="en-US">
                <a:latin typeface="Lato"/>
                <a:ea typeface="Lato"/>
                <a:cs typeface="Lato"/>
                <a:sym typeface="Lato"/>
              </a:rPr>
              <a:t>3</a:t>
            </a:fld>
            <a:endParaRPr>
              <a:latin typeface="Lato"/>
              <a:ea typeface="Lato"/>
              <a:cs typeface="Lato"/>
              <a:sym typeface="La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 name="Google Shape;5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60" name="Google Shape;60;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Lato"/>
              <a:buNone/>
            </a:pPr>
            <a:fld id="{00000000-1234-1234-1234-123412341234}" type="slidenum">
              <a:rPr lang="en-US">
                <a:latin typeface="Lato"/>
                <a:ea typeface="Lato"/>
                <a:cs typeface="Lato"/>
                <a:sym typeface="Lato"/>
              </a:rPr>
              <a:t>5</a:t>
            </a:fld>
            <a:endParaRPr>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69" name="Google Shape;69;p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Lato"/>
              <a:buNone/>
            </a:pPr>
            <a:fld id="{00000000-1234-1234-1234-123412341234}" type="slidenum">
              <a:rPr lang="en-US">
                <a:latin typeface="Lato"/>
                <a:ea typeface="Lato"/>
                <a:cs typeface="Lato"/>
                <a:sym typeface="Lato"/>
              </a:rPr>
              <a:t>6</a:t>
            </a:fld>
            <a:endParaRPr>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78" name="Google Shape;78;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Lato"/>
              <a:buNone/>
            </a:pPr>
            <a:fld id="{00000000-1234-1234-1234-123412341234}" type="slidenum">
              <a:rPr lang="en-US">
                <a:latin typeface="Lato"/>
                <a:ea typeface="Lato"/>
                <a:cs typeface="Lato"/>
                <a:sym typeface="Lato"/>
              </a:rPr>
              <a:t>7</a:t>
            </a:fld>
            <a:endParaRPr>
              <a:latin typeface="Lato"/>
              <a:ea typeface="Lato"/>
              <a:cs typeface="Lato"/>
              <a:sym typeface="La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87" name="Google Shape;87;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Lato"/>
              <a:buNone/>
            </a:pPr>
            <a:fld id="{00000000-1234-1234-1234-123412341234}" type="slidenum">
              <a:rPr lang="en-US">
                <a:latin typeface="Lato"/>
                <a:ea typeface="Lato"/>
                <a:cs typeface="Lato"/>
                <a:sym typeface="Lato"/>
              </a:rPr>
              <a:t>8</a:t>
            </a:fld>
            <a:endParaRPr>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96" name="Google Shape;96;p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Lato"/>
              <a:buNone/>
            </a:pPr>
            <a:fld id="{00000000-1234-1234-1234-123412341234}" type="slidenum">
              <a:rPr lang="en-US">
                <a:latin typeface="Lato"/>
                <a:ea typeface="Lato"/>
                <a:cs typeface="Lato"/>
                <a:sym typeface="Lato"/>
              </a:rPr>
              <a:t>9</a:t>
            </a:fld>
            <a:endParaRPr>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layout">
  <p:cSld name="Title Only layout">
    <p:spTree>
      <p:nvGrpSpPr>
        <p:cNvPr id="1" name="Shape 19"/>
        <p:cNvGrpSpPr/>
        <p:nvPr/>
      </p:nvGrpSpPr>
      <p:grpSpPr>
        <a:xfrm>
          <a:off x="0" y="0"/>
          <a:ext cx="0" cy="0"/>
          <a:chOff x="0" y="0"/>
          <a:chExt cx="0" cy="0"/>
        </a:xfrm>
      </p:grpSpPr>
      <p:sp>
        <p:nvSpPr>
          <p:cNvPr id="20" name="Google Shape;20;p25"/>
          <p:cNvSpPr txBox="1">
            <a:spLocks noGrp="1"/>
          </p:cNvSpPr>
          <p:nvPr>
            <p:ph type="body" idx="1"/>
          </p:nvPr>
        </p:nvSpPr>
        <p:spPr>
          <a:xfrm>
            <a:off x="718384" y="201168"/>
            <a:ext cx="10755231" cy="521208"/>
          </a:xfrm>
          <a:prstGeom prst="rect">
            <a:avLst/>
          </a:prstGeom>
          <a:noFill/>
          <a:ln>
            <a:noFill/>
          </a:ln>
        </p:spPr>
        <p:txBody>
          <a:bodyPr spcFirstLastPara="1" wrap="square" lIns="84200" tIns="42100" rIns="84200" bIns="42100" anchor="ctr" anchorCtr="0">
            <a:normAutofit/>
          </a:bodyPr>
          <a:lstStyle>
            <a:lvl1pPr marL="457200" lvl="0" indent="-228600" algn="ctr">
              <a:lnSpc>
                <a:spcPct val="100000"/>
              </a:lnSpc>
              <a:spcBef>
                <a:spcPts val="0"/>
              </a:spcBef>
              <a:spcAft>
                <a:spcPts val="0"/>
              </a:spcAft>
              <a:buSzPts val="3000"/>
              <a:buNone/>
              <a:defRPr sz="2400" b="0">
                <a:solidFill>
                  <a:srgbClr val="000000"/>
                </a:solidFill>
                <a:latin typeface="Lato"/>
                <a:ea typeface="Lato"/>
                <a:cs typeface="Lato"/>
                <a:sym typeface="Lato"/>
              </a:defRPr>
            </a:lvl1pPr>
            <a:lvl2pPr marL="914400" lvl="1" indent="-393700" algn="l">
              <a:lnSpc>
                <a:spcPct val="100000"/>
              </a:lnSpc>
              <a:spcBef>
                <a:spcPts val="500"/>
              </a:spcBef>
              <a:spcAft>
                <a:spcPts val="0"/>
              </a:spcAft>
              <a:buSzPts val="2600"/>
              <a:buChar char="–"/>
              <a:defRPr/>
            </a:lvl2pPr>
            <a:lvl3pPr marL="1371600" lvl="2" indent="-368300" algn="l">
              <a:lnSpc>
                <a:spcPct val="100000"/>
              </a:lnSpc>
              <a:spcBef>
                <a:spcPts val="400"/>
              </a:spcBef>
              <a:spcAft>
                <a:spcPts val="0"/>
              </a:spcAft>
              <a:buSzPts val="22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100000"/>
              </a:lnSpc>
              <a:spcBef>
                <a:spcPts val="400"/>
              </a:spcBef>
              <a:spcAft>
                <a:spcPts val="0"/>
              </a:spcAft>
              <a:buSzPts val="1800"/>
              <a:buChar char="•"/>
              <a:defRPr/>
            </a:lvl6pPr>
            <a:lvl7pPr marL="3200400" lvl="6" indent="-342900" algn="l">
              <a:lnSpc>
                <a:spcPct val="100000"/>
              </a:lnSpc>
              <a:spcBef>
                <a:spcPts val="400"/>
              </a:spcBef>
              <a:spcAft>
                <a:spcPts val="0"/>
              </a:spcAft>
              <a:buSzPts val="1800"/>
              <a:buChar char="•"/>
              <a:defRPr/>
            </a:lvl7pPr>
            <a:lvl8pPr marL="3657600" lvl="7" indent="-342900" algn="l">
              <a:lnSpc>
                <a:spcPct val="100000"/>
              </a:lnSpc>
              <a:spcBef>
                <a:spcPts val="400"/>
              </a:spcBef>
              <a:spcAft>
                <a:spcPts val="0"/>
              </a:spcAft>
              <a:buSzPts val="1800"/>
              <a:buChar char="•"/>
              <a:defRPr/>
            </a:lvl8pPr>
            <a:lvl9pPr marL="4114800" lvl="8" indent="-342900" algn="l">
              <a:lnSpc>
                <a:spcPct val="100000"/>
              </a:lnSpc>
              <a:spcBef>
                <a:spcPts val="40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
        <p:cNvGrpSpPr/>
        <p:nvPr/>
      </p:nvGrpSpPr>
      <p:grpSpPr>
        <a:xfrm>
          <a:off x="0" y="0"/>
          <a:ext cx="0" cy="0"/>
          <a:chOff x="0" y="0"/>
          <a:chExt cx="0" cy="0"/>
        </a:xfrm>
      </p:grpSpPr>
      <p:sp>
        <p:nvSpPr>
          <p:cNvPr id="22" name="Google Shape;22;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
        <p:cNvGrpSpPr/>
        <p:nvPr/>
      </p:nvGrpSpPr>
      <p:grpSpPr>
        <a:xfrm>
          <a:off x="0" y="0"/>
          <a:ext cx="0" cy="0"/>
          <a:chOff x="0" y="0"/>
          <a:chExt cx="0" cy="0"/>
        </a:xfrm>
      </p:grpSpPr>
      <p:sp>
        <p:nvSpPr>
          <p:cNvPr id="37" name="Google Shape;37;p1"/>
          <p:cNvSpPr txBox="1"/>
          <p:nvPr/>
        </p:nvSpPr>
        <p:spPr>
          <a:xfrm>
            <a:off x="1401454" y="2327728"/>
            <a:ext cx="9389093" cy="877129"/>
          </a:xfrm>
          <a:prstGeom prst="rect">
            <a:avLst/>
          </a:prstGeom>
          <a:noFill/>
          <a:ln>
            <a:noFill/>
          </a:ln>
        </p:spPr>
        <p:txBody>
          <a:bodyPr spcFirstLastPara="1" wrap="square" lIns="91400" tIns="91400" rIns="91400" bIns="91400" anchor="ctr" anchorCtr="0">
            <a:spAutoFit/>
          </a:bodyPr>
          <a:lstStyle/>
          <a:p>
            <a:pPr marL="0" marR="0" lvl="0" indent="0" algn="ctr" rtl="0">
              <a:lnSpc>
                <a:spcPct val="100000"/>
              </a:lnSpc>
              <a:spcBef>
                <a:spcPts val="0"/>
              </a:spcBef>
              <a:spcAft>
                <a:spcPts val="0"/>
              </a:spcAft>
              <a:buClr>
                <a:srgbClr val="000000"/>
              </a:buClr>
              <a:buSzPts val="4500"/>
              <a:buFont typeface="Arial"/>
              <a:buNone/>
            </a:pPr>
            <a:r>
              <a:rPr lang="en-US" sz="4500" b="0" i="0" u="none" strike="noStrike" cap="none">
                <a:solidFill>
                  <a:srgbClr val="F4AB35"/>
                </a:solidFill>
                <a:latin typeface="Lato"/>
                <a:ea typeface="Lato"/>
                <a:cs typeface="Lato"/>
                <a:sym typeface="Lato"/>
              </a:rPr>
              <a:t>Credit Card Fraud Detection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0"/>
          <p:cNvSpPr txBox="1"/>
          <p:nvPr/>
        </p:nvSpPr>
        <p:spPr>
          <a:xfrm>
            <a:off x="829056" y="204321"/>
            <a:ext cx="10533888" cy="52387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Lato"/>
                <a:ea typeface="Lato"/>
                <a:cs typeface="Lato"/>
                <a:sym typeface="Lato"/>
              </a:rPr>
              <a:t>MODEL RESULTS – DECISION TREE</a:t>
            </a:r>
            <a:endParaRPr sz="1400" b="0" i="0" u="none" strike="noStrike" cap="none">
              <a:solidFill>
                <a:srgbClr val="000000"/>
              </a:solidFill>
              <a:latin typeface="Arial"/>
              <a:ea typeface="Arial"/>
              <a:cs typeface="Arial"/>
              <a:sym typeface="Arial"/>
            </a:endParaRPr>
          </a:p>
        </p:txBody>
      </p:sp>
      <p:sp>
        <p:nvSpPr>
          <p:cNvPr id="110" name="Google Shape;110;p10"/>
          <p:cNvSpPr/>
          <p:nvPr/>
        </p:nvSpPr>
        <p:spPr>
          <a:xfrm>
            <a:off x="945467" y="5278382"/>
            <a:ext cx="10301066" cy="887211"/>
          </a:xfrm>
          <a:prstGeom prst="roundRect">
            <a:avLst>
              <a:gd name="adj" fmla="val 11499"/>
            </a:avLst>
          </a:pr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spAutoFit/>
          </a:bodyPr>
          <a:lstStyle/>
          <a:p>
            <a:pPr marL="349200" marR="0" lvl="0" indent="-349200" algn="l" rtl="0">
              <a:lnSpc>
                <a:spcPct val="100000"/>
              </a:lnSpc>
              <a:spcBef>
                <a:spcPts val="0"/>
              </a:spcBef>
              <a:spcAft>
                <a:spcPts val="0"/>
              </a:spcAft>
              <a:buClr>
                <a:srgbClr val="EE283C"/>
              </a:buClr>
              <a:buSzPts val="1600"/>
              <a:buFont typeface="Arial"/>
              <a:buChar char="•"/>
            </a:pPr>
            <a:r>
              <a:rPr lang="en-US" sz="1600" b="0" i="0" u="none" strike="noStrike" cap="none">
                <a:solidFill>
                  <a:schemeClr val="dk1"/>
                </a:solidFill>
                <a:latin typeface="Lato"/>
                <a:ea typeface="Lato"/>
                <a:cs typeface="Lato"/>
                <a:sym typeface="Lato"/>
              </a:rPr>
              <a:t>The decision tree model that has been built has good precision and recall in the train, but the precision is hugely dropped in the test data. This indicates the overfitting problem. So, we cannot use this model for the prediction of fraud transactions.</a:t>
            </a:r>
            <a:endParaRPr sz="1400" b="0" i="0" u="none" strike="noStrike" cap="none">
              <a:solidFill>
                <a:srgbClr val="000000"/>
              </a:solidFill>
              <a:latin typeface="Arial"/>
              <a:ea typeface="Arial"/>
              <a:cs typeface="Arial"/>
              <a:sym typeface="Arial"/>
            </a:endParaRPr>
          </a:p>
        </p:txBody>
      </p:sp>
      <p:sp>
        <p:nvSpPr>
          <p:cNvPr id="111" name="Google Shape;111;p10"/>
          <p:cNvSpPr/>
          <p:nvPr/>
        </p:nvSpPr>
        <p:spPr>
          <a:xfrm>
            <a:off x="392079" y="6215727"/>
            <a:ext cx="11464641" cy="594980"/>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200"/>
              </a:spcBef>
              <a:spcAft>
                <a:spcPts val="0"/>
              </a:spcAft>
              <a:buClr>
                <a:srgbClr val="000000"/>
              </a:buClr>
              <a:buSzPts val="1200"/>
              <a:buFont typeface="Arial"/>
              <a:buNone/>
            </a:pPr>
            <a:r>
              <a:rPr lang="en-US" sz="1200" b="0" i="0" u="none" strike="noStrike" cap="none">
                <a:solidFill>
                  <a:srgbClr val="000000"/>
                </a:solidFill>
                <a:latin typeface="Lato"/>
                <a:ea typeface="Lato"/>
                <a:cs typeface="Lato"/>
                <a:sym typeface="Lato"/>
              </a:rPr>
              <a:t>Note: Precision and recall need to be only evaluated on the minor class that is Fraud (1) in our case.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400"/>
              </a:spcBef>
              <a:spcAft>
                <a:spcPts val="200"/>
              </a:spcAft>
              <a:buClr>
                <a:srgbClr val="000000"/>
              </a:buClr>
              <a:buSzPts val="1200"/>
              <a:buFont typeface="Arial"/>
              <a:buNone/>
            </a:pPr>
            <a:r>
              <a:rPr lang="en-US" sz="1200" b="0" i="0" u="none" strike="noStrike" cap="none">
                <a:solidFill>
                  <a:srgbClr val="000000"/>
                </a:solidFill>
                <a:latin typeface="Lato"/>
                <a:ea typeface="Lato"/>
                <a:cs typeface="Lato"/>
                <a:sym typeface="Lato"/>
              </a:rPr>
              <a:t> </a:t>
            </a:r>
            <a:endParaRPr sz="1400" b="0" i="0" u="none" strike="noStrike" cap="none">
              <a:solidFill>
                <a:srgbClr val="000000"/>
              </a:solidFill>
              <a:latin typeface="Arial"/>
              <a:ea typeface="Arial"/>
              <a:cs typeface="Arial"/>
              <a:sym typeface="Arial"/>
            </a:endParaRPr>
          </a:p>
        </p:txBody>
      </p:sp>
      <p:grpSp>
        <p:nvGrpSpPr>
          <p:cNvPr id="112" name="Google Shape;112;p10"/>
          <p:cNvGrpSpPr/>
          <p:nvPr/>
        </p:nvGrpSpPr>
        <p:grpSpPr>
          <a:xfrm>
            <a:off x="3749841" y="747498"/>
            <a:ext cx="4692318" cy="4480750"/>
            <a:chOff x="3749841" y="826594"/>
            <a:chExt cx="4692318" cy="4480750"/>
          </a:xfrm>
        </p:grpSpPr>
        <p:pic>
          <p:nvPicPr>
            <p:cNvPr id="113" name="Google Shape;113;p10" descr="Table&#10;&#10;Description automatically generated"/>
            <p:cNvPicPr preferRelativeResize="0"/>
            <p:nvPr/>
          </p:nvPicPr>
          <p:blipFill rotWithShape="1">
            <a:blip r:embed="rId3">
              <a:alphaModFix/>
            </a:blip>
            <a:srcRect/>
            <a:stretch/>
          </p:blipFill>
          <p:spPr>
            <a:xfrm>
              <a:off x="3750278" y="826594"/>
              <a:ext cx="4691444" cy="2175743"/>
            </a:xfrm>
            <a:prstGeom prst="rect">
              <a:avLst/>
            </a:prstGeom>
            <a:noFill/>
            <a:ln>
              <a:noFill/>
            </a:ln>
          </p:spPr>
        </p:pic>
        <p:pic>
          <p:nvPicPr>
            <p:cNvPr id="114" name="Google Shape;114;p10" descr="Table&#10;&#10;Description automatically generated"/>
            <p:cNvPicPr preferRelativeResize="0"/>
            <p:nvPr/>
          </p:nvPicPr>
          <p:blipFill rotWithShape="1">
            <a:blip r:embed="rId4">
              <a:alphaModFix/>
            </a:blip>
            <a:srcRect/>
            <a:stretch/>
          </p:blipFill>
          <p:spPr>
            <a:xfrm>
              <a:off x="3749841" y="3130038"/>
              <a:ext cx="4692318" cy="2177306"/>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1"/>
                                        </p:tgtEl>
                                        <p:attrNameLst>
                                          <p:attrName>style.visibility</p:attrName>
                                        </p:attrNameLst>
                                      </p:cBhvr>
                                      <p:to>
                                        <p:strVal val="visible"/>
                                      </p:to>
                                    </p:set>
                                    <p:animEffect transition="in" filter="fade">
                                      <p:cBhvr>
                                        <p:cTn id="11" dur="500"/>
                                        <p:tgtEl>
                                          <p:spTgt spid="1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0"/>
                                        </p:tgtEl>
                                        <p:attrNameLst>
                                          <p:attrName>style.visibility</p:attrName>
                                        </p:attrNameLst>
                                      </p:cBhvr>
                                      <p:to>
                                        <p:strVal val="visible"/>
                                      </p:to>
                                    </p:set>
                                    <p:animEffect transition="in" filter="fade">
                                      <p:cBhvr>
                                        <p:cTn id="16" dur="500"/>
                                        <p:tgtEl>
                                          <p:spTgt spid="1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112"/>
                                        </p:tgtEl>
                                      </p:cBhvr>
                                    </p:animEffect>
                                    <p:set>
                                      <p:cBhvr>
                                        <p:cTn id="21" dur="1" fill="hold">
                                          <p:stCondLst>
                                            <p:cond delay="500"/>
                                          </p:stCondLst>
                                        </p:cTn>
                                        <p:tgtEl>
                                          <p:spTgt spid="112"/>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11"/>
                                        </p:tgtEl>
                                      </p:cBhvr>
                                    </p:animEffect>
                                    <p:set>
                                      <p:cBhvr>
                                        <p:cTn id="24" dur="1" fill="hold">
                                          <p:stCondLst>
                                            <p:cond delay="500"/>
                                          </p:stCondLst>
                                        </p:cTn>
                                        <p:tgtEl>
                                          <p:spTgt spid="111"/>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110"/>
                                        </p:tgtEl>
                                      </p:cBhvr>
                                    </p:animEffect>
                                    <p:set>
                                      <p:cBhvr>
                                        <p:cTn id="27" dur="1" fill="hold">
                                          <p:stCondLst>
                                            <p:cond delay="500"/>
                                          </p:stCondLst>
                                        </p:cTn>
                                        <p:tgtEl>
                                          <p:spTgt spid="110"/>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09"/>
                                        </p:tgtEl>
                                      </p:cBhvr>
                                    </p:animEffect>
                                    <p:set>
                                      <p:cBhvr>
                                        <p:cTn id="30" dur="1" fill="hold">
                                          <p:stCondLst>
                                            <p:cond delay="500"/>
                                          </p:stCondLst>
                                        </p:cTn>
                                        <p:tgtEl>
                                          <p:spTgt spid="1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1"/>
          <p:cNvSpPr txBox="1"/>
          <p:nvPr/>
        </p:nvSpPr>
        <p:spPr>
          <a:xfrm>
            <a:off x="829056" y="204321"/>
            <a:ext cx="10533888" cy="52387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Lato"/>
                <a:ea typeface="Lato"/>
                <a:cs typeface="Lato"/>
                <a:sym typeface="Lato"/>
              </a:rPr>
              <a:t>MODEL RESULTS – RANDOM FOREST</a:t>
            </a:r>
            <a:endParaRPr sz="1400" b="0" i="0" u="none" strike="noStrike" cap="none">
              <a:solidFill>
                <a:srgbClr val="000000"/>
              </a:solidFill>
              <a:latin typeface="Arial"/>
              <a:ea typeface="Arial"/>
              <a:cs typeface="Arial"/>
              <a:sym typeface="Arial"/>
            </a:endParaRPr>
          </a:p>
        </p:txBody>
      </p:sp>
      <p:sp>
        <p:nvSpPr>
          <p:cNvPr id="121" name="Google Shape;121;p11"/>
          <p:cNvSpPr/>
          <p:nvPr/>
        </p:nvSpPr>
        <p:spPr>
          <a:xfrm>
            <a:off x="945467" y="5793796"/>
            <a:ext cx="10301066" cy="887211"/>
          </a:xfrm>
          <a:prstGeom prst="roundRect">
            <a:avLst>
              <a:gd name="adj" fmla="val 11499"/>
            </a:avLst>
          </a:pr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spAutoFit/>
          </a:bodyPr>
          <a:lstStyle/>
          <a:p>
            <a:pPr marL="349200" marR="0" lvl="0" indent="-349200" algn="l" rtl="0">
              <a:lnSpc>
                <a:spcPct val="100000"/>
              </a:lnSpc>
              <a:spcBef>
                <a:spcPts val="0"/>
              </a:spcBef>
              <a:spcAft>
                <a:spcPts val="0"/>
              </a:spcAft>
              <a:buClr>
                <a:srgbClr val="EE283C"/>
              </a:buClr>
              <a:buSzPts val="1600"/>
              <a:buFont typeface="Arial"/>
              <a:buChar char="•"/>
            </a:pPr>
            <a:r>
              <a:rPr lang="en-US" sz="1600" b="0" i="0" u="none" strike="noStrike" cap="none">
                <a:solidFill>
                  <a:schemeClr val="dk1"/>
                </a:solidFill>
                <a:latin typeface="Lato"/>
                <a:ea typeface="Lato"/>
                <a:cs typeface="Lato"/>
                <a:sym typeface="Lato"/>
              </a:rPr>
              <a:t>The random forest model has good precision and recall in the train and similar precision and recall in the test data. So, this model will be good fit in the prediction.</a:t>
            </a:r>
            <a:endParaRPr sz="1400" b="0" i="0" u="none" strike="noStrike" cap="none">
              <a:solidFill>
                <a:srgbClr val="000000"/>
              </a:solidFill>
              <a:latin typeface="Arial"/>
              <a:ea typeface="Arial"/>
              <a:cs typeface="Arial"/>
              <a:sym typeface="Arial"/>
            </a:endParaRPr>
          </a:p>
          <a:p>
            <a:pPr marL="349200" marR="0" lvl="0" indent="-247600" algn="l" rtl="0">
              <a:lnSpc>
                <a:spcPct val="100000"/>
              </a:lnSpc>
              <a:spcBef>
                <a:spcPts val="0"/>
              </a:spcBef>
              <a:spcAft>
                <a:spcPts val="0"/>
              </a:spcAft>
              <a:buClr>
                <a:srgbClr val="EE283C"/>
              </a:buClr>
              <a:buSzPts val="1600"/>
              <a:buFont typeface="Noto Sans Symbols"/>
              <a:buNone/>
            </a:pPr>
            <a:endParaRPr sz="1600" b="0" i="0" u="none" strike="noStrike" cap="none">
              <a:solidFill>
                <a:schemeClr val="dk1"/>
              </a:solidFill>
              <a:latin typeface="Lato"/>
              <a:ea typeface="Lato"/>
              <a:cs typeface="Lato"/>
              <a:sym typeface="Lato"/>
            </a:endParaRPr>
          </a:p>
        </p:txBody>
      </p:sp>
      <p:grpSp>
        <p:nvGrpSpPr>
          <p:cNvPr id="122" name="Google Shape;122;p11"/>
          <p:cNvGrpSpPr/>
          <p:nvPr/>
        </p:nvGrpSpPr>
        <p:grpSpPr>
          <a:xfrm>
            <a:off x="3318600" y="905740"/>
            <a:ext cx="5554800" cy="4788428"/>
            <a:chOff x="3319452" y="960332"/>
            <a:chExt cx="5554800" cy="4788428"/>
          </a:xfrm>
        </p:grpSpPr>
        <p:pic>
          <p:nvPicPr>
            <p:cNvPr id="123" name="Google Shape;123;p11" descr="Table&#10;&#10;Description automatically generated"/>
            <p:cNvPicPr preferRelativeResize="0"/>
            <p:nvPr/>
          </p:nvPicPr>
          <p:blipFill rotWithShape="1">
            <a:blip r:embed="rId3">
              <a:alphaModFix/>
            </a:blip>
            <a:srcRect/>
            <a:stretch/>
          </p:blipFill>
          <p:spPr>
            <a:xfrm>
              <a:off x="3319452" y="960332"/>
              <a:ext cx="5554800" cy="2405364"/>
            </a:xfrm>
            <a:prstGeom prst="rect">
              <a:avLst/>
            </a:prstGeom>
            <a:noFill/>
            <a:ln>
              <a:noFill/>
            </a:ln>
          </p:spPr>
        </p:pic>
        <p:pic>
          <p:nvPicPr>
            <p:cNvPr id="124" name="Google Shape;124;p11" descr="Table&#10;&#10;Description automatically generated"/>
            <p:cNvPicPr preferRelativeResize="0"/>
            <p:nvPr/>
          </p:nvPicPr>
          <p:blipFill rotWithShape="1">
            <a:blip r:embed="rId4">
              <a:alphaModFix/>
            </a:blip>
            <a:srcRect/>
            <a:stretch/>
          </p:blipFill>
          <p:spPr>
            <a:xfrm>
              <a:off x="3319452" y="3469505"/>
              <a:ext cx="5553097" cy="2279255"/>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500"/>
                                        <p:tgtEl>
                                          <p:spTgt spid="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fade">
                                      <p:cBhvr>
                                        <p:cTn id="12" dur="500"/>
                                        <p:tgtEl>
                                          <p:spTgt spid="1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22"/>
                                        </p:tgtEl>
                                      </p:cBhvr>
                                    </p:animEffect>
                                    <p:set>
                                      <p:cBhvr>
                                        <p:cTn id="17" dur="1" fill="hold">
                                          <p:stCondLst>
                                            <p:cond delay="500"/>
                                          </p:stCondLst>
                                        </p:cTn>
                                        <p:tgtEl>
                                          <p:spTgt spid="122"/>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121"/>
                                        </p:tgtEl>
                                      </p:cBhvr>
                                    </p:animEffect>
                                    <p:set>
                                      <p:cBhvr>
                                        <p:cTn id="20" dur="1" fill="hold">
                                          <p:stCondLst>
                                            <p:cond delay="500"/>
                                          </p:stCondLst>
                                        </p:cTn>
                                        <p:tgtEl>
                                          <p:spTgt spid="121"/>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120"/>
                                        </p:tgtEl>
                                      </p:cBhvr>
                                    </p:animEffect>
                                    <p:set>
                                      <p:cBhvr>
                                        <p:cTn id="23" dur="1" fill="hold">
                                          <p:stCondLst>
                                            <p:cond delay="500"/>
                                          </p:stCondLst>
                                        </p:cTn>
                                        <p:tgtEl>
                                          <p:spTgt spid="1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3"/>
          <p:cNvSpPr txBox="1"/>
          <p:nvPr/>
        </p:nvSpPr>
        <p:spPr>
          <a:xfrm>
            <a:off x="829056" y="204321"/>
            <a:ext cx="10533888" cy="52387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Lato"/>
                <a:ea typeface="Lato"/>
                <a:cs typeface="Lato"/>
                <a:sym typeface="Lato"/>
              </a:rPr>
              <a:t>RECOMMENDATION</a:t>
            </a:r>
            <a:endParaRPr sz="1800" b="0" i="0" u="none" strike="noStrike" cap="none">
              <a:solidFill>
                <a:schemeClr val="dk1"/>
              </a:solidFill>
              <a:latin typeface="Lato"/>
              <a:ea typeface="Lato"/>
              <a:cs typeface="Lato"/>
              <a:sym typeface="Lato"/>
            </a:endParaRPr>
          </a:p>
        </p:txBody>
      </p:sp>
      <p:sp>
        <p:nvSpPr>
          <p:cNvPr id="131" name="Google Shape;131;p13"/>
          <p:cNvSpPr/>
          <p:nvPr/>
        </p:nvSpPr>
        <p:spPr>
          <a:xfrm>
            <a:off x="1283650" y="1197700"/>
            <a:ext cx="9802200" cy="4635000"/>
          </a:xfrm>
          <a:prstGeom prst="roundRect">
            <a:avLst>
              <a:gd name="adj" fmla="val 4053"/>
            </a:avLst>
          </a:prstGeom>
          <a:noFill/>
          <a:ln w="28575" cap="flat" cmpd="sng">
            <a:solidFill>
              <a:srgbClr val="F4AB35"/>
            </a:solidFill>
            <a:prstDash val="solid"/>
            <a:round/>
            <a:headEnd type="none" w="sm" len="sm"/>
            <a:tailEnd type="none" w="sm" len="sm"/>
          </a:ln>
        </p:spPr>
        <p:txBody>
          <a:bodyPr spcFirstLastPara="1" wrap="square" lIns="45700" tIns="118850" rIns="45700" bIns="118850" anchor="ctr" anchorCtr="0">
            <a:noAutofit/>
          </a:bodyPr>
          <a:lstStyle/>
          <a:p>
            <a:pPr marL="457200" marR="0" lvl="0" indent="-355600" algn="l" rtl="0">
              <a:lnSpc>
                <a:spcPct val="100000"/>
              </a:lnSpc>
              <a:spcBef>
                <a:spcPts val="200"/>
              </a:spcBef>
              <a:spcAft>
                <a:spcPts val="0"/>
              </a:spcAft>
              <a:buClr>
                <a:srgbClr val="000000"/>
              </a:buClr>
              <a:buSzPts val="2000"/>
              <a:buFont typeface="Arial"/>
              <a:buChar char="•"/>
            </a:pPr>
            <a:r>
              <a:rPr lang="en-US" sz="2000" b="0" i="0" u="none" strike="noStrike" cap="none">
                <a:solidFill>
                  <a:srgbClr val="000000"/>
                </a:solidFill>
                <a:latin typeface="Lato"/>
                <a:ea typeface="Lato"/>
                <a:cs typeface="Lato"/>
                <a:sym typeface="Lato"/>
              </a:rPr>
              <a:t>By default all the transactions detected as fraudulent by the model need to be blocked and a second layer of authentication needs to be added. Doing this prevents 99% of the fraudulent transactions from happening.</a:t>
            </a:r>
            <a:endParaRPr sz="2000" b="0" i="0" u="none" strike="noStrike" cap="none">
              <a:solidFill>
                <a:srgbClr val="000000"/>
              </a:solidFill>
              <a:latin typeface="Lato"/>
              <a:ea typeface="Lato"/>
              <a:cs typeface="Lato"/>
              <a:sym typeface="Lato"/>
            </a:endParaRPr>
          </a:p>
          <a:p>
            <a:pPr marL="457200" marR="0" lvl="0" indent="0" algn="l" rtl="0">
              <a:lnSpc>
                <a:spcPct val="100000"/>
              </a:lnSpc>
              <a:spcBef>
                <a:spcPts val="200"/>
              </a:spcBef>
              <a:spcAft>
                <a:spcPts val="0"/>
              </a:spcAft>
              <a:buNone/>
            </a:pPr>
            <a:endParaRPr sz="2000" b="0" i="0" u="none" strike="noStrike" cap="none">
              <a:solidFill>
                <a:srgbClr val="000000"/>
              </a:solidFill>
              <a:latin typeface="Lato"/>
              <a:ea typeface="Lato"/>
              <a:cs typeface="Lato"/>
              <a:sym typeface="Lato"/>
            </a:endParaRPr>
          </a:p>
          <a:p>
            <a:pPr marL="584200" marR="0" lvl="0" indent="0" algn="l" rtl="0">
              <a:lnSpc>
                <a:spcPct val="100000"/>
              </a:lnSpc>
              <a:spcBef>
                <a:spcPts val="400"/>
              </a:spcBef>
              <a:spcAft>
                <a:spcPts val="0"/>
              </a:spcAft>
              <a:buClr>
                <a:srgbClr val="000000"/>
              </a:buClr>
              <a:buSzPts val="2000"/>
              <a:buFont typeface="Arial"/>
              <a:buNone/>
            </a:pPr>
            <a:endParaRPr sz="2000" b="0" i="0" u="none" strike="noStrike" cap="none">
              <a:solidFill>
                <a:srgbClr val="000000"/>
              </a:solidFill>
              <a:latin typeface="Lato"/>
              <a:ea typeface="Lato"/>
              <a:cs typeface="Lato"/>
              <a:sym typeface="Lato"/>
            </a:endParaRPr>
          </a:p>
          <a:p>
            <a:pPr marL="457200" marR="0" lvl="0" indent="-35560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Lato"/>
                <a:ea typeface="Lato"/>
                <a:cs typeface="Lato"/>
                <a:sym typeface="Lato"/>
              </a:rPr>
              <a:t>The costs incurred from the fraudulent transactions that were missed by the model and adding a second layer of authentication comes out to be $2733, which is </a:t>
            </a:r>
            <a:r>
              <a:rPr lang="en-US" sz="2000" b="1" i="0" u="none" strike="noStrike" cap="none">
                <a:solidFill>
                  <a:srgbClr val="000000"/>
                </a:solidFill>
                <a:latin typeface="Lato"/>
                <a:ea typeface="Lato"/>
                <a:cs typeface="Lato"/>
                <a:sym typeface="Lato"/>
              </a:rPr>
              <a:t> just 1.3% of the original costs</a:t>
            </a:r>
            <a:r>
              <a:rPr lang="en-US" sz="2000" b="0" i="0" u="none" strike="noStrike" cap="none">
                <a:solidFill>
                  <a:srgbClr val="000000"/>
                </a:solidFill>
                <a:latin typeface="Lato"/>
                <a:ea typeface="Lato"/>
                <a:cs typeface="Lato"/>
                <a:sym typeface="Lato"/>
              </a:rPr>
              <a:t> before the model was in place.</a:t>
            </a:r>
            <a:endParaRPr sz="2000">
              <a:latin typeface="Lato"/>
              <a:ea typeface="Lato"/>
              <a:cs typeface="Lato"/>
              <a:sym typeface="Lato"/>
            </a:endParaRPr>
          </a:p>
          <a:p>
            <a:pPr marL="0" marR="0" lvl="0" indent="0" algn="l" rtl="0">
              <a:lnSpc>
                <a:spcPct val="100000"/>
              </a:lnSpc>
              <a:spcBef>
                <a:spcPts val="400"/>
              </a:spcBef>
              <a:spcAft>
                <a:spcPts val="0"/>
              </a:spcAft>
              <a:buClr>
                <a:srgbClr val="000000"/>
              </a:buClr>
              <a:buSzPts val="2000"/>
              <a:buFont typeface="Arial"/>
              <a:buNone/>
            </a:pPr>
            <a:endParaRPr sz="2000" b="0" i="0" u="none" strike="noStrike" cap="none">
              <a:solidFill>
                <a:srgbClr val="000000"/>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130"/>
                                        </p:tgtEl>
                                      </p:cBhvr>
                                    </p:animEffect>
                                    <p:set>
                                      <p:cBhvr>
                                        <p:cTn id="7" dur="1" fill="hold">
                                          <p:stCondLst>
                                            <p:cond delay="500"/>
                                          </p:stCondLst>
                                        </p:cTn>
                                        <p:tgtEl>
                                          <p:spTgt spid="1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p:nvPr/>
        </p:nvSpPr>
        <p:spPr>
          <a:xfrm>
            <a:off x="2756406" y="204321"/>
            <a:ext cx="6679188" cy="52387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Lato"/>
                <a:ea typeface="Lato"/>
                <a:cs typeface="Lato"/>
                <a:sym typeface="Lato"/>
              </a:rPr>
              <a:t>APPENDIX: DATA SOURCES</a:t>
            </a:r>
            <a:endParaRPr sz="1800" b="0" i="0" u="none" strike="noStrike" cap="none">
              <a:solidFill>
                <a:schemeClr val="dk1"/>
              </a:solidFill>
              <a:latin typeface="Lato"/>
              <a:ea typeface="Lato"/>
              <a:cs typeface="Lato"/>
              <a:sym typeface="Lato"/>
            </a:endParaRPr>
          </a:p>
        </p:txBody>
      </p:sp>
      <p:sp>
        <p:nvSpPr>
          <p:cNvPr id="138" name="Google Shape;138;p14"/>
          <p:cNvSpPr/>
          <p:nvPr/>
        </p:nvSpPr>
        <p:spPr>
          <a:xfrm>
            <a:off x="1194955" y="1162828"/>
            <a:ext cx="9802091" cy="4532348"/>
          </a:xfrm>
          <a:prstGeom prst="roundRect">
            <a:avLst>
              <a:gd name="adj" fmla="val 4053"/>
            </a:avLst>
          </a:prstGeom>
          <a:noFill/>
          <a:ln w="28575" cap="flat" cmpd="sng">
            <a:solidFill>
              <a:srgbClr val="F4AB35"/>
            </a:solidFill>
            <a:prstDash val="solid"/>
            <a:round/>
            <a:headEnd type="none" w="sm" len="sm"/>
            <a:tailEnd type="none" w="sm" len="sm"/>
          </a:ln>
        </p:spPr>
        <p:txBody>
          <a:bodyPr spcFirstLastPara="1" wrap="square" lIns="45700" tIns="118850" rIns="45700" bIns="118850" anchor="ctr" anchorCtr="0">
            <a:spAutoFit/>
          </a:bodyPr>
          <a:lstStyle/>
          <a:p>
            <a:pPr marL="347472" marR="0" lvl="0" indent="-347472" algn="l" rtl="0">
              <a:lnSpc>
                <a:spcPct val="100000"/>
              </a:lnSpc>
              <a:spcBef>
                <a:spcPts val="400"/>
              </a:spcBef>
              <a:spcAft>
                <a:spcPts val="0"/>
              </a:spcAft>
              <a:buClr>
                <a:srgbClr val="EE283C"/>
              </a:buClr>
              <a:buSzPts val="2000"/>
              <a:buFont typeface="Noto Sans Symbols"/>
              <a:buChar char="🞆"/>
            </a:pPr>
            <a:r>
              <a:rPr lang="en-US" sz="2000" b="0" i="0" u="none" strike="noStrike" cap="none">
                <a:solidFill>
                  <a:srgbClr val="000000"/>
                </a:solidFill>
                <a:latin typeface="Lato"/>
                <a:ea typeface="Lato"/>
                <a:cs typeface="Lato"/>
                <a:sym typeface="Lato"/>
              </a:rPr>
              <a:t>We have a simulated credit card transaction data set containing legitimate and fraudulent transactions from 1 January 2019 to 31 December 2020. Source: Kaggle</a:t>
            </a:r>
            <a:endParaRPr sz="1400" b="0" i="0" u="none" strike="noStrike" cap="none">
              <a:solidFill>
                <a:srgbClr val="000000"/>
              </a:solidFill>
              <a:latin typeface="Arial"/>
              <a:ea typeface="Arial"/>
              <a:cs typeface="Arial"/>
              <a:sym typeface="Arial"/>
            </a:endParaRPr>
          </a:p>
          <a:p>
            <a:pPr marL="347472" marR="0" lvl="0" indent="-347472" algn="l" rtl="0">
              <a:lnSpc>
                <a:spcPct val="100000"/>
              </a:lnSpc>
              <a:spcBef>
                <a:spcPts val="400"/>
              </a:spcBef>
              <a:spcAft>
                <a:spcPts val="0"/>
              </a:spcAft>
              <a:buClr>
                <a:srgbClr val="EE283C"/>
              </a:buClr>
              <a:buSzPts val="2000"/>
              <a:buFont typeface="Noto Sans Symbols"/>
              <a:buChar char="🞆"/>
            </a:pPr>
            <a:r>
              <a:rPr lang="en-US" sz="2000" b="0" i="0" u="none" strike="noStrike" cap="none">
                <a:solidFill>
                  <a:srgbClr val="000000"/>
                </a:solidFill>
                <a:latin typeface="Lato"/>
                <a:ea typeface="Lato"/>
                <a:cs typeface="Lato"/>
                <a:sym typeface="Lato"/>
              </a:rPr>
              <a:t>It covers credit cards of 1,000 customers doing transactions with a pool of ~700 merchants.</a:t>
            </a:r>
            <a:endParaRPr sz="1400" b="0" i="0" u="none" strike="noStrike" cap="none">
              <a:solidFill>
                <a:srgbClr val="000000"/>
              </a:solidFill>
              <a:latin typeface="Arial"/>
              <a:ea typeface="Arial"/>
              <a:cs typeface="Arial"/>
              <a:sym typeface="Arial"/>
            </a:endParaRPr>
          </a:p>
          <a:p>
            <a:pPr marL="347472" marR="0" lvl="0" indent="-347472" algn="l" rtl="0">
              <a:lnSpc>
                <a:spcPct val="100000"/>
              </a:lnSpc>
              <a:spcBef>
                <a:spcPts val="400"/>
              </a:spcBef>
              <a:spcAft>
                <a:spcPts val="200"/>
              </a:spcAft>
              <a:buClr>
                <a:srgbClr val="EE283C"/>
              </a:buClr>
              <a:buSzPts val="2000"/>
              <a:buFont typeface="Noto Sans Symbols"/>
              <a:buChar char="🞆"/>
            </a:pPr>
            <a:r>
              <a:rPr lang="en-US" sz="2000" b="0" i="0" u="none" strike="noStrike" cap="none">
                <a:solidFill>
                  <a:srgbClr val="000000"/>
                </a:solidFill>
                <a:latin typeface="Lato"/>
                <a:ea typeface="Lato"/>
                <a:cs typeface="Lato"/>
                <a:sym typeface="Lato"/>
              </a:rPr>
              <a:t>A transactional data usually contains the information of the customer, merchant, location variables, transaction date time, transaction amount and whether it is a fraud or not.</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animEffect transition="in" filter="fade">
                                      <p:cBhvr>
                                        <p:cTn id="7" dur="500"/>
                                        <p:tgtEl>
                                          <p:spTgt spid="1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8">
                                            <p:txEl>
                                              <p:pRg st="1" end="1"/>
                                            </p:txEl>
                                          </p:spTgt>
                                        </p:tgtEl>
                                        <p:attrNameLst>
                                          <p:attrName>style.visibility</p:attrName>
                                        </p:attrNameLst>
                                      </p:cBhvr>
                                      <p:to>
                                        <p:strVal val="visible"/>
                                      </p:to>
                                    </p:set>
                                    <p:animEffect transition="in" filter="fade">
                                      <p:cBhvr>
                                        <p:cTn id="12" dur="500"/>
                                        <p:tgtEl>
                                          <p:spTgt spid="1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8">
                                            <p:txEl>
                                              <p:pRg st="2" end="2"/>
                                            </p:txEl>
                                          </p:spTgt>
                                        </p:tgtEl>
                                        <p:attrNameLst>
                                          <p:attrName>style.visibility</p:attrName>
                                        </p:attrNameLst>
                                      </p:cBhvr>
                                      <p:to>
                                        <p:strVal val="visible"/>
                                      </p:to>
                                    </p:set>
                                    <p:animEffect transition="in" filter="fade">
                                      <p:cBhvr>
                                        <p:cTn id="17" dur="500"/>
                                        <p:tgtEl>
                                          <p:spTgt spid="1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38">
                                            <p:txEl>
                                              <p:pRg st="0" end="0"/>
                                            </p:txEl>
                                          </p:spTgt>
                                        </p:tgtEl>
                                      </p:cBhvr>
                                    </p:animEffect>
                                    <p:set>
                                      <p:cBhvr>
                                        <p:cTn id="22" dur="1" fill="hold">
                                          <p:stCondLst>
                                            <p:cond delay="500"/>
                                          </p:stCondLst>
                                        </p:cTn>
                                        <p:tgtEl>
                                          <p:spTgt spid="138">
                                            <p:txEl>
                                              <p:pRg st="0" end="0"/>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138">
                                            <p:txEl>
                                              <p:pRg st="1" end="1"/>
                                            </p:txEl>
                                          </p:spTgt>
                                        </p:tgtEl>
                                      </p:cBhvr>
                                    </p:animEffect>
                                    <p:set>
                                      <p:cBhvr>
                                        <p:cTn id="27" dur="1" fill="hold">
                                          <p:stCondLst>
                                            <p:cond delay="500"/>
                                          </p:stCondLst>
                                        </p:cTn>
                                        <p:tgtEl>
                                          <p:spTgt spid="138">
                                            <p:txEl>
                                              <p:pRg st="1" end="1"/>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38">
                                            <p:txEl>
                                              <p:pRg st="2" end="2"/>
                                            </p:txEl>
                                          </p:spTgt>
                                        </p:tgtEl>
                                      </p:cBhvr>
                                    </p:animEffect>
                                    <p:set>
                                      <p:cBhvr>
                                        <p:cTn id="32" dur="1" fill="hold">
                                          <p:stCondLst>
                                            <p:cond delay="500"/>
                                          </p:stCondLst>
                                        </p:cTn>
                                        <p:tgtEl>
                                          <p:spTgt spid="138">
                                            <p:txEl>
                                              <p:pRg st="2" end="2"/>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137"/>
                                        </p:tgtEl>
                                      </p:cBhvr>
                                    </p:animEffect>
                                    <p:set>
                                      <p:cBhvr>
                                        <p:cTn id="37" dur="1" fill="hold">
                                          <p:stCondLst>
                                            <p:cond delay="500"/>
                                          </p:stCondLst>
                                        </p:cTn>
                                        <p:tgtEl>
                                          <p:spTgt spid="1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5"/>
          <p:cNvSpPr/>
          <p:nvPr/>
        </p:nvSpPr>
        <p:spPr>
          <a:xfrm>
            <a:off x="9627864" y="5128517"/>
            <a:ext cx="2064224" cy="360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EC1C1"/>
                </a:solidFill>
                <a:latin typeface="Lato"/>
                <a:ea typeface="Lato"/>
                <a:cs typeface="Lato"/>
                <a:sym typeface="Lato"/>
              </a:rPr>
              <a:t>Model Evaluation and Model Selection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5" name="Google Shape;145;p15"/>
          <p:cNvSpPr/>
          <p:nvPr/>
        </p:nvSpPr>
        <p:spPr>
          <a:xfrm>
            <a:off x="9517886" y="4378423"/>
            <a:ext cx="2293927" cy="225222"/>
          </a:xfrm>
          <a:prstGeom prst="chevron">
            <a:avLst>
              <a:gd name="adj" fmla="val 50000"/>
            </a:avLst>
          </a:prstGeom>
          <a:solidFill>
            <a:srgbClr val="0EC1C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4AB35"/>
              </a:solidFill>
              <a:latin typeface="Arial"/>
              <a:ea typeface="Arial"/>
              <a:cs typeface="Arial"/>
              <a:sym typeface="Arial"/>
            </a:endParaRPr>
          </a:p>
        </p:txBody>
      </p:sp>
      <p:cxnSp>
        <p:nvCxnSpPr>
          <p:cNvPr id="146" name="Google Shape;146;p15"/>
          <p:cNvCxnSpPr/>
          <p:nvPr/>
        </p:nvCxnSpPr>
        <p:spPr>
          <a:xfrm>
            <a:off x="10664849" y="3803803"/>
            <a:ext cx="0" cy="576072"/>
          </a:xfrm>
          <a:prstGeom prst="straightConnector1">
            <a:avLst/>
          </a:prstGeom>
          <a:noFill/>
          <a:ln w="28575" cap="flat" cmpd="sng">
            <a:solidFill>
              <a:schemeClr val="accent5"/>
            </a:solidFill>
            <a:prstDash val="solid"/>
            <a:round/>
            <a:headEnd type="none" w="sm" len="sm"/>
            <a:tailEnd type="none" w="sm" len="sm"/>
          </a:ln>
        </p:spPr>
      </p:cxnSp>
      <p:sp>
        <p:nvSpPr>
          <p:cNvPr id="147" name="Google Shape;147;p15"/>
          <p:cNvSpPr/>
          <p:nvPr/>
        </p:nvSpPr>
        <p:spPr>
          <a:xfrm>
            <a:off x="10659976" y="2659508"/>
            <a:ext cx="112611" cy="11261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sp>
        <p:nvSpPr>
          <p:cNvPr id="148" name="Google Shape;148;p15"/>
          <p:cNvSpPr/>
          <p:nvPr/>
        </p:nvSpPr>
        <p:spPr>
          <a:xfrm>
            <a:off x="7272111" y="5345011"/>
            <a:ext cx="2162966" cy="32727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23AE73"/>
                </a:solidFill>
                <a:latin typeface="Lato"/>
                <a:ea typeface="Lato"/>
                <a:cs typeface="Lato"/>
                <a:sym typeface="Lato"/>
              </a:rPr>
              <a:t>Preparing Predictive Models &amp; Determining Important KPIs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23AE73"/>
              </a:solidFill>
              <a:latin typeface="Lato"/>
              <a:ea typeface="Lato"/>
              <a:cs typeface="Lato"/>
              <a:sym typeface="Lato"/>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23AE73"/>
              </a:solidFill>
              <a:latin typeface="Lato"/>
              <a:ea typeface="Lato"/>
              <a:cs typeface="Lato"/>
              <a:sym typeface="Lato"/>
            </a:endParaRPr>
          </a:p>
        </p:txBody>
      </p:sp>
      <p:cxnSp>
        <p:nvCxnSpPr>
          <p:cNvPr id="149" name="Google Shape;149;p15"/>
          <p:cNvCxnSpPr/>
          <p:nvPr/>
        </p:nvCxnSpPr>
        <p:spPr>
          <a:xfrm rot="10800000">
            <a:off x="8370923" y="3803803"/>
            <a:ext cx="0" cy="576072"/>
          </a:xfrm>
          <a:prstGeom prst="straightConnector1">
            <a:avLst/>
          </a:prstGeom>
          <a:noFill/>
          <a:ln w="28575" cap="flat" cmpd="sng">
            <a:solidFill>
              <a:srgbClr val="23AE73"/>
            </a:solidFill>
            <a:prstDash val="solid"/>
            <a:round/>
            <a:headEnd type="none" w="sm" len="sm"/>
            <a:tailEnd type="none" w="sm" len="sm"/>
          </a:ln>
        </p:spPr>
      </p:cxnSp>
      <p:sp>
        <p:nvSpPr>
          <p:cNvPr id="150" name="Google Shape;150;p15"/>
          <p:cNvSpPr/>
          <p:nvPr/>
        </p:nvSpPr>
        <p:spPr>
          <a:xfrm>
            <a:off x="7223960" y="4378423"/>
            <a:ext cx="2293927" cy="225222"/>
          </a:xfrm>
          <a:prstGeom prst="chevron">
            <a:avLst>
              <a:gd name="adj" fmla="val 50000"/>
            </a:avLst>
          </a:prstGeom>
          <a:solidFill>
            <a:srgbClr val="23AE7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4AB35"/>
              </a:solidFill>
              <a:latin typeface="Arial"/>
              <a:ea typeface="Arial"/>
              <a:cs typeface="Arial"/>
              <a:sym typeface="Arial"/>
            </a:endParaRPr>
          </a:p>
        </p:txBody>
      </p:sp>
      <p:sp>
        <p:nvSpPr>
          <p:cNvPr id="151" name="Google Shape;151;p15"/>
          <p:cNvSpPr/>
          <p:nvPr/>
        </p:nvSpPr>
        <p:spPr>
          <a:xfrm>
            <a:off x="8366050" y="2659508"/>
            <a:ext cx="112611" cy="11261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sp>
        <p:nvSpPr>
          <p:cNvPr id="152" name="Google Shape;152;p15"/>
          <p:cNvSpPr/>
          <p:nvPr/>
        </p:nvSpPr>
        <p:spPr>
          <a:xfrm>
            <a:off x="4942084" y="4978057"/>
            <a:ext cx="2270646" cy="360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767171"/>
                </a:solidFill>
                <a:latin typeface="Lato"/>
                <a:ea typeface="Lato"/>
                <a:cs typeface="Lato"/>
                <a:sym typeface="Lato"/>
              </a:rPr>
              <a:t>Exploratory Data Analytics &amp; Visualization</a:t>
            </a:r>
            <a:endParaRPr sz="1400" b="0" i="0" u="none" strike="noStrike" cap="none">
              <a:solidFill>
                <a:srgbClr val="000000"/>
              </a:solidFill>
              <a:latin typeface="Arial"/>
              <a:ea typeface="Arial"/>
              <a:cs typeface="Arial"/>
              <a:sym typeface="Arial"/>
            </a:endParaRPr>
          </a:p>
        </p:txBody>
      </p:sp>
      <p:cxnSp>
        <p:nvCxnSpPr>
          <p:cNvPr id="153" name="Google Shape;153;p15"/>
          <p:cNvCxnSpPr/>
          <p:nvPr/>
        </p:nvCxnSpPr>
        <p:spPr>
          <a:xfrm rot="10800000">
            <a:off x="6076997" y="3803803"/>
            <a:ext cx="0" cy="576072"/>
          </a:xfrm>
          <a:prstGeom prst="straightConnector1">
            <a:avLst/>
          </a:prstGeom>
          <a:noFill/>
          <a:ln w="28575" cap="flat" cmpd="sng">
            <a:solidFill>
              <a:srgbClr val="767171"/>
            </a:solidFill>
            <a:prstDash val="solid"/>
            <a:round/>
            <a:headEnd type="none" w="sm" len="sm"/>
            <a:tailEnd type="none" w="sm" len="sm"/>
          </a:ln>
        </p:spPr>
      </p:cxnSp>
      <p:sp>
        <p:nvSpPr>
          <p:cNvPr id="154" name="Google Shape;154;p15"/>
          <p:cNvSpPr/>
          <p:nvPr/>
        </p:nvSpPr>
        <p:spPr>
          <a:xfrm>
            <a:off x="4930034" y="4378423"/>
            <a:ext cx="2293927" cy="225222"/>
          </a:xfrm>
          <a:prstGeom prst="chevron">
            <a:avLst>
              <a:gd name="adj" fmla="val 50000"/>
            </a:avLst>
          </a:prstGeom>
          <a:solidFill>
            <a:srgbClr val="76717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4AB35"/>
              </a:solidFill>
              <a:latin typeface="Arial"/>
              <a:ea typeface="Arial"/>
              <a:cs typeface="Arial"/>
              <a:sym typeface="Arial"/>
            </a:endParaRPr>
          </a:p>
        </p:txBody>
      </p:sp>
      <p:sp>
        <p:nvSpPr>
          <p:cNvPr id="155" name="Google Shape;155;p15"/>
          <p:cNvSpPr/>
          <p:nvPr/>
        </p:nvSpPr>
        <p:spPr>
          <a:xfrm>
            <a:off x="6072124" y="2659508"/>
            <a:ext cx="112611" cy="11261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sp>
        <p:nvSpPr>
          <p:cNvPr id="156" name="Google Shape;156;p15"/>
          <p:cNvSpPr/>
          <p:nvPr/>
        </p:nvSpPr>
        <p:spPr>
          <a:xfrm>
            <a:off x="2737949" y="4985011"/>
            <a:ext cx="2064224" cy="360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4890E4"/>
                </a:solidFill>
                <a:latin typeface="Lato"/>
                <a:ea typeface="Lato"/>
                <a:cs typeface="Lato"/>
                <a:sym typeface="Lato"/>
              </a:rPr>
              <a:t>Data Preparation &amp; Feature Engineering</a:t>
            </a:r>
            <a:endParaRPr sz="1400" b="0" i="0" u="none" strike="noStrike" cap="none">
              <a:solidFill>
                <a:srgbClr val="000000"/>
              </a:solidFill>
              <a:latin typeface="Arial"/>
              <a:ea typeface="Arial"/>
              <a:cs typeface="Arial"/>
              <a:sym typeface="Arial"/>
            </a:endParaRPr>
          </a:p>
        </p:txBody>
      </p:sp>
      <p:cxnSp>
        <p:nvCxnSpPr>
          <p:cNvPr id="157" name="Google Shape;157;p15"/>
          <p:cNvCxnSpPr/>
          <p:nvPr/>
        </p:nvCxnSpPr>
        <p:spPr>
          <a:xfrm rot="10800000">
            <a:off x="3821716" y="3803803"/>
            <a:ext cx="1862" cy="576072"/>
          </a:xfrm>
          <a:prstGeom prst="straightConnector1">
            <a:avLst/>
          </a:prstGeom>
          <a:noFill/>
          <a:ln w="28575" cap="flat" cmpd="sng">
            <a:solidFill>
              <a:srgbClr val="4890E4"/>
            </a:solidFill>
            <a:prstDash val="solid"/>
            <a:round/>
            <a:headEnd type="none" w="sm" len="sm"/>
            <a:tailEnd type="none" w="sm" len="sm"/>
          </a:ln>
        </p:spPr>
      </p:cxnSp>
      <p:sp>
        <p:nvSpPr>
          <p:cNvPr id="158" name="Google Shape;158;p15"/>
          <p:cNvSpPr/>
          <p:nvPr/>
        </p:nvSpPr>
        <p:spPr>
          <a:xfrm>
            <a:off x="2675684" y="4378423"/>
            <a:ext cx="2293927" cy="225222"/>
          </a:xfrm>
          <a:prstGeom prst="chevron">
            <a:avLst>
              <a:gd name="adj" fmla="val 50000"/>
            </a:avLst>
          </a:prstGeom>
          <a:solidFill>
            <a:srgbClr val="4890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4AB35"/>
              </a:solidFill>
              <a:latin typeface="Arial"/>
              <a:ea typeface="Arial"/>
              <a:cs typeface="Arial"/>
              <a:sym typeface="Arial"/>
            </a:endParaRPr>
          </a:p>
        </p:txBody>
      </p:sp>
      <p:sp>
        <p:nvSpPr>
          <p:cNvPr id="159" name="Google Shape;159;p15"/>
          <p:cNvSpPr/>
          <p:nvPr/>
        </p:nvSpPr>
        <p:spPr>
          <a:xfrm>
            <a:off x="3817774" y="2659508"/>
            <a:ext cx="112611" cy="11261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sp>
        <p:nvSpPr>
          <p:cNvPr id="160" name="Google Shape;160;p15"/>
          <p:cNvSpPr txBox="1"/>
          <p:nvPr/>
        </p:nvSpPr>
        <p:spPr>
          <a:xfrm>
            <a:off x="328135" y="3328345"/>
            <a:ext cx="2293927" cy="2710505"/>
          </a:xfrm>
          <a:prstGeom prst="rect">
            <a:avLst/>
          </a:prstGeom>
          <a:noFill/>
          <a:ln>
            <a:noFill/>
          </a:ln>
        </p:spPr>
        <p:txBody>
          <a:bodyPr spcFirstLastPara="1" wrap="square" lIns="91425" tIns="45700" rIns="91425" bIns="45700" anchor="t" anchorCtr="0">
            <a:noAutofit/>
          </a:bodyPr>
          <a:lstStyle/>
          <a:p>
            <a:pPr marL="342900" marR="0" lvl="0" indent="-254000" algn="l" rtl="0">
              <a:lnSpc>
                <a:spcPct val="100000"/>
              </a:lnSpc>
              <a:spcBef>
                <a:spcPts val="300"/>
              </a:spcBef>
              <a:spcAft>
                <a:spcPts val="300"/>
              </a:spcAft>
              <a:buClr>
                <a:srgbClr val="EE2C3C"/>
              </a:buClr>
              <a:buSzPts val="1400"/>
              <a:buFont typeface="Noto Sans Symbols"/>
              <a:buNone/>
            </a:pPr>
            <a:endParaRPr sz="1500" b="0" i="0" u="none" strike="noStrike" cap="none">
              <a:solidFill>
                <a:srgbClr val="000000"/>
              </a:solidFill>
              <a:latin typeface="Lato"/>
              <a:ea typeface="Lato"/>
              <a:cs typeface="Lato"/>
              <a:sym typeface="Lato"/>
            </a:endParaRPr>
          </a:p>
        </p:txBody>
      </p:sp>
      <p:sp>
        <p:nvSpPr>
          <p:cNvPr id="161" name="Google Shape;161;p15"/>
          <p:cNvSpPr/>
          <p:nvPr/>
        </p:nvSpPr>
        <p:spPr>
          <a:xfrm>
            <a:off x="418337" y="4985011"/>
            <a:ext cx="2064224" cy="360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F4AB35"/>
                </a:solidFill>
                <a:latin typeface="Lato"/>
                <a:ea typeface="Lato"/>
                <a:cs typeface="Lato"/>
                <a:sym typeface="Lato"/>
              </a:rPr>
              <a:t>Understanding the Business Data</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F4AB35"/>
                </a:solidFill>
                <a:latin typeface="Lato"/>
                <a:ea typeface="Lato"/>
                <a:cs typeface="Lato"/>
                <a:sym typeface="Lato"/>
              </a:rPr>
              <a:t> </a:t>
            </a:r>
            <a:endParaRPr sz="1400" b="0" i="0" u="none" strike="noStrike" cap="none">
              <a:solidFill>
                <a:srgbClr val="000000"/>
              </a:solidFill>
              <a:latin typeface="Arial"/>
              <a:ea typeface="Arial"/>
              <a:cs typeface="Arial"/>
              <a:sym typeface="Arial"/>
            </a:endParaRPr>
          </a:p>
        </p:txBody>
      </p:sp>
      <p:cxnSp>
        <p:nvCxnSpPr>
          <p:cNvPr id="162" name="Google Shape;162;p15"/>
          <p:cNvCxnSpPr/>
          <p:nvPr/>
        </p:nvCxnSpPr>
        <p:spPr>
          <a:xfrm>
            <a:off x="1489145" y="3803803"/>
            <a:ext cx="0" cy="630926"/>
          </a:xfrm>
          <a:prstGeom prst="straightConnector1">
            <a:avLst/>
          </a:prstGeom>
          <a:noFill/>
          <a:ln w="28575" cap="flat" cmpd="sng">
            <a:solidFill>
              <a:srgbClr val="F4AB35"/>
            </a:solidFill>
            <a:prstDash val="solid"/>
            <a:round/>
            <a:headEnd type="none" w="sm" len="sm"/>
            <a:tailEnd type="none" w="sm" len="sm"/>
          </a:ln>
        </p:spPr>
      </p:cxnSp>
      <p:sp>
        <p:nvSpPr>
          <p:cNvPr id="163" name="Google Shape;163;p15"/>
          <p:cNvSpPr/>
          <p:nvPr/>
        </p:nvSpPr>
        <p:spPr>
          <a:xfrm>
            <a:off x="342182" y="4378423"/>
            <a:ext cx="2293927" cy="225222"/>
          </a:xfrm>
          <a:prstGeom prst="chevron">
            <a:avLst>
              <a:gd name="adj" fmla="val 50000"/>
            </a:avLst>
          </a:prstGeom>
          <a:solidFill>
            <a:srgbClr val="F4AB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4AB35"/>
              </a:solidFill>
              <a:latin typeface="Arial"/>
              <a:ea typeface="Arial"/>
              <a:cs typeface="Arial"/>
              <a:sym typeface="Arial"/>
            </a:endParaRPr>
          </a:p>
        </p:txBody>
      </p:sp>
      <p:sp>
        <p:nvSpPr>
          <p:cNvPr id="164" name="Google Shape;164;p15"/>
          <p:cNvSpPr/>
          <p:nvPr/>
        </p:nvSpPr>
        <p:spPr>
          <a:xfrm>
            <a:off x="1484272" y="2659508"/>
            <a:ext cx="112611" cy="11261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grpSp>
        <p:nvGrpSpPr>
          <p:cNvPr id="165" name="Google Shape;165;p15"/>
          <p:cNvGrpSpPr/>
          <p:nvPr/>
        </p:nvGrpSpPr>
        <p:grpSpPr>
          <a:xfrm>
            <a:off x="10183043" y="2853445"/>
            <a:ext cx="963612" cy="963612"/>
            <a:chOff x="1060725" y="1031847"/>
            <a:chExt cx="959704" cy="959704"/>
          </a:xfrm>
        </p:grpSpPr>
        <p:sp>
          <p:nvSpPr>
            <p:cNvPr id="166" name="Google Shape;166;p15"/>
            <p:cNvSpPr/>
            <p:nvPr/>
          </p:nvSpPr>
          <p:spPr>
            <a:xfrm>
              <a:off x="1060725" y="1031847"/>
              <a:ext cx="959704" cy="959704"/>
            </a:xfrm>
            <a:prstGeom prst="ellipse">
              <a:avLst/>
            </a:prstGeom>
            <a:noFill/>
            <a:ln w="28575" cap="flat" cmpd="sng">
              <a:solidFill>
                <a:srgbClr val="0EC1C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chemeClr val="lt1"/>
                </a:solidFill>
                <a:latin typeface="Lato"/>
                <a:ea typeface="Lato"/>
                <a:cs typeface="Lato"/>
                <a:sym typeface="Lato"/>
              </a:endParaRPr>
            </a:p>
          </p:txBody>
        </p:sp>
        <p:sp>
          <p:nvSpPr>
            <p:cNvPr id="167" name="Google Shape;167;p15"/>
            <p:cNvSpPr/>
            <p:nvPr/>
          </p:nvSpPr>
          <p:spPr>
            <a:xfrm>
              <a:off x="1307954" y="1309571"/>
              <a:ext cx="465249" cy="404254"/>
            </a:xfrm>
            <a:prstGeom prst="rect">
              <a:avLst/>
            </a:prstGeom>
            <a:noFill/>
            <a:ln>
              <a:noFill/>
            </a:ln>
          </p:spPr>
          <p:txBody>
            <a:bodyPr spcFirstLastPara="1" wrap="square" lIns="0" tIns="0" rIns="0" bIns="0" anchor="ctr" anchorCtr="0">
              <a:spAutoFit/>
            </a:bodyPr>
            <a:lstStyle/>
            <a:p>
              <a:pPr marL="0" marR="0" lvl="0" indent="0" algn="ctr" rtl="0">
                <a:lnSpc>
                  <a:spcPct val="107000"/>
                </a:lnSpc>
                <a:spcBef>
                  <a:spcPts val="0"/>
                </a:spcBef>
                <a:spcAft>
                  <a:spcPts val="0"/>
                </a:spcAft>
                <a:buClr>
                  <a:srgbClr val="000000"/>
                </a:buClr>
                <a:buSzPts val="4000"/>
                <a:buFont typeface="Arial"/>
                <a:buNone/>
              </a:pPr>
              <a:r>
                <a:rPr lang="en-US" sz="4000" b="1" i="0" u="none" strike="noStrike" cap="none">
                  <a:solidFill>
                    <a:srgbClr val="0EC1C1"/>
                  </a:solidFill>
                  <a:latin typeface="Lato"/>
                  <a:ea typeface="Lato"/>
                  <a:cs typeface="Lato"/>
                  <a:sym typeface="Lato"/>
                </a:rPr>
                <a:t>5</a:t>
              </a:r>
              <a:endParaRPr sz="4000" b="0" i="0" u="none" strike="noStrike" cap="none">
                <a:solidFill>
                  <a:srgbClr val="000000"/>
                </a:solidFill>
                <a:latin typeface="Arial"/>
                <a:ea typeface="Arial"/>
                <a:cs typeface="Arial"/>
                <a:sym typeface="Arial"/>
              </a:endParaRPr>
            </a:p>
          </p:txBody>
        </p:sp>
      </p:grpSp>
      <p:grpSp>
        <p:nvGrpSpPr>
          <p:cNvPr id="168" name="Google Shape;168;p15"/>
          <p:cNvGrpSpPr/>
          <p:nvPr/>
        </p:nvGrpSpPr>
        <p:grpSpPr>
          <a:xfrm>
            <a:off x="7889117" y="2853445"/>
            <a:ext cx="963612" cy="963612"/>
            <a:chOff x="1060725" y="1031847"/>
            <a:chExt cx="959704" cy="959704"/>
          </a:xfrm>
        </p:grpSpPr>
        <p:sp>
          <p:nvSpPr>
            <p:cNvPr id="169" name="Google Shape;169;p15"/>
            <p:cNvSpPr/>
            <p:nvPr/>
          </p:nvSpPr>
          <p:spPr>
            <a:xfrm>
              <a:off x="1060725" y="1031847"/>
              <a:ext cx="959704" cy="959704"/>
            </a:xfrm>
            <a:prstGeom prst="ellipse">
              <a:avLst/>
            </a:prstGeom>
            <a:noFill/>
            <a:ln w="28575" cap="flat" cmpd="sng">
              <a:solidFill>
                <a:srgbClr val="23AE73"/>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chemeClr val="lt1"/>
                </a:solidFill>
                <a:latin typeface="Lato"/>
                <a:ea typeface="Lato"/>
                <a:cs typeface="Lato"/>
                <a:sym typeface="Lato"/>
              </a:endParaRPr>
            </a:p>
          </p:txBody>
        </p:sp>
        <p:sp>
          <p:nvSpPr>
            <p:cNvPr id="170" name="Google Shape;170;p15"/>
            <p:cNvSpPr/>
            <p:nvPr/>
          </p:nvSpPr>
          <p:spPr>
            <a:xfrm>
              <a:off x="1348327" y="1309572"/>
              <a:ext cx="384504" cy="404254"/>
            </a:xfrm>
            <a:prstGeom prst="rect">
              <a:avLst/>
            </a:prstGeom>
            <a:noFill/>
            <a:ln>
              <a:noFill/>
            </a:ln>
          </p:spPr>
          <p:txBody>
            <a:bodyPr spcFirstLastPara="1" wrap="square" lIns="0" tIns="0" rIns="0" bIns="0" anchor="ctr" anchorCtr="0">
              <a:spAutoFit/>
            </a:bodyPr>
            <a:lstStyle/>
            <a:p>
              <a:pPr marL="0" marR="0" lvl="0" indent="0" algn="ctr" rtl="0">
                <a:lnSpc>
                  <a:spcPct val="107000"/>
                </a:lnSpc>
                <a:spcBef>
                  <a:spcPts val="0"/>
                </a:spcBef>
                <a:spcAft>
                  <a:spcPts val="0"/>
                </a:spcAft>
                <a:buClr>
                  <a:srgbClr val="000000"/>
                </a:buClr>
                <a:buSzPts val="4000"/>
                <a:buFont typeface="Arial"/>
                <a:buNone/>
              </a:pPr>
              <a:r>
                <a:rPr lang="en-US" sz="4000" b="1" i="0" u="none" strike="noStrike" cap="none">
                  <a:solidFill>
                    <a:srgbClr val="23AE73"/>
                  </a:solidFill>
                  <a:latin typeface="Lato"/>
                  <a:ea typeface="Lato"/>
                  <a:cs typeface="Lato"/>
                  <a:sym typeface="Lato"/>
                </a:rPr>
                <a:t>4</a:t>
              </a:r>
              <a:endParaRPr sz="4000" b="0" i="0" u="none" strike="noStrike" cap="none">
                <a:solidFill>
                  <a:srgbClr val="000000"/>
                </a:solidFill>
                <a:latin typeface="Arial"/>
                <a:ea typeface="Arial"/>
                <a:cs typeface="Arial"/>
                <a:sym typeface="Arial"/>
              </a:endParaRPr>
            </a:p>
          </p:txBody>
        </p:sp>
      </p:grpSp>
      <p:grpSp>
        <p:nvGrpSpPr>
          <p:cNvPr id="171" name="Google Shape;171;p15"/>
          <p:cNvGrpSpPr/>
          <p:nvPr/>
        </p:nvGrpSpPr>
        <p:grpSpPr>
          <a:xfrm>
            <a:off x="5595191" y="2853445"/>
            <a:ext cx="963612" cy="963612"/>
            <a:chOff x="1060725" y="1031847"/>
            <a:chExt cx="959704" cy="1877221"/>
          </a:xfrm>
        </p:grpSpPr>
        <p:sp>
          <p:nvSpPr>
            <p:cNvPr id="172" name="Google Shape;172;p15"/>
            <p:cNvSpPr/>
            <p:nvPr/>
          </p:nvSpPr>
          <p:spPr>
            <a:xfrm>
              <a:off x="1060725" y="1031847"/>
              <a:ext cx="959704" cy="1877221"/>
            </a:xfrm>
            <a:prstGeom prst="ellipse">
              <a:avLst/>
            </a:prstGeom>
            <a:noFill/>
            <a:ln w="28575" cap="flat" cmpd="sng">
              <a:solidFill>
                <a:srgbClr val="76717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chemeClr val="lt1"/>
                </a:solidFill>
                <a:latin typeface="Lato"/>
                <a:ea typeface="Lato"/>
                <a:cs typeface="Lato"/>
                <a:sym typeface="Lato"/>
              </a:endParaRPr>
            </a:p>
          </p:txBody>
        </p:sp>
        <p:sp>
          <p:nvSpPr>
            <p:cNvPr id="173" name="Google Shape;173;p15"/>
            <p:cNvSpPr/>
            <p:nvPr/>
          </p:nvSpPr>
          <p:spPr>
            <a:xfrm>
              <a:off x="1365804" y="1575089"/>
              <a:ext cx="349549" cy="790738"/>
            </a:xfrm>
            <a:prstGeom prst="rect">
              <a:avLst/>
            </a:prstGeom>
            <a:noFill/>
            <a:ln>
              <a:noFill/>
            </a:ln>
          </p:spPr>
          <p:txBody>
            <a:bodyPr spcFirstLastPara="1" wrap="square" lIns="0" tIns="0" rIns="0" bIns="0" anchor="ctr" anchorCtr="0">
              <a:spAutoFit/>
            </a:bodyPr>
            <a:lstStyle/>
            <a:p>
              <a:pPr marL="0" marR="0" lvl="0" indent="0" algn="ctr" rtl="0">
                <a:lnSpc>
                  <a:spcPct val="107000"/>
                </a:lnSpc>
                <a:spcBef>
                  <a:spcPts val="0"/>
                </a:spcBef>
                <a:spcAft>
                  <a:spcPts val="0"/>
                </a:spcAft>
                <a:buClr>
                  <a:srgbClr val="000000"/>
                </a:buClr>
                <a:buSzPts val="4000"/>
                <a:buFont typeface="Arial"/>
                <a:buNone/>
              </a:pPr>
              <a:r>
                <a:rPr lang="en-US" sz="4000" b="1" i="0" u="none" strike="noStrike" cap="none">
                  <a:solidFill>
                    <a:srgbClr val="767171"/>
                  </a:solidFill>
                  <a:latin typeface="Lato"/>
                  <a:ea typeface="Lato"/>
                  <a:cs typeface="Lato"/>
                  <a:sym typeface="Lato"/>
                </a:rPr>
                <a:t>3</a:t>
              </a:r>
              <a:endParaRPr sz="4000" b="0" i="0" u="none" strike="noStrike" cap="none">
                <a:solidFill>
                  <a:srgbClr val="000000"/>
                </a:solidFill>
                <a:latin typeface="Arial"/>
                <a:ea typeface="Arial"/>
                <a:cs typeface="Arial"/>
                <a:sym typeface="Arial"/>
              </a:endParaRPr>
            </a:p>
          </p:txBody>
        </p:sp>
      </p:grpSp>
      <p:grpSp>
        <p:nvGrpSpPr>
          <p:cNvPr id="174" name="Google Shape;174;p15"/>
          <p:cNvGrpSpPr/>
          <p:nvPr/>
        </p:nvGrpSpPr>
        <p:grpSpPr>
          <a:xfrm>
            <a:off x="3340841" y="2853446"/>
            <a:ext cx="963612" cy="963612"/>
            <a:chOff x="1060725" y="1031848"/>
            <a:chExt cx="881722" cy="881722"/>
          </a:xfrm>
        </p:grpSpPr>
        <p:sp>
          <p:nvSpPr>
            <p:cNvPr id="175" name="Google Shape;175;p15"/>
            <p:cNvSpPr/>
            <p:nvPr/>
          </p:nvSpPr>
          <p:spPr>
            <a:xfrm>
              <a:off x="1060725" y="1031848"/>
              <a:ext cx="881722" cy="881722"/>
            </a:xfrm>
            <a:prstGeom prst="ellipse">
              <a:avLst/>
            </a:prstGeom>
            <a:noFill/>
            <a:ln w="28575" cap="flat" cmpd="sng">
              <a:solidFill>
                <a:srgbClr val="4890E4"/>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1" i="0" u="none" strike="noStrike" cap="none">
                <a:solidFill>
                  <a:schemeClr val="lt1"/>
                </a:solidFill>
                <a:latin typeface="Lato"/>
                <a:ea typeface="Lato"/>
                <a:cs typeface="Lato"/>
                <a:sym typeface="Lato"/>
              </a:endParaRPr>
            </a:p>
          </p:txBody>
        </p:sp>
        <p:sp>
          <p:nvSpPr>
            <p:cNvPr id="176" name="Google Shape;176;p15"/>
            <p:cNvSpPr/>
            <p:nvPr/>
          </p:nvSpPr>
          <p:spPr>
            <a:xfrm>
              <a:off x="1357448" y="1289312"/>
              <a:ext cx="270285" cy="371406"/>
            </a:xfrm>
            <a:prstGeom prst="rect">
              <a:avLst/>
            </a:prstGeom>
            <a:noFill/>
            <a:ln>
              <a:noFill/>
            </a:ln>
          </p:spPr>
          <p:txBody>
            <a:bodyPr spcFirstLastPara="1" wrap="square" lIns="0" tIns="0" rIns="0" bIns="0" anchor="ctr" anchorCtr="0">
              <a:spAutoFit/>
            </a:bodyPr>
            <a:lstStyle/>
            <a:p>
              <a:pPr marL="0" marR="0" lvl="0" indent="0" algn="ctr" rtl="0">
                <a:lnSpc>
                  <a:spcPct val="107000"/>
                </a:lnSpc>
                <a:spcBef>
                  <a:spcPts val="0"/>
                </a:spcBef>
                <a:spcAft>
                  <a:spcPts val="0"/>
                </a:spcAft>
                <a:buClr>
                  <a:srgbClr val="000000"/>
                </a:buClr>
                <a:buSzPts val="4000"/>
                <a:buFont typeface="Arial"/>
                <a:buNone/>
              </a:pPr>
              <a:r>
                <a:rPr lang="en-US" sz="4000" b="1" i="0" u="none" strike="noStrike" cap="none">
                  <a:solidFill>
                    <a:srgbClr val="4890E4"/>
                  </a:solidFill>
                  <a:latin typeface="Lato"/>
                  <a:ea typeface="Lato"/>
                  <a:cs typeface="Lato"/>
                  <a:sym typeface="Lato"/>
                </a:rPr>
                <a:t>2</a:t>
              </a:r>
              <a:endParaRPr sz="4000" b="0" i="0" u="none" strike="noStrike" cap="none">
                <a:solidFill>
                  <a:srgbClr val="000000"/>
                </a:solidFill>
                <a:latin typeface="Arial"/>
                <a:ea typeface="Arial"/>
                <a:cs typeface="Arial"/>
                <a:sym typeface="Arial"/>
              </a:endParaRPr>
            </a:p>
          </p:txBody>
        </p:sp>
      </p:grpSp>
      <p:grpSp>
        <p:nvGrpSpPr>
          <p:cNvPr id="177" name="Google Shape;177;p15"/>
          <p:cNvGrpSpPr/>
          <p:nvPr/>
        </p:nvGrpSpPr>
        <p:grpSpPr>
          <a:xfrm>
            <a:off x="1007339" y="2853445"/>
            <a:ext cx="963612" cy="963612"/>
            <a:chOff x="1060725" y="1031847"/>
            <a:chExt cx="1563624" cy="1563624"/>
          </a:xfrm>
        </p:grpSpPr>
        <p:sp>
          <p:nvSpPr>
            <p:cNvPr id="178" name="Google Shape;178;p15"/>
            <p:cNvSpPr/>
            <p:nvPr/>
          </p:nvSpPr>
          <p:spPr>
            <a:xfrm>
              <a:off x="1060725" y="1031847"/>
              <a:ext cx="1563624" cy="1563624"/>
            </a:xfrm>
            <a:prstGeom prst="ellipse">
              <a:avLst/>
            </a:prstGeom>
            <a:noFill/>
            <a:ln w="28575" cap="flat" cmpd="sng">
              <a:solidFill>
                <a:srgbClr val="F4AB35"/>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ato"/>
                <a:ea typeface="Lato"/>
                <a:cs typeface="Lato"/>
                <a:sym typeface="Lato"/>
              </a:endParaRPr>
            </a:p>
          </p:txBody>
        </p:sp>
        <p:sp>
          <p:nvSpPr>
            <p:cNvPr id="179" name="Google Shape;179;p15"/>
            <p:cNvSpPr/>
            <p:nvPr/>
          </p:nvSpPr>
          <p:spPr>
            <a:xfrm>
              <a:off x="1561062" y="1484341"/>
              <a:ext cx="562950" cy="658642"/>
            </a:xfrm>
            <a:prstGeom prst="rect">
              <a:avLst/>
            </a:prstGeom>
            <a:noFill/>
            <a:ln>
              <a:noFill/>
            </a:ln>
          </p:spPr>
          <p:txBody>
            <a:bodyPr spcFirstLastPara="1" wrap="square" lIns="0" tIns="0" rIns="0" bIns="0" anchor="ctr" anchorCtr="0">
              <a:spAutoFit/>
            </a:bodyPr>
            <a:lstStyle/>
            <a:p>
              <a:pPr marL="0" marR="0" lvl="0" indent="0" algn="ctr" rtl="0">
                <a:lnSpc>
                  <a:spcPct val="107000"/>
                </a:lnSpc>
                <a:spcBef>
                  <a:spcPts val="0"/>
                </a:spcBef>
                <a:spcAft>
                  <a:spcPts val="0"/>
                </a:spcAft>
                <a:buClr>
                  <a:srgbClr val="000000"/>
                </a:buClr>
                <a:buSzPts val="4000"/>
                <a:buFont typeface="Arial"/>
                <a:buNone/>
              </a:pPr>
              <a:r>
                <a:rPr lang="en-US" sz="4000" b="1" i="0" u="none" strike="noStrike" cap="none">
                  <a:solidFill>
                    <a:srgbClr val="F4AB35"/>
                  </a:solidFill>
                  <a:latin typeface="Lato"/>
                  <a:ea typeface="Lato"/>
                  <a:cs typeface="Lato"/>
                  <a:sym typeface="Lato"/>
                </a:rPr>
                <a:t>1</a:t>
              </a:r>
              <a:endParaRPr sz="4000" b="0" i="0" u="none" strike="noStrike" cap="none">
                <a:solidFill>
                  <a:srgbClr val="000000"/>
                </a:solidFill>
                <a:latin typeface="Arial"/>
                <a:ea typeface="Arial"/>
                <a:cs typeface="Arial"/>
                <a:sym typeface="Arial"/>
              </a:endParaRPr>
            </a:p>
          </p:txBody>
        </p:sp>
      </p:grpSp>
      <p:sp>
        <p:nvSpPr>
          <p:cNvPr id="180" name="Google Shape;180;p15"/>
          <p:cNvSpPr/>
          <p:nvPr/>
        </p:nvSpPr>
        <p:spPr>
          <a:xfrm>
            <a:off x="867507" y="1272232"/>
            <a:ext cx="9784916" cy="1086206"/>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0" tIns="28550" rIns="0" bIns="0" anchor="ctr" anchorCtr="0">
            <a:spAutoFit/>
          </a:bodyPr>
          <a:lstStyle/>
          <a:p>
            <a:pPr marL="347472" marR="0" lvl="0" indent="-347472" algn="l" rtl="0">
              <a:lnSpc>
                <a:spcPct val="100000"/>
              </a:lnSpc>
              <a:spcBef>
                <a:spcPts val="200"/>
              </a:spcBef>
              <a:spcAft>
                <a:spcPts val="0"/>
              </a:spcAft>
              <a:buClr>
                <a:srgbClr val="EE283C"/>
              </a:buClr>
              <a:buSzPts val="1800"/>
              <a:buFont typeface="Noto Sans Symbols"/>
              <a:buChar char="🞆"/>
            </a:pPr>
            <a:r>
              <a:rPr lang="en-US" sz="1800" b="1" i="0" u="none" strike="noStrike" cap="none">
                <a:solidFill>
                  <a:srgbClr val="000000"/>
                </a:solidFill>
                <a:latin typeface="Lato"/>
                <a:ea typeface="Lato"/>
                <a:cs typeface="Lato"/>
                <a:sym typeface="Lato"/>
              </a:rPr>
              <a:t>Problem Solving Methodology</a:t>
            </a:r>
            <a:endParaRPr sz="1400" b="0" i="0" u="none" strike="noStrike" cap="none">
              <a:solidFill>
                <a:srgbClr val="000000"/>
              </a:solidFill>
              <a:latin typeface="Arial"/>
              <a:ea typeface="Arial"/>
              <a:cs typeface="Arial"/>
              <a:sym typeface="Arial"/>
            </a:endParaRPr>
          </a:p>
          <a:p>
            <a:pPr marL="684000" marR="0" lvl="0" indent="-347472" algn="l" rtl="0">
              <a:lnSpc>
                <a:spcPct val="100000"/>
              </a:lnSpc>
              <a:spcBef>
                <a:spcPts val="400"/>
              </a:spcBef>
              <a:spcAft>
                <a:spcPts val="200"/>
              </a:spcAft>
              <a:buClr>
                <a:srgbClr val="EE283C"/>
              </a:buClr>
              <a:buSzPts val="1800"/>
              <a:buFont typeface="Noto Sans Symbols"/>
              <a:buChar char="●"/>
            </a:pPr>
            <a:r>
              <a:rPr lang="en-US" sz="1800" b="0" i="0" u="none" strike="noStrike" cap="none">
                <a:solidFill>
                  <a:srgbClr val="000000"/>
                </a:solidFill>
                <a:latin typeface="Lato"/>
                <a:ea typeface="Lato"/>
                <a:cs typeface="Lato"/>
                <a:sym typeface="Lato"/>
              </a:rPr>
              <a:t>The approach for this project has been designed to follow the </a:t>
            </a:r>
            <a:r>
              <a:rPr lang="en-US" sz="1800" b="1" i="0" u="none" strike="noStrike" cap="none">
                <a:solidFill>
                  <a:srgbClr val="3A3838"/>
                </a:solidFill>
                <a:latin typeface="Lato"/>
                <a:ea typeface="Lato"/>
                <a:cs typeface="Lato"/>
                <a:sym typeface="Lato"/>
              </a:rPr>
              <a:t>CRISP DM Framework. </a:t>
            </a:r>
            <a:r>
              <a:rPr lang="en-US" sz="1800" b="0" i="0" u="none" strike="noStrike" cap="none">
                <a:solidFill>
                  <a:srgbClr val="000000"/>
                </a:solidFill>
                <a:latin typeface="Lato"/>
                <a:ea typeface="Lato"/>
                <a:cs typeface="Lato"/>
                <a:sym typeface="Lato"/>
              </a:rPr>
              <a:t>The various stages of the framework are represented below in a sequential flow:</a:t>
            </a:r>
            <a:endParaRPr sz="1400" b="0" i="0" u="none" strike="noStrike" cap="none">
              <a:solidFill>
                <a:srgbClr val="000000"/>
              </a:solidFill>
              <a:latin typeface="Arial"/>
              <a:ea typeface="Arial"/>
              <a:cs typeface="Arial"/>
              <a:sym typeface="Arial"/>
            </a:endParaRPr>
          </a:p>
        </p:txBody>
      </p:sp>
      <p:sp>
        <p:nvSpPr>
          <p:cNvPr id="181" name="Google Shape;181;p15"/>
          <p:cNvSpPr txBox="1"/>
          <p:nvPr/>
        </p:nvSpPr>
        <p:spPr>
          <a:xfrm>
            <a:off x="867507" y="201168"/>
            <a:ext cx="10606110" cy="521208"/>
          </a:xfrm>
          <a:prstGeom prst="rect">
            <a:avLst/>
          </a:prstGeom>
          <a:noFill/>
          <a:ln>
            <a:noFill/>
          </a:ln>
        </p:spPr>
        <p:txBody>
          <a:bodyPr spcFirstLastPara="1" wrap="square" lIns="84200" tIns="42100" rIns="84200" bIns="42100" anchor="ctr" anchorCtr="0">
            <a:normAutofit/>
          </a:bodyPr>
          <a:lstStyle/>
          <a:p>
            <a:pPr marL="0" marR="0" lvl="0" indent="0" algn="ctr" rtl="0">
              <a:lnSpc>
                <a:spcPct val="100000"/>
              </a:lnSpc>
              <a:spcBef>
                <a:spcPts val="0"/>
              </a:spcBef>
              <a:spcAft>
                <a:spcPts val="0"/>
              </a:spcAft>
              <a:buClr>
                <a:schemeClr val="dk1"/>
              </a:buClr>
              <a:buSzPts val="3000"/>
              <a:buFont typeface="Arial"/>
              <a:buNone/>
            </a:pPr>
            <a:r>
              <a:rPr lang="en-US" sz="2400" b="0" i="0" u="none" strike="noStrike" cap="none">
                <a:solidFill>
                  <a:srgbClr val="000000"/>
                </a:solidFill>
                <a:latin typeface="Lato"/>
                <a:ea typeface="Lato"/>
                <a:cs typeface="Lato"/>
                <a:sym typeface="Lato"/>
              </a:rPr>
              <a:t>APPENDIX - PROBLEM SOLVING METHODOLOGY</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anim calcmode="lin" valueType="num">
                                      <p:cBhvr additive="base">
                                        <p:cTn id="7" dur="500"/>
                                        <p:tgtEl>
                                          <p:spTgt spid="163"/>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164"/>
                                        </p:tgtEl>
                                        <p:attrNameLst>
                                          <p:attrName>style.visibility</p:attrName>
                                        </p:attrNameLst>
                                      </p:cBhvr>
                                      <p:to>
                                        <p:strVal val="visible"/>
                                      </p:to>
                                    </p:set>
                                    <p:anim calcmode="lin" valueType="num">
                                      <p:cBhvr additive="base">
                                        <p:cTn id="11" dur="100"/>
                                        <p:tgtEl>
                                          <p:spTgt spid="164"/>
                                        </p:tgtEl>
                                        <p:attrNameLst>
                                          <p:attrName>ppt_w</p:attrName>
                                        </p:attrNameLst>
                                      </p:cBhvr>
                                      <p:tavLst>
                                        <p:tav tm="0">
                                          <p:val>
                                            <p:strVal val="0"/>
                                          </p:val>
                                        </p:tav>
                                        <p:tav tm="100000">
                                          <p:val>
                                            <p:strVal val="#ppt_w"/>
                                          </p:val>
                                        </p:tav>
                                      </p:tavLst>
                                    </p:anim>
                                    <p:anim calcmode="lin" valueType="num">
                                      <p:cBhvr additive="base">
                                        <p:cTn id="12" dur="100"/>
                                        <p:tgtEl>
                                          <p:spTgt spid="164"/>
                                        </p:tgtEl>
                                        <p:attrNameLst>
                                          <p:attrName>ppt_h</p:attrName>
                                        </p:attrNameLst>
                                      </p:cBhvr>
                                      <p:tavLst>
                                        <p:tav tm="0">
                                          <p:val>
                                            <p:strVal val="0"/>
                                          </p:val>
                                        </p:tav>
                                        <p:tav tm="100000">
                                          <p:val>
                                            <p:strVal val="#ppt_h"/>
                                          </p:val>
                                        </p:tav>
                                      </p:tavLst>
                                    </p:anim>
                                  </p:childTnLst>
                                </p:cTn>
                              </p:par>
                              <p:par>
                                <p:cTn id="13" presetID="10" presetClass="entr" presetSubtype="0" fill="hold" nodeType="withEffect">
                                  <p:stCondLst>
                                    <p:cond delay="0"/>
                                  </p:stCondLst>
                                  <p:childTnLst>
                                    <p:set>
                                      <p:cBhvr>
                                        <p:cTn id="14" dur="1" fill="hold">
                                          <p:stCondLst>
                                            <p:cond delay="0"/>
                                          </p:stCondLst>
                                        </p:cTn>
                                        <p:tgtEl>
                                          <p:spTgt spid="162"/>
                                        </p:tgtEl>
                                        <p:attrNameLst>
                                          <p:attrName>style.visibility</p:attrName>
                                        </p:attrNameLst>
                                      </p:cBhvr>
                                      <p:to>
                                        <p:strVal val="visible"/>
                                      </p:to>
                                    </p:set>
                                    <p:animEffect transition="in" filter="fade">
                                      <p:cBhvr>
                                        <p:cTn id="15" dur="100"/>
                                        <p:tgtEl>
                                          <p:spTgt spid="162"/>
                                        </p:tgtEl>
                                      </p:cBhvr>
                                    </p:animEffect>
                                  </p:childTnLst>
                                </p:cTn>
                              </p:par>
                            </p:childTnLst>
                          </p:cTn>
                        </p:par>
                        <p:par>
                          <p:cTn id="16" fill="hold">
                            <p:stCondLst>
                              <p:cond delay="600"/>
                            </p:stCondLst>
                            <p:childTnLst>
                              <p:par>
                                <p:cTn id="17" presetID="23" presetClass="entr" presetSubtype="16" fill="hold" nodeType="afterEffect">
                                  <p:stCondLst>
                                    <p:cond delay="0"/>
                                  </p:stCondLst>
                                  <p:childTnLst>
                                    <p:set>
                                      <p:cBhvr>
                                        <p:cTn id="18" dur="1" fill="hold">
                                          <p:stCondLst>
                                            <p:cond delay="0"/>
                                          </p:stCondLst>
                                        </p:cTn>
                                        <p:tgtEl>
                                          <p:spTgt spid="177"/>
                                        </p:tgtEl>
                                        <p:attrNameLst>
                                          <p:attrName>style.visibility</p:attrName>
                                        </p:attrNameLst>
                                      </p:cBhvr>
                                      <p:to>
                                        <p:strVal val="visible"/>
                                      </p:to>
                                    </p:set>
                                    <p:anim calcmode="lin" valueType="num">
                                      <p:cBhvr additive="base">
                                        <p:cTn id="19" dur="500"/>
                                        <p:tgtEl>
                                          <p:spTgt spid="177"/>
                                        </p:tgtEl>
                                        <p:attrNameLst>
                                          <p:attrName>ppt_w</p:attrName>
                                        </p:attrNameLst>
                                      </p:cBhvr>
                                      <p:tavLst>
                                        <p:tav tm="0">
                                          <p:val>
                                            <p:strVal val="0"/>
                                          </p:val>
                                        </p:tav>
                                        <p:tav tm="100000">
                                          <p:val>
                                            <p:strVal val="#ppt_w"/>
                                          </p:val>
                                        </p:tav>
                                      </p:tavLst>
                                    </p:anim>
                                    <p:anim calcmode="lin" valueType="num">
                                      <p:cBhvr additive="base">
                                        <p:cTn id="20" dur="500"/>
                                        <p:tgtEl>
                                          <p:spTgt spid="177"/>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1"/>
                                        </p:tgtEl>
                                        <p:attrNameLst>
                                          <p:attrName>style.visibility</p:attrName>
                                        </p:attrNameLst>
                                      </p:cBhvr>
                                      <p:to>
                                        <p:strVal val="visible"/>
                                      </p:to>
                                    </p:set>
                                    <p:animEffect transition="in" filter="fade">
                                      <p:cBhvr>
                                        <p:cTn id="25" dur="500"/>
                                        <p:tgtEl>
                                          <p:spTgt spid="16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60">
                                            <p:txEl>
                                              <p:pRg st="0" end="0"/>
                                            </p:txEl>
                                          </p:spTgt>
                                        </p:tgtEl>
                                        <p:attrNameLst>
                                          <p:attrName>style.visibility</p:attrName>
                                        </p:attrNameLst>
                                      </p:cBhvr>
                                      <p:to>
                                        <p:strVal val="visible"/>
                                      </p:to>
                                    </p:set>
                                    <p:animEffect transition="in" filter="fade">
                                      <p:cBhvr>
                                        <p:cTn id="30" dur="500"/>
                                        <p:tgtEl>
                                          <p:spTgt spid="160">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58"/>
                                        </p:tgtEl>
                                        <p:attrNameLst>
                                          <p:attrName>style.visibility</p:attrName>
                                        </p:attrNameLst>
                                      </p:cBhvr>
                                      <p:to>
                                        <p:strVal val="visible"/>
                                      </p:to>
                                    </p:set>
                                    <p:anim calcmode="lin" valueType="num">
                                      <p:cBhvr additive="base">
                                        <p:cTn id="35" dur="500"/>
                                        <p:tgtEl>
                                          <p:spTgt spid="158"/>
                                        </p:tgtEl>
                                        <p:attrNameLst>
                                          <p:attrName>ppt_x</p:attrName>
                                        </p:attrNameLst>
                                      </p:cBhvr>
                                      <p:tavLst>
                                        <p:tav tm="0">
                                          <p:val>
                                            <p:strVal val="#ppt_x-1"/>
                                          </p:val>
                                        </p:tav>
                                        <p:tav tm="100000">
                                          <p:val>
                                            <p:strVal val="#ppt_x"/>
                                          </p:val>
                                        </p:tav>
                                      </p:tavLst>
                                    </p:anim>
                                  </p:childTnLst>
                                </p:cTn>
                              </p:par>
                            </p:childTnLst>
                          </p:cTn>
                        </p:par>
                        <p:par>
                          <p:cTn id="36" fill="hold">
                            <p:stCondLst>
                              <p:cond delay="500"/>
                            </p:stCondLst>
                            <p:childTnLst>
                              <p:par>
                                <p:cTn id="37" presetID="23" presetClass="entr" presetSubtype="16" fill="hold" nodeType="afterEffect">
                                  <p:stCondLst>
                                    <p:cond delay="0"/>
                                  </p:stCondLst>
                                  <p:childTnLst>
                                    <p:set>
                                      <p:cBhvr>
                                        <p:cTn id="38" dur="1" fill="hold">
                                          <p:stCondLst>
                                            <p:cond delay="0"/>
                                          </p:stCondLst>
                                        </p:cTn>
                                        <p:tgtEl>
                                          <p:spTgt spid="159"/>
                                        </p:tgtEl>
                                        <p:attrNameLst>
                                          <p:attrName>style.visibility</p:attrName>
                                        </p:attrNameLst>
                                      </p:cBhvr>
                                      <p:to>
                                        <p:strVal val="visible"/>
                                      </p:to>
                                    </p:set>
                                    <p:anim calcmode="lin" valueType="num">
                                      <p:cBhvr additive="base">
                                        <p:cTn id="39" dur="100"/>
                                        <p:tgtEl>
                                          <p:spTgt spid="159"/>
                                        </p:tgtEl>
                                        <p:attrNameLst>
                                          <p:attrName>ppt_w</p:attrName>
                                        </p:attrNameLst>
                                      </p:cBhvr>
                                      <p:tavLst>
                                        <p:tav tm="0">
                                          <p:val>
                                            <p:strVal val="0"/>
                                          </p:val>
                                        </p:tav>
                                        <p:tav tm="100000">
                                          <p:val>
                                            <p:strVal val="#ppt_w"/>
                                          </p:val>
                                        </p:tav>
                                      </p:tavLst>
                                    </p:anim>
                                    <p:anim calcmode="lin" valueType="num">
                                      <p:cBhvr additive="base">
                                        <p:cTn id="40" dur="100"/>
                                        <p:tgtEl>
                                          <p:spTgt spid="159"/>
                                        </p:tgtEl>
                                        <p:attrNameLst>
                                          <p:attrName>ppt_h</p:attrName>
                                        </p:attrNameLst>
                                      </p:cBhvr>
                                      <p:tavLst>
                                        <p:tav tm="0">
                                          <p:val>
                                            <p:strVal val="0"/>
                                          </p:val>
                                        </p:tav>
                                        <p:tav tm="100000">
                                          <p:val>
                                            <p:strVal val="#ppt_h"/>
                                          </p:val>
                                        </p:tav>
                                      </p:tavLst>
                                    </p:anim>
                                  </p:childTnLst>
                                </p:cTn>
                              </p:par>
                              <p:par>
                                <p:cTn id="41" presetID="10" presetClass="entr" presetSubtype="0" fill="hold" nodeType="withEffect">
                                  <p:stCondLst>
                                    <p:cond delay="0"/>
                                  </p:stCondLst>
                                  <p:childTnLst>
                                    <p:set>
                                      <p:cBhvr>
                                        <p:cTn id="42" dur="1" fill="hold">
                                          <p:stCondLst>
                                            <p:cond delay="0"/>
                                          </p:stCondLst>
                                        </p:cTn>
                                        <p:tgtEl>
                                          <p:spTgt spid="157"/>
                                        </p:tgtEl>
                                        <p:attrNameLst>
                                          <p:attrName>style.visibility</p:attrName>
                                        </p:attrNameLst>
                                      </p:cBhvr>
                                      <p:to>
                                        <p:strVal val="visible"/>
                                      </p:to>
                                    </p:set>
                                    <p:animEffect transition="in" filter="fade">
                                      <p:cBhvr>
                                        <p:cTn id="43" dur="100"/>
                                        <p:tgtEl>
                                          <p:spTgt spid="157"/>
                                        </p:tgtEl>
                                      </p:cBhvr>
                                    </p:animEffect>
                                  </p:childTnLst>
                                </p:cTn>
                              </p:par>
                            </p:childTnLst>
                          </p:cTn>
                        </p:par>
                        <p:par>
                          <p:cTn id="44" fill="hold">
                            <p:stCondLst>
                              <p:cond delay="600"/>
                            </p:stCondLst>
                            <p:childTnLst>
                              <p:par>
                                <p:cTn id="45" presetID="23" presetClass="entr" presetSubtype="16" fill="hold" nodeType="afterEffect">
                                  <p:stCondLst>
                                    <p:cond delay="0"/>
                                  </p:stCondLst>
                                  <p:childTnLst>
                                    <p:set>
                                      <p:cBhvr>
                                        <p:cTn id="46" dur="1" fill="hold">
                                          <p:stCondLst>
                                            <p:cond delay="0"/>
                                          </p:stCondLst>
                                        </p:cTn>
                                        <p:tgtEl>
                                          <p:spTgt spid="174"/>
                                        </p:tgtEl>
                                        <p:attrNameLst>
                                          <p:attrName>style.visibility</p:attrName>
                                        </p:attrNameLst>
                                      </p:cBhvr>
                                      <p:to>
                                        <p:strVal val="visible"/>
                                      </p:to>
                                    </p:set>
                                    <p:anim calcmode="lin" valueType="num">
                                      <p:cBhvr additive="base">
                                        <p:cTn id="47" dur="500"/>
                                        <p:tgtEl>
                                          <p:spTgt spid="174"/>
                                        </p:tgtEl>
                                        <p:attrNameLst>
                                          <p:attrName>ppt_w</p:attrName>
                                        </p:attrNameLst>
                                      </p:cBhvr>
                                      <p:tavLst>
                                        <p:tav tm="0">
                                          <p:val>
                                            <p:strVal val="0"/>
                                          </p:val>
                                        </p:tav>
                                        <p:tav tm="100000">
                                          <p:val>
                                            <p:strVal val="#ppt_w"/>
                                          </p:val>
                                        </p:tav>
                                      </p:tavLst>
                                    </p:anim>
                                    <p:anim calcmode="lin" valueType="num">
                                      <p:cBhvr additive="base">
                                        <p:cTn id="48" dur="500"/>
                                        <p:tgtEl>
                                          <p:spTgt spid="174"/>
                                        </p:tgtEl>
                                        <p:attrNameLst>
                                          <p:attrName>ppt_h</p:attrName>
                                        </p:attrNameLst>
                                      </p:cBhvr>
                                      <p:tavLst>
                                        <p:tav tm="0">
                                          <p:val>
                                            <p:strVal val="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56"/>
                                        </p:tgtEl>
                                        <p:attrNameLst>
                                          <p:attrName>style.visibility</p:attrName>
                                        </p:attrNameLst>
                                      </p:cBhvr>
                                      <p:to>
                                        <p:strVal val="visible"/>
                                      </p:to>
                                    </p:set>
                                    <p:animEffect transition="in" filter="fade">
                                      <p:cBhvr>
                                        <p:cTn id="53" dur="500"/>
                                        <p:tgtEl>
                                          <p:spTgt spid="156"/>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nodeType="clickEffect">
                                  <p:stCondLst>
                                    <p:cond delay="0"/>
                                  </p:stCondLst>
                                  <p:childTnLst>
                                    <p:set>
                                      <p:cBhvr>
                                        <p:cTn id="57" dur="1" fill="hold">
                                          <p:stCondLst>
                                            <p:cond delay="0"/>
                                          </p:stCondLst>
                                        </p:cTn>
                                        <p:tgtEl>
                                          <p:spTgt spid="154"/>
                                        </p:tgtEl>
                                        <p:attrNameLst>
                                          <p:attrName>style.visibility</p:attrName>
                                        </p:attrNameLst>
                                      </p:cBhvr>
                                      <p:to>
                                        <p:strVal val="visible"/>
                                      </p:to>
                                    </p:set>
                                    <p:anim calcmode="lin" valueType="num">
                                      <p:cBhvr additive="base">
                                        <p:cTn id="58" dur="500"/>
                                        <p:tgtEl>
                                          <p:spTgt spid="154"/>
                                        </p:tgtEl>
                                        <p:attrNameLst>
                                          <p:attrName>ppt_x</p:attrName>
                                        </p:attrNameLst>
                                      </p:cBhvr>
                                      <p:tavLst>
                                        <p:tav tm="0">
                                          <p:val>
                                            <p:strVal val="#ppt_x-1"/>
                                          </p:val>
                                        </p:tav>
                                        <p:tav tm="100000">
                                          <p:val>
                                            <p:strVal val="#ppt_x"/>
                                          </p:val>
                                        </p:tav>
                                      </p:tavLst>
                                    </p:anim>
                                  </p:childTnLst>
                                </p:cTn>
                              </p:par>
                            </p:childTnLst>
                          </p:cTn>
                        </p:par>
                        <p:par>
                          <p:cTn id="59" fill="hold">
                            <p:stCondLst>
                              <p:cond delay="500"/>
                            </p:stCondLst>
                            <p:childTnLst>
                              <p:par>
                                <p:cTn id="60" presetID="23" presetClass="entr" presetSubtype="16" fill="hold" nodeType="afterEffect">
                                  <p:stCondLst>
                                    <p:cond delay="0"/>
                                  </p:stCondLst>
                                  <p:childTnLst>
                                    <p:set>
                                      <p:cBhvr>
                                        <p:cTn id="61" dur="1" fill="hold">
                                          <p:stCondLst>
                                            <p:cond delay="0"/>
                                          </p:stCondLst>
                                        </p:cTn>
                                        <p:tgtEl>
                                          <p:spTgt spid="155"/>
                                        </p:tgtEl>
                                        <p:attrNameLst>
                                          <p:attrName>style.visibility</p:attrName>
                                        </p:attrNameLst>
                                      </p:cBhvr>
                                      <p:to>
                                        <p:strVal val="visible"/>
                                      </p:to>
                                    </p:set>
                                    <p:anim calcmode="lin" valueType="num">
                                      <p:cBhvr additive="base">
                                        <p:cTn id="62" dur="100"/>
                                        <p:tgtEl>
                                          <p:spTgt spid="155"/>
                                        </p:tgtEl>
                                        <p:attrNameLst>
                                          <p:attrName>ppt_w</p:attrName>
                                        </p:attrNameLst>
                                      </p:cBhvr>
                                      <p:tavLst>
                                        <p:tav tm="0">
                                          <p:val>
                                            <p:strVal val="0"/>
                                          </p:val>
                                        </p:tav>
                                        <p:tav tm="100000">
                                          <p:val>
                                            <p:strVal val="#ppt_w"/>
                                          </p:val>
                                        </p:tav>
                                      </p:tavLst>
                                    </p:anim>
                                    <p:anim calcmode="lin" valueType="num">
                                      <p:cBhvr additive="base">
                                        <p:cTn id="63" dur="100"/>
                                        <p:tgtEl>
                                          <p:spTgt spid="155"/>
                                        </p:tgtEl>
                                        <p:attrNameLst>
                                          <p:attrName>ppt_h</p:attrName>
                                        </p:attrNameLst>
                                      </p:cBhvr>
                                      <p:tavLst>
                                        <p:tav tm="0">
                                          <p:val>
                                            <p:strVal val="0"/>
                                          </p:val>
                                        </p:tav>
                                        <p:tav tm="100000">
                                          <p:val>
                                            <p:strVal val="#ppt_h"/>
                                          </p:val>
                                        </p:tav>
                                      </p:tavLst>
                                    </p:anim>
                                  </p:childTnLst>
                                </p:cTn>
                              </p:par>
                              <p:par>
                                <p:cTn id="64" presetID="10" presetClass="entr" presetSubtype="0" fill="hold" nodeType="withEffect">
                                  <p:stCondLst>
                                    <p:cond delay="0"/>
                                  </p:stCondLst>
                                  <p:childTnLst>
                                    <p:set>
                                      <p:cBhvr>
                                        <p:cTn id="65" dur="1" fill="hold">
                                          <p:stCondLst>
                                            <p:cond delay="0"/>
                                          </p:stCondLst>
                                        </p:cTn>
                                        <p:tgtEl>
                                          <p:spTgt spid="153"/>
                                        </p:tgtEl>
                                        <p:attrNameLst>
                                          <p:attrName>style.visibility</p:attrName>
                                        </p:attrNameLst>
                                      </p:cBhvr>
                                      <p:to>
                                        <p:strVal val="visible"/>
                                      </p:to>
                                    </p:set>
                                    <p:animEffect transition="in" filter="fade">
                                      <p:cBhvr>
                                        <p:cTn id="66" dur="100"/>
                                        <p:tgtEl>
                                          <p:spTgt spid="153"/>
                                        </p:tgtEl>
                                      </p:cBhvr>
                                    </p:animEffect>
                                  </p:childTnLst>
                                </p:cTn>
                              </p:par>
                            </p:childTnLst>
                          </p:cTn>
                        </p:par>
                        <p:par>
                          <p:cTn id="67" fill="hold">
                            <p:stCondLst>
                              <p:cond delay="600"/>
                            </p:stCondLst>
                            <p:childTnLst>
                              <p:par>
                                <p:cTn id="68" presetID="23" presetClass="entr" presetSubtype="16" fill="hold" nodeType="afterEffect">
                                  <p:stCondLst>
                                    <p:cond delay="0"/>
                                  </p:stCondLst>
                                  <p:childTnLst>
                                    <p:set>
                                      <p:cBhvr>
                                        <p:cTn id="69" dur="1" fill="hold">
                                          <p:stCondLst>
                                            <p:cond delay="0"/>
                                          </p:stCondLst>
                                        </p:cTn>
                                        <p:tgtEl>
                                          <p:spTgt spid="171"/>
                                        </p:tgtEl>
                                        <p:attrNameLst>
                                          <p:attrName>style.visibility</p:attrName>
                                        </p:attrNameLst>
                                      </p:cBhvr>
                                      <p:to>
                                        <p:strVal val="visible"/>
                                      </p:to>
                                    </p:set>
                                    <p:anim calcmode="lin" valueType="num">
                                      <p:cBhvr additive="base">
                                        <p:cTn id="70" dur="500"/>
                                        <p:tgtEl>
                                          <p:spTgt spid="171"/>
                                        </p:tgtEl>
                                        <p:attrNameLst>
                                          <p:attrName>ppt_w</p:attrName>
                                        </p:attrNameLst>
                                      </p:cBhvr>
                                      <p:tavLst>
                                        <p:tav tm="0">
                                          <p:val>
                                            <p:strVal val="0"/>
                                          </p:val>
                                        </p:tav>
                                        <p:tav tm="100000">
                                          <p:val>
                                            <p:strVal val="#ppt_w"/>
                                          </p:val>
                                        </p:tav>
                                      </p:tavLst>
                                    </p:anim>
                                    <p:anim calcmode="lin" valueType="num">
                                      <p:cBhvr additive="base">
                                        <p:cTn id="71" dur="500"/>
                                        <p:tgtEl>
                                          <p:spTgt spid="171"/>
                                        </p:tgtEl>
                                        <p:attrNameLst>
                                          <p:attrName>ppt_h</p:attrName>
                                        </p:attrNameLst>
                                      </p:cBhvr>
                                      <p:tavLst>
                                        <p:tav tm="0">
                                          <p:val>
                                            <p:strVal val="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52"/>
                                        </p:tgtEl>
                                        <p:attrNameLst>
                                          <p:attrName>style.visibility</p:attrName>
                                        </p:attrNameLst>
                                      </p:cBhvr>
                                      <p:to>
                                        <p:strVal val="visible"/>
                                      </p:to>
                                    </p:set>
                                    <p:animEffect transition="in" filter="fade">
                                      <p:cBhvr>
                                        <p:cTn id="76" dur="500"/>
                                        <p:tgtEl>
                                          <p:spTgt spid="152"/>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nodeType="clickEffect">
                                  <p:stCondLst>
                                    <p:cond delay="0"/>
                                  </p:stCondLst>
                                  <p:childTnLst>
                                    <p:set>
                                      <p:cBhvr>
                                        <p:cTn id="80" dur="1" fill="hold">
                                          <p:stCondLst>
                                            <p:cond delay="0"/>
                                          </p:stCondLst>
                                        </p:cTn>
                                        <p:tgtEl>
                                          <p:spTgt spid="150"/>
                                        </p:tgtEl>
                                        <p:attrNameLst>
                                          <p:attrName>style.visibility</p:attrName>
                                        </p:attrNameLst>
                                      </p:cBhvr>
                                      <p:to>
                                        <p:strVal val="visible"/>
                                      </p:to>
                                    </p:set>
                                    <p:anim calcmode="lin" valueType="num">
                                      <p:cBhvr additive="base">
                                        <p:cTn id="81" dur="500"/>
                                        <p:tgtEl>
                                          <p:spTgt spid="150"/>
                                        </p:tgtEl>
                                        <p:attrNameLst>
                                          <p:attrName>ppt_x</p:attrName>
                                        </p:attrNameLst>
                                      </p:cBhvr>
                                      <p:tavLst>
                                        <p:tav tm="0">
                                          <p:val>
                                            <p:strVal val="#ppt_x-1"/>
                                          </p:val>
                                        </p:tav>
                                        <p:tav tm="100000">
                                          <p:val>
                                            <p:strVal val="#ppt_x"/>
                                          </p:val>
                                        </p:tav>
                                      </p:tavLst>
                                    </p:anim>
                                  </p:childTnLst>
                                </p:cTn>
                              </p:par>
                            </p:childTnLst>
                          </p:cTn>
                        </p:par>
                        <p:par>
                          <p:cTn id="82" fill="hold">
                            <p:stCondLst>
                              <p:cond delay="500"/>
                            </p:stCondLst>
                            <p:childTnLst>
                              <p:par>
                                <p:cTn id="83" presetID="23" presetClass="entr" presetSubtype="16" fill="hold" nodeType="afterEffect">
                                  <p:stCondLst>
                                    <p:cond delay="0"/>
                                  </p:stCondLst>
                                  <p:childTnLst>
                                    <p:set>
                                      <p:cBhvr>
                                        <p:cTn id="84" dur="1" fill="hold">
                                          <p:stCondLst>
                                            <p:cond delay="0"/>
                                          </p:stCondLst>
                                        </p:cTn>
                                        <p:tgtEl>
                                          <p:spTgt spid="151"/>
                                        </p:tgtEl>
                                        <p:attrNameLst>
                                          <p:attrName>style.visibility</p:attrName>
                                        </p:attrNameLst>
                                      </p:cBhvr>
                                      <p:to>
                                        <p:strVal val="visible"/>
                                      </p:to>
                                    </p:set>
                                    <p:anim calcmode="lin" valueType="num">
                                      <p:cBhvr additive="base">
                                        <p:cTn id="85" dur="100"/>
                                        <p:tgtEl>
                                          <p:spTgt spid="151"/>
                                        </p:tgtEl>
                                        <p:attrNameLst>
                                          <p:attrName>ppt_w</p:attrName>
                                        </p:attrNameLst>
                                      </p:cBhvr>
                                      <p:tavLst>
                                        <p:tav tm="0">
                                          <p:val>
                                            <p:strVal val="0"/>
                                          </p:val>
                                        </p:tav>
                                        <p:tav tm="100000">
                                          <p:val>
                                            <p:strVal val="#ppt_w"/>
                                          </p:val>
                                        </p:tav>
                                      </p:tavLst>
                                    </p:anim>
                                    <p:anim calcmode="lin" valueType="num">
                                      <p:cBhvr additive="base">
                                        <p:cTn id="86" dur="100"/>
                                        <p:tgtEl>
                                          <p:spTgt spid="151"/>
                                        </p:tgtEl>
                                        <p:attrNameLst>
                                          <p:attrName>ppt_h</p:attrName>
                                        </p:attrNameLst>
                                      </p:cBhvr>
                                      <p:tavLst>
                                        <p:tav tm="0">
                                          <p:val>
                                            <p:strVal val="0"/>
                                          </p:val>
                                        </p:tav>
                                        <p:tav tm="100000">
                                          <p:val>
                                            <p:strVal val="#ppt_h"/>
                                          </p:val>
                                        </p:tav>
                                      </p:tavLst>
                                    </p:anim>
                                  </p:childTnLst>
                                </p:cTn>
                              </p:par>
                              <p:par>
                                <p:cTn id="87" presetID="10" presetClass="entr" presetSubtype="0" fill="hold" nodeType="withEffect">
                                  <p:stCondLst>
                                    <p:cond delay="0"/>
                                  </p:stCondLst>
                                  <p:childTnLst>
                                    <p:set>
                                      <p:cBhvr>
                                        <p:cTn id="88" dur="1" fill="hold">
                                          <p:stCondLst>
                                            <p:cond delay="0"/>
                                          </p:stCondLst>
                                        </p:cTn>
                                        <p:tgtEl>
                                          <p:spTgt spid="149"/>
                                        </p:tgtEl>
                                        <p:attrNameLst>
                                          <p:attrName>style.visibility</p:attrName>
                                        </p:attrNameLst>
                                      </p:cBhvr>
                                      <p:to>
                                        <p:strVal val="visible"/>
                                      </p:to>
                                    </p:set>
                                    <p:animEffect transition="in" filter="fade">
                                      <p:cBhvr>
                                        <p:cTn id="89" dur="100"/>
                                        <p:tgtEl>
                                          <p:spTgt spid="149"/>
                                        </p:tgtEl>
                                      </p:cBhvr>
                                    </p:animEffect>
                                  </p:childTnLst>
                                </p:cTn>
                              </p:par>
                            </p:childTnLst>
                          </p:cTn>
                        </p:par>
                        <p:par>
                          <p:cTn id="90" fill="hold">
                            <p:stCondLst>
                              <p:cond delay="600"/>
                            </p:stCondLst>
                            <p:childTnLst>
                              <p:par>
                                <p:cTn id="91" presetID="23" presetClass="entr" presetSubtype="16" fill="hold" nodeType="afterEffect">
                                  <p:stCondLst>
                                    <p:cond delay="0"/>
                                  </p:stCondLst>
                                  <p:childTnLst>
                                    <p:set>
                                      <p:cBhvr>
                                        <p:cTn id="92" dur="1" fill="hold">
                                          <p:stCondLst>
                                            <p:cond delay="0"/>
                                          </p:stCondLst>
                                        </p:cTn>
                                        <p:tgtEl>
                                          <p:spTgt spid="168"/>
                                        </p:tgtEl>
                                        <p:attrNameLst>
                                          <p:attrName>style.visibility</p:attrName>
                                        </p:attrNameLst>
                                      </p:cBhvr>
                                      <p:to>
                                        <p:strVal val="visible"/>
                                      </p:to>
                                    </p:set>
                                    <p:anim calcmode="lin" valueType="num">
                                      <p:cBhvr additive="base">
                                        <p:cTn id="93" dur="500"/>
                                        <p:tgtEl>
                                          <p:spTgt spid="168"/>
                                        </p:tgtEl>
                                        <p:attrNameLst>
                                          <p:attrName>ppt_w</p:attrName>
                                        </p:attrNameLst>
                                      </p:cBhvr>
                                      <p:tavLst>
                                        <p:tav tm="0">
                                          <p:val>
                                            <p:strVal val="0"/>
                                          </p:val>
                                        </p:tav>
                                        <p:tav tm="100000">
                                          <p:val>
                                            <p:strVal val="#ppt_w"/>
                                          </p:val>
                                        </p:tav>
                                      </p:tavLst>
                                    </p:anim>
                                    <p:anim calcmode="lin" valueType="num">
                                      <p:cBhvr additive="base">
                                        <p:cTn id="94" dur="500"/>
                                        <p:tgtEl>
                                          <p:spTgt spid="168"/>
                                        </p:tgtEl>
                                        <p:attrNameLst>
                                          <p:attrName>ppt_h</p:attrName>
                                        </p:attrNameLst>
                                      </p:cBhvr>
                                      <p:tavLst>
                                        <p:tav tm="0">
                                          <p:val>
                                            <p:strVal val="0"/>
                                          </p:val>
                                        </p:tav>
                                        <p:tav tm="100000">
                                          <p:val>
                                            <p:strVal val="#ppt_h"/>
                                          </p:val>
                                        </p:tav>
                                      </p:tavLst>
                                    </p:anim>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148"/>
                                        </p:tgtEl>
                                        <p:attrNameLst>
                                          <p:attrName>style.visibility</p:attrName>
                                        </p:attrNameLst>
                                      </p:cBhvr>
                                      <p:to>
                                        <p:strVal val="visible"/>
                                      </p:to>
                                    </p:set>
                                    <p:animEffect transition="in" filter="fade">
                                      <p:cBhvr>
                                        <p:cTn id="99" dur="500"/>
                                        <p:tgtEl>
                                          <p:spTgt spid="148"/>
                                        </p:tgtEl>
                                      </p:cBhvr>
                                    </p:animEffect>
                                  </p:childTnLst>
                                </p:cTn>
                              </p:par>
                            </p:childTnLst>
                          </p:cTn>
                        </p:par>
                      </p:childTnLst>
                    </p:cTn>
                  </p:par>
                  <p:par>
                    <p:cTn id="100" fill="hold">
                      <p:stCondLst>
                        <p:cond delay="indefinite"/>
                      </p:stCondLst>
                      <p:childTnLst>
                        <p:par>
                          <p:cTn id="101" fill="hold">
                            <p:stCondLst>
                              <p:cond delay="0"/>
                            </p:stCondLst>
                            <p:childTnLst>
                              <p:par>
                                <p:cTn id="102" presetID="2" presetClass="entr" presetSubtype="8" fill="hold" nodeType="clickEffect">
                                  <p:stCondLst>
                                    <p:cond delay="0"/>
                                  </p:stCondLst>
                                  <p:childTnLst>
                                    <p:set>
                                      <p:cBhvr>
                                        <p:cTn id="103" dur="1" fill="hold">
                                          <p:stCondLst>
                                            <p:cond delay="0"/>
                                          </p:stCondLst>
                                        </p:cTn>
                                        <p:tgtEl>
                                          <p:spTgt spid="145"/>
                                        </p:tgtEl>
                                        <p:attrNameLst>
                                          <p:attrName>style.visibility</p:attrName>
                                        </p:attrNameLst>
                                      </p:cBhvr>
                                      <p:to>
                                        <p:strVal val="visible"/>
                                      </p:to>
                                    </p:set>
                                    <p:anim calcmode="lin" valueType="num">
                                      <p:cBhvr additive="base">
                                        <p:cTn id="104" dur="500"/>
                                        <p:tgtEl>
                                          <p:spTgt spid="145"/>
                                        </p:tgtEl>
                                        <p:attrNameLst>
                                          <p:attrName>ppt_x</p:attrName>
                                        </p:attrNameLst>
                                      </p:cBhvr>
                                      <p:tavLst>
                                        <p:tav tm="0">
                                          <p:val>
                                            <p:strVal val="#ppt_x-1"/>
                                          </p:val>
                                        </p:tav>
                                        <p:tav tm="100000">
                                          <p:val>
                                            <p:strVal val="#ppt_x"/>
                                          </p:val>
                                        </p:tav>
                                      </p:tavLst>
                                    </p:anim>
                                  </p:childTnLst>
                                </p:cTn>
                              </p:par>
                            </p:childTnLst>
                          </p:cTn>
                        </p:par>
                        <p:par>
                          <p:cTn id="105" fill="hold">
                            <p:stCondLst>
                              <p:cond delay="500"/>
                            </p:stCondLst>
                            <p:childTnLst>
                              <p:par>
                                <p:cTn id="106" presetID="23" presetClass="entr" presetSubtype="16" fill="hold" nodeType="afterEffect">
                                  <p:stCondLst>
                                    <p:cond delay="0"/>
                                  </p:stCondLst>
                                  <p:childTnLst>
                                    <p:set>
                                      <p:cBhvr>
                                        <p:cTn id="107" dur="1" fill="hold">
                                          <p:stCondLst>
                                            <p:cond delay="0"/>
                                          </p:stCondLst>
                                        </p:cTn>
                                        <p:tgtEl>
                                          <p:spTgt spid="147"/>
                                        </p:tgtEl>
                                        <p:attrNameLst>
                                          <p:attrName>style.visibility</p:attrName>
                                        </p:attrNameLst>
                                      </p:cBhvr>
                                      <p:to>
                                        <p:strVal val="visible"/>
                                      </p:to>
                                    </p:set>
                                    <p:anim calcmode="lin" valueType="num">
                                      <p:cBhvr additive="base">
                                        <p:cTn id="108" dur="100"/>
                                        <p:tgtEl>
                                          <p:spTgt spid="147"/>
                                        </p:tgtEl>
                                        <p:attrNameLst>
                                          <p:attrName>ppt_w</p:attrName>
                                        </p:attrNameLst>
                                      </p:cBhvr>
                                      <p:tavLst>
                                        <p:tav tm="0">
                                          <p:val>
                                            <p:strVal val="0"/>
                                          </p:val>
                                        </p:tav>
                                        <p:tav tm="100000">
                                          <p:val>
                                            <p:strVal val="#ppt_w"/>
                                          </p:val>
                                        </p:tav>
                                      </p:tavLst>
                                    </p:anim>
                                    <p:anim calcmode="lin" valueType="num">
                                      <p:cBhvr additive="base">
                                        <p:cTn id="109" dur="100"/>
                                        <p:tgtEl>
                                          <p:spTgt spid="147"/>
                                        </p:tgtEl>
                                        <p:attrNameLst>
                                          <p:attrName>ppt_h</p:attrName>
                                        </p:attrNameLst>
                                      </p:cBhvr>
                                      <p:tavLst>
                                        <p:tav tm="0">
                                          <p:val>
                                            <p:strVal val="0"/>
                                          </p:val>
                                        </p:tav>
                                        <p:tav tm="100000">
                                          <p:val>
                                            <p:strVal val="#ppt_h"/>
                                          </p:val>
                                        </p:tav>
                                      </p:tavLst>
                                    </p:anim>
                                  </p:childTnLst>
                                </p:cTn>
                              </p:par>
                              <p:par>
                                <p:cTn id="110" presetID="10" presetClass="entr" presetSubtype="0" fill="hold" nodeType="withEffect">
                                  <p:stCondLst>
                                    <p:cond delay="0"/>
                                  </p:stCondLst>
                                  <p:childTnLst>
                                    <p:set>
                                      <p:cBhvr>
                                        <p:cTn id="111" dur="1" fill="hold">
                                          <p:stCondLst>
                                            <p:cond delay="0"/>
                                          </p:stCondLst>
                                        </p:cTn>
                                        <p:tgtEl>
                                          <p:spTgt spid="146"/>
                                        </p:tgtEl>
                                        <p:attrNameLst>
                                          <p:attrName>style.visibility</p:attrName>
                                        </p:attrNameLst>
                                      </p:cBhvr>
                                      <p:to>
                                        <p:strVal val="visible"/>
                                      </p:to>
                                    </p:set>
                                    <p:animEffect transition="in" filter="fade">
                                      <p:cBhvr>
                                        <p:cTn id="112" dur="100"/>
                                        <p:tgtEl>
                                          <p:spTgt spid="146"/>
                                        </p:tgtEl>
                                      </p:cBhvr>
                                    </p:animEffect>
                                  </p:childTnLst>
                                </p:cTn>
                              </p:par>
                            </p:childTnLst>
                          </p:cTn>
                        </p:par>
                        <p:par>
                          <p:cTn id="113" fill="hold">
                            <p:stCondLst>
                              <p:cond delay="600"/>
                            </p:stCondLst>
                            <p:childTnLst>
                              <p:par>
                                <p:cTn id="114" presetID="23" presetClass="entr" presetSubtype="16" fill="hold" nodeType="afterEffect">
                                  <p:stCondLst>
                                    <p:cond delay="0"/>
                                  </p:stCondLst>
                                  <p:childTnLst>
                                    <p:set>
                                      <p:cBhvr>
                                        <p:cTn id="115" dur="1" fill="hold">
                                          <p:stCondLst>
                                            <p:cond delay="0"/>
                                          </p:stCondLst>
                                        </p:cTn>
                                        <p:tgtEl>
                                          <p:spTgt spid="165"/>
                                        </p:tgtEl>
                                        <p:attrNameLst>
                                          <p:attrName>style.visibility</p:attrName>
                                        </p:attrNameLst>
                                      </p:cBhvr>
                                      <p:to>
                                        <p:strVal val="visible"/>
                                      </p:to>
                                    </p:set>
                                    <p:anim calcmode="lin" valueType="num">
                                      <p:cBhvr additive="base">
                                        <p:cTn id="116" dur="500"/>
                                        <p:tgtEl>
                                          <p:spTgt spid="165"/>
                                        </p:tgtEl>
                                        <p:attrNameLst>
                                          <p:attrName>ppt_w</p:attrName>
                                        </p:attrNameLst>
                                      </p:cBhvr>
                                      <p:tavLst>
                                        <p:tav tm="0">
                                          <p:val>
                                            <p:strVal val="0"/>
                                          </p:val>
                                        </p:tav>
                                        <p:tav tm="100000">
                                          <p:val>
                                            <p:strVal val="#ppt_w"/>
                                          </p:val>
                                        </p:tav>
                                      </p:tavLst>
                                    </p:anim>
                                    <p:anim calcmode="lin" valueType="num">
                                      <p:cBhvr additive="base">
                                        <p:cTn id="117" dur="500"/>
                                        <p:tgtEl>
                                          <p:spTgt spid="165"/>
                                        </p:tgtEl>
                                        <p:attrNameLst>
                                          <p:attrName>ppt_h</p:attrName>
                                        </p:attrNameLst>
                                      </p:cBhvr>
                                      <p:tavLst>
                                        <p:tav tm="0">
                                          <p:val>
                                            <p:strVal val="0"/>
                                          </p:val>
                                        </p:tav>
                                        <p:tav tm="100000">
                                          <p:val>
                                            <p:strVal val="#ppt_h"/>
                                          </p:val>
                                        </p:tav>
                                      </p:tavLst>
                                    </p:anim>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144"/>
                                        </p:tgtEl>
                                        <p:attrNameLst>
                                          <p:attrName>style.visibility</p:attrName>
                                        </p:attrNameLst>
                                      </p:cBhvr>
                                      <p:to>
                                        <p:strVal val="visible"/>
                                      </p:to>
                                    </p:set>
                                    <p:animEffect transition="in" filter="fade">
                                      <p:cBhvr>
                                        <p:cTn id="122" dur="500"/>
                                        <p:tgtEl>
                                          <p:spTgt spid="144"/>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nodeType="clickEffect">
                                  <p:stCondLst>
                                    <p:cond delay="0"/>
                                  </p:stCondLst>
                                  <p:childTnLst>
                                    <p:animEffect transition="out" filter="fade">
                                      <p:cBhvr>
                                        <p:cTn id="126" dur="500"/>
                                        <p:tgtEl>
                                          <p:spTgt spid="163"/>
                                        </p:tgtEl>
                                      </p:cBhvr>
                                    </p:animEffect>
                                    <p:set>
                                      <p:cBhvr>
                                        <p:cTn id="127" dur="1" fill="hold">
                                          <p:stCondLst>
                                            <p:cond delay="500"/>
                                          </p:stCondLst>
                                        </p:cTn>
                                        <p:tgtEl>
                                          <p:spTgt spid="163"/>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500"/>
                                        <p:tgtEl>
                                          <p:spTgt spid="164"/>
                                        </p:tgtEl>
                                      </p:cBhvr>
                                    </p:animEffect>
                                    <p:set>
                                      <p:cBhvr>
                                        <p:cTn id="130" dur="1" fill="hold">
                                          <p:stCondLst>
                                            <p:cond delay="500"/>
                                          </p:stCondLst>
                                        </p:cTn>
                                        <p:tgtEl>
                                          <p:spTgt spid="164"/>
                                        </p:tgtEl>
                                        <p:attrNameLst>
                                          <p:attrName>style.visibility</p:attrName>
                                        </p:attrNameLst>
                                      </p:cBhvr>
                                      <p:to>
                                        <p:strVal val="hidden"/>
                                      </p:to>
                                    </p:set>
                                  </p:childTnLst>
                                </p:cTn>
                              </p:par>
                              <p:par>
                                <p:cTn id="131" presetID="10" presetClass="exit" presetSubtype="0" fill="hold" nodeType="withEffect">
                                  <p:stCondLst>
                                    <p:cond delay="0"/>
                                  </p:stCondLst>
                                  <p:childTnLst>
                                    <p:animEffect transition="out" filter="fade">
                                      <p:cBhvr>
                                        <p:cTn id="132" dur="500"/>
                                        <p:tgtEl>
                                          <p:spTgt spid="162"/>
                                        </p:tgtEl>
                                      </p:cBhvr>
                                    </p:animEffect>
                                    <p:set>
                                      <p:cBhvr>
                                        <p:cTn id="133" dur="1" fill="hold">
                                          <p:stCondLst>
                                            <p:cond delay="500"/>
                                          </p:stCondLst>
                                        </p:cTn>
                                        <p:tgtEl>
                                          <p:spTgt spid="162"/>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177"/>
                                        </p:tgtEl>
                                      </p:cBhvr>
                                    </p:animEffect>
                                    <p:set>
                                      <p:cBhvr>
                                        <p:cTn id="136" dur="1" fill="hold">
                                          <p:stCondLst>
                                            <p:cond delay="500"/>
                                          </p:stCondLst>
                                        </p:cTn>
                                        <p:tgtEl>
                                          <p:spTgt spid="177"/>
                                        </p:tgtEl>
                                        <p:attrNameLst>
                                          <p:attrName>style.visibility</p:attrName>
                                        </p:attrNameLst>
                                      </p:cBhvr>
                                      <p:to>
                                        <p:strVal val="hidden"/>
                                      </p:to>
                                    </p:set>
                                  </p:childTnLst>
                                </p:cTn>
                              </p:par>
                              <p:par>
                                <p:cTn id="137" presetID="10" presetClass="exit" presetSubtype="0" fill="hold" nodeType="withEffect">
                                  <p:stCondLst>
                                    <p:cond delay="0"/>
                                  </p:stCondLst>
                                  <p:childTnLst>
                                    <p:animEffect transition="out" filter="fade">
                                      <p:cBhvr>
                                        <p:cTn id="138" dur="500"/>
                                        <p:tgtEl>
                                          <p:spTgt spid="161"/>
                                        </p:tgtEl>
                                      </p:cBhvr>
                                    </p:animEffect>
                                    <p:set>
                                      <p:cBhvr>
                                        <p:cTn id="139" dur="1" fill="hold">
                                          <p:stCondLst>
                                            <p:cond delay="500"/>
                                          </p:stCondLst>
                                        </p:cTn>
                                        <p:tgtEl>
                                          <p:spTgt spid="161"/>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160">
                                            <p:txEl>
                                              <p:pRg st="0" end="0"/>
                                            </p:txEl>
                                          </p:spTgt>
                                        </p:tgtEl>
                                      </p:cBhvr>
                                    </p:animEffect>
                                    <p:set>
                                      <p:cBhvr>
                                        <p:cTn id="142" dur="1" fill="hold">
                                          <p:stCondLst>
                                            <p:cond delay="500"/>
                                          </p:stCondLst>
                                        </p:cTn>
                                        <p:tgtEl>
                                          <p:spTgt spid="160">
                                            <p:txEl>
                                              <p:pRg st="0" end="0"/>
                                            </p:txEl>
                                          </p:spTgt>
                                        </p:tgtEl>
                                        <p:attrNameLst>
                                          <p:attrName>style.visibility</p:attrName>
                                        </p:attrNameLst>
                                      </p:cBhvr>
                                      <p:to>
                                        <p:strVal val="hidden"/>
                                      </p:to>
                                    </p:set>
                                  </p:childTnLst>
                                </p:cTn>
                              </p:par>
                              <p:par>
                                <p:cTn id="143" presetID="10" presetClass="exit" presetSubtype="0" fill="hold" nodeType="withEffect">
                                  <p:stCondLst>
                                    <p:cond delay="0"/>
                                  </p:stCondLst>
                                  <p:childTnLst>
                                    <p:animEffect transition="out" filter="fade">
                                      <p:cBhvr>
                                        <p:cTn id="144" dur="500"/>
                                        <p:tgtEl>
                                          <p:spTgt spid="158"/>
                                        </p:tgtEl>
                                      </p:cBhvr>
                                    </p:animEffect>
                                    <p:set>
                                      <p:cBhvr>
                                        <p:cTn id="145" dur="1" fill="hold">
                                          <p:stCondLst>
                                            <p:cond delay="500"/>
                                          </p:stCondLst>
                                        </p:cTn>
                                        <p:tgtEl>
                                          <p:spTgt spid="158"/>
                                        </p:tgtEl>
                                        <p:attrNameLst>
                                          <p:attrName>style.visibility</p:attrName>
                                        </p:attrNameLst>
                                      </p:cBhvr>
                                      <p:to>
                                        <p:strVal val="hidden"/>
                                      </p:to>
                                    </p:set>
                                  </p:childTnLst>
                                </p:cTn>
                              </p:par>
                              <p:par>
                                <p:cTn id="146" presetID="10" presetClass="exit" presetSubtype="0" fill="hold" nodeType="withEffect">
                                  <p:stCondLst>
                                    <p:cond delay="0"/>
                                  </p:stCondLst>
                                  <p:childTnLst>
                                    <p:animEffect transition="out" filter="fade">
                                      <p:cBhvr>
                                        <p:cTn id="147" dur="500"/>
                                        <p:tgtEl>
                                          <p:spTgt spid="159"/>
                                        </p:tgtEl>
                                      </p:cBhvr>
                                    </p:animEffect>
                                    <p:set>
                                      <p:cBhvr>
                                        <p:cTn id="148" dur="1" fill="hold">
                                          <p:stCondLst>
                                            <p:cond delay="500"/>
                                          </p:stCondLst>
                                        </p:cTn>
                                        <p:tgtEl>
                                          <p:spTgt spid="159"/>
                                        </p:tgtEl>
                                        <p:attrNameLst>
                                          <p:attrName>style.visibility</p:attrName>
                                        </p:attrNameLst>
                                      </p:cBhvr>
                                      <p:to>
                                        <p:strVal val="hidden"/>
                                      </p:to>
                                    </p:set>
                                  </p:childTnLst>
                                </p:cTn>
                              </p:par>
                              <p:par>
                                <p:cTn id="149" presetID="10" presetClass="exit" presetSubtype="0" fill="hold" nodeType="withEffect">
                                  <p:stCondLst>
                                    <p:cond delay="0"/>
                                  </p:stCondLst>
                                  <p:childTnLst>
                                    <p:animEffect transition="out" filter="fade">
                                      <p:cBhvr>
                                        <p:cTn id="150" dur="500"/>
                                        <p:tgtEl>
                                          <p:spTgt spid="157"/>
                                        </p:tgtEl>
                                      </p:cBhvr>
                                    </p:animEffect>
                                    <p:set>
                                      <p:cBhvr>
                                        <p:cTn id="151" dur="1" fill="hold">
                                          <p:stCondLst>
                                            <p:cond delay="500"/>
                                          </p:stCondLst>
                                        </p:cTn>
                                        <p:tgtEl>
                                          <p:spTgt spid="157"/>
                                        </p:tgtEl>
                                        <p:attrNameLst>
                                          <p:attrName>style.visibility</p:attrName>
                                        </p:attrNameLst>
                                      </p:cBhvr>
                                      <p:to>
                                        <p:strVal val="hidden"/>
                                      </p:to>
                                    </p:set>
                                  </p:childTnLst>
                                </p:cTn>
                              </p:par>
                              <p:par>
                                <p:cTn id="152" presetID="10" presetClass="exit" presetSubtype="0" fill="hold" nodeType="withEffect">
                                  <p:stCondLst>
                                    <p:cond delay="0"/>
                                  </p:stCondLst>
                                  <p:childTnLst>
                                    <p:animEffect transition="out" filter="fade">
                                      <p:cBhvr>
                                        <p:cTn id="153" dur="500"/>
                                        <p:tgtEl>
                                          <p:spTgt spid="174"/>
                                        </p:tgtEl>
                                      </p:cBhvr>
                                    </p:animEffect>
                                    <p:set>
                                      <p:cBhvr>
                                        <p:cTn id="154" dur="1" fill="hold">
                                          <p:stCondLst>
                                            <p:cond delay="500"/>
                                          </p:stCondLst>
                                        </p:cTn>
                                        <p:tgtEl>
                                          <p:spTgt spid="174"/>
                                        </p:tgtEl>
                                        <p:attrNameLst>
                                          <p:attrName>style.visibility</p:attrName>
                                        </p:attrNameLst>
                                      </p:cBhvr>
                                      <p:to>
                                        <p:strVal val="hidden"/>
                                      </p:to>
                                    </p:set>
                                  </p:childTnLst>
                                </p:cTn>
                              </p:par>
                              <p:par>
                                <p:cTn id="155" presetID="10" presetClass="exit" presetSubtype="0" fill="hold" nodeType="withEffect">
                                  <p:stCondLst>
                                    <p:cond delay="0"/>
                                  </p:stCondLst>
                                  <p:childTnLst>
                                    <p:animEffect transition="out" filter="fade">
                                      <p:cBhvr>
                                        <p:cTn id="156" dur="500"/>
                                        <p:tgtEl>
                                          <p:spTgt spid="156"/>
                                        </p:tgtEl>
                                      </p:cBhvr>
                                    </p:animEffect>
                                    <p:set>
                                      <p:cBhvr>
                                        <p:cTn id="157" dur="1" fill="hold">
                                          <p:stCondLst>
                                            <p:cond delay="500"/>
                                          </p:stCondLst>
                                        </p:cTn>
                                        <p:tgtEl>
                                          <p:spTgt spid="156"/>
                                        </p:tgtEl>
                                        <p:attrNameLst>
                                          <p:attrName>style.visibility</p:attrName>
                                        </p:attrNameLst>
                                      </p:cBhvr>
                                      <p:to>
                                        <p:strVal val="hidden"/>
                                      </p:to>
                                    </p:set>
                                  </p:childTnLst>
                                </p:cTn>
                              </p:par>
                              <p:par>
                                <p:cTn id="158" presetID="10" presetClass="exit" presetSubtype="0" fill="hold" nodeType="withEffect">
                                  <p:stCondLst>
                                    <p:cond delay="0"/>
                                  </p:stCondLst>
                                  <p:childTnLst>
                                    <p:animEffect transition="out" filter="fade">
                                      <p:cBhvr>
                                        <p:cTn id="159" dur="500"/>
                                        <p:tgtEl>
                                          <p:spTgt spid="154"/>
                                        </p:tgtEl>
                                      </p:cBhvr>
                                    </p:animEffect>
                                    <p:set>
                                      <p:cBhvr>
                                        <p:cTn id="160" dur="1" fill="hold">
                                          <p:stCondLst>
                                            <p:cond delay="500"/>
                                          </p:stCondLst>
                                        </p:cTn>
                                        <p:tgtEl>
                                          <p:spTgt spid="154"/>
                                        </p:tgtEl>
                                        <p:attrNameLst>
                                          <p:attrName>style.visibility</p:attrName>
                                        </p:attrNameLst>
                                      </p:cBhvr>
                                      <p:to>
                                        <p:strVal val="hidden"/>
                                      </p:to>
                                    </p:set>
                                  </p:childTnLst>
                                </p:cTn>
                              </p:par>
                              <p:par>
                                <p:cTn id="161" presetID="10" presetClass="exit" presetSubtype="0" fill="hold" nodeType="withEffect">
                                  <p:stCondLst>
                                    <p:cond delay="0"/>
                                  </p:stCondLst>
                                  <p:childTnLst>
                                    <p:animEffect transition="out" filter="fade">
                                      <p:cBhvr>
                                        <p:cTn id="162" dur="500"/>
                                        <p:tgtEl>
                                          <p:spTgt spid="155"/>
                                        </p:tgtEl>
                                      </p:cBhvr>
                                    </p:animEffect>
                                    <p:set>
                                      <p:cBhvr>
                                        <p:cTn id="163" dur="1" fill="hold">
                                          <p:stCondLst>
                                            <p:cond delay="500"/>
                                          </p:stCondLst>
                                        </p:cTn>
                                        <p:tgtEl>
                                          <p:spTgt spid="155"/>
                                        </p:tgtEl>
                                        <p:attrNameLst>
                                          <p:attrName>style.visibility</p:attrName>
                                        </p:attrNameLst>
                                      </p:cBhvr>
                                      <p:to>
                                        <p:strVal val="hidden"/>
                                      </p:to>
                                    </p:set>
                                  </p:childTnLst>
                                </p:cTn>
                              </p:par>
                              <p:par>
                                <p:cTn id="164" presetID="10" presetClass="exit" presetSubtype="0" fill="hold" nodeType="withEffect">
                                  <p:stCondLst>
                                    <p:cond delay="0"/>
                                  </p:stCondLst>
                                  <p:childTnLst>
                                    <p:animEffect transition="out" filter="fade">
                                      <p:cBhvr>
                                        <p:cTn id="165" dur="500"/>
                                        <p:tgtEl>
                                          <p:spTgt spid="153"/>
                                        </p:tgtEl>
                                      </p:cBhvr>
                                    </p:animEffect>
                                    <p:set>
                                      <p:cBhvr>
                                        <p:cTn id="166" dur="1" fill="hold">
                                          <p:stCondLst>
                                            <p:cond delay="500"/>
                                          </p:stCondLst>
                                        </p:cTn>
                                        <p:tgtEl>
                                          <p:spTgt spid="153"/>
                                        </p:tgtEl>
                                        <p:attrNameLst>
                                          <p:attrName>style.visibility</p:attrName>
                                        </p:attrNameLst>
                                      </p:cBhvr>
                                      <p:to>
                                        <p:strVal val="hidden"/>
                                      </p:to>
                                    </p:set>
                                  </p:childTnLst>
                                </p:cTn>
                              </p:par>
                              <p:par>
                                <p:cTn id="167" presetID="10" presetClass="exit" presetSubtype="0" fill="hold" nodeType="withEffect">
                                  <p:stCondLst>
                                    <p:cond delay="0"/>
                                  </p:stCondLst>
                                  <p:childTnLst>
                                    <p:animEffect transition="out" filter="fade">
                                      <p:cBhvr>
                                        <p:cTn id="168" dur="500"/>
                                        <p:tgtEl>
                                          <p:spTgt spid="171"/>
                                        </p:tgtEl>
                                      </p:cBhvr>
                                    </p:animEffect>
                                    <p:set>
                                      <p:cBhvr>
                                        <p:cTn id="169" dur="1" fill="hold">
                                          <p:stCondLst>
                                            <p:cond delay="500"/>
                                          </p:stCondLst>
                                        </p:cTn>
                                        <p:tgtEl>
                                          <p:spTgt spid="171"/>
                                        </p:tgtEl>
                                        <p:attrNameLst>
                                          <p:attrName>style.visibility</p:attrName>
                                        </p:attrNameLst>
                                      </p:cBhvr>
                                      <p:to>
                                        <p:strVal val="hidden"/>
                                      </p:to>
                                    </p:set>
                                  </p:childTnLst>
                                </p:cTn>
                              </p:par>
                              <p:par>
                                <p:cTn id="170" presetID="10" presetClass="exit" presetSubtype="0" fill="hold" nodeType="withEffect">
                                  <p:stCondLst>
                                    <p:cond delay="0"/>
                                  </p:stCondLst>
                                  <p:childTnLst>
                                    <p:animEffect transition="out" filter="fade">
                                      <p:cBhvr>
                                        <p:cTn id="171" dur="500"/>
                                        <p:tgtEl>
                                          <p:spTgt spid="152"/>
                                        </p:tgtEl>
                                      </p:cBhvr>
                                    </p:animEffect>
                                    <p:set>
                                      <p:cBhvr>
                                        <p:cTn id="172" dur="1" fill="hold">
                                          <p:stCondLst>
                                            <p:cond delay="500"/>
                                          </p:stCondLst>
                                        </p:cTn>
                                        <p:tgtEl>
                                          <p:spTgt spid="152"/>
                                        </p:tgtEl>
                                        <p:attrNameLst>
                                          <p:attrName>style.visibility</p:attrName>
                                        </p:attrNameLst>
                                      </p:cBhvr>
                                      <p:to>
                                        <p:strVal val="hidden"/>
                                      </p:to>
                                    </p:set>
                                  </p:childTnLst>
                                </p:cTn>
                              </p:par>
                              <p:par>
                                <p:cTn id="173" presetID="10" presetClass="exit" presetSubtype="0" fill="hold" nodeType="withEffect">
                                  <p:stCondLst>
                                    <p:cond delay="0"/>
                                  </p:stCondLst>
                                  <p:childTnLst>
                                    <p:animEffect transition="out" filter="fade">
                                      <p:cBhvr>
                                        <p:cTn id="174" dur="500"/>
                                        <p:tgtEl>
                                          <p:spTgt spid="150"/>
                                        </p:tgtEl>
                                      </p:cBhvr>
                                    </p:animEffect>
                                    <p:set>
                                      <p:cBhvr>
                                        <p:cTn id="175" dur="1" fill="hold">
                                          <p:stCondLst>
                                            <p:cond delay="500"/>
                                          </p:stCondLst>
                                        </p:cTn>
                                        <p:tgtEl>
                                          <p:spTgt spid="150"/>
                                        </p:tgtEl>
                                        <p:attrNameLst>
                                          <p:attrName>style.visibility</p:attrName>
                                        </p:attrNameLst>
                                      </p:cBhvr>
                                      <p:to>
                                        <p:strVal val="hidden"/>
                                      </p:to>
                                    </p:set>
                                  </p:childTnLst>
                                </p:cTn>
                              </p:par>
                              <p:par>
                                <p:cTn id="176" presetID="10" presetClass="exit" presetSubtype="0" fill="hold" nodeType="withEffect">
                                  <p:stCondLst>
                                    <p:cond delay="0"/>
                                  </p:stCondLst>
                                  <p:childTnLst>
                                    <p:animEffect transition="out" filter="fade">
                                      <p:cBhvr>
                                        <p:cTn id="177" dur="500"/>
                                        <p:tgtEl>
                                          <p:spTgt spid="151"/>
                                        </p:tgtEl>
                                      </p:cBhvr>
                                    </p:animEffect>
                                    <p:set>
                                      <p:cBhvr>
                                        <p:cTn id="178" dur="1" fill="hold">
                                          <p:stCondLst>
                                            <p:cond delay="500"/>
                                          </p:stCondLst>
                                        </p:cTn>
                                        <p:tgtEl>
                                          <p:spTgt spid="151"/>
                                        </p:tgtEl>
                                        <p:attrNameLst>
                                          <p:attrName>style.visibility</p:attrName>
                                        </p:attrNameLst>
                                      </p:cBhvr>
                                      <p:to>
                                        <p:strVal val="hidden"/>
                                      </p:to>
                                    </p:set>
                                  </p:childTnLst>
                                </p:cTn>
                              </p:par>
                              <p:par>
                                <p:cTn id="179" presetID="10" presetClass="exit" presetSubtype="0" fill="hold" nodeType="withEffect">
                                  <p:stCondLst>
                                    <p:cond delay="0"/>
                                  </p:stCondLst>
                                  <p:childTnLst>
                                    <p:animEffect transition="out" filter="fade">
                                      <p:cBhvr>
                                        <p:cTn id="180" dur="500"/>
                                        <p:tgtEl>
                                          <p:spTgt spid="149"/>
                                        </p:tgtEl>
                                      </p:cBhvr>
                                    </p:animEffect>
                                    <p:set>
                                      <p:cBhvr>
                                        <p:cTn id="181" dur="1" fill="hold">
                                          <p:stCondLst>
                                            <p:cond delay="500"/>
                                          </p:stCondLst>
                                        </p:cTn>
                                        <p:tgtEl>
                                          <p:spTgt spid="149"/>
                                        </p:tgtEl>
                                        <p:attrNameLst>
                                          <p:attrName>style.visibility</p:attrName>
                                        </p:attrNameLst>
                                      </p:cBhvr>
                                      <p:to>
                                        <p:strVal val="hidden"/>
                                      </p:to>
                                    </p:set>
                                  </p:childTnLst>
                                </p:cTn>
                              </p:par>
                              <p:par>
                                <p:cTn id="182" presetID="10" presetClass="exit" presetSubtype="0" fill="hold" nodeType="withEffect">
                                  <p:stCondLst>
                                    <p:cond delay="0"/>
                                  </p:stCondLst>
                                  <p:childTnLst>
                                    <p:animEffect transition="out" filter="fade">
                                      <p:cBhvr>
                                        <p:cTn id="183" dur="500"/>
                                        <p:tgtEl>
                                          <p:spTgt spid="168"/>
                                        </p:tgtEl>
                                      </p:cBhvr>
                                    </p:animEffect>
                                    <p:set>
                                      <p:cBhvr>
                                        <p:cTn id="184" dur="1" fill="hold">
                                          <p:stCondLst>
                                            <p:cond delay="500"/>
                                          </p:stCondLst>
                                        </p:cTn>
                                        <p:tgtEl>
                                          <p:spTgt spid="168"/>
                                        </p:tgtEl>
                                        <p:attrNameLst>
                                          <p:attrName>style.visibility</p:attrName>
                                        </p:attrNameLst>
                                      </p:cBhvr>
                                      <p:to>
                                        <p:strVal val="hidden"/>
                                      </p:to>
                                    </p:set>
                                  </p:childTnLst>
                                </p:cTn>
                              </p:par>
                              <p:par>
                                <p:cTn id="185" presetID="10" presetClass="exit" presetSubtype="0" fill="hold" nodeType="withEffect">
                                  <p:stCondLst>
                                    <p:cond delay="0"/>
                                  </p:stCondLst>
                                  <p:childTnLst>
                                    <p:animEffect transition="out" filter="fade">
                                      <p:cBhvr>
                                        <p:cTn id="186" dur="500"/>
                                        <p:tgtEl>
                                          <p:spTgt spid="148"/>
                                        </p:tgtEl>
                                      </p:cBhvr>
                                    </p:animEffect>
                                    <p:set>
                                      <p:cBhvr>
                                        <p:cTn id="187" dur="1" fill="hold">
                                          <p:stCondLst>
                                            <p:cond delay="500"/>
                                          </p:stCondLst>
                                        </p:cTn>
                                        <p:tgtEl>
                                          <p:spTgt spid="148"/>
                                        </p:tgtEl>
                                        <p:attrNameLst>
                                          <p:attrName>style.visibility</p:attrName>
                                        </p:attrNameLst>
                                      </p:cBhvr>
                                      <p:to>
                                        <p:strVal val="hidden"/>
                                      </p:to>
                                    </p:set>
                                  </p:childTnLst>
                                </p:cTn>
                              </p:par>
                              <p:par>
                                <p:cTn id="188" presetID="10" presetClass="exit" presetSubtype="0" fill="hold" nodeType="withEffect">
                                  <p:stCondLst>
                                    <p:cond delay="0"/>
                                  </p:stCondLst>
                                  <p:childTnLst>
                                    <p:animEffect transition="out" filter="fade">
                                      <p:cBhvr>
                                        <p:cTn id="189" dur="500"/>
                                        <p:tgtEl>
                                          <p:spTgt spid="145"/>
                                        </p:tgtEl>
                                      </p:cBhvr>
                                    </p:animEffect>
                                    <p:set>
                                      <p:cBhvr>
                                        <p:cTn id="190" dur="1" fill="hold">
                                          <p:stCondLst>
                                            <p:cond delay="500"/>
                                          </p:stCondLst>
                                        </p:cTn>
                                        <p:tgtEl>
                                          <p:spTgt spid="145"/>
                                        </p:tgtEl>
                                        <p:attrNameLst>
                                          <p:attrName>style.visibility</p:attrName>
                                        </p:attrNameLst>
                                      </p:cBhvr>
                                      <p:to>
                                        <p:strVal val="hidden"/>
                                      </p:to>
                                    </p:set>
                                  </p:childTnLst>
                                </p:cTn>
                              </p:par>
                              <p:par>
                                <p:cTn id="191" presetID="10" presetClass="exit" presetSubtype="0" fill="hold" nodeType="withEffect">
                                  <p:stCondLst>
                                    <p:cond delay="0"/>
                                  </p:stCondLst>
                                  <p:childTnLst>
                                    <p:animEffect transition="out" filter="fade">
                                      <p:cBhvr>
                                        <p:cTn id="192" dur="500"/>
                                        <p:tgtEl>
                                          <p:spTgt spid="147"/>
                                        </p:tgtEl>
                                      </p:cBhvr>
                                    </p:animEffect>
                                    <p:set>
                                      <p:cBhvr>
                                        <p:cTn id="193" dur="1" fill="hold">
                                          <p:stCondLst>
                                            <p:cond delay="500"/>
                                          </p:stCondLst>
                                        </p:cTn>
                                        <p:tgtEl>
                                          <p:spTgt spid="147"/>
                                        </p:tgtEl>
                                        <p:attrNameLst>
                                          <p:attrName>style.visibility</p:attrName>
                                        </p:attrNameLst>
                                      </p:cBhvr>
                                      <p:to>
                                        <p:strVal val="hidden"/>
                                      </p:to>
                                    </p:set>
                                  </p:childTnLst>
                                </p:cTn>
                              </p:par>
                              <p:par>
                                <p:cTn id="194" presetID="10" presetClass="exit" presetSubtype="0" fill="hold" nodeType="withEffect">
                                  <p:stCondLst>
                                    <p:cond delay="0"/>
                                  </p:stCondLst>
                                  <p:childTnLst>
                                    <p:animEffect transition="out" filter="fade">
                                      <p:cBhvr>
                                        <p:cTn id="195" dur="500"/>
                                        <p:tgtEl>
                                          <p:spTgt spid="146"/>
                                        </p:tgtEl>
                                      </p:cBhvr>
                                    </p:animEffect>
                                    <p:set>
                                      <p:cBhvr>
                                        <p:cTn id="196" dur="1" fill="hold">
                                          <p:stCondLst>
                                            <p:cond delay="500"/>
                                          </p:stCondLst>
                                        </p:cTn>
                                        <p:tgtEl>
                                          <p:spTgt spid="146"/>
                                        </p:tgtEl>
                                        <p:attrNameLst>
                                          <p:attrName>style.visibility</p:attrName>
                                        </p:attrNameLst>
                                      </p:cBhvr>
                                      <p:to>
                                        <p:strVal val="hidden"/>
                                      </p:to>
                                    </p:set>
                                  </p:childTnLst>
                                </p:cTn>
                              </p:par>
                              <p:par>
                                <p:cTn id="197" presetID="10" presetClass="exit" presetSubtype="0" fill="hold" nodeType="withEffect">
                                  <p:stCondLst>
                                    <p:cond delay="0"/>
                                  </p:stCondLst>
                                  <p:childTnLst>
                                    <p:animEffect transition="out" filter="fade">
                                      <p:cBhvr>
                                        <p:cTn id="198" dur="500"/>
                                        <p:tgtEl>
                                          <p:spTgt spid="165"/>
                                        </p:tgtEl>
                                      </p:cBhvr>
                                    </p:animEffect>
                                    <p:set>
                                      <p:cBhvr>
                                        <p:cTn id="199" dur="1" fill="hold">
                                          <p:stCondLst>
                                            <p:cond delay="500"/>
                                          </p:stCondLst>
                                        </p:cTn>
                                        <p:tgtEl>
                                          <p:spTgt spid="165"/>
                                        </p:tgtEl>
                                        <p:attrNameLst>
                                          <p:attrName>style.visibility</p:attrName>
                                        </p:attrNameLst>
                                      </p:cBhvr>
                                      <p:to>
                                        <p:strVal val="hidden"/>
                                      </p:to>
                                    </p:set>
                                  </p:childTnLst>
                                </p:cTn>
                              </p:par>
                              <p:par>
                                <p:cTn id="200" presetID="10" presetClass="exit" presetSubtype="0" fill="hold" nodeType="withEffect">
                                  <p:stCondLst>
                                    <p:cond delay="0"/>
                                  </p:stCondLst>
                                  <p:childTnLst>
                                    <p:animEffect transition="out" filter="fade">
                                      <p:cBhvr>
                                        <p:cTn id="201" dur="500"/>
                                        <p:tgtEl>
                                          <p:spTgt spid="144"/>
                                        </p:tgtEl>
                                      </p:cBhvr>
                                    </p:animEffect>
                                    <p:set>
                                      <p:cBhvr>
                                        <p:cTn id="202" dur="1" fill="hold">
                                          <p:stCondLst>
                                            <p:cond delay="500"/>
                                          </p:stCondLst>
                                        </p:cTn>
                                        <p:tgtEl>
                                          <p:spTgt spid="144"/>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nodeType="clickEffect">
                                  <p:stCondLst>
                                    <p:cond delay="0"/>
                                  </p:stCondLst>
                                  <p:childTnLst>
                                    <p:set>
                                      <p:cBhvr>
                                        <p:cTn id="206" dur="1" fill="hold">
                                          <p:stCondLst>
                                            <p:cond delay="0"/>
                                          </p:stCondLst>
                                        </p:cTn>
                                        <p:tgtEl>
                                          <p:spTgt spid="180"/>
                                        </p:tgtEl>
                                        <p:attrNameLst>
                                          <p:attrName>style.visibility</p:attrName>
                                        </p:attrNameLst>
                                      </p:cBhvr>
                                      <p:to>
                                        <p:strVal val="visible"/>
                                      </p:to>
                                    </p:set>
                                    <p:animEffect transition="in" filter="fade">
                                      <p:cBhvr>
                                        <p:cTn id="207" dur="500"/>
                                        <p:tgtEl>
                                          <p:spTgt spid="180"/>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xit" presetSubtype="0" fill="hold" nodeType="clickEffect">
                                  <p:stCondLst>
                                    <p:cond delay="0"/>
                                  </p:stCondLst>
                                  <p:childTnLst>
                                    <p:animEffect transition="out" filter="fade">
                                      <p:cBhvr>
                                        <p:cTn id="211" dur="500"/>
                                        <p:tgtEl>
                                          <p:spTgt spid="180"/>
                                        </p:tgtEl>
                                      </p:cBhvr>
                                    </p:animEffect>
                                    <p:set>
                                      <p:cBhvr>
                                        <p:cTn id="212" dur="1" fill="hold">
                                          <p:stCondLst>
                                            <p:cond delay="500"/>
                                          </p:stCondLst>
                                        </p:cTn>
                                        <p:tgtEl>
                                          <p:spTgt spid="180"/>
                                        </p:tgtEl>
                                        <p:attrNameLst>
                                          <p:attrName>style.visibility</p:attrName>
                                        </p:attrNameLst>
                                      </p:cBhvr>
                                      <p:to>
                                        <p:strVal val="hidden"/>
                                      </p:to>
                                    </p:set>
                                  </p:childTnLst>
                                </p:cTn>
                              </p:par>
                              <p:par>
                                <p:cTn id="213" presetID="10" presetClass="exit" presetSubtype="0" fill="hold" nodeType="withEffect">
                                  <p:stCondLst>
                                    <p:cond delay="0"/>
                                  </p:stCondLst>
                                  <p:childTnLst>
                                    <p:animEffect transition="out" filter="fade">
                                      <p:cBhvr>
                                        <p:cTn id="214" dur="500"/>
                                        <p:tgtEl>
                                          <p:spTgt spid="181">
                                            <p:txEl>
                                              <p:pRg st="0" end="0"/>
                                            </p:txEl>
                                          </p:spTgt>
                                        </p:tgtEl>
                                      </p:cBhvr>
                                    </p:animEffect>
                                    <p:set>
                                      <p:cBhvr>
                                        <p:cTn id="215" dur="1" fill="hold">
                                          <p:stCondLst>
                                            <p:cond delay="500"/>
                                          </p:stCondLst>
                                        </p:cTn>
                                        <p:tgtEl>
                                          <p:spTgt spid="181">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6"/>
          <p:cNvSpPr txBox="1"/>
          <p:nvPr/>
        </p:nvSpPr>
        <p:spPr>
          <a:xfrm>
            <a:off x="2756406" y="204321"/>
            <a:ext cx="6679188" cy="52387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Lato"/>
                <a:ea typeface="Lato"/>
                <a:cs typeface="Lato"/>
                <a:sym typeface="Lato"/>
              </a:rPr>
              <a:t>DEPENDENT VARIABLE </a:t>
            </a:r>
            <a:endParaRPr sz="1800" b="0" i="0" u="none" strike="noStrike" cap="none">
              <a:solidFill>
                <a:schemeClr val="dk1"/>
              </a:solidFill>
              <a:latin typeface="Lato"/>
              <a:ea typeface="Lato"/>
              <a:cs typeface="Lato"/>
              <a:sym typeface="Lato"/>
            </a:endParaRPr>
          </a:p>
        </p:txBody>
      </p:sp>
      <p:sp>
        <p:nvSpPr>
          <p:cNvPr id="188" name="Google Shape;188;p16"/>
          <p:cNvSpPr/>
          <p:nvPr/>
        </p:nvSpPr>
        <p:spPr>
          <a:xfrm>
            <a:off x="1194955" y="1215114"/>
            <a:ext cx="9802091" cy="4427772"/>
          </a:xfrm>
          <a:prstGeom prst="roundRect">
            <a:avLst>
              <a:gd name="adj" fmla="val 4053"/>
            </a:avLst>
          </a:prstGeom>
          <a:noFill/>
          <a:ln w="28575" cap="flat" cmpd="sng">
            <a:solidFill>
              <a:srgbClr val="F4AB35"/>
            </a:solidFill>
            <a:prstDash val="solid"/>
            <a:round/>
            <a:headEnd type="none" w="sm" len="sm"/>
            <a:tailEnd type="none" w="sm" len="sm"/>
          </a:ln>
        </p:spPr>
        <p:txBody>
          <a:bodyPr spcFirstLastPara="1" wrap="square" lIns="45700" tIns="118850" rIns="45700" bIns="118850" anchor="ctr" anchorCtr="0">
            <a:spAutoFit/>
          </a:bodyPr>
          <a:lstStyle/>
          <a:p>
            <a:pPr marL="347472" marR="0" lvl="0" indent="-347472" algn="l" rtl="0">
              <a:lnSpc>
                <a:spcPct val="100000"/>
              </a:lnSpc>
              <a:spcBef>
                <a:spcPts val="200"/>
              </a:spcBef>
              <a:spcAft>
                <a:spcPts val="0"/>
              </a:spcAft>
              <a:buClr>
                <a:srgbClr val="EE283C"/>
              </a:buClr>
              <a:buSzPts val="2000"/>
              <a:buFont typeface="Noto Sans Symbols"/>
              <a:buChar char="🞆"/>
            </a:pPr>
            <a:r>
              <a:rPr lang="en-US" sz="2000" b="0" i="0" u="none" strike="noStrike" cap="none">
                <a:solidFill>
                  <a:srgbClr val="000000"/>
                </a:solidFill>
                <a:latin typeface="Lato"/>
                <a:ea typeface="Lato"/>
                <a:cs typeface="Lato"/>
                <a:sym typeface="Lato"/>
              </a:rPr>
              <a:t>A dependent variable is the prediction variable on which you build the classification algorithm.</a:t>
            </a:r>
            <a:endParaRPr sz="1400" b="0" i="0" u="none" strike="noStrike" cap="none">
              <a:solidFill>
                <a:srgbClr val="000000"/>
              </a:solidFill>
              <a:latin typeface="Arial"/>
              <a:ea typeface="Arial"/>
              <a:cs typeface="Arial"/>
              <a:sym typeface="Arial"/>
            </a:endParaRPr>
          </a:p>
          <a:p>
            <a:pPr marL="347472" marR="0" lvl="0" indent="-347472" algn="l" rtl="0">
              <a:lnSpc>
                <a:spcPct val="100000"/>
              </a:lnSpc>
              <a:spcBef>
                <a:spcPts val="400"/>
              </a:spcBef>
              <a:spcAft>
                <a:spcPts val="0"/>
              </a:spcAft>
              <a:buClr>
                <a:srgbClr val="EE283C"/>
              </a:buClr>
              <a:buSzPts val="2000"/>
              <a:buFont typeface="Noto Sans Symbols"/>
              <a:buChar char="🞆"/>
            </a:pPr>
            <a:r>
              <a:rPr lang="en-US" sz="2000" b="0" i="0" u="none" strike="noStrike" cap="none">
                <a:solidFill>
                  <a:srgbClr val="000000"/>
                </a:solidFill>
                <a:latin typeface="Lato"/>
                <a:ea typeface="Lato"/>
                <a:cs typeface="Lato"/>
                <a:sym typeface="Lato"/>
              </a:rPr>
              <a:t>In our case, the dependent variable is ‘is_fraud’ that contain values [0,1] where 0 is non fraudulent, and 1 is a fraudulent transaction.</a:t>
            </a:r>
            <a:endParaRPr sz="1400" b="0" i="0" u="none" strike="noStrike" cap="none">
              <a:solidFill>
                <a:srgbClr val="000000"/>
              </a:solidFill>
              <a:latin typeface="Arial"/>
              <a:ea typeface="Arial"/>
              <a:cs typeface="Arial"/>
              <a:sym typeface="Arial"/>
            </a:endParaRPr>
          </a:p>
          <a:p>
            <a:pPr marL="347472" marR="0" lvl="0" indent="-220472" algn="l" rtl="0">
              <a:lnSpc>
                <a:spcPct val="100000"/>
              </a:lnSpc>
              <a:spcBef>
                <a:spcPts val="400"/>
              </a:spcBef>
              <a:spcAft>
                <a:spcPts val="0"/>
              </a:spcAft>
              <a:buClr>
                <a:srgbClr val="EE283C"/>
              </a:buClr>
              <a:buSzPts val="2000"/>
              <a:buFont typeface="Noto Sans Symbols"/>
              <a:buNone/>
            </a:pPr>
            <a:endParaRPr sz="2000" b="0" i="0" u="none" strike="noStrike" cap="none">
              <a:solidFill>
                <a:srgbClr val="000000"/>
              </a:solidFill>
              <a:latin typeface="Lato"/>
              <a:ea typeface="Lato"/>
              <a:cs typeface="Lato"/>
              <a:sym typeface="Lato"/>
            </a:endParaRPr>
          </a:p>
          <a:p>
            <a:pPr marL="347472" marR="0" lvl="0" indent="-220472" algn="l" rtl="0">
              <a:lnSpc>
                <a:spcPct val="100000"/>
              </a:lnSpc>
              <a:spcBef>
                <a:spcPts val="400"/>
              </a:spcBef>
              <a:spcAft>
                <a:spcPts val="0"/>
              </a:spcAft>
              <a:buClr>
                <a:srgbClr val="EE283C"/>
              </a:buClr>
              <a:buSzPts val="2000"/>
              <a:buFont typeface="Noto Sans Symbols"/>
              <a:buNone/>
            </a:pPr>
            <a:endParaRPr sz="2000" b="0" i="0" u="none" strike="noStrike" cap="none">
              <a:solidFill>
                <a:srgbClr val="000000"/>
              </a:solidFill>
              <a:latin typeface="Lato"/>
              <a:ea typeface="Lato"/>
              <a:cs typeface="Lato"/>
              <a:sym typeface="Lato"/>
            </a:endParaRPr>
          </a:p>
          <a:p>
            <a:pPr marL="347472" marR="0" lvl="0" indent="-220472" algn="l" rtl="0">
              <a:lnSpc>
                <a:spcPct val="100000"/>
              </a:lnSpc>
              <a:spcBef>
                <a:spcPts val="400"/>
              </a:spcBef>
              <a:spcAft>
                <a:spcPts val="0"/>
              </a:spcAft>
              <a:buClr>
                <a:srgbClr val="EE283C"/>
              </a:buClr>
              <a:buSzPts val="2000"/>
              <a:buFont typeface="Noto Sans Symbols"/>
              <a:buNone/>
            </a:pPr>
            <a:endParaRPr sz="2000" b="0" i="0" u="none" strike="noStrike" cap="none">
              <a:solidFill>
                <a:srgbClr val="000000"/>
              </a:solidFill>
              <a:latin typeface="Lato"/>
              <a:ea typeface="Lato"/>
              <a:cs typeface="Lato"/>
              <a:sym typeface="Lato"/>
            </a:endParaRPr>
          </a:p>
          <a:p>
            <a:pPr marL="347472" marR="0" lvl="0" indent="-220472" algn="l" rtl="0">
              <a:lnSpc>
                <a:spcPct val="100000"/>
              </a:lnSpc>
              <a:spcBef>
                <a:spcPts val="400"/>
              </a:spcBef>
              <a:spcAft>
                <a:spcPts val="0"/>
              </a:spcAft>
              <a:buClr>
                <a:srgbClr val="EE283C"/>
              </a:buClr>
              <a:buSzPts val="2000"/>
              <a:buFont typeface="Noto Sans Symbols"/>
              <a:buNone/>
            </a:pPr>
            <a:endParaRPr sz="2000" b="0" i="0" u="none" strike="noStrike" cap="none">
              <a:solidFill>
                <a:srgbClr val="000000"/>
              </a:solidFill>
              <a:latin typeface="Lato"/>
              <a:ea typeface="Lato"/>
              <a:cs typeface="Lato"/>
              <a:sym typeface="Lato"/>
            </a:endParaRPr>
          </a:p>
          <a:p>
            <a:pPr marL="347472" marR="0" lvl="0" indent="-220472" algn="l" rtl="0">
              <a:lnSpc>
                <a:spcPct val="100000"/>
              </a:lnSpc>
              <a:spcBef>
                <a:spcPts val="400"/>
              </a:spcBef>
              <a:spcAft>
                <a:spcPts val="0"/>
              </a:spcAft>
              <a:buClr>
                <a:srgbClr val="EE283C"/>
              </a:buClr>
              <a:buSzPts val="2000"/>
              <a:buFont typeface="Noto Sans Symbols"/>
              <a:buNone/>
            </a:pPr>
            <a:endParaRPr sz="2000" b="0" i="0" u="none" strike="noStrike" cap="none">
              <a:solidFill>
                <a:srgbClr val="000000"/>
              </a:solidFill>
              <a:latin typeface="Lato"/>
              <a:ea typeface="Lato"/>
              <a:cs typeface="Lato"/>
              <a:sym typeface="Lato"/>
            </a:endParaRPr>
          </a:p>
          <a:p>
            <a:pPr marL="347472" marR="0" lvl="0" indent="-347472" algn="l" rtl="0">
              <a:lnSpc>
                <a:spcPct val="100000"/>
              </a:lnSpc>
              <a:spcBef>
                <a:spcPts val="400"/>
              </a:spcBef>
              <a:spcAft>
                <a:spcPts val="200"/>
              </a:spcAft>
              <a:buClr>
                <a:srgbClr val="EE283C"/>
              </a:buClr>
              <a:buSzPts val="2000"/>
              <a:buFont typeface="Noto Sans Symbols"/>
              <a:buChar char="🞆"/>
            </a:pPr>
            <a:r>
              <a:rPr lang="en-US" sz="2000" b="0" i="0" u="none" strike="noStrike" cap="none">
                <a:solidFill>
                  <a:srgbClr val="000000"/>
                </a:solidFill>
                <a:latin typeface="Lato"/>
                <a:ea typeface="Lato"/>
                <a:cs typeface="Lato"/>
                <a:sym typeface="Lato"/>
              </a:rPr>
              <a:t>Most of the transactions are non fraudulent transactions. There are only </a:t>
            </a:r>
            <a:r>
              <a:rPr lang="en-US" sz="2000" b="1" i="0" u="none" strike="noStrike" cap="none">
                <a:solidFill>
                  <a:srgbClr val="FF0000"/>
                </a:solidFill>
                <a:latin typeface="Lato"/>
                <a:ea typeface="Lato"/>
                <a:cs typeface="Lato"/>
                <a:sym typeface="Lato"/>
              </a:rPr>
              <a:t>0.52% fraudulent transactions out of 1.8 Million overall transactions</a:t>
            </a:r>
            <a:r>
              <a:rPr lang="en-US" sz="2000" b="0" i="0" u="none" strike="noStrike" cap="none">
                <a:solidFill>
                  <a:srgbClr val="000000"/>
                </a:solidFill>
                <a:latin typeface="Lato"/>
                <a:ea typeface="Lato"/>
                <a:cs typeface="Lato"/>
                <a:sym typeface="Lato"/>
              </a:rPr>
              <a:t>, which is a class imbalance problem.</a:t>
            </a:r>
            <a:endParaRPr sz="1400" b="0" i="0" u="none" strike="noStrike" cap="none">
              <a:solidFill>
                <a:srgbClr val="000000"/>
              </a:solidFill>
              <a:latin typeface="Arial"/>
              <a:ea typeface="Arial"/>
              <a:cs typeface="Arial"/>
              <a:sym typeface="Arial"/>
            </a:endParaRPr>
          </a:p>
        </p:txBody>
      </p:sp>
      <p:graphicFrame>
        <p:nvGraphicFramePr>
          <p:cNvPr id="189" name="Google Shape;189;p16"/>
          <p:cNvGraphicFramePr/>
          <p:nvPr/>
        </p:nvGraphicFramePr>
        <p:xfrm>
          <a:off x="1983696" y="2852928"/>
          <a:ext cx="3000000" cy="3000000"/>
        </p:xfrm>
        <a:graphic>
          <a:graphicData uri="http://schemas.openxmlformats.org/drawingml/2006/table">
            <a:tbl>
              <a:tblPr>
                <a:noFill/>
                <a:tableStyleId>{74DCD169-D7B7-4483-BB35-8409F53CB39E}</a:tableStyleId>
              </a:tblPr>
              <a:tblGrid>
                <a:gridCol w="2416125">
                  <a:extLst>
                    <a:ext uri="{9D8B030D-6E8A-4147-A177-3AD203B41FA5}">
                      <a16:colId xmlns:a16="http://schemas.microsoft.com/office/drawing/2014/main" val="20000"/>
                    </a:ext>
                  </a:extLst>
                </a:gridCol>
                <a:gridCol w="2895725">
                  <a:extLst>
                    <a:ext uri="{9D8B030D-6E8A-4147-A177-3AD203B41FA5}">
                      <a16:colId xmlns:a16="http://schemas.microsoft.com/office/drawing/2014/main" val="20001"/>
                    </a:ext>
                  </a:extLst>
                </a:gridCol>
                <a:gridCol w="2915250">
                  <a:extLst>
                    <a:ext uri="{9D8B030D-6E8A-4147-A177-3AD203B41FA5}">
                      <a16:colId xmlns:a16="http://schemas.microsoft.com/office/drawing/2014/main" val="20002"/>
                    </a:ext>
                  </a:extLst>
                </a:gridCol>
              </a:tblGrid>
              <a:tr h="370850">
                <a:tc>
                  <a:txBody>
                    <a:bodyPr/>
                    <a:lstStyle/>
                    <a:p>
                      <a:pPr marL="0" marR="0" lvl="0" indent="0" algn="ctr" rtl="0">
                        <a:lnSpc>
                          <a:spcPct val="100000"/>
                        </a:lnSpc>
                        <a:spcBef>
                          <a:spcPts val="0"/>
                        </a:spcBef>
                        <a:spcAft>
                          <a:spcPts val="0"/>
                        </a:spcAft>
                        <a:buClr>
                          <a:srgbClr val="000000"/>
                        </a:buClr>
                        <a:buSzPts val="2000"/>
                        <a:buFont typeface="Arial"/>
                        <a:buNone/>
                      </a:pPr>
                      <a:r>
                        <a:rPr lang="en-US" sz="2000" b="1" u="none" strike="noStrike" cap="none">
                          <a:solidFill>
                            <a:schemeClr val="lt1"/>
                          </a:solidFill>
                          <a:latin typeface="Lato"/>
                          <a:ea typeface="Lato"/>
                          <a:cs typeface="Lato"/>
                          <a:sym typeface="Lato"/>
                        </a:rPr>
                        <a:t>Is Fraud</a:t>
                      </a:r>
                      <a:endParaRPr sz="2000" b="1" u="none" strike="noStrike" cap="none">
                        <a:solidFill>
                          <a:schemeClr val="lt1"/>
                        </a:solidFill>
                        <a:latin typeface="Lato"/>
                        <a:ea typeface="Lato"/>
                        <a:cs typeface="Lato"/>
                        <a:sym typeface="Lato"/>
                      </a:endParaRPr>
                    </a:p>
                  </a:txBody>
                  <a:tcPr marL="91450" marR="91450" marT="91450" marB="9145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69696"/>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u="none" strike="noStrike" cap="none">
                          <a:solidFill>
                            <a:schemeClr val="lt1"/>
                          </a:solidFill>
                          <a:latin typeface="Lato"/>
                          <a:ea typeface="Lato"/>
                          <a:cs typeface="Lato"/>
                          <a:sym typeface="Lato"/>
                        </a:rPr>
                        <a:t>Num of Transaction</a:t>
                      </a:r>
                      <a:endParaRPr sz="2000" b="1" u="none" strike="noStrike" cap="none">
                        <a:solidFill>
                          <a:schemeClr val="lt1"/>
                        </a:solidFill>
                        <a:latin typeface="Lato"/>
                        <a:ea typeface="Lato"/>
                        <a:cs typeface="Lato"/>
                        <a:sym typeface="Lato"/>
                      </a:endParaRPr>
                    </a:p>
                  </a:txBody>
                  <a:tcPr marL="91450" marR="91450" marT="91450" marB="9145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69696"/>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u="none" strike="noStrike" cap="none">
                          <a:solidFill>
                            <a:schemeClr val="lt1"/>
                          </a:solidFill>
                          <a:latin typeface="Lato"/>
                          <a:ea typeface="Lato"/>
                          <a:cs typeface="Lato"/>
                          <a:sym typeface="Lato"/>
                        </a:rPr>
                        <a:t>%.of Transactions</a:t>
                      </a:r>
                      <a:endParaRPr sz="2000" b="1" u="none" strike="noStrike" cap="none">
                        <a:solidFill>
                          <a:schemeClr val="lt1"/>
                        </a:solidFill>
                        <a:latin typeface="Lato"/>
                        <a:ea typeface="Lato"/>
                        <a:cs typeface="Lato"/>
                        <a:sym typeface="Lato"/>
                      </a:endParaRPr>
                    </a:p>
                  </a:txBody>
                  <a:tcPr marL="91450" marR="91450" marT="91450" marB="9145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69696"/>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1"/>
                          </a:solidFill>
                          <a:latin typeface="Lato"/>
                          <a:ea typeface="Lato"/>
                          <a:cs typeface="Lato"/>
                          <a:sym typeface="Lato"/>
                        </a:rPr>
                        <a:t>0</a:t>
                      </a:r>
                      <a:endParaRPr sz="2000" u="none" strike="noStrike" cap="none">
                        <a:solidFill>
                          <a:schemeClr val="dk1"/>
                        </a:solidFill>
                        <a:latin typeface="Lato"/>
                        <a:ea typeface="Lato"/>
                        <a:cs typeface="Lato"/>
                        <a:sym typeface="Lato"/>
                      </a:endParaRPr>
                    </a:p>
                  </a:txBody>
                  <a:tcPr marL="91450" marR="91450" marT="91450" marB="914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1"/>
                          </a:solidFill>
                          <a:latin typeface="Lato"/>
                          <a:ea typeface="Lato"/>
                          <a:cs typeface="Lato"/>
                          <a:sym typeface="Lato"/>
                        </a:rPr>
                        <a:t>18,42,743</a:t>
                      </a:r>
                      <a:endParaRPr sz="2000" u="none" strike="noStrike" cap="none">
                        <a:solidFill>
                          <a:schemeClr val="dk1"/>
                        </a:solidFill>
                        <a:latin typeface="Lato"/>
                        <a:ea typeface="Lato"/>
                        <a:cs typeface="Lato"/>
                        <a:sym typeface="Lato"/>
                      </a:endParaRPr>
                    </a:p>
                  </a:txBody>
                  <a:tcPr marL="91450" marR="91450" marT="91450" marB="9145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1"/>
                          </a:solidFill>
                          <a:latin typeface="Lato"/>
                          <a:ea typeface="Lato"/>
                          <a:cs typeface="Lato"/>
                          <a:sym typeface="Lato"/>
                        </a:rPr>
                        <a:t>99.48</a:t>
                      </a:r>
                      <a:endParaRPr sz="2000" u="none" strike="noStrike" cap="none">
                        <a:solidFill>
                          <a:schemeClr val="dk1"/>
                        </a:solidFill>
                        <a:latin typeface="Lato"/>
                        <a:ea typeface="Lato"/>
                        <a:cs typeface="Lato"/>
                        <a:sym typeface="Lato"/>
                      </a:endParaRPr>
                    </a:p>
                  </a:txBody>
                  <a:tcPr marL="91450" marR="91450" marT="91450" marB="9145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1"/>
                          </a:solidFill>
                          <a:latin typeface="Lato"/>
                          <a:ea typeface="Lato"/>
                          <a:cs typeface="Lato"/>
                          <a:sym typeface="Lato"/>
                        </a:rPr>
                        <a:t>1</a:t>
                      </a:r>
                      <a:endParaRPr sz="2000" u="none" strike="noStrike" cap="none">
                        <a:solidFill>
                          <a:schemeClr val="dk1"/>
                        </a:solidFill>
                        <a:latin typeface="Lato"/>
                        <a:ea typeface="Lato"/>
                        <a:cs typeface="Lato"/>
                        <a:sym typeface="Lato"/>
                      </a:endParaRPr>
                    </a:p>
                  </a:txBody>
                  <a:tcPr marL="91450" marR="91450" marT="91450" marB="914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1"/>
                          </a:solidFill>
                          <a:latin typeface="Lato"/>
                          <a:ea typeface="Lato"/>
                          <a:cs typeface="Lato"/>
                          <a:sym typeface="Lato"/>
                        </a:rPr>
                        <a:t>9,651</a:t>
                      </a:r>
                      <a:endParaRPr sz="2000" u="none" strike="noStrike" cap="none">
                        <a:solidFill>
                          <a:schemeClr val="dk1"/>
                        </a:solidFill>
                        <a:latin typeface="Lato"/>
                        <a:ea typeface="Lato"/>
                        <a:cs typeface="Lato"/>
                        <a:sym typeface="Lato"/>
                      </a:endParaRPr>
                    </a:p>
                  </a:txBody>
                  <a:tcPr marL="91450" marR="91450" marT="91450" marB="9145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1"/>
                          </a:solidFill>
                          <a:latin typeface="Lato"/>
                          <a:ea typeface="Lato"/>
                          <a:cs typeface="Lato"/>
                          <a:sym typeface="Lato"/>
                        </a:rPr>
                        <a:t>0.52</a:t>
                      </a:r>
                      <a:endParaRPr sz="2000" u="none" strike="noStrike" cap="none">
                        <a:solidFill>
                          <a:schemeClr val="dk1"/>
                        </a:solidFill>
                        <a:latin typeface="Lato"/>
                        <a:ea typeface="Lato"/>
                        <a:cs typeface="Lato"/>
                        <a:sym typeface="Lato"/>
                      </a:endParaRPr>
                    </a:p>
                  </a:txBody>
                  <a:tcPr marL="91450" marR="91450" marT="91450" marB="9145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8">
                                            <p:txEl>
                                              <p:pRg st="0" end="0"/>
                                            </p:txEl>
                                          </p:spTgt>
                                        </p:tgtEl>
                                        <p:attrNameLst>
                                          <p:attrName>style.visibility</p:attrName>
                                        </p:attrNameLst>
                                      </p:cBhvr>
                                      <p:to>
                                        <p:strVal val="visible"/>
                                      </p:to>
                                    </p:set>
                                    <p:animEffect transition="in" filter="fade">
                                      <p:cBhvr>
                                        <p:cTn id="7" dur="500"/>
                                        <p:tgtEl>
                                          <p:spTgt spid="1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8">
                                            <p:txEl>
                                              <p:pRg st="1" end="1"/>
                                            </p:txEl>
                                          </p:spTgt>
                                        </p:tgtEl>
                                        <p:attrNameLst>
                                          <p:attrName>style.visibility</p:attrName>
                                        </p:attrNameLst>
                                      </p:cBhvr>
                                      <p:to>
                                        <p:strVal val="visible"/>
                                      </p:to>
                                    </p:set>
                                    <p:animEffect transition="in" filter="fade">
                                      <p:cBhvr>
                                        <p:cTn id="12" dur="500"/>
                                        <p:tgtEl>
                                          <p:spTgt spid="1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8">
                                            <p:txEl>
                                              <p:pRg st="2" end="2"/>
                                            </p:txEl>
                                          </p:spTgt>
                                        </p:tgtEl>
                                        <p:attrNameLst>
                                          <p:attrName>style.visibility</p:attrName>
                                        </p:attrNameLst>
                                      </p:cBhvr>
                                      <p:to>
                                        <p:strVal val="visible"/>
                                      </p:to>
                                    </p:set>
                                    <p:animEffect transition="in" filter="fade">
                                      <p:cBhvr>
                                        <p:cTn id="17" dur="500"/>
                                        <p:tgtEl>
                                          <p:spTgt spid="1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8">
                                            <p:txEl>
                                              <p:pRg st="3" end="3"/>
                                            </p:txEl>
                                          </p:spTgt>
                                        </p:tgtEl>
                                        <p:attrNameLst>
                                          <p:attrName>style.visibility</p:attrName>
                                        </p:attrNameLst>
                                      </p:cBhvr>
                                      <p:to>
                                        <p:strVal val="visible"/>
                                      </p:to>
                                    </p:set>
                                    <p:animEffect transition="in" filter="fade">
                                      <p:cBhvr>
                                        <p:cTn id="22" dur="500"/>
                                        <p:tgtEl>
                                          <p:spTgt spid="18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8">
                                            <p:txEl>
                                              <p:pRg st="4" end="4"/>
                                            </p:txEl>
                                          </p:spTgt>
                                        </p:tgtEl>
                                        <p:attrNameLst>
                                          <p:attrName>style.visibility</p:attrName>
                                        </p:attrNameLst>
                                      </p:cBhvr>
                                      <p:to>
                                        <p:strVal val="visible"/>
                                      </p:to>
                                    </p:set>
                                    <p:animEffect transition="in" filter="fade">
                                      <p:cBhvr>
                                        <p:cTn id="27" dur="500"/>
                                        <p:tgtEl>
                                          <p:spTgt spid="18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8">
                                            <p:txEl>
                                              <p:pRg st="5" end="5"/>
                                            </p:txEl>
                                          </p:spTgt>
                                        </p:tgtEl>
                                        <p:attrNameLst>
                                          <p:attrName>style.visibility</p:attrName>
                                        </p:attrNameLst>
                                      </p:cBhvr>
                                      <p:to>
                                        <p:strVal val="visible"/>
                                      </p:to>
                                    </p:set>
                                    <p:animEffect transition="in" filter="fade">
                                      <p:cBhvr>
                                        <p:cTn id="32" dur="500"/>
                                        <p:tgtEl>
                                          <p:spTgt spid="18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8">
                                            <p:txEl>
                                              <p:pRg st="6" end="6"/>
                                            </p:txEl>
                                          </p:spTgt>
                                        </p:tgtEl>
                                        <p:attrNameLst>
                                          <p:attrName>style.visibility</p:attrName>
                                        </p:attrNameLst>
                                      </p:cBhvr>
                                      <p:to>
                                        <p:strVal val="visible"/>
                                      </p:to>
                                    </p:set>
                                    <p:animEffect transition="in" filter="fade">
                                      <p:cBhvr>
                                        <p:cTn id="37" dur="500"/>
                                        <p:tgtEl>
                                          <p:spTgt spid="18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8">
                                            <p:txEl>
                                              <p:pRg st="7" end="7"/>
                                            </p:txEl>
                                          </p:spTgt>
                                        </p:tgtEl>
                                        <p:attrNameLst>
                                          <p:attrName>style.visibility</p:attrName>
                                        </p:attrNameLst>
                                      </p:cBhvr>
                                      <p:to>
                                        <p:strVal val="visible"/>
                                      </p:to>
                                    </p:set>
                                    <p:animEffect transition="in" filter="fade">
                                      <p:cBhvr>
                                        <p:cTn id="42" dur="500"/>
                                        <p:tgtEl>
                                          <p:spTgt spid="18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9"/>
                                        </p:tgtEl>
                                        <p:attrNameLst>
                                          <p:attrName>style.visibility</p:attrName>
                                        </p:attrNameLst>
                                      </p:cBhvr>
                                      <p:to>
                                        <p:strVal val="visible"/>
                                      </p:to>
                                    </p:set>
                                    <p:animEffect transition="in" filter="fade">
                                      <p:cBhvr>
                                        <p:cTn id="47" dur="500"/>
                                        <p:tgtEl>
                                          <p:spTgt spid="18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188">
                                            <p:txEl>
                                              <p:pRg st="0" end="0"/>
                                            </p:txEl>
                                          </p:spTgt>
                                        </p:tgtEl>
                                      </p:cBhvr>
                                    </p:animEffect>
                                    <p:set>
                                      <p:cBhvr>
                                        <p:cTn id="52" dur="1" fill="hold">
                                          <p:stCondLst>
                                            <p:cond delay="500"/>
                                          </p:stCondLst>
                                        </p:cTn>
                                        <p:tgtEl>
                                          <p:spTgt spid="188">
                                            <p:txEl>
                                              <p:pRg st="0" end="0"/>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188">
                                            <p:txEl>
                                              <p:pRg st="1" end="1"/>
                                            </p:txEl>
                                          </p:spTgt>
                                        </p:tgtEl>
                                      </p:cBhvr>
                                    </p:animEffect>
                                    <p:set>
                                      <p:cBhvr>
                                        <p:cTn id="57" dur="1" fill="hold">
                                          <p:stCondLst>
                                            <p:cond delay="500"/>
                                          </p:stCondLst>
                                        </p:cTn>
                                        <p:tgtEl>
                                          <p:spTgt spid="188">
                                            <p:txEl>
                                              <p:pRg st="1" end="1"/>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188">
                                            <p:txEl>
                                              <p:pRg st="2" end="2"/>
                                            </p:txEl>
                                          </p:spTgt>
                                        </p:tgtEl>
                                      </p:cBhvr>
                                    </p:animEffect>
                                    <p:set>
                                      <p:cBhvr>
                                        <p:cTn id="62" dur="1" fill="hold">
                                          <p:stCondLst>
                                            <p:cond delay="500"/>
                                          </p:stCondLst>
                                        </p:cTn>
                                        <p:tgtEl>
                                          <p:spTgt spid="188">
                                            <p:txEl>
                                              <p:pRg st="2" end="2"/>
                                            </p:txEl>
                                          </p:spTgt>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188">
                                            <p:txEl>
                                              <p:pRg st="3" end="3"/>
                                            </p:txEl>
                                          </p:spTgt>
                                        </p:tgtEl>
                                      </p:cBhvr>
                                    </p:animEffect>
                                    <p:set>
                                      <p:cBhvr>
                                        <p:cTn id="67" dur="1" fill="hold">
                                          <p:stCondLst>
                                            <p:cond delay="500"/>
                                          </p:stCondLst>
                                        </p:cTn>
                                        <p:tgtEl>
                                          <p:spTgt spid="188">
                                            <p:txEl>
                                              <p:pRg st="3" end="3"/>
                                            </p:txEl>
                                          </p:spTgt>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500"/>
                                        <p:tgtEl>
                                          <p:spTgt spid="188">
                                            <p:txEl>
                                              <p:pRg st="4" end="4"/>
                                            </p:txEl>
                                          </p:spTgt>
                                        </p:tgtEl>
                                      </p:cBhvr>
                                    </p:animEffect>
                                    <p:set>
                                      <p:cBhvr>
                                        <p:cTn id="72" dur="1" fill="hold">
                                          <p:stCondLst>
                                            <p:cond delay="500"/>
                                          </p:stCondLst>
                                        </p:cTn>
                                        <p:tgtEl>
                                          <p:spTgt spid="188">
                                            <p:txEl>
                                              <p:pRg st="4" end="4"/>
                                            </p:txEl>
                                          </p:spTgt>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500"/>
                                        <p:tgtEl>
                                          <p:spTgt spid="188">
                                            <p:txEl>
                                              <p:pRg st="5" end="5"/>
                                            </p:txEl>
                                          </p:spTgt>
                                        </p:tgtEl>
                                      </p:cBhvr>
                                    </p:animEffect>
                                    <p:set>
                                      <p:cBhvr>
                                        <p:cTn id="77" dur="1" fill="hold">
                                          <p:stCondLst>
                                            <p:cond delay="500"/>
                                          </p:stCondLst>
                                        </p:cTn>
                                        <p:tgtEl>
                                          <p:spTgt spid="188">
                                            <p:txEl>
                                              <p:pRg st="5" end="5"/>
                                            </p:txEl>
                                          </p:spTgt>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500"/>
                                        <p:tgtEl>
                                          <p:spTgt spid="188">
                                            <p:txEl>
                                              <p:pRg st="6" end="6"/>
                                            </p:txEl>
                                          </p:spTgt>
                                        </p:tgtEl>
                                      </p:cBhvr>
                                    </p:animEffect>
                                    <p:set>
                                      <p:cBhvr>
                                        <p:cTn id="82" dur="1" fill="hold">
                                          <p:stCondLst>
                                            <p:cond delay="500"/>
                                          </p:stCondLst>
                                        </p:cTn>
                                        <p:tgtEl>
                                          <p:spTgt spid="188">
                                            <p:txEl>
                                              <p:pRg st="6" end="6"/>
                                            </p:txEl>
                                          </p:spTgt>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500"/>
                                        <p:tgtEl>
                                          <p:spTgt spid="188">
                                            <p:txEl>
                                              <p:pRg st="7" end="7"/>
                                            </p:txEl>
                                          </p:spTgt>
                                        </p:tgtEl>
                                      </p:cBhvr>
                                    </p:animEffect>
                                    <p:set>
                                      <p:cBhvr>
                                        <p:cTn id="87" dur="1" fill="hold">
                                          <p:stCondLst>
                                            <p:cond delay="500"/>
                                          </p:stCondLst>
                                        </p:cTn>
                                        <p:tgtEl>
                                          <p:spTgt spid="188">
                                            <p:txEl>
                                              <p:pRg st="7" end="7"/>
                                            </p:txEl>
                                          </p:spTgt>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500"/>
                                        <p:tgtEl>
                                          <p:spTgt spid="189"/>
                                        </p:tgtEl>
                                      </p:cBhvr>
                                    </p:animEffect>
                                    <p:set>
                                      <p:cBhvr>
                                        <p:cTn id="92" dur="1" fill="hold">
                                          <p:stCondLst>
                                            <p:cond delay="500"/>
                                          </p:stCondLst>
                                        </p:cTn>
                                        <p:tgtEl>
                                          <p:spTgt spid="189"/>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187"/>
                                        </p:tgtEl>
                                      </p:cBhvr>
                                    </p:animEffect>
                                    <p:set>
                                      <p:cBhvr>
                                        <p:cTn id="95" dur="1" fill="hold">
                                          <p:stCondLst>
                                            <p:cond delay="500"/>
                                          </p:stCondLst>
                                        </p:cTn>
                                        <p:tgtEl>
                                          <p:spTgt spid="1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p:nvPr/>
        </p:nvSpPr>
        <p:spPr>
          <a:xfrm>
            <a:off x="829056" y="204321"/>
            <a:ext cx="10533888" cy="52387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Lato"/>
                <a:ea typeface="Lato"/>
                <a:cs typeface="Lato"/>
                <a:sym typeface="Lato"/>
              </a:rPr>
              <a:t>DERIVE TIME RELATED AND DISTANCE RELATED VARIABLES</a:t>
            </a:r>
            <a:endParaRPr sz="1800" b="0" i="0" u="none" strike="noStrike" cap="none">
              <a:solidFill>
                <a:schemeClr val="dk1"/>
              </a:solidFill>
              <a:latin typeface="Lato"/>
              <a:ea typeface="Lato"/>
              <a:cs typeface="Lato"/>
              <a:sym typeface="Lato"/>
            </a:endParaRPr>
          </a:p>
        </p:txBody>
      </p:sp>
      <p:sp>
        <p:nvSpPr>
          <p:cNvPr id="196" name="Google Shape;196;p17"/>
          <p:cNvSpPr/>
          <p:nvPr/>
        </p:nvSpPr>
        <p:spPr>
          <a:xfrm>
            <a:off x="1194955" y="1554988"/>
            <a:ext cx="9802091" cy="3748024"/>
          </a:xfrm>
          <a:prstGeom prst="roundRect">
            <a:avLst>
              <a:gd name="adj" fmla="val 4053"/>
            </a:avLst>
          </a:prstGeom>
          <a:noFill/>
          <a:ln w="28575" cap="flat" cmpd="sng">
            <a:solidFill>
              <a:srgbClr val="F4AB35"/>
            </a:solidFill>
            <a:prstDash val="solid"/>
            <a:round/>
            <a:headEnd type="none" w="sm" len="sm"/>
            <a:tailEnd type="none" w="sm" len="sm"/>
          </a:ln>
        </p:spPr>
        <p:txBody>
          <a:bodyPr spcFirstLastPara="1" wrap="square" lIns="45700" tIns="118850" rIns="45700" bIns="118850" anchor="ctr" anchorCtr="0">
            <a:spAutoFit/>
          </a:bodyPr>
          <a:lstStyle/>
          <a:p>
            <a:pPr marL="347472" marR="0" lvl="0" indent="-347472" algn="l" rtl="0">
              <a:lnSpc>
                <a:spcPct val="100000"/>
              </a:lnSpc>
              <a:spcBef>
                <a:spcPts val="200"/>
              </a:spcBef>
              <a:spcAft>
                <a:spcPts val="0"/>
              </a:spcAft>
              <a:buClr>
                <a:srgbClr val="EE283C"/>
              </a:buClr>
              <a:buSzPts val="2000"/>
              <a:buFont typeface="Noto Sans Symbols"/>
              <a:buChar char="🞆"/>
            </a:pPr>
            <a:r>
              <a:rPr lang="en-US" sz="2000" b="0" i="0" u="none" strike="noStrike" cap="none">
                <a:solidFill>
                  <a:srgbClr val="000000"/>
                </a:solidFill>
                <a:latin typeface="Lato"/>
                <a:ea typeface="Lato"/>
                <a:cs typeface="Lato"/>
                <a:sym typeface="Lato"/>
              </a:rPr>
              <a:t>In any transactional data, `transaction date time` is a variable. From this, you could derive many variables that can be </a:t>
            </a:r>
            <a:r>
              <a:rPr lang="en-US" sz="2000" b="0" i="0" u="none" strike="noStrike" cap="none">
                <a:solidFill>
                  <a:schemeClr val="dk1"/>
                </a:solidFill>
                <a:latin typeface="Lato"/>
                <a:ea typeface="Lato"/>
                <a:cs typeface="Lato"/>
                <a:sym typeface="Lato"/>
              </a:rPr>
              <a:t>used as </a:t>
            </a:r>
            <a:r>
              <a:rPr lang="en-US" sz="2000" b="1" i="0" u="none" strike="noStrike" cap="none">
                <a:solidFill>
                  <a:schemeClr val="dk2"/>
                </a:solidFill>
                <a:latin typeface="Lato"/>
                <a:ea typeface="Lato"/>
                <a:cs typeface="Lato"/>
                <a:sym typeface="Lato"/>
              </a:rPr>
              <a:t>features in the model and in data analysis.</a:t>
            </a:r>
            <a:endParaRPr sz="1400" b="0" i="0" u="none" strike="noStrike" cap="none">
              <a:solidFill>
                <a:srgbClr val="000000"/>
              </a:solidFill>
              <a:latin typeface="Arial"/>
              <a:ea typeface="Arial"/>
              <a:cs typeface="Arial"/>
              <a:sym typeface="Arial"/>
            </a:endParaRPr>
          </a:p>
          <a:p>
            <a:pPr marL="347472" marR="0" lvl="0" indent="-347472" algn="l" rtl="0">
              <a:lnSpc>
                <a:spcPct val="100000"/>
              </a:lnSpc>
              <a:spcBef>
                <a:spcPts val="400"/>
              </a:spcBef>
              <a:spcAft>
                <a:spcPts val="0"/>
              </a:spcAft>
              <a:buClr>
                <a:srgbClr val="EE283C"/>
              </a:buClr>
              <a:buSzPts val="2000"/>
              <a:buFont typeface="Noto Sans Symbols"/>
              <a:buChar char="🞆"/>
            </a:pPr>
            <a:r>
              <a:rPr lang="en-US" sz="2000" b="0" i="0" u="none" strike="noStrike" cap="none">
                <a:solidFill>
                  <a:srgbClr val="000000"/>
                </a:solidFill>
                <a:latin typeface="Lato"/>
                <a:ea typeface="Lato"/>
                <a:cs typeface="Lato"/>
                <a:sym typeface="Lato"/>
              </a:rPr>
              <a:t>In our current data model, we derived the following variables:</a:t>
            </a:r>
            <a:endParaRPr sz="1400" b="0" i="0" u="none" strike="noStrike" cap="none">
              <a:solidFill>
                <a:srgbClr val="000000"/>
              </a:solidFill>
              <a:latin typeface="Arial"/>
              <a:ea typeface="Arial"/>
              <a:cs typeface="Arial"/>
              <a:sym typeface="Arial"/>
            </a:endParaRPr>
          </a:p>
          <a:p>
            <a:pPr marL="720000" marR="0" lvl="0" indent="-347472" algn="l" rtl="0">
              <a:lnSpc>
                <a:spcPct val="100000"/>
              </a:lnSpc>
              <a:spcBef>
                <a:spcPts val="400"/>
              </a:spcBef>
              <a:spcAft>
                <a:spcPts val="0"/>
              </a:spcAft>
              <a:buClr>
                <a:srgbClr val="EE283C"/>
              </a:buClr>
              <a:buSzPts val="2000"/>
              <a:buFont typeface="Noto Sans Symbols"/>
              <a:buChar char="●"/>
            </a:pPr>
            <a:r>
              <a:rPr lang="en-US" sz="2000" b="0" i="0" u="none" strike="noStrike" cap="none">
                <a:solidFill>
                  <a:srgbClr val="000000"/>
                </a:solidFill>
                <a:latin typeface="Lato"/>
                <a:ea typeface="Lato"/>
                <a:cs typeface="Lato"/>
                <a:sym typeface="Lato"/>
              </a:rPr>
              <a:t>Date</a:t>
            </a:r>
            <a:endParaRPr sz="1400" b="0" i="0" u="none" strike="noStrike" cap="none">
              <a:solidFill>
                <a:srgbClr val="000000"/>
              </a:solidFill>
              <a:latin typeface="Arial"/>
              <a:ea typeface="Arial"/>
              <a:cs typeface="Arial"/>
              <a:sym typeface="Arial"/>
            </a:endParaRPr>
          </a:p>
          <a:p>
            <a:pPr marL="720000" marR="0" lvl="0" indent="-347472" algn="l" rtl="0">
              <a:lnSpc>
                <a:spcPct val="100000"/>
              </a:lnSpc>
              <a:spcBef>
                <a:spcPts val="400"/>
              </a:spcBef>
              <a:spcAft>
                <a:spcPts val="0"/>
              </a:spcAft>
              <a:buClr>
                <a:srgbClr val="EE283C"/>
              </a:buClr>
              <a:buSzPts val="2000"/>
              <a:buFont typeface="Noto Sans Symbols"/>
              <a:buChar char="●"/>
            </a:pPr>
            <a:r>
              <a:rPr lang="en-US" sz="2000" b="0" i="0" u="none" strike="noStrike" cap="none">
                <a:solidFill>
                  <a:srgbClr val="000000"/>
                </a:solidFill>
                <a:latin typeface="Lato"/>
                <a:ea typeface="Lato"/>
                <a:cs typeface="Lato"/>
                <a:sym typeface="Lato"/>
              </a:rPr>
              <a:t>Year Month</a:t>
            </a:r>
            <a:endParaRPr sz="1400" b="0" i="0" u="none" strike="noStrike" cap="none">
              <a:solidFill>
                <a:srgbClr val="000000"/>
              </a:solidFill>
              <a:latin typeface="Arial"/>
              <a:ea typeface="Arial"/>
              <a:cs typeface="Arial"/>
              <a:sym typeface="Arial"/>
            </a:endParaRPr>
          </a:p>
          <a:p>
            <a:pPr marL="720000" marR="0" lvl="0" indent="-347472" algn="l" rtl="0">
              <a:lnSpc>
                <a:spcPct val="100000"/>
              </a:lnSpc>
              <a:spcBef>
                <a:spcPts val="400"/>
              </a:spcBef>
              <a:spcAft>
                <a:spcPts val="0"/>
              </a:spcAft>
              <a:buClr>
                <a:srgbClr val="EE283C"/>
              </a:buClr>
              <a:buSzPts val="2000"/>
              <a:buFont typeface="Noto Sans Symbols"/>
              <a:buChar char="●"/>
            </a:pPr>
            <a:r>
              <a:rPr lang="en-US" sz="2000" b="0" i="0" u="none" strike="noStrike" cap="none">
                <a:solidFill>
                  <a:srgbClr val="000000"/>
                </a:solidFill>
                <a:latin typeface="Lato"/>
                <a:ea typeface="Lato"/>
                <a:cs typeface="Lato"/>
                <a:sym typeface="Lato"/>
              </a:rPr>
              <a:t>Day of Week</a:t>
            </a:r>
            <a:endParaRPr sz="1400" b="0" i="0" u="none" strike="noStrike" cap="none">
              <a:solidFill>
                <a:srgbClr val="000000"/>
              </a:solidFill>
              <a:latin typeface="Arial"/>
              <a:ea typeface="Arial"/>
              <a:cs typeface="Arial"/>
              <a:sym typeface="Arial"/>
            </a:endParaRPr>
          </a:p>
          <a:p>
            <a:pPr marL="720000" marR="0" lvl="0" indent="-347472" algn="l" rtl="0">
              <a:lnSpc>
                <a:spcPct val="100000"/>
              </a:lnSpc>
              <a:spcBef>
                <a:spcPts val="400"/>
              </a:spcBef>
              <a:spcAft>
                <a:spcPts val="0"/>
              </a:spcAft>
              <a:buClr>
                <a:srgbClr val="EE283C"/>
              </a:buClr>
              <a:buSzPts val="2000"/>
              <a:buFont typeface="Noto Sans Symbols"/>
              <a:buChar char="●"/>
            </a:pPr>
            <a:r>
              <a:rPr lang="en-US" sz="2000" b="0" i="0" u="none" strike="noStrike" cap="none">
                <a:solidFill>
                  <a:srgbClr val="000000"/>
                </a:solidFill>
                <a:latin typeface="Lato"/>
                <a:ea typeface="Lato"/>
                <a:cs typeface="Lato"/>
                <a:sym typeface="Lato"/>
              </a:rPr>
              <a:t>Hour of the Day</a:t>
            </a:r>
            <a:endParaRPr sz="1400" b="0" i="0" u="none" strike="noStrike" cap="none">
              <a:solidFill>
                <a:srgbClr val="000000"/>
              </a:solidFill>
              <a:latin typeface="Arial"/>
              <a:ea typeface="Arial"/>
              <a:cs typeface="Arial"/>
              <a:sym typeface="Arial"/>
            </a:endParaRPr>
          </a:p>
          <a:p>
            <a:pPr marL="347472" marR="0" lvl="0" indent="-347472" algn="l" rtl="0">
              <a:lnSpc>
                <a:spcPct val="100000"/>
              </a:lnSpc>
              <a:spcBef>
                <a:spcPts val="400"/>
              </a:spcBef>
              <a:spcAft>
                <a:spcPts val="200"/>
              </a:spcAft>
              <a:buClr>
                <a:srgbClr val="EE283C"/>
              </a:buClr>
              <a:buSzPts val="2000"/>
              <a:buFont typeface="Noto Sans Symbols"/>
              <a:buChar char="🞆"/>
            </a:pPr>
            <a:r>
              <a:rPr lang="en-US" sz="2000" b="0" i="0" u="none" strike="noStrike" cap="none">
                <a:solidFill>
                  <a:srgbClr val="000000"/>
                </a:solidFill>
                <a:latin typeface="Lato"/>
                <a:ea typeface="Lato"/>
                <a:cs typeface="Lato"/>
                <a:sym typeface="Lato"/>
              </a:rPr>
              <a:t>The `</a:t>
            </a:r>
            <a:r>
              <a:rPr lang="en-US" sz="2000" b="1" i="0" u="none" strike="noStrike" cap="none">
                <a:solidFill>
                  <a:schemeClr val="dk2"/>
                </a:solidFill>
                <a:latin typeface="Lato"/>
                <a:ea typeface="Lato"/>
                <a:cs typeface="Lato"/>
                <a:sym typeface="Lato"/>
              </a:rPr>
              <a:t>haversine distance</a:t>
            </a:r>
            <a:r>
              <a:rPr lang="en-US" sz="2000" b="0" i="0" u="none" strike="noStrike" cap="none">
                <a:solidFill>
                  <a:srgbClr val="000000"/>
                </a:solidFill>
                <a:latin typeface="Lato"/>
                <a:ea typeface="Lato"/>
                <a:cs typeface="Lato"/>
                <a:sym typeface="Lato"/>
              </a:rPr>
              <a:t>` is derived using the merchant and customer location features.</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animEffect transition="in" filter="fade">
                                      <p:cBhvr>
                                        <p:cTn id="7" dur="500"/>
                                        <p:tgtEl>
                                          <p:spTgt spid="1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6">
                                            <p:txEl>
                                              <p:pRg st="1" end="1"/>
                                            </p:txEl>
                                          </p:spTgt>
                                        </p:tgtEl>
                                        <p:attrNameLst>
                                          <p:attrName>style.visibility</p:attrName>
                                        </p:attrNameLst>
                                      </p:cBhvr>
                                      <p:to>
                                        <p:strVal val="visible"/>
                                      </p:to>
                                    </p:set>
                                    <p:animEffect transition="in" filter="fade">
                                      <p:cBhvr>
                                        <p:cTn id="12" dur="500"/>
                                        <p:tgtEl>
                                          <p:spTgt spid="1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6">
                                            <p:txEl>
                                              <p:pRg st="2" end="2"/>
                                            </p:txEl>
                                          </p:spTgt>
                                        </p:tgtEl>
                                        <p:attrNameLst>
                                          <p:attrName>style.visibility</p:attrName>
                                        </p:attrNameLst>
                                      </p:cBhvr>
                                      <p:to>
                                        <p:strVal val="visible"/>
                                      </p:to>
                                    </p:set>
                                    <p:animEffect transition="in" filter="fade">
                                      <p:cBhvr>
                                        <p:cTn id="17" dur="500"/>
                                        <p:tgtEl>
                                          <p:spTgt spid="1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6">
                                            <p:txEl>
                                              <p:pRg st="3" end="3"/>
                                            </p:txEl>
                                          </p:spTgt>
                                        </p:tgtEl>
                                        <p:attrNameLst>
                                          <p:attrName>style.visibility</p:attrName>
                                        </p:attrNameLst>
                                      </p:cBhvr>
                                      <p:to>
                                        <p:strVal val="visible"/>
                                      </p:to>
                                    </p:set>
                                    <p:animEffect transition="in" filter="fade">
                                      <p:cBhvr>
                                        <p:cTn id="22" dur="500"/>
                                        <p:tgtEl>
                                          <p:spTgt spid="1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6">
                                            <p:txEl>
                                              <p:pRg st="4" end="4"/>
                                            </p:txEl>
                                          </p:spTgt>
                                        </p:tgtEl>
                                        <p:attrNameLst>
                                          <p:attrName>style.visibility</p:attrName>
                                        </p:attrNameLst>
                                      </p:cBhvr>
                                      <p:to>
                                        <p:strVal val="visible"/>
                                      </p:to>
                                    </p:set>
                                    <p:animEffect transition="in" filter="fade">
                                      <p:cBhvr>
                                        <p:cTn id="27" dur="500"/>
                                        <p:tgtEl>
                                          <p:spTgt spid="1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6">
                                            <p:txEl>
                                              <p:pRg st="5" end="5"/>
                                            </p:txEl>
                                          </p:spTgt>
                                        </p:tgtEl>
                                        <p:attrNameLst>
                                          <p:attrName>style.visibility</p:attrName>
                                        </p:attrNameLst>
                                      </p:cBhvr>
                                      <p:to>
                                        <p:strVal val="visible"/>
                                      </p:to>
                                    </p:set>
                                    <p:animEffect transition="in" filter="fade">
                                      <p:cBhvr>
                                        <p:cTn id="32" dur="500"/>
                                        <p:tgtEl>
                                          <p:spTgt spid="1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6">
                                            <p:txEl>
                                              <p:pRg st="6" end="6"/>
                                            </p:txEl>
                                          </p:spTgt>
                                        </p:tgtEl>
                                        <p:attrNameLst>
                                          <p:attrName>style.visibility</p:attrName>
                                        </p:attrNameLst>
                                      </p:cBhvr>
                                      <p:to>
                                        <p:strVal val="visible"/>
                                      </p:to>
                                    </p:set>
                                    <p:animEffect transition="in" filter="fade">
                                      <p:cBhvr>
                                        <p:cTn id="37" dur="500"/>
                                        <p:tgtEl>
                                          <p:spTgt spid="19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196">
                                            <p:txEl>
                                              <p:pRg st="0" end="0"/>
                                            </p:txEl>
                                          </p:spTgt>
                                        </p:tgtEl>
                                      </p:cBhvr>
                                    </p:animEffect>
                                    <p:set>
                                      <p:cBhvr>
                                        <p:cTn id="42" dur="1" fill="hold">
                                          <p:stCondLst>
                                            <p:cond delay="500"/>
                                          </p:stCondLst>
                                        </p:cTn>
                                        <p:tgtEl>
                                          <p:spTgt spid="196">
                                            <p:txEl>
                                              <p:pRg st="0" end="0"/>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196">
                                            <p:txEl>
                                              <p:pRg st="1" end="1"/>
                                            </p:txEl>
                                          </p:spTgt>
                                        </p:tgtEl>
                                      </p:cBhvr>
                                    </p:animEffect>
                                    <p:set>
                                      <p:cBhvr>
                                        <p:cTn id="47" dur="1" fill="hold">
                                          <p:stCondLst>
                                            <p:cond delay="500"/>
                                          </p:stCondLst>
                                        </p:cTn>
                                        <p:tgtEl>
                                          <p:spTgt spid="196">
                                            <p:txEl>
                                              <p:pRg st="1" end="1"/>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196">
                                            <p:txEl>
                                              <p:pRg st="2" end="2"/>
                                            </p:txEl>
                                          </p:spTgt>
                                        </p:tgtEl>
                                      </p:cBhvr>
                                    </p:animEffect>
                                    <p:set>
                                      <p:cBhvr>
                                        <p:cTn id="52" dur="1" fill="hold">
                                          <p:stCondLst>
                                            <p:cond delay="500"/>
                                          </p:stCondLst>
                                        </p:cTn>
                                        <p:tgtEl>
                                          <p:spTgt spid="196">
                                            <p:txEl>
                                              <p:pRg st="2" end="2"/>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196">
                                            <p:txEl>
                                              <p:pRg st="3" end="3"/>
                                            </p:txEl>
                                          </p:spTgt>
                                        </p:tgtEl>
                                      </p:cBhvr>
                                    </p:animEffect>
                                    <p:set>
                                      <p:cBhvr>
                                        <p:cTn id="57" dur="1" fill="hold">
                                          <p:stCondLst>
                                            <p:cond delay="500"/>
                                          </p:stCondLst>
                                        </p:cTn>
                                        <p:tgtEl>
                                          <p:spTgt spid="196">
                                            <p:txEl>
                                              <p:pRg st="3" end="3"/>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196">
                                            <p:txEl>
                                              <p:pRg st="4" end="4"/>
                                            </p:txEl>
                                          </p:spTgt>
                                        </p:tgtEl>
                                      </p:cBhvr>
                                    </p:animEffect>
                                    <p:set>
                                      <p:cBhvr>
                                        <p:cTn id="62" dur="1" fill="hold">
                                          <p:stCondLst>
                                            <p:cond delay="500"/>
                                          </p:stCondLst>
                                        </p:cTn>
                                        <p:tgtEl>
                                          <p:spTgt spid="196">
                                            <p:txEl>
                                              <p:pRg st="4" end="4"/>
                                            </p:txEl>
                                          </p:spTgt>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196">
                                            <p:txEl>
                                              <p:pRg st="5" end="5"/>
                                            </p:txEl>
                                          </p:spTgt>
                                        </p:tgtEl>
                                      </p:cBhvr>
                                    </p:animEffect>
                                    <p:set>
                                      <p:cBhvr>
                                        <p:cTn id="67" dur="1" fill="hold">
                                          <p:stCondLst>
                                            <p:cond delay="500"/>
                                          </p:stCondLst>
                                        </p:cTn>
                                        <p:tgtEl>
                                          <p:spTgt spid="196">
                                            <p:txEl>
                                              <p:pRg st="5" end="5"/>
                                            </p:txEl>
                                          </p:spTgt>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500"/>
                                        <p:tgtEl>
                                          <p:spTgt spid="196">
                                            <p:txEl>
                                              <p:pRg st="6" end="6"/>
                                            </p:txEl>
                                          </p:spTgt>
                                        </p:tgtEl>
                                      </p:cBhvr>
                                    </p:animEffect>
                                    <p:set>
                                      <p:cBhvr>
                                        <p:cTn id="72" dur="1" fill="hold">
                                          <p:stCondLst>
                                            <p:cond delay="500"/>
                                          </p:stCondLst>
                                        </p:cTn>
                                        <p:tgtEl>
                                          <p:spTgt spid="196">
                                            <p:txEl>
                                              <p:pRg st="6" end="6"/>
                                            </p:txEl>
                                          </p:spTgt>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500"/>
                                        <p:tgtEl>
                                          <p:spTgt spid="195"/>
                                        </p:tgtEl>
                                      </p:cBhvr>
                                    </p:animEffect>
                                    <p:set>
                                      <p:cBhvr>
                                        <p:cTn id="77" dur="1" fill="hold">
                                          <p:stCondLst>
                                            <p:cond delay="500"/>
                                          </p:stCondLst>
                                        </p:cTn>
                                        <p:tgtEl>
                                          <p:spTgt spid="1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p:nvPr/>
        </p:nvSpPr>
        <p:spPr>
          <a:xfrm>
            <a:off x="829056" y="204321"/>
            <a:ext cx="10533888" cy="52387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Lato"/>
                <a:ea typeface="Lato"/>
                <a:cs typeface="Lato"/>
                <a:sym typeface="Lato"/>
              </a:rPr>
              <a:t>HISTORICAL VARIABLES</a:t>
            </a:r>
            <a:endParaRPr sz="1800" b="0" i="0" u="none" strike="noStrike" cap="none">
              <a:solidFill>
                <a:schemeClr val="dk1"/>
              </a:solidFill>
              <a:latin typeface="Lato"/>
              <a:ea typeface="Lato"/>
              <a:cs typeface="Lato"/>
              <a:sym typeface="Lato"/>
            </a:endParaRPr>
          </a:p>
        </p:txBody>
      </p:sp>
      <p:sp>
        <p:nvSpPr>
          <p:cNvPr id="203" name="Google Shape;203;p18"/>
          <p:cNvSpPr/>
          <p:nvPr/>
        </p:nvSpPr>
        <p:spPr>
          <a:xfrm>
            <a:off x="1194955" y="1110538"/>
            <a:ext cx="9802091" cy="4636925"/>
          </a:xfrm>
          <a:prstGeom prst="roundRect">
            <a:avLst>
              <a:gd name="adj" fmla="val 4053"/>
            </a:avLst>
          </a:prstGeom>
          <a:noFill/>
          <a:ln w="28575" cap="flat" cmpd="sng">
            <a:solidFill>
              <a:srgbClr val="F4AB35"/>
            </a:solidFill>
            <a:prstDash val="solid"/>
            <a:round/>
            <a:headEnd type="none" w="sm" len="sm"/>
            <a:tailEnd type="none" w="sm" len="sm"/>
          </a:ln>
        </p:spPr>
        <p:txBody>
          <a:bodyPr spcFirstLastPara="1" wrap="square" lIns="45700" tIns="118850" rIns="45700" bIns="118850" anchor="ctr" anchorCtr="0">
            <a:spAutoFit/>
          </a:bodyPr>
          <a:lstStyle/>
          <a:p>
            <a:pPr marL="347472" marR="0" lvl="0" indent="-347472" algn="l" rtl="0">
              <a:lnSpc>
                <a:spcPct val="100000"/>
              </a:lnSpc>
              <a:spcBef>
                <a:spcPts val="200"/>
              </a:spcBef>
              <a:spcAft>
                <a:spcPts val="0"/>
              </a:spcAft>
              <a:buClr>
                <a:srgbClr val="EE283C"/>
              </a:buClr>
              <a:buSzPts val="2000"/>
              <a:buFont typeface="Noto Sans Symbols"/>
              <a:buChar char="🞆"/>
            </a:pPr>
            <a:r>
              <a:rPr lang="en-US" sz="2000" b="0" i="0" u="none" strike="noStrike" cap="none">
                <a:solidFill>
                  <a:srgbClr val="000000"/>
                </a:solidFill>
                <a:latin typeface="Lato"/>
                <a:ea typeface="Lato"/>
                <a:cs typeface="Lato"/>
                <a:sym typeface="Lato"/>
              </a:rPr>
              <a:t>The derived historical variables are given a Customer ID as a pivot key. The variable descriptions are as follows:</a:t>
            </a:r>
            <a:endParaRPr sz="1400" b="0" i="0" u="none" strike="noStrike" cap="none">
              <a:solidFill>
                <a:srgbClr val="000000"/>
              </a:solidFill>
              <a:latin typeface="Arial"/>
              <a:ea typeface="Arial"/>
              <a:cs typeface="Arial"/>
              <a:sym typeface="Arial"/>
            </a:endParaRPr>
          </a:p>
          <a:p>
            <a:pPr marL="720000" marR="0" lvl="0" indent="-347472" algn="l" rtl="0">
              <a:lnSpc>
                <a:spcPct val="100000"/>
              </a:lnSpc>
              <a:spcBef>
                <a:spcPts val="400"/>
              </a:spcBef>
              <a:spcAft>
                <a:spcPts val="0"/>
              </a:spcAft>
              <a:buClr>
                <a:srgbClr val="EE283C"/>
              </a:buClr>
              <a:buSzPts val="2000"/>
              <a:buFont typeface="Noto Sans Symbols"/>
              <a:buChar char="●"/>
            </a:pPr>
            <a:r>
              <a:rPr lang="en-US" sz="2000" b="0" i="0" u="none" strike="noStrike" cap="none">
                <a:solidFill>
                  <a:srgbClr val="000000"/>
                </a:solidFill>
                <a:latin typeface="Lato"/>
                <a:ea typeface="Lato"/>
                <a:cs typeface="Lato"/>
                <a:sym typeface="Lato"/>
              </a:rPr>
              <a:t>Customer’s number of transactions in the last 60 days, not including the day of the transactions</a:t>
            </a:r>
            <a:endParaRPr sz="1400" b="0" i="0" u="none" strike="noStrike" cap="none">
              <a:solidFill>
                <a:srgbClr val="000000"/>
              </a:solidFill>
              <a:latin typeface="Arial"/>
              <a:ea typeface="Arial"/>
              <a:cs typeface="Arial"/>
              <a:sym typeface="Arial"/>
            </a:endParaRPr>
          </a:p>
          <a:p>
            <a:pPr marL="720000" marR="0" lvl="0" indent="-347472" algn="l" rtl="0">
              <a:lnSpc>
                <a:spcPct val="100000"/>
              </a:lnSpc>
              <a:spcBef>
                <a:spcPts val="400"/>
              </a:spcBef>
              <a:spcAft>
                <a:spcPts val="0"/>
              </a:spcAft>
              <a:buClr>
                <a:srgbClr val="EE283C"/>
              </a:buClr>
              <a:buSzPts val="2000"/>
              <a:buFont typeface="Noto Sans Symbols"/>
              <a:buChar char="●"/>
            </a:pPr>
            <a:r>
              <a:rPr lang="en-US" sz="2000" b="0" i="0" u="none" strike="noStrike" cap="none">
                <a:solidFill>
                  <a:srgbClr val="000000"/>
                </a:solidFill>
                <a:latin typeface="Lato"/>
                <a:ea typeface="Lato"/>
                <a:cs typeface="Lato"/>
                <a:sym typeface="Lato"/>
              </a:rPr>
              <a:t>Customer’s average order value in the last 60 days, not including the day of the transactions</a:t>
            </a:r>
            <a:endParaRPr sz="1400" b="0" i="0" u="none" strike="noStrike" cap="none">
              <a:solidFill>
                <a:srgbClr val="000000"/>
              </a:solidFill>
              <a:latin typeface="Arial"/>
              <a:ea typeface="Arial"/>
              <a:cs typeface="Arial"/>
              <a:sym typeface="Arial"/>
            </a:endParaRPr>
          </a:p>
          <a:p>
            <a:pPr marL="720000" marR="0" lvl="0" indent="-347472" algn="l" rtl="0">
              <a:lnSpc>
                <a:spcPct val="100000"/>
              </a:lnSpc>
              <a:spcBef>
                <a:spcPts val="400"/>
              </a:spcBef>
              <a:spcAft>
                <a:spcPts val="0"/>
              </a:spcAft>
              <a:buClr>
                <a:srgbClr val="EE283C"/>
              </a:buClr>
              <a:buSzPts val="2000"/>
              <a:buFont typeface="Noto Sans Symbols"/>
              <a:buChar char="●"/>
            </a:pPr>
            <a:r>
              <a:rPr lang="en-US" sz="2000" b="0" i="0" u="none" strike="noStrike" cap="none">
                <a:solidFill>
                  <a:srgbClr val="000000"/>
                </a:solidFill>
                <a:latin typeface="Lato"/>
                <a:ea typeface="Lato"/>
                <a:cs typeface="Lato"/>
                <a:sym typeface="Lato"/>
              </a:rPr>
              <a:t>Customer’s number of transactions in the last 24 hours before the current transactions</a:t>
            </a:r>
            <a:endParaRPr sz="1400" b="0" i="0" u="none" strike="noStrike" cap="none">
              <a:solidFill>
                <a:srgbClr val="000000"/>
              </a:solidFill>
              <a:latin typeface="Arial"/>
              <a:ea typeface="Arial"/>
              <a:cs typeface="Arial"/>
              <a:sym typeface="Arial"/>
            </a:endParaRPr>
          </a:p>
          <a:p>
            <a:pPr marL="720000" marR="0" lvl="0" indent="-347472" algn="l" rtl="0">
              <a:lnSpc>
                <a:spcPct val="100000"/>
              </a:lnSpc>
              <a:spcBef>
                <a:spcPts val="400"/>
              </a:spcBef>
              <a:spcAft>
                <a:spcPts val="0"/>
              </a:spcAft>
              <a:buClr>
                <a:srgbClr val="EE283C"/>
              </a:buClr>
              <a:buSzPts val="2000"/>
              <a:buFont typeface="Noto Sans Symbols"/>
              <a:buChar char="●"/>
            </a:pPr>
            <a:r>
              <a:rPr lang="en-US" sz="2000" b="0" i="0" u="none" strike="noStrike" cap="none">
                <a:solidFill>
                  <a:srgbClr val="000000"/>
                </a:solidFill>
                <a:latin typeface="Lato"/>
                <a:ea typeface="Lato"/>
                <a:cs typeface="Lato"/>
                <a:sym typeface="Lato"/>
              </a:rPr>
              <a:t>Customer’s number of fraud transactions in the last 24 hours, not including the last 2 hours transactions because in real time, it takes generally 2 hours for customers to notice unauthorised transactions, raise a complaint with the bank and the data to get logged into the data store/table.</a:t>
            </a:r>
            <a:endParaRPr sz="1400" b="0" i="0" u="none" strike="noStrike" cap="none">
              <a:solidFill>
                <a:srgbClr val="000000"/>
              </a:solidFill>
              <a:latin typeface="Arial"/>
              <a:ea typeface="Arial"/>
              <a:cs typeface="Arial"/>
              <a:sym typeface="Arial"/>
            </a:endParaRPr>
          </a:p>
          <a:p>
            <a:pPr marL="720000" marR="0" lvl="0" indent="-220472" algn="l" rtl="0">
              <a:lnSpc>
                <a:spcPct val="100000"/>
              </a:lnSpc>
              <a:spcBef>
                <a:spcPts val="400"/>
              </a:spcBef>
              <a:spcAft>
                <a:spcPts val="200"/>
              </a:spcAft>
              <a:buClr>
                <a:srgbClr val="EE283C"/>
              </a:buClr>
              <a:buSzPts val="2000"/>
              <a:buFont typeface="Noto Sans Symbols"/>
              <a:buNone/>
            </a:pPr>
            <a:endParaRPr sz="2000" b="0" i="0" u="none" strike="noStrike" cap="none">
              <a:solidFill>
                <a:srgbClr val="000000"/>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xEl>
                                              <p:pRg st="0" end="0"/>
                                            </p:txEl>
                                          </p:spTgt>
                                        </p:tgtEl>
                                        <p:attrNameLst>
                                          <p:attrName>style.visibility</p:attrName>
                                        </p:attrNameLst>
                                      </p:cBhvr>
                                      <p:to>
                                        <p:strVal val="visible"/>
                                      </p:to>
                                    </p:set>
                                    <p:animEffect transition="in" filter="fade">
                                      <p:cBhvr>
                                        <p:cTn id="7" dur="500"/>
                                        <p:tgtEl>
                                          <p:spTgt spid="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3">
                                            <p:txEl>
                                              <p:pRg st="1" end="1"/>
                                            </p:txEl>
                                          </p:spTgt>
                                        </p:tgtEl>
                                        <p:attrNameLst>
                                          <p:attrName>style.visibility</p:attrName>
                                        </p:attrNameLst>
                                      </p:cBhvr>
                                      <p:to>
                                        <p:strVal val="visible"/>
                                      </p:to>
                                    </p:set>
                                    <p:animEffect transition="in" filter="fade">
                                      <p:cBhvr>
                                        <p:cTn id="12" dur="500"/>
                                        <p:tgtEl>
                                          <p:spTgt spid="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3">
                                            <p:txEl>
                                              <p:pRg st="2" end="2"/>
                                            </p:txEl>
                                          </p:spTgt>
                                        </p:tgtEl>
                                        <p:attrNameLst>
                                          <p:attrName>style.visibility</p:attrName>
                                        </p:attrNameLst>
                                      </p:cBhvr>
                                      <p:to>
                                        <p:strVal val="visible"/>
                                      </p:to>
                                    </p:set>
                                    <p:animEffect transition="in" filter="fade">
                                      <p:cBhvr>
                                        <p:cTn id="17" dur="500"/>
                                        <p:tgtEl>
                                          <p:spTgt spid="2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3">
                                            <p:txEl>
                                              <p:pRg st="3" end="3"/>
                                            </p:txEl>
                                          </p:spTgt>
                                        </p:tgtEl>
                                        <p:attrNameLst>
                                          <p:attrName>style.visibility</p:attrName>
                                        </p:attrNameLst>
                                      </p:cBhvr>
                                      <p:to>
                                        <p:strVal val="visible"/>
                                      </p:to>
                                    </p:set>
                                    <p:animEffect transition="in" filter="fade">
                                      <p:cBhvr>
                                        <p:cTn id="22" dur="500"/>
                                        <p:tgtEl>
                                          <p:spTgt spid="2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3">
                                            <p:txEl>
                                              <p:pRg st="4" end="4"/>
                                            </p:txEl>
                                          </p:spTgt>
                                        </p:tgtEl>
                                        <p:attrNameLst>
                                          <p:attrName>style.visibility</p:attrName>
                                        </p:attrNameLst>
                                      </p:cBhvr>
                                      <p:to>
                                        <p:strVal val="visible"/>
                                      </p:to>
                                    </p:set>
                                    <p:animEffect transition="in" filter="fade">
                                      <p:cBhvr>
                                        <p:cTn id="27" dur="500"/>
                                        <p:tgtEl>
                                          <p:spTgt spid="2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3">
                                            <p:txEl>
                                              <p:pRg st="5" end="5"/>
                                            </p:txEl>
                                          </p:spTgt>
                                        </p:tgtEl>
                                        <p:attrNameLst>
                                          <p:attrName>style.visibility</p:attrName>
                                        </p:attrNameLst>
                                      </p:cBhvr>
                                      <p:to>
                                        <p:strVal val="visible"/>
                                      </p:to>
                                    </p:set>
                                    <p:animEffect transition="in" filter="fade">
                                      <p:cBhvr>
                                        <p:cTn id="32" dur="500"/>
                                        <p:tgtEl>
                                          <p:spTgt spid="2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203">
                                            <p:txEl>
                                              <p:pRg st="0" end="0"/>
                                            </p:txEl>
                                          </p:spTgt>
                                        </p:tgtEl>
                                      </p:cBhvr>
                                    </p:animEffect>
                                    <p:set>
                                      <p:cBhvr>
                                        <p:cTn id="37" dur="1" fill="hold">
                                          <p:stCondLst>
                                            <p:cond delay="500"/>
                                          </p:stCondLst>
                                        </p:cTn>
                                        <p:tgtEl>
                                          <p:spTgt spid="203">
                                            <p:txEl>
                                              <p:pRg st="0" end="0"/>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203">
                                            <p:txEl>
                                              <p:pRg st="1" end="1"/>
                                            </p:txEl>
                                          </p:spTgt>
                                        </p:tgtEl>
                                      </p:cBhvr>
                                    </p:animEffect>
                                    <p:set>
                                      <p:cBhvr>
                                        <p:cTn id="42" dur="1" fill="hold">
                                          <p:stCondLst>
                                            <p:cond delay="500"/>
                                          </p:stCondLst>
                                        </p:cTn>
                                        <p:tgtEl>
                                          <p:spTgt spid="203">
                                            <p:txEl>
                                              <p:pRg st="1" end="1"/>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203">
                                            <p:txEl>
                                              <p:pRg st="2" end="2"/>
                                            </p:txEl>
                                          </p:spTgt>
                                        </p:tgtEl>
                                      </p:cBhvr>
                                    </p:animEffect>
                                    <p:set>
                                      <p:cBhvr>
                                        <p:cTn id="47" dur="1" fill="hold">
                                          <p:stCondLst>
                                            <p:cond delay="500"/>
                                          </p:stCondLst>
                                        </p:cTn>
                                        <p:tgtEl>
                                          <p:spTgt spid="203">
                                            <p:txEl>
                                              <p:pRg st="2" end="2"/>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203">
                                            <p:txEl>
                                              <p:pRg st="3" end="3"/>
                                            </p:txEl>
                                          </p:spTgt>
                                        </p:tgtEl>
                                      </p:cBhvr>
                                    </p:animEffect>
                                    <p:set>
                                      <p:cBhvr>
                                        <p:cTn id="52" dur="1" fill="hold">
                                          <p:stCondLst>
                                            <p:cond delay="500"/>
                                          </p:stCondLst>
                                        </p:cTn>
                                        <p:tgtEl>
                                          <p:spTgt spid="203">
                                            <p:txEl>
                                              <p:pRg st="3" end="3"/>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203">
                                            <p:txEl>
                                              <p:pRg st="4" end="4"/>
                                            </p:txEl>
                                          </p:spTgt>
                                        </p:tgtEl>
                                      </p:cBhvr>
                                    </p:animEffect>
                                    <p:set>
                                      <p:cBhvr>
                                        <p:cTn id="57" dur="1" fill="hold">
                                          <p:stCondLst>
                                            <p:cond delay="500"/>
                                          </p:stCondLst>
                                        </p:cTn>
                                        <p:tgtEl>
                                          <p:spTgt spid="203">
                                            <p:txEl>
                                              <p:pRg st="4" end="4"/>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203">
                                            <p:txEl>
                                              <p:pRg st="5" end="5"/>
                                            </p:txEl>
                                          </p:spTgt>
                                        </p:tgtEl>
                                      </p:cBhvr>
                                    </p:animEffect>
                                    <p:set>
                                      <p:cBhvr>
                                        <p:cTn id="62" dur="1" fill="hold">
                                          <p:stCondLst>
                                            <p:cond delay="500"/>
                                          </p:stCondLst>
                                        </p:cTn>
                                        <p:tgtEl>
                                          <p:spTgt spid="203">
                                            <p:txEl>
                                              <p:pRg st="5" end="5"/>
                                            </p:txEl>
                                          </p:spTgt>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202"/>
                                        </p:tgtEl>
                                      </p:cBhvr>
                                    </p:animEffect>
                                    <p:set>
                                      <p:cBhvr>
                                        <p:cTn id="67" dur="1" fill="hold">
                                          <p:stCondLst>
                                            <p:cond delay="500"/>
                                          </p:stCondLst>
                                        </p:cTn>
                                        <p:tgtEl>
                                          <p:spTgt spid="2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p:nvPr/>
        </p:nvSpPr>
        <p:spPr>
          <a:xfrm>
            <a:off x="829056" y="204321"/>
            <a:ext cx="10533888" cy="52387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Lato"/>
                <a:ea typeface="Lato"/>
                <a:cs typeface="Lato"/>
                <a:sym typeface="Lato"/>
              </a:rPr>
              <a:t>CORRELATION</a:t>
            </a:r>
            <a:endParaRPr sz="1800" b="0" i="0" u="none" strike="noStrike" cap="none">
              <a:solidFill>
                <a:schemeClr val="dk1"/>
              </a:solidFill>
              <a:latin typeface="Lato"/>
              <a:ea typeface="Lato"/>
              <a:cs typeface="Lato"/>
              <a:sym typeface="Lato"/>
            </a:endParaRPr>
          </a:p>
        </p:txBody>
      </p:sp>
      <p:sp>
        <p:nvSpPr>
          <p:cNvPr id="210" name="Google Shape;210;p19"/>
          <p:cNvSpPr/>
          <p:nvPr/>
        </p:nvSpPr>
        <p:spPr>
          <a:xfrm>
            <a:off x="1194955" y="1816430"/>
            <a:ext cx="9802091" cy="3225141"/>
          </a:xfrm>
          <a:prstGeom prst="roundRect">
            <a:avLst>
              <a:gd name="adj" fmla="val 4053"/>
            </a:avLst>
          </a:prstGeom>
          <a:noFill/>
          <a:ln w="28575" cap="flat" cmpd="sng">
            <a:solidFill>
              <a:srgbClr val="F4AB35"/>
            </a:solidFill>
            <a:prstDash val="solid"/>
            <a:round/>
            <a:headEnd type="none" w="sm" len="sm"/>
            <a:tailEnd type="none" w="sm" len="sm"/>
          </a:ln>
        </p:spPr>
        <p:txBody>
          <a:bodyPr spcFirstLastPara="1" wrap="square" lIns="45700" tIns="118850" rIns="45700" bIns="118850" anchor="ctr" anchorCtr="0">
            <a:spAutoFit/>
          </a:bodyPr>
          <a:lstStyle/>
          <a:p>
            <a:pPr marL="347472" marR="0" lvl="0" indent="-347472" algn="l" rtl="0">
              <a:lnSpc>
                <a:spcPct val="100000"/>
              </a:lnSpc>
              <a:spcBef>
                <a:spcPts val="200"/>
              </a:spcBef>
              <a:spcAft>
                <a:spcPts val="0"/>
              </a:spcAft>
              <a:buClr>
                <a:srgbClr val="EE283C"/>
              </a:buClr>
              <a:buSzPts val="2000"/>
              <a:buFont typeface="Noto Sans Symbols"/>
              <a:buChar char="🞆"/>
            </a:pPr>
            <a:r>
              <a:rPr lang="en-US" sz="2000" b="0" i="0" u="none" strike="noStrike" cap="none">
                <a:solidFill>
                  <a:srgbClr val="000000"/>
                </a:solidFill>
                <a:latin typeface="Lato"/>
                <a:ea typeface="Lato"/>
                <a:cs typeface="Lato"/>
                <a:sym typeface="Lato"/>
              </a:rPr>
              <a:t>The correlation between dependent variables and independent variables is extremely important to learn how dependent variable is affected with respect to the independent variables.</a:t>
            </a:r>
            <a:endParaRPr sz="1400" b="0" i="0" u="none" strike="noStrike" cap="none">
              <a:solidFill>
                <a:srgbClr val="000000"/>
              </a:solidFill>
              <a:latin typeface="Arial"/>
              <a:ea typeface="Arial"/>
              <a:cs typeface="Arial"/>
              <a:sym typeface="Arial"/>
            </a:endParaRPr>
          </a:p>
          <a:p>
            <a:pPr marL="347472" marR="0" lvl="0" indent="-347472" algn="l" rtl="0">
              <a:lnSpc>
                <a:spcPct val="100000"/>
              </a:lnSpc>
              <a:spcBef>
                <a:spcPts val="400"/>
              </a:spcBef>
              <a:spcAft>
                <a:spcPts val="0"/>
              </a:spcAft>
              <a:buClr>
                <a:srgbClr val="EE283C"/>
              </a:buClr>
              <a:buSzPts val="2000"/>
              <a:buFont typeface="Noto Sans Symbols"/>
              <a:buChar char="🞆"/>
            </a:pPr>
            <a:r>
              <a:rPr lang="en-US" sz="2000" b="0" i="0" u="none" strike="noStrike" cap="none">
                <a:solidFill>
                  <a:srgbClr val="000000"/>
                </a:solidFill>
                <a:latin typeface="Lato"/>
                <a:ea typeface="Lato"/>
                <a:cs typeface="Lato"/>
                <a:sym typeface="Lato"/>
              </a:rPr>
              <a:t>The variable</a:t>
            </a:r>
            <a:r>
              <a:rPr lang="en-US" sz="2000">
                <a:latin typeface="Lato"/>
                <a:ea typeface="Lato"/>
                <a:cs typeface="Lato"/>
                <a:sym typeface="Lato"/>
              </a:rPr>
              <a:t> </a:t>
            </a:r>
            <a:r>
              <a:rPr lang="en-US" sz="2000" b="0" i="0" u="none" strike="noStrike" cap="none">
                <a:solidFill>
                  <a:srgbClr val="000000"/>
                </a:solidFill>
                <a:latin typeface="Lato"/>
                <a:ea typeface="Lato"/>
                <a:cs typeface="Lato"/>
                <a:sym typeface="Lato"/>
              </a:rPr>
              <a:t>‘Historical Transaction in last 60 days’ is 56% correlated with the dependent variable ‘Is Fraud’.</a:t>
            </a:r>
            <a:endParaRPr sz="1400" b="0" i="0" u="none" strike="noStrike" cap="none">
              <a:solidFill>
                <a:srgbClr val="000000"/>
              </a:solidFill>
              <a:latin typeface="Arial"/>
              <a:ea typeface="Arial"/>
              <a:cs typeface="Arial"/>
              <a:sym typeface="Arial"/>
            </a:endParaRPr>
          </a:p>
          <a:p>
            <a:pPr marL="347472" marR="0" lvl="0" indent="-347472" algn="l" rtl="0">
              <a:lnSpc>
                <a:spcPct val="100000"/>
              </a:lnSpc>
              <a:spcBef>
                <a:spcPts val="400"/>
              </a:spcBef>
              <a:spcAft>
                <a:spcPts val="200"/>
              </a:spcAft>
              <a:buClr>
                <a:srgbClr val="EE283C"/>
              </a:buClr>
              <a:buSzPts val="2000"/>
              <a:buFont typeface="Noto Sans Symbols"/>
              <a:buChar char="🞆"/>
            </a:pPr>
            <a:r>
              <a:rPr lang="en-US" sz="2000" b="0" i="0" u="none" strike="noStrike" cap="none">
                <a:solidFill>
                  <a:srgbClr val="000000"/>
                </a:solidFill>
                <a:latin typeface="Lato"/>
                <a:ea typeface="Lato"/>
                <a:cs typeface="Lato"/>
                <a:sym typeface="Lato"/>
              </a:rPr>
              <a:t>‘Historical Fraud Transactions in the last 24 Hours’ is 77% correlated with the dependent variable ‘Is Fraud’, </a:t>
            </a:r>
            <a:r>
              <a:rPr lang="en-US" sz="2000" b="1" i="0" u="none" strike="noStrike" cap="none">
                <a:solidFill>
                  <a:schemeClr val="dk2"/>
                </a:solidFill>
                <a:latin typeface="Lato"/>
                <a:ea typeface="Lato"/>
                <a:cs typeface="Lato"/>
                <a:sym typeface="Lato"/>
              </a:rPr>
              <a:t>which indicates that fraudsters who steal credit card information make repeated transactions within a short period of time.</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0">
                                            <p:txEl>
                                              <p:pRg st="0" end="0"/>
                                            </p:txEl>
                                          </p:spTgt>
                                        </p:tgtEl>
                                        <p:attrNameLst>
                                          <p:attrName>style.visibility</p:attrName>
                                        </p:attrNameLst>
                                      </p:cBhvr>
                                      <p:to>
                                        <p:strVal val="visible"/>
                                      </p:to>
                                    </p:set>
                                    <p:animEffect transition="in" filter="fade">
                                      <p:cBhvr>
                                        <p:cTn id="7" dur="500"/>
                                        <p:tgtEl>
                                          <p:spTgt spid="2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0">
                                            <p:txEl>
                                              <p:pRg st="1" end="1"/>
                                            </p:txEl>
                                          </p:spTgt>
                                        </p:tgtEl>
                                        <p:attrNameLst>
                                          <p:attrName>style.visibility</p:attrName>
                                        </p:attrNameLst>
                                      </p:cBhvr>
                                      <p:to>
                                        <p:strVal val="visible"/>
                                      </p:to>
                                    </p:set>
                                    <p:animEffect transition="in" filter="fade">
                                      <p:cBhvr>
                                        <p:cTn id="12" dur="500"/>
                                        <p:tgtEl>
                                          <p:spTgt spid="2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0">
                                            <p:txEl>
                                              <p:pRg st="2" end="2"/>
                                            </p:txEl>
                                          </p:spTgt>
                                        </p:tgtEl>
                                        <p:attrNameLst>
                                          <p:attrName>style.visibility</p:attrName>
                                        </p:attrNameLst>
                                      </p:cBhvr>
                                      <p:to>
                                        <p:strVal val="visible"/>
                                      </p:to>
                                    </p:set>
                                    <p:animEffect transition="in" filter="fade">
                                      <p:cBhvr>
                                        <p:cTn id="17" dur="500"/>
                                        <p:tgtEl>
                                          <p:spTgt spid="2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210">
                                            <p:txEl>
                                              <p:pRg st="0" end="0"/>
                                            </p:txEl>
                                          </p:spTgt>
                                        </p:tgtEl>
                                      </p:cBhvr>
                                    </p:animEffect>
                                    <p:set>
                                      <p:cBhvr>
                                        <p:cTn id="22" dur="1" fill="hold">
                                          <p:stCondLst>
                                            <p:cond delay="500"/>
                                          </p:stCondLst>
                                        </p:cTn>
                                        <p:tgtEl>
                                          <p:spTgt spid="210">
                                            <p:txEl>
                                              <p:pRg st="0" end="0"/>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210">
                                            <p:txEl>
                                              <p:pRg st="1" end="1"/>
                                            </p:txEl>
                                          </p:spTgt>
                                        </p:tgtEl>
                                      </p:cBhvr>
                                    </p:animEffect>
                                    <p:set>
                                      <p:cBhvr>
                                        <p:cTn id="27" dur="1" fill="hold">
                                          <p:stCondLst>
                                            <p:cond delay="500"/>
                                          </p:stCondLst>
                                        </p:cTn>
                                        <p:tgtEl>
                                          <p:spTgt spid="210">
                                            <p:txEl>
                                              <p:pRg st="1" end="1"/>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210">
                                            <p:txEl>
                                              <p:pRg st="2" end="2"/>
                                            </p:txEl>
                                          </p:spTgt>
                                        </p:tgtEl>
                                      </p:cBhvr>
                                    </p:animEffect>
                                    <p:set>
                                      <p:cBhvr>
                                        <p:cTn id="32" dur="1" fill="hold">
                                          <p:stCondLst>
                                            <p:cond delay="500"/>
                                          </p:stCondLst>
                                        </p:cTn>
                                        <p:tgtEl>
                                          <p:spTgt spid="210">
                                            <p:txEl>
                                              <p:pRg st="2" end="2"/>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209"/>
                                        </p:tgtEl>
                                      </p:cBhvr>
                                    </p:animEffect>
                                    <p:set>
                                      <p:cBhvr>
                                        <p:cTn id="37" dur="1" fill="hold">
                                          <p:stCondLst>
                                            <p:cond delay="500"/>
                                          </p:stCondLst>
                                        </p:cTn>
                                        <p:tgtEl>
                                          <p:spTgt spid="2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0"/>
          <p:cNvSpPr txBox="1"/>
          <p:nvPr/>
        </p:nvSpPr>
        <p:spPr>
          <a:xfrm>
            <a:off x="829056" y="204321"/>
            <a:ext cx="10533888" cy="52387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Lato"/>
                <a:ea typeface="Lato"/>
                <a:cs typeface="Lato"/>
                <a:sym typeface="Lato"/>
              </a:rPr>
              <a:t>MODEL DEVELOPMENT</a:t>
            </a:r>
            <a:endParaRPr sz="1800" b="0" i="0" u="none" strike="noStrike" cap="none">
              <a:solidFill>
                <a:schemeClr val="dk1"/>
              </a:solidFill>
              <a:latin typeface="Lato"/>
              <a:ea typeface="Lato"/>
              <a:cs typeface="Lato"/>
              <a:sym typeface="Lato"/>
            </a:endParaRPr>
          </a:p>
        </p:txBody>
      </p:sp>
      <p:sp>
        <p:nvSpPr>
          <p:cNvPr id="217" name="Google Shape;217;p20"/>
          <p:cNvSpPr/>
          <p:nvPr/>
        </p:nvSpPr>
        <p:spPr>
          <a:xfrm>
            <a:off x="1194955" y="692255"/>
            <a:ext cx="9802091" cy="5473492"/>
          </a:xfrm>
          <a:prstGeom prst="roundRect">
            <a:avLst>
              <a:gd name="adj" fmla="val 4053"/>
            </a:avLst>
          </a:prstGeom>
          <a:noFill/>
          <a:ln>
            <a:noFill/>
          </a:ln>
        </p:spPr>
        <p:txBody>
          <a:bodyPr spcFirstLastPara="1" wrap="square" lIns="45700" tIns="118850" rIns="45700" bIns="118850" anchor="ctr" anchorCtr="0">
            <a:spAutoFit/>
          </a:bodyPr>
          <a:lstStyle/>
          <a:p>
            <a:pPr marL="347472" marR="0" lvl="0" indent="-347472" algn="l" rtl="0">
              <a:lnSpc>
                <a:spcPct val="100000"/>
              </a:lnSpc>
              <a:spcBef>
                <a:spcPts val="200"/>
              </a:spcBef>
              <a:spcAft>
                <a:spcPts val="0"/>
              </a:spcAft>
              <a:buClr>
                <a:srgbClr val="EE283C"/>
              </a:buClr>
              <a:buSzPts val="2000"/>
              <a:buFont typeface="Noto Sans Symbols"/>
              <a:buChar char="🞆"/>
            </a:pPr>
            <a:r>
              <a:rPr lang="en-US" sz="2000" b="0" i="0" u="none" strike="noStrike" cap="none" dirty="0">
                <a:solidFill>
                  <a:srgbClr val="000000"/>
                </a:solidFill>
                <a:latin typeface="Lato"/>
                <a:ea typeface="Lato"/>
                <a:cs typeface="Lato"/>
                <a:sym typeface="Lato"/>
              </a:rPr>
              <a:t>Different ML models are built based on 29 features, which are as follows:</a:t>
            </a:r>
            <a:endParaRPr sz="1400" b="0" i="0" u="none" strike="noStrike" cap="none" dirty="0">
              <a:solidFill>
                <a:srgbClr val="000000"/>
              </a:solidFill>
              <a:latin typeface="Arial"/>
              <a:ea typeface="Arial"/>
              <a:cs typeface="Arial"/>
              <a:sym typeface="Arial"/>
            </a:endParaRPr>
          </a:p>
          <a:p>
            <a:pPr marL="720000" marR="0" lvl="0" indent="-347472" algn="l" rtl="0">
              <a:lnSpc>
                <a:spcPct val="100000"/>
              </a:lnSpc>
              <a:spcBef>
                <a:spcPts val="400"/>
              </a:spcBef>
              <a:spcAft>
                <a:spcPts val="0"/>
              </a:spcAft>
              <a:buClr>
                <a:srgbClr val="EE283C"/>
              </a:buClr>
              <a:buSzPts val="2000"/>
              <a:buFont typeface="Noto Sans Symbols"/>
              <a:buChar char="●"/>
            </a:pPr>
            <a:r>
              <a:rPr lang="en-US" sz="2000" b="0" i="0" u="none" strike="noStrike" cap="none" dirty="0">
                <a:solidFill>
                  <a:srgbClr val="000000"/>
                </a:solidFill>
                <a:latin typeface="Lato"/>
                <a:ea typeface="Lato"/>
                <a:cs typeface="Lato"/>
                <a:sym typeface="Lato"/>
              </a:rPr>
              <a:t>Transaction-level features (Amt, Time, Category, Gender, etc.)</a:t>
            </a:r>
            <a:endParaRPr sz="1400" b="0" i="0" u="none" strike="noStrike" cap="none" dirty="0">
              <a:solidFill>
                <a:srgbClr val="000000"/>
              </a:solidFill>
              <a:latin typeface="Arial"/>
              <a:ea typeface="Arial"/>
              <a:cs typeface="Arial"/>
              <a:sym typeface="Arial"/>
            </a:endParaRPr>
          </a:p>
          <a:p>
            <a:pPr marL="1069848" marR="0" lvl="0" indent="-347469" algn="l" rtl="0">
              <a:lnSpc>
                <a:spcPct val="100000"/>
              </a:lnSpc>
              <a:spcBef>
                <a:spcPts val="400"/>
              </a:spcBef>
              <a:spcAft>
                <a:spcPts val="0"/>
              </a:spcAft>
              <a:buClr>
                <a:schemeClr val="dk2"/>
              </a:buClr>
              <a:buSzPts val="2800"/>
              <a:buFont typeface="Noto Sans Symbols"/>
              <a:buChar char="⬥"/>
            </a:pPr>
            <a:r>
              <a:rPr lang="en-US" sz="2000" b="0" i="0" u="none" strike="noStrike" cap="none" dirty="0">
                <a:solidFill>
                  <a:srgbClr val="000000"/>
                </a:solidFill>
                <a:latin typeface="Lato"/>
                <a:ea typeface="Lato"/>
                <a:cs typeface="Lato"/>
                <a:sym typeface="Lato"/>
              </a:rPr>
              <a:t>Categorical features are one-hot encoded.</a:t>
            </a:r>
            <a:endParaRPr sz="1400" b="0" i="0" u="none" strike="noStrike" cap="none" dirty="0">
              <a:solidFill>
                <a:srgbClr val="000000"/>
              </a:solidFill>
              <a:latin typeface="Arial"/>
              <a:ea typeface="Arial"/>
              <a:cs typeface="Arial"/>
              <a:sym typeface="Arial"/>
            </a:endParaRPr>
          </a:p>
          <a:p>
            <a:pPr marL="720000" marR="0" lvl="0" indent="-347472" algn="l" rtl="0">
              <a:lnSpc>
                <a:spcPct val="100000"/>
              </a:lnSpc>
              <a:spcBef>
                <a:spcPts val="400"/>
              </a:spcBef>
              <a:spcAft>
                <a:spcPts val="0"/>
              </a:spcAft>
              <a:buClr>
                <a:srgbClr val="EE283C"/>
              </a:buClr>
              <a:buSzPts val="2000"/>
              <a:buFont typeface="Noto Sans Symbols"/>
              <a:buChar char="●"/>
            </a:pPr>
            <a:r>
              <a:rPr lang="en-US" sz="2000" b="0" i="0" u="none" strike="noStrike" cap="none" dirty="0">
                <a:solidFill>
                  <a:srgbClr val="000000"/>
                </a:solidFill>
                <a:latin typeface="Lato"/>
                <a:ea typeface="Lato"/>
                <a:cs typeface="Lato"/>
                <a:sym typeface="Lato"/>
              </a:rPr>
              <a:t>Historical features of customers</a:t>
            </a:r>
            <a:endParaRPr sz="1400" b="0" i="0" u="none" strike="noStrike" cap="none" dirty="0">
              <a:solidFill>
                <a:srgbClr val="000000"/>
              </a:solidFill>
              <a:latin typeface="Arial"/>
              <a:ea typeface="Arial"/>
              <a:cs typeface="Arial"/>
              <a:sym typeface="Arial"/>
            </a:endParaRPr>
          </a:p>
          <a:p>
            <a:pPr marL="720000" marR="0" lvl="0" indent="-347472" algn="l" rtl="0">
              <a:lnSpc>
                <a:spcPct val="100000"/>
              </a:lnSpc>
              <a:spcBef>
                <a:spcPts val="400"/>
              </a:spcBef>
              <a:spcAft>
                <a:spcPts val="0"/>
              </a:spcAft>
              <a:buClr>
                <a:srgbClr val="EE283C"/>
              </a:buClr>
              <a:buSzPts val="2000"/>
              <a:buFont typeface="Noto Sans Symbols"/>
              <a:buChar char="●"/>
            </a:pPr>
            <a:r>
              <a:rPr lang="en-US" sz="2000" b="0" i="0" u="none" strike="noStrike" cap="none" dirty="0">
                <a:solidFill>
                  <a:srgbClr val="000000"/>
                </a:solidFill>
                <a:latin typeface="Lato"/>
                <a:ea typeface="Lato"/>
                <a:cs typeface="Lato"/>
                <a:sym typeface="Lato"/>
              </a:rPr>
              <a:t>Distance features</a:t>
            </a:r>
            <a:endParaRPr sz="1400" b="0" i="0" u="none" strike="noStrike" cap="none" dirty="0">
              <a:solidFill>
                <a:srgbClr val="000000"/>
              </a:solidFill>
              <a:latin typeface="Arial"/>
              <a:ea typeface="Arial"/>
              <a:cs typeface="Arial"/>
              <a:sym typeface="Arial"/>
            </a:endParaRPr>
          </a:p>
          <a:p>
            <a:pPr marL="347472" marR="0" lvl="0" indent="-347472" algn="l" rtl="0">
              <a:lnSpc>
                <a:spcPct val="100000"/>
              </a:lnSpc>
              <a:spcBef>
                <a:spcPts val="400"/>
              </a:spcBef>
              <a:spcAft>
                <a:spcPts val="0"/>
              </a:spcAft>
              <a:buClr>
                <a:srgbClr val="EE283C"/>
              </a:buClr>
              <a:buSzPts val="2000"/>
              <a:buFont typeface="Noto Sans Symbols"/>
              <a:buChar char="🞆"/>
            </a:pPr>
            <a:r>
              <a:rPr lang="en-US" sz="2000" b="0" i="0" u="none" strike="noStrike" cap="none" dirty="0">
                <a:solidFill>
                  <a:srgbClr val="000000"/>
                </a:solidFill>
                <a:latin typeface="Lato"/>
                <a:ea typeface="Lato"/>
                <a:cs typeface="Lato"/>
                <a:sym typeface="Lato"/>
              </a:rPr>
              <a:t>The model metrics that are used to evaluate the model’s performance are as follows:</a:t>
            </a:r>
            <a:endParaRPr sz="1400" b="0" i="0" u="none" strike="noStrike" cap="none" dirty="0">
              <a:solidFill>
                <a:srgbClr val="000000"/>
              </a:solidFill>
              <a:latin typeface="Arial"/>
              <a:ea typeface="Arial"/>
              <a:cs typeface="Arial"/>
              <a:sym typeface="Arial"/>
            </a:endParaRPr>
          </a:p>
          <a:p>
            <a:pPr marL="720000" marR="0" lvl="0" indent="-347472" algn="l" rtl="0">
              <a:lnSpc>
                <a:spcPct val="100000"/>
              </a:lnSpc>
              <a:spcBef>
                <a:spcPts val="400"/>
              </a:spcBef>
              <a:spcAft>
                <a:spcPts val="0"/>
              </a:spcAft>
              <a:buClr>
                <a:srgbClr val="EE283C"/>
              </a:buClr>
              <a:buSzPts val="2000"/>
              <a:buFont typeface="Noto Sans Symbols"/>
              <a:buChar char="●"/>
            </a:pPr>
            <a:r>
              <a:rPr lang="en-US" sz="2000" b="0" i="0" u="none" strike="noStrike" cap="none" dirty="0">
                <a:solidFill>
                  <a:srgbClr val="000000"/>
                </a:solidFill>
                <a:latin typeface="Lato"/>
                <a:ea typeface="Lato"/>
                <a:cs typeface="Lato"/>
                <a:sym typeface="Lato"/>
              </a:rPr>
              <a:t>Rather than aiming for overall </a:t>
            </a:r>
            <a:r>
              <a:rPr lang="en-US" sz="2000" b="1" i="0" u="none" strike="noStrike" cap="none" dirty="0">
                <a:solidFill>
                  <a:schemeClr val="dk2"/>
                </a:solidFill>
                <a:latin typeface="Lato"/>
                <a:ea typeface="Lato"/>
                <a:cs typeface="Lato"/>
                <a:sym typeface="Lato"/>
              </a:rPr>
              <a:t>accuracy</a:t>
            </a:r>
            <a:r>
              <a:rPr lang="en-US" sz="2000" b="0" i="0" u="none" strike="noStrike" cap="none" dirty="0">
                <a:solidFill>
                  <a:srgbClr val="000000"/>
                </a:solidFill>
                <a:latin typeface="Lato"/>
                <a:ea typeface="Lato"/>
                <a:cs typeface="Lato"/>
                <a:sym typeface="Lato"/>
              </a:rPr>
              <a:t> of the entire data set, detecting most of the </a:t>
            </a:r>
            <a:r>
              <a:rPr lang="en-US" sz="2000" b="1" i="0" u="none" strike="noStrike" cap="none" dirty="0">
                <a:solidFill>
                  <a:schemeClr val="dk2"/>
                </a:solidFill>
                <a:latin typeface="Lato"/>
                <a:ea typeface="Lato"/>
                <a:cs typeface="Lato"/>
                <a:sym typeface="Lato"/>
              </a:rPr>
              <a:t>fraud</a:t>
            </a:r>
            <a:r>
              <a:rPr lang="en-US" sz="2000" b="0" i="0" u="none" strike="noStrike" cap="none" dirty="0">
                <a:solidFill>
                  <a:srgbClr val="000000"/>
                </a:solidFill>
                <a:latin typeface="Lato"/>
                <a:ea typeface="Lato"/>
                <a:cs typeface="Lato"/>
                <a:sym typeface="Lato"/>
              </a:rPr>
              <a:t> cases </a:t>
            </a:r>
            <a:r>
              <a:rPr lang="en-US" sz="2000" b="1" i="0" u="none" strike="noStrike" cap="none" dirty="0">
                <a:solidFill>
                  <a:schemeClr val="dk2"/>
                </a:solidFill>
                <a:latin typeface="Lato"/>
                <a:ea typeface="Lato"/>
                <a:cs typeface="Lato"/>
                <a:sym typeface="Lato"/>
              </a:rPr>
              <a:t>(recall) </a:t>
            </a:r>
            <a:r>
              <a:rPr lang="en-US" sz="2000" b="0" i="0" u="none" strike="noStrike" cap="none" dirty="0">
                <a:solidFill>
                  <a:srgbClr val="000000"/>
                </a:solidFill>
                <a:latin typeface="Lato"/>
                <a:ea typeface="Lato"/>
                <a:cs typeface="Lato"/>
                <a:sym typeface="Lato"/>
              </a:rPr>
              <a:t>is more important,</a:t>
            </a:r>
            <a:r>
              <a:rPr lang="en-US" sz="2000" b="1" i="0" u="none" strike="noStrike" cap="none" dirty="0">
                <a:solidFill>
                  <a:schemeClr val="dk2"/>
                </a:solidFill>
                <a:latin typeface="Lato"/>
                <a:ea typeface="Lato"/>
                <a:cs typeface="Lato"/>
                <a:sym typeface="Lato"/>
              </a:rPr>
              <a:t> </a:t>
            </a:r>
            <a:r>
              <a:rPr lang="en-US" sz="2000" b="0" i="0" u="none" strike="noStrike" cap="none" dirty="0">
                <a:solidFill>
                  <a:srgbClr val="000000"/>
                </a:solidFill>
                <a:latin typeface="Lato"/>
                <a:ea typeface="Lato"/>
                <a:cs typeface="Lato"/>
                <a:sym typeface="Lato"/>
              </a:rPr>
              <a:t>whereas transactions called fraud to be mostly fraud cases </a:t>
            </a:r>
            <a:r>
              <a:rPr lang="en-US" sz="2000" b="1" i="0" u="none" strike="noStrike" cap="none" dirty="0">
                <a:solidFill>
                  <a:schemeClr val="dk2"/>
                </a:solidFill>
                <a:latin typeface="Lato"/>
                <a:ea typeface="Lato"/>
                <a:cs typeface="Lato"/>
                <a:sym typeface="Lato"/>
              </a:rPr>
              <a:t>(precision).</a:t>
            </a:r>
            <a:endParaRPr sz="1400" b="0" i="0" u="none" strike="noStrike" cap="none" dirty="0">
              <a:solidFill>
                <a:srgbClr val="000000"/>
              </a:solidFill>
              <a:latin typeface="Arial"/>
              <a:ea typeface="Arial"/>
              <a:cs typeface="Arial"/>
              <a:sym typeface="Arial"/>
            </a:endParaRPr>
          </a:p>
          <a:p>
            <a:pPr marL="720000" marR="0" lvl="0" indent="-347472" algn="l" rtl="0">
              <a:lnSpc>
                <a:spcPct val="100000"/>
              </a:lnSpc>
              <a:spcBef>
                <a:spcPts val="400"/>
              </a:spcBef>
              <a:spcAft>
                <a:spcPts val="0"/>
              </a:spcAft>
              <a:buClr>
                <a:srgbClr val="EE283C"/>
              </a:buClr>
              <a:buSzPts val="2000"/>
              <a:buFont typeface="Noto Sans Symbols"/>
              <a:buChar char="●"/>
            </a:pPr>
            <a:r>
              <a:rPr lang="en-US" sz="2000" b="0" i="0" u="none" strike="noStrike" cap="none" dirty="0">
                <a:solidFill>
                  <a:srgbClr val="000000"/>
                </a:solidFill>
                <a:latin typeface="Lato"/>
                <a:ea typeface="Lato"/>
                <a:cs typeface="Lato"/>
                <a:sym typeface="Lato"/>
              </a:rPr>
              <a:t>We also need to check the model’s performance both on the train and test sets. We need to ensure that the model performing similar on </a:t>
            </a:r>
            <a:r>
              <a:rPr lang="en-US" sz="2000" dirty="0">
                <a:latin typeface="Lato"/>
                <a:ea typeface="Lato"/>
                <a:cs typeface="Lato"/>
                <a:sym typeface="Lato"/>
              </a:rPr>
              <a:t>both </a:t>
            </a:r>
            <a:r>
              <a:rPr lang="en-US" sz="2000" b="0" i="0" u="none" strike="noStrike" cap="none" dirty="0">
                <a:solidFill>
                  <a:srgbClr val="000000"/>
                </a:solidFill>
                <a:latin typeface="Lato"/>
                <a:ea typeface="Lato"/>
                <a:cs typeface="Lato"/>
                <a:sym typeface="Lato"/>
              </a:rPr>
              <a:t>based on the selected metrics. </a:t>
            </a:r>
            <a:endParaRPr sz="1400" b="0" i="0" u="none" strike="noStrike" cap="none" dirty="0">
              <a:solidFill>
                <a:srgbClr val="000000"/>
              </a:solidFill>
              <a:latin typeface="Arial"/>
              <a:ea typeface="Arial"/>
              <a:cs typeface="Arial"/>
              <a:sym typeface="Arial"/>
            </a:endParaRPr>
          </a:p>
          <a:p>
            <a:pPr marL="372528" marR="0" lvl="0" indent="0" algn="l" rtl="0">
              <a:lnSpc>
                <a:spcPct val="100000"/>
              </a:lnSpc>
              <a:spcBef>
                <a:spcPts val="400"/>
              </a:spcBef>
              <a:spcAft>
                <a:spcPts val="0"/>
              </a:spcAft>
              <a:buClr>
                <a:srgbClr val="EE283C"/>
              </a:buClr>
              <a:buSzPts val="2000"/>
              <a:buFont typeface="Arial"/>
              <a:buNone/>
            </a:pPr>
            <a:endParaRPr sz="2000" b="0" i="0" u="none" strike="noStrike" cap="none" dirty="0">
              <a:solidFill>
                <a:srgbClr val="000000"/>
              </a:solidFill>
              <a:latin typeface="Lato"/>
              <a:ea typeface="Lato"/>
              <a:cs typeface="Lato"/>
              <a:sym typeface="Lato"/>
            </a:endParaRPr>
          </a:p>
          <a:p>
            <a:pPr marL="720000" marR="0" lvl="0" indent="-220472" algn="l" rtl="0">
              <a:lnSpc>
                <a:spcPct val="100000"/>
              </a:lnSpc>
              <a:spcBef>
                <a:spcPts val="400"/>
              </a:spcBef>
              <a:spcAft>
                <a:spcPts val="200"/>
              </a:spcAft>
              <a:buClr>
                <a:srgbClr val="EE283C"/>
              </a:buClr>
              <a:buSzPts val="2000"/>
              <a:buFont typeface="Noto Sans Symbols"/>
              <a:buNone/>
            </a:pPr>
            <a:endParaRPr sz="2000" b="0" i="0" u="none" strike="noStrike" cap="none" dirty="0">
              <a:solidFill>
                <a:srgbClr val="000000"/>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7">
                                            <p:txEl>
                                              <p:pRg st="0" end="0"/>
                                            </p:txEl>
                                          </p:spTgt>
                                        </p:tgtEl>
                                        <p:attrNameLst>
                                          <p:attrName>style.visibility</p:attrName>
                                        </p:attrNameLst>
                                      </p:cBhvr>
                                      <p:to>
                                        <p:strVal val="visible"/>
                                      </p:to>
                                    </p:set>
                                    <p:animEffect transition="in" filter="fade">
                                      <p:cBhvr>
                                        <p:cTn id="7" dur="500"/>
                                        <p:tgtEl>
                                          <p:spTgt spid="2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7">
                                            <p:txEl>
                                              <p:pRg st="1" end="1"/>
                                            </p:txEl>
                                          </p:spTgt>
                                        </p:tgtEl>
                                        <p:attrNameLst>
                                          <p:attrName>style.visibility</p:attrName>
                                        </p:attrNameLst>
                                      </p:cBhvr>
                                      <p:to>
                                        <p:strVal val="visible"/>
                                      </p:to>
                                    </p:set>
                                    <p:animEffect transition="in" filter="fade">
                                      <p:cBhvr>
                                        <p:cTn id="12" dur="500"/>
                                        <p:tgtEl>
                                          <p:spTgt spid="2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7">
                                            <p:txEl>
                                              <p:pRg st="2" end="2"/>
                                            </p:txEl>
                                          </p:spTgt>
                                        </p:tgtEl>
                                        <p:attrNameLst>
                                          <p:attrName>style.visibility</p:attrName>
                                        </p:attrNameLst>
                                      </p:cBhvr>
                                      <p:to>
                                        <p:strVal val="visible"/>
                                      </p:to>
                                    </p:set>
                                    <p:animEffect transition="in" filter="fade">
                                      <p:cBhvr>
                                        <p:cTn id="17" dur="500"/>
                                        <p:tgtEl>
                                          <p:spTgt spid="2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7">
                                            <p:txEl>
                                              <p:pRg st="3" end="3"/>
                                            </p:txEl>
                                          </p:spTgt>
                                        </p:tgtEl>
                                        <p:attrNameLst>
                                          <p:attrName>style.visibility</p:attrName>
                                        </p:attrNameLst>
                                      </p:cBhvr>
                                      <p:to>
                                        <p:strVal val="visible"/>
                                      </p:to>
                                    </p:set>
                                    <p:animEffect transition="in" filter="fade">
                                      <p:cBhvr>
                                        <p:cTn id="22" dur="500"/>
                                        <p:tgtEl>
                                          <p:spTgt spid="2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7">
                                            <p:txEl>
                                              <p:pRg st="4" end="4"/>
                                            </p:txEl>
                                          </p:spTgt>
                                        </p:tgtEl>
                                        <p:attrNameLst>
                                          <p:attrName>style.visibility</p:attrName>
                                        </p:attrNameLst>
                                      </p:cBhvr>
                                      <p:to>
                                        <p:strVal val="visible"/>
                                      </p:to>
                                    </p:set>
                                    <p:animEffect transition="in" filter="fade">
                                      <p:cBhvr>
                                        <p:cTn id="27" dur="500"/>
                                        <p:tgtEl>
                                          <p:spTgt spid="2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7">
                                            <p:txEl>
                                              <p:pRg st="5" end="5"/>
                                            </p:txEl>
                                          </p:spTgt>
                                        </p:tgtEl>
                                        <p:attrNameLst>
                                          <p:attrName>style.visibility</p:attrName>
                                        </p:attrNameLst>
                                      </p:cBhvr>
                                      <p:to>
                                        <p:strVal val="visible"/>
                                      </p:to>
                                    </p:set>
                                    <p:animEffect transition="in" filter="fade">
                                      <p:cBhvr>
                                        <p:cTn id="32" dur="500"/>
                                        <p:tgtEl>
                                          <p:spTgt spid="2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7">
                                            <p:txEl>
                                              <p:pRg st="6" end="6"/>
                                            </p:txEl>
                                          </p:spTgt>
                                        </p:tgtEl>
                                        <p:attrNameLst>
                                          <p:attrName>style.visibility</p:attrName>
                                        </p:attrNameLst>
                                      </p:cBhvr>
                                      <p:to>
                                        <p:strVal val="visible"/>
                                      </p:to>
                                    </p:set>
                                    <p:animEffect transition="in" filter="fade">
                                      <p:cBhvr>
                                        <p:cTn id="37" dur="500"/>
                                        <p:tgtEl>
                                          <p:spTgt spid="21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7">
                                            <p:txEl>
                                              <p:pRg st="7" end="7"/>
                                            </p:txEl>
                                          </p:spTgt>
                                        </p:tgtEl>
                                        <p:attrNameLst>
                                          <p:attrName>style.visibility</p:attrName>
                                        </p:attrNameLst>
                                      </p:cBhvr>
                                      <p:to>
                                        <p:strVal val="visible"/>
                                      </p:to>
                                    </p:set>
                                    <p:animEffect transition="in" filter="fade">
                                      <p:cBhvr>
                                        <p:cTn id="42" dur="500"/>
                                        <p:tgtEl>
                                          <p:spTgt spid="21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7">
                                            <p:txEl>
                                              <p:pRg st="8" end="8"/>
                                            </p:txEl>
                                          </p:spTgt>
                                        </p:tgtEl>
                                        <p:attrNameLst>
                                          <p:attrName>style.visibility</p:attrName>
                                        </p:attrNameLst>
                                      </p:cBhvr>
                                      <p:to>
                                        <p:strVal val="visible"/>
                                      </p:to>
                                    </p:set>
                                    <p:animEffect transition="in" filter="fade">
                                      <p:cBhvr>
                                        <p:cTn id="47" dur="500"/>
                                        <p:tgtEl>
                                          <p:spTgt spid="21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17">
                                            <p:txEl>
                                              <p:pRg st="9" end="9"/>
                                            </p:txEl>
                                          </p:spTgt>
                                        </p:tgtEl>
                                        <p:attrNameLst>
                                          <p:attrName>style.visibility</p:attrName>
                                        </p:attrNameLst>
                                      </p:cBhvr>
                                      <p:to>
                                        <p:strVal val="visible"/>
                                      </p:to>
                                    </p:set>
                                    <p:animEffect transition="in" filter="fade">
                                      <p:cBhvr>
                                        <p:cTn id="52" dur="500"/>
                                        <p:tgtEl>
                                          <p:spTgt spid="21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217">
                                            <p:txEl>
                                              <p:pRg st="0" end="0"/>
                                            </p:txEl>
                                          </p:spTgt>
                                        </p:tgtEl>
                                      </p:cBhvr>
                                    </p:animEffect>
                                    <p:set>
                                      <p:cBhvr>
                                        <p:cTn id="57" dur="1" fill="hold">
                                          <p:stCondLst>
                                            <p:cond delay="500"/>
                                          </p:stCondLst>
                                        </p:cTn>
                                        <p:tgtEl>
                                          <p:spTgt spid="217">
                                            <p:txEl>
                                              <p:pRg st="0" end="0"/>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217">
                                            <p:txEl>
                                              <p:pRg st="1" end="1"/>
                                            </p:txEl>
                                          </p:spTgt>
                                        </p:tgtEl>
                                      </p:cBhvr>
                                    </p:animEffect>
                                    <p:set>
                                      <p:cBhvr>
                                        <p:cTn id="62" dur="1" fill="hold">
                                          <p:stCondLst>
                                            <p:cond delay="500"/>
                                          </p:stCondLst>
                                        </p:cTn>
                                        <p:tgtEl>
                                          <p:spTgt spid="217">
                                            <p:txEl>
                                              <p:pRg st="1" end="1"/>
                                            </p:txEl>
                                          </p:spTgt>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217">
                                            <p:txEl>
                                              <p:pRg st="2" end="2"/>
                                            </p:txEl>
                                          </p:spTgt>
                                        </p:tgtEl>
                                      </p:cBhvr>
                                    </p:animEffect>
                                    <p:set>
                                      <p:cBhvr>
                                        <p:cTn id="67" dur="1" fill="hold">
                                          <p:stCondLst>
                                            <p:cond delay="500"/>
                                          </p:stCondLst>
                                        </p:cTn>
                                        <p:tgtEl>
                                          <p:spTgt spid="217">
                                            <p:txEl>
                                              <p:pRg st="2" end="2"/>
                                            </p:txEl>
                                          </p:spTgt>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500"/>
                                        <p:tgtEl>
                                          <p:spTgt spid="217">
                                            <p:txEl>
                                              <p:pRg st="3" end="3"/>
                                            </p:txEl>
                                          </p:spTgt>
                                        </p:tgtEl>
                                      </p:cBhvr>
                                    </p:animEffect>
                                    <p:set>
                                      <p:cBhvr>
                                        <p:cTn id="72" dur="1" fill="hold">
                                          <p:stCondLst>
                                            <p:cond delay="500"/>
                                          </p:stCondLst>
                                        </p:cTn>
                                        <p:tgtEl>
                                          <p:spTgt spid="217">
                                            <p:txEl>
                                              <p:pRg st="3" end="3"/>
                                            </p:txEl>
                                          </p:spTgt>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500"/>
                                        <p:tgtEl>
                                          <p:spTgt spid="217">
                                            <p:txEl>
                                              <p:pRg st="4" end="4"/>
                                            </p:txEl>
                                          </p:spTgt>
                                        </p:tgtEl>
                                      </p:cBhvr>
                                    </p:animEffect>
                                    <p:set>
                                      <p:cBhvr>
                                        <p:cTn id="77" dur="1" fill="hold">
                                          <p:stCondLst>
                                            <p:cond delay="500"/>
                                          </p:stCondLst>
                                        </p:cTn>
                                        <p:tgtEl>
                                          <p:spTgt spid="217">
                                            <p:txEl>
                                              <p:pRg st="4" end="4"/>
                                            </p:txEl>
                                          </p:spTgt>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500"/>
                                        <p:tgtEl>
                                          <p:spTgt spid="217">
                                            <p:txEl>
                                              <p:pRg st="5" end="5"/>
                                            </p:txEl>
                                          </p:spTgt>
                                        </p:tgtEl>
                                      </p:cBhvr>
                                    </p:animEffect>
                                    <p:set>
                                      <p:cBhvr>
                                        <p:cTn id="82" dur="1" fill="hold">
                                          <p:stCondLst>
                                            <p:cond delay="500"/>
                                          </p:stCondLst>
                                        </p:cTn>
                                        <p:tgtEl>
                                          <p:spTgt spid="217">
                                            <p:txEl>
                                              <p:pRg st="5" end="5"/>
                                            </p:txEl>
                                          </p:spTgt>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500"/>
                                        <p:tgtEl>
                                          <p:spTgt spid="217">
                                            <p:txEl>
                                              <p:pRg st="6" end="6"/>
                                            </p:txEl>
                                          </p:spTgt>
                                        </p:tgtEl>
                                      </p:cBhvr>
                                    </p:animEffect>
                                    <p:set>
                                      <p:cBhvr>
                                        <p:cTn id="87" dur="1" fill="hold">
                                          <p:stCondLst>
                                            <p:cond delay="500"/>
                                          </p:stCondLst>
                                        </p:cTn>
                                        <p:tgtEl>
                                          <p:spTgt spid="217">
                                            <p:txEl>
                                              <p:pRg st="6" end="6"/>
                                            </p:txEl>
                                          </p:spTgt>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500"/>
                                        <p:tgtEl>
                                          <p:spTgt spid="217">
                                            <p:txEl>
                                              <p:pRg st="7" end="7"/>
                                            </p:txEl>
                                          </p:spTgt>
                                        </p:tgtEl>
                                      </p:cBhvr>
                                    </p:animEffect>
                                    <p:set>
                                      <p:cBhvr>
                                        <p:cTn id="92" dur="1" fill="hold">
                                          <p:stCondLst>
                                            <p:cond delay="500"/>
                                          </p:stCondLst>
                                        </p:cTn>
                                        <p:tgtEl>
                                          <p:spTgt spid="217">
                                            <p:txEl>
                                              <p:pRg st="7" end="7"/>
                                            </p:txEl>
                                          </p:spTgt>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nodeType="clickEffect">
                                  <p:stCondLst>
                                    <p:cond delay="0"/>
                                  </p:stCondLst>
                                  <p:childTnLst>
                                    <p:animEffect transition="out" filter="fade">
                                      <p:cBhvr>
                                        <p:cTn id="96" dur="500"/>
                                        <p:tgtEl>
                                          <p:spTgt spid="217">
                                            <p:txEl>
                                              <p:pRg st="8" end="8"/>
                                            </p:txEl>
                                          </p:spTgt>
                                        </p:tgtEl>
                                      </p:cBhvr>
                                    </p:animEffect>
                                    <p:set>
                                      <p:cBhvr>
                                        <p:cTn id="97" dur="1" fill="hold">
                                          <p:stCondLst>
                                            <p:cond delay="500"/>
                                          </p:stCondLst>
                                        </p:cTn>
                                        <p:tgtEl>
                                          <p:spTgt spid="217">
                                            <p:txEl>
                                              <p:pRg st="8" end="8"/>
                                            </p:txEl>
                                          </p:spTgt>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nodeType="clickEffect">
                                  <p:stCondLst>
                                    <p:cond delay="0"/>
                                  </p:stCondLst>
                                  <p:childTnLst>
                                    <p:animEffect transition="out" filter="fade">
                                      <p:cBhvr>
                                        <p:cTn id="101" dur="500"/>
                                        <p:tgtEl>
                                          <p:spTgt spid="217">
                                            <p:txEl>
                                              <p:pRg st="9" end="9"/>
                                            </p:txEl>
                                          </p:spTgt>
                                        </p:tgtEl>
                                      </p:cBhvr>
                                    </p:animEffect>
                                    <p:set>
                                      <p:cBhvr>
                                        <p:cTn id="102" dur="1" fill="hold">
                                          <p:stCondLst>
                                            <p:cond delay="500"/>
                                          </p:stCondLst>
                                        </p:cTn>
                                        <p:tgtEl>
                                          <p:spTgt spid="217">
                                            <p:txEl>
                                              <p:pRg st="9" end="9"/>
                                            </p:txEl>
                                          </p:spTgt>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nodeType="clickEffect">
                                  <p:stCondLst>
                                    <p:cond delay="0"/>
                                  </p:stCondLst>
                                  <p:childTnLst>
                                    <p:animEffect transition="out" filter="fade">
                                      <p:cBhvr>
                                        <p:cTn id="106" dur="500"/>
                                        <p:tgtEl>
                                          <p:spTgt spid="216"/>
                                        </p:tgtEl>
                                      </p:cBhvr>
                                    </p:animEffect>
                                    <p:set>
                                      <p:cBhvr>
                                        <p:cTn id="107" dur="1" fill="hold">
                                          <p:stCondLst>
                                            <p:cond delay="500"/>
                                          </p:stCondLst>
                                        </p:cTn>
                                        <p:tgtEl>
                                          <p:spTgt spid="2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2"/>
          <p:cNvSpPr txBox="1"/>
          <p:nvPr/>
        </p:nvSpPr>
        <p:spPr>
          <a:xfrm>
            <a:off x="1557742" y="378526"/>
            <a:ext cx="9076517" cy="520456"/>
          </a:xfrm>
          <a:prstGeom prst="rect">
            <a:avLst/>
          </a:prstGeom>
          <a:noFill/>
          <a:ln>
            <a:noFill/>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Lato"/>
                <a:ea typeface="Lato"/>
                <a:cs typeface="Lato"/>
                <a:sym typeface="Lato"/>
              </a:rPr>
              <a:t>AGENDA </a:t>
            </a:r>
            <a:endParaRPr sz="2400" b="0" i="0" u="none" strike="noStrike" cap="none">
              <a:solidFill>
                <a:srgbClr val="000000"/>
              </a:solidFill>
              <a:latin typeface="Lato"/>
              <a:ea typeface="Lato"/>
              <a:cs typeface="Lato"/>
              <a:sym typeface="Lato"/>
            </a:endParaRPr>
          </a:p>
        </p:txBody>
      </p:sp>
      <p:sp>
        <p:nvSpPr>
          <p:cNvPr id="43" name="Google Shape;43;p2"/>
          <p:cNvSpPr/>
          <p:nvPr/>
        </p:nvSpPr>
        <p:spPr>
          <a:xfrm>
            <a:off x="3753948" y="1686441"/>
            <a:ext cx="4684105" cy="3485119"/>
          </a:xfrm>
          <a:prstGeom prst="roundRect">
            <a:avLst>
              <a:gd name="adj" fmla="val 9140"/>
            </a:avLst>
          </a:prstGeom>
          <a:noFill/>
          <a:ln w="25400" cap="flat" cmpd="sng">
            <a:solidFill>
              <a:srgbClr val="FAA726"/>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lnSpc>
                <a:spcPct val="100000"/>
              </a:lnSpc>
              <a:spcBef>
                <a:spcPts val="0"/>
              </a:spcBef>
              <a:spcAft>
                <a:spcPts val="0"/>
              </a:spcAft>
              <a:buClr>
                <a:srgbClr val="EE283C"/>
              </a:buClr>
              <a:buSzPts val="2000"/>
              <a:buFont typeface="Arial"/>
              <a:buChar char="•"/>
            </a:pPr>
            <a:r>
              <a:rPr lang="en-US" sz="2000" b="0" i="0" u="none" strike="noStrike" cap="none">
                <a:solidFill>
                  <a:schemeClr val="dk1"/>
                </a:solidFill>
                <a:latin typeface="Lato"/>
                <a:ea typeface="Lato"/>
                <a:cs typeface="Lato"/>
                <a:sym typeface="Lato"/>
              </a:rPr>
              <a:t>Objective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800"/>
              </a:spcBef>
              <a:spcAft>
                <a:spcPts val="0"/>
              </a:spcAft>
              <a:buClr>
                <a:srgbClr val="EE283C"/>
              </a:buClr>
              <a:buSzPts val="2000"/>
              <a:buFont typeface="Arial"/>
              <a:buChar char="•"/>
            </a:pPr>
            <a:r>
              <a:rPr lang="en-US" sz="2000" b="0" i="0" u="none" strike="noStrike" cap="none">
                <a:solidFill>
                  <a:schemeClr val="dk1"/>
                </a:solidFill>
                <a:latin typeface="Lato"/>
                <a:ea typeface="Lato"/>
                <a:cs typeface="Lato"/>
                <a:sym typeface="Lato"/>
              </a:rPr>
              <a:t>Background</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800"/>
              </a:spcBef>
              <a:spcAft>
                <a:spcPts val="0"/>
              </a:spcAft>
              <a:buClr>
                <a:srgbClr val="EE283C"/>
              </a:buClr>
              <a:buSzPts val="2000"/>
              <a:buFont typeface="Arial"/>
              <a:buChar char="•"/>
            </a:pPr>
            <a:r>
              <a:rPr lang="en-US" sz="2000" b="0" i="0" u="none" strike="noStrike" cap="none">
                <a:solidFill>
                  <a:schemeClr val="dk1"/>
                </a:solidFill>
                <a:latin typeface="Lato"/>
                <a:ea typeface="Lato"/>
                <a:cs typeface="Lato"/>
                <a:sym typeface="Lato"/>
              </a:rPr>
              <a:t>Key findings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800"/>
              </a:spcBef>
              <a:spcAft>
                <a:spcPts val="0"/>
              </a:spcAft>
              <a:buClr>
                <a:srgbClr val="EE283C"/>
              </a:buClr>
              <a:buSzPts val="2000"/>
              <a:buFont typeface="Arial"/>
              <a:buChar char="•"/>
            </a:pPr>
            <a:r>
              <a:rPr lang="en-US" sz="2000" b="0" i="0" u="none" strike="noStrike" cap="none">
                <a:solidFill>
                  <a:schemeClr val="dk1"/>
                </a:solidFill>
                <a:latin typeface="Lato"/>
                <a:ea typeface="Lato"/>
                <a:cs typeface="Lato"/>
                <a:sym typeface="Lato"/>
              </a:rPr>
              <a:t>Recommendations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800"/>
              </a:spcBef>
              <a:spcAft>
                <a:spcPts val="0"/>
              </a:spcAft>
              <a:buClr>
                <a:srgbClr val="EE283C"/>
              </a:buClr>
              <a:buSzPts val="2000"/>
              <a:buFont typeface="Arial"/>
              <a:buChar char="•"/>
            </a:pPr>
            <a:r>
              <a:rPr lang="en-US" sz="2000" b="0" i="0" u="none" strike="noStrike" cap="none">
                <a:solidFill>
                  <a:schemeClr val="dk1"/>
                </a:solidFill>
                <a:latin typeface="Lato"/>
                <a:ea typeface="Lato"/>
                <a:cs typeface="Lato"/>
                <a:sym typeface="Lato"/>
              </a:rPr>
              <a:t>Appendix:</a:t>
            </a:r>
            <a:endParaRPr sz="1400" b="0" i="0" u="none" strike="noStrike" cap="none">
              <a:solidFill>
                <a:srgbClr val="000000"/>
              </a:solidFill>
              <a:latin typeface="Arial"/>
              <a:ea typeface="Arial"/>
              <a:cs typeface="Arial"/>
              <a:sym typeface="Arial"/>
            </a:endParaRPr>
          </a:p>
          <a:p>
            <a:pPr marL="720000" marR="0" lvl="0" indent="-342900" algn="l" rtl="0">
              <a:lnSpc>
                <a:spcPct val="100000"/>
              </a:lnSpc>
              <a:spcBef>
                <a:spcPts val="800"/>
              </a:spcBef>
              <a:spcAft>
                <a:spcPts val="0"/>
              </a:spcAft>
              <a:buClr>
                <a:srgbClr val="EE283C"/>
              </a:buClr>
              <a:buSzPts val="2000"/>
              <a:buFont typeface="Noto Sans Symbols"/>
              <a:buChar char="●"/>
            </a:pPr>
            <a:r>
              <a:rPr lang="en-US" sz="2000" b="0" i="0" u="none" strike="noStrike" cap="none">
                <a:solidFill>
                  <a:schemeClr val="dk1"/>
                </a:solidFill>
                <a:latin typeface="Lato"/>
                <a:ea typeface="Lato"/>
                <a:cs typeface="Lato"/>
                <a:sym typeface="Lato"/>
              </a:rPr>
              <a:t>Data sources </a:t>
            </a:r>
            <a:endParaRPr sz="1400" b="0" i="0" u="none" strike="noStrike" cap="none">
              <a:solidFill>
                <a:srgbClr val="000000"/>
              </a:solidFill>
              <a:latin typeface="Arial"/>
              <a:ea typeface="Arial"/>
              <a:cs typeface="Arial"/>
              <a:sym typeface="Arial"/>
            </a:endParaRPr>
          </a:p>
          <a:p>
            <a:pPr marL="720000" marR="0" lvl="0" indent="-342900" algn="l" rtl="0">
              <a:lnSpc>
                <a:spcPct val="100000"/>
              </a:lnSpc>
              <a:spcBef>
                <a:spcPts val="800"/>
              </a:spcBef>
              <a:spcAft>
                <a:spcPts val="0"/>
              </a:spcAft>
              <a:buClr>
                <a:srgbClr val="EE283C"/>
              </a:buClr>
              <a:buSzPts val="2000"/>
              <a:buFont typeface="Noto Sans Symbols"/>
              <a:buChar char="●"/>
            </a:pPr>
            <a:r>
              <a:rPr lang="en-US" sz="2000" b="0" i="0" u="none" strike="noStrike" cap="none">
                <a:solidFill>
                  <a:schemeClr val="dk1"/>
                </a:solidFill>
                <a:latin typeface="Lato"/>
                <a:ea typeface="Lato"/>
                <a:cs typeface="Lato"/>
                <a:sym typeface="Lato"/>
              </a:rPr>
              <a:t>Data methodology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a1097434f4_0_0"/>
          <p:cNvSpPr txBox="1"/>
          <p:nvPr/>
        </p:nvSpPr>
        <p:spPr>
          <a:xfrm>
            <a:off x="829056" y="204321"/>
            <a:ext cx="10533900" cy="523800"/>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Lato"/>
                <a:ea typeface="Lato"/>
                <a:cs typeface="Lato"/>
                <a:sym typeface="Lato"/>
              </a:rPr>
              <a:t>APPENDIX: RECOMMENDATION</a:t>
            </a:r>
            <a:endParaRPr sz="1800" b="0" i="0" u="none" strike="noStrike" cap="none">
              <a:solidFill>
                <a:schemeClr val="dk1"/>
              </a:solidFill>
              <a:latin typeface="Lato"/>
              <a:ea typeface="Lato"/>
              <a:cs typeface="Lato"/>
              <a:sym typeface="Lato"/>
            </a:endParaRPr>
          </a:p>
        </p:txBody>
      </p:sp>
      <p:sp>
        <p:nvSpPr>
          <p:cNvPr id="223" name="Google Shape;223;ga1097434f4_0_0"/>
          <p:cNvSpPr/>
          <p:nvPr/>
        </p:nvSpPr>
        <p:spPr>
          <a:xfrm>
            <a:off x="1357900" y="1594925"/>
            <a:ext cx="9802200" cy="4445700"/>
          </a:xfrm>
          <a:prstGeom prst="roundRect">
            <a:avLst>
              <a:gd name="adj" fmla="val 4053"/>
            </a:avLst>
          </a:prstGeom>
          <a:noFill/>
          <a:ln w="28575" cap="flat" cmpd="sng">
            <a:solidFill>
              <a:srgbClr val="F4AB35"/>
            </a:solidFill>
            <a:prstDash val="solid"/>
            <a:round/>
            <a:headEnd type="none" w="sm" len="sm"/>
            <a:tailEnd type="none" w="sm" len="sm"/>
          </a:ln>
        </p:spPr>
        <p:txBody>
          <a:bodyPr spcFirstLastPara="1" wrap="square" lIns="45700" tIns="118850" rIns="45700" bIns="118850" anchor="ctr" anchorCtr="0">
            <a:noAutofit/>
          </a:bodyPr>
          <a:lstStyle/>
          <a:p>
            <a:pPr marL="0" marR="0" lvl="0" indent="0" algn="l" rtl="0">
              <a:lnSpc>
                <a:spcPct val="100000"/>
              </a:lnSpc>
              <a:spcBef>
                <a:spcPts val="200"/>
              </a:spcBef>
              <a:spcAft>
                <a:spcPts val="0"/>
              </a:spcAft>
              <a:buClr>
                <a:srgbClr val="EE283C"/>
              </a:buClr>
              <a:buSzPts val="2000"/>
              <a:buFont typeface="Arial"/>
              <a:buNone/>
            </a:pPr>
            <a:r>
              <a:rPr lang="en-US" sz="2000" b="1" i="0" u="none" strike="noStrike" cap="none" dirty="0">
                <a:solidFill>
                  <a:srgbClr val="000000"/>
                </a:solidFill>
                <a:latin typeface="Lato"/>
                <a:ea typeface="Lato"/>
                <a:cs typeface="Lato"/>
                <a:sym typeface="Lato"/>
              </a:rPr>
              <a:t>Bank’s Perspective:</a:t>
            </a:r>
            <a:endParaRPr sz="1400" b="0" i="0" u="none" strike="noStrike" cap="none" dirty="0">
              <a:solidFill>
                <a:srgbClr val="000000"/>
              </a:solidFill>
              <a:latin typeface="Arial"/>
              <a:ea typeface="Arial"/>
              <a:cs typeface="Arial"/>
              <a:sym typeface="Arial"/>
            </a:endParaRPr>
          </a:p>
          <a:p>
            <a:pPr marL="347472" marR="0" lvl="0" indent="-347472" algn="l" rtl="0">
              <a:lnSpc>
                <a:spcPct val="100000"/>
              </a:lnSpc>
              <a:spcBef>
                <a:spcPts val="400"/>
              </a:spcBef>
              <a:spcAft>
                <a:spcPts val="0"/>
              </a:spcAft>
              <a:buClr>
                <a:srgbClr val="EE283C"/>
              </a:buClr>
              <a:buSzPts val="2000"/>
              <a:buFont typeface="Courier New" panose="02070309020205020404" pitchFamily="49" charset="0"/>
              <a:buChar char="o"/>
            </a:pPr>
            <a:r>
              <a:rPr lang="en-US" sz="2000" b="0" i="0" u="none" strike="noStrike" cap="none" dirty="0">
                <a:solidFill>
                  <a:srgbClr val="000000"/>
                </a:solidFill>
                <a:latin typeface="Lato"/>
                <a:ea typeface="Lato"/>
                <a:cs typeface="Lato"/>
                <a:sym typeface="Lato"/>
              </a:rPr>
              <a:t>Average number of transactions per month = 77183 </a:t>
            </a:r>
            <a:endParaRPr sz="1400" b="0" i="0" u="none" strike="noStrike" cap="none" dirty="0">
              <a:solidFill>
                <a:srgbClr val="000000"/>
              </a:solidFill>
              <a:latin typeface="Arial"/>
              <a:ea typeface="Arial"/>
              <a:cs typeface="Arial"/>
              <a:sym typeface="Arial"/>
            </a:endParaRPr>
          </a:p>
          <a:p>
            <a:pPr marL="347472" marR="0" lvl="0" indent="-347472" algn="l" rtl="0">
              <a:lnSpc>
                <a:spcPct val="100000"/>
              </a:lnSpc>
              <a:spcBef>
                <a:spcPts val="400"/>
              </a:spcBef>
              <a:spcAft>
                <a:spcPts val="0"/>
              </a:spcAft>
              <a:buClr>
                <a:srgbClr val="EE283C"/>
              </a:buClr>
              <a:buSzPts val="2000"/>
              <a:buFont typeface="Courier New" panose="02070309020205020404" pitchFamily="49" charset="0"/>
              <a:buChar char="o"/>
            </a:pPr>
            <a:r>
              <a:rPr lang="en-US" sz="2000" b="0" i="0" u="none" strike="noStrike" cap="none" dirty="0">
                <a:solidFill>
                  <a:srgbClr val="000000"/>
                </a:solidFill>
                <a:latin typeface="Lato"/>
                <a:ea typeface="Lato"/>
                <a:cs typeface="Lato"/>
                <a:sym typeface="Lato"/>
              </a:rPr>
              <a:t>Average number of fraudulent transaction per month = 402</a:t>
            </a:r>
            <a:endParaRPr sz="1400" b="0" i="0" u="none" strike="noStrike" cap="none" dirty="0">
              <a:solidFill>
                <a:srgbClr val="000000"/>
              </a:solidFill>
              <a:latin typeface="Arial"/>
              <a:ea typeface="Arial"/>
              <a:cs typeface="Arial"/>
              <a:sym typeface="Arial"/>
            </a:endParaRPr>
          </a:p>
          <a:p>
            <a:pPr marL="347472" marR="0" lvl="0" indent="-347472" algn="l" rtl="0">
              <a:lnSpc>
                <a:spcPct val="100000"/>
              </a:lnSpc>
              <a:spcBef>
                <a:spcPts val="400"/>
              </a:spcBef>
              <a:spcAft>
                <a:spcPts val="0"/>
              </a:spcAft>
              <a:buClr>
                <a:srgbClr val="EE283C"/>
              </a:buClr>
              <a:buSzPts val="2000"/>
              <a:buFont typeface="Courier New" panose="02070309020205020404" pitchFamily="49" charset="0"/>
              <a:buChar char="o"/>
            </a:pPr>
            <a:r>
              <a:rPr lang="en-US" sz="2000" b="0" i="0" u="none" strike="noStrike" cap="none" dirty="0">
                <a:solidFill>
                  <a:srgbClr val="000000"/>
                </a:solidFill>
                <a:latin typeface="Lato"/>
                <a:ea typeface="Lato"/>
                <a:cs typeface="Lato"/>
                <a:sym typeface="Lato"/>
              </a:rPr>
              <a:t>Average amount per fraud transactions = ~$530</a:t>
            </a:r>
            <a:endParaRPr sz="2000" b="0" i="0" u="none" strike="noStrike" cap="none" dirty="0">
              <a:solidFill>
                <a:srgbClr val="000000"/>
              </a:solidFill>
              <a:latin typeface="Lato"/>
              <a:ea typeface="Lato"/>
              <a:cs typeface="Lato"/>
              <a:sym typeface="Lato"/>
            </a:endParaRPr>
          </a:p>
          <a:p>
            <a:pPr marL="0" marR="0" lvl="0" indent="0" algn="l" rtl="0">
              <a:lnSpc>
                <a:spcPct val="100000"/>
              </a:lnSpc>
              <a:spcBef>
                <a:spcPts val="400"/>
              </a:spcBef>
              <a:spcAft>
                <a:spcPts val="0"/>
              </a:spcAft>
              <a:buClr>
                <a:srgbClr val="000000"/>
              </a:buClr>
              <a:buSzPts val="2000"/>
              <a:buFont typeface="Arial"/>
              <a:buNone/>
            </a:pPr>
            <a:r>
              <a:rPr lang="en-US" sz="2000" b="0" i="0" u="none" strike="noStrike" cap="none" dirty="0">
                <a:solidFill>
                  <a:srgbClr val="000000"/>
                </a:solidFill>
                <a:latin typeface="Lato"/>
                <a:ea typeface="Lato"/>
                <a:cs typeface="Lato"/>
                <a:sym typeface="Lato"/>
              </a:rPr>
              <a:t>Cost  incurred due to fraudulent transactions earlier = 530 * 402 = 213060</a:t>
            </a:r>
            <a:endParaRPr sz="2000" b="0" i="0" u="none" strike="noStrike" cap="none" dirty="0">
              <a:solidFill>
                <a:srgbClr val="000000"/>
              </a:solidFill>
              <a:latin typeface="Lato"/>
              <a:ea typeface="Lato"/>
              <a:cs typeface="Lato"/>
              <a:sym typeface="Lato"/>
            </a:endParaRPr>
          </a:p>
          <a:p>
            <a:pPr marL="0" marR="0" lvl="0" indent="0" algn="l" rtl="0">
              <a:lnSpc>
                <a:spcPct val="100000"/>
              </a:lnSpc>
              <a:spcBef>
                <a:spcPts val="400"/>
              </a:spcBef>
              <a:spcAft>
                <a:spcPts val="0"/>
              </a:spcAft>
              <a:buClr>
                <a:srgbClr val="000000"/>
              </a:buClr>
              <a:buSzPts val="2000"/>
              <a:buFont typeface="Arial"/>
              <a:buNone/>
            </a:pPr>
            <a:endParaRPr sz="2000" b="0" i="0" u="none" strike="noStrike" cap="none" dirty="0">
              <a:solidFill>
                <a:srgbClr val="000000"/>
              </a:solidFill>
              <a:latin typeface="Lato"/>
              <a:ea typeface="Lato"/>
              <a:cs typeface="Lato"/>
              <a:sym typeface="Lato"/>
            </a:endParaRPr>
          </a:p>
          <a:p>
            <a:pPr lvl="0">
              <a:spcBef>
                <a:spcPts val="400"/>
              </a:spcBef>
              <a:buSzPts val="2000"/>
            </a:pPr>
            <a:r>
              <a:rPr lang="en-US" sz="2000" dirty="0">
                <a:latin typeface="Lato"/>
                <a:ea typeface="Lato"/>
                <a:cs typeface="Lato"/>
                <a:sym typeface="Lato"/>
              </a:rPr>
              <a:t>Cost incurred per month after the model is built and deployed = </a:t>
            </a:r>
            <a:r>
              <a:rPr lang="en-US" sz="2000" b="0" i="0" u="none" strike="noStrike" cap="none" dirty="0">
                <a:solidFill>
                  <a:srgbClr val="000000"/>
                </a:solidFill>
                <a:latin typeface="Lato"/>
                <a:ea typeface="Lato"/>
                <a:cs typeface="Lato"/>
                <a:sym typeface="Lato"/>
              </a:rPr>
              <a:t>2723</a:t>
            </a:r>
          </a:p>
          <a:p>
            <a:pPr lvl="0">
              <a:spcBef>
                <a:spcPts val="400"/>
              </a:spcBef>
              <a:buSzPts val="2000"/>
            </a:pPr>
            <a:r>
              <a:rPr lang="en-US" sz="2000" dirty="0">
                <a:latin typeface="Lato"/>
                <a:ea typeface="Lato"/>
                <a:cs typeface="Lato"/>
                <a:sym typeface="Lato"/>
              </a:rPr>
              <a:t>Final savings = Cost incurred before - Cost incurred after </a:t>
            </a:r>
          </a:p>
          <a:p>
            <a:pPr lvl="0">
              <a:spcBef>
                <a:spcPts val="400"/>
              </a:spcBef>
              <a:buSzPts val="2000"/>
            </a:pPr>
            <a:r>
              <a:rPr lang="en-US" sz="2000" dirty="0">
                <a:latin typeface="Lato"/>
                <a:ea typeface="Lato"/>
                <a:cs typeface="Lato"/>
                <a:sym typeface="Lato"/>
              </a:rPr>
              <a:t>                               = </a:t>
            </a:r>
            <a:r>
              <a:rPr lang="en-US" sz="2000" b="0" i="0" u="none" strike="noStrike" cap="none" dirty="0">
                <a:solidFill>
                  <a:srgbClr val="000000"/>
                </a:solidFill>
                <a:latin typeface="Lato"/>
                <a:ea typeface="Lato"/>
                <a:cs typeface="Lato"/>
                <a:sym typeface="Lato"/>
              </a:rPr>
              <a:t>213060 - 2723 = </a:t>
            </a:r>
            <a:r>
              <a:rPr lang="en-US" sz="2000" dirty="0">
                <a:latin typeface="Lato"/>
                <a:ea typeface="Lato"/>
                <a:cs typeface="Lato"/>
                <a:sym typeface="Lato"/>
              </a:rPr>
              <a:t>210337 (98.7% savings!!)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animEffect transition="in" filter="fade">
                                      <p:cBhvr>
                                        <p:cTn id="7" dur="500"/>
                                        <p:tgtEl>
                                          <p:spTgt spid="2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3">
                                            <p:txEl>
                                              <p:pRg st="1" end="1"/>
                                            </p:txEl>
                                          </p:spTgt>
                                        </p:tgtEl>
                                        <p:attrNameLst>
                                          <p:attrName>style.visibility</p:attrName>
                                        </p:attrNameLst>
                                      </p:cBhvr>
                                      <p:to>
                                        <p:strVal val="visible"/>
                                      </p:to>
                                    </p:set>
                                    <p:animEffect transition="in" filter="fade">
                                      <p:cBhvr>
                                        <p:cTn id="12" dur="500"/>
                                        <p:tgtEl>
                                          <p:spTgt spid="2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3">
                                            <p:txEl>
                                              <p:pRg st="2" end="2"/>
                                            </p:txEl>
                                          </p:spTgt>
                                        </p:tgtEl>
                                        <p:attrNameLst>
                                          <p:attrName>style.visibility</p:attrName>
                                        </p:attrNameLst>
                                      </p:cBhvr>
                                      <p:to>
                                        <p:strVal val="visible"/>
                                      </p:to>
                                    </p:set>
                                    <p:animEffect transition="in" filter="fade">
                                      <p:cBhvr>
                                        <p:cTn id="17" dur="500"/>
                                        <p:tgtEl>
                                          <p:spTgt spid="2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3">
                                            <p:txEl>
                                              <p:pRg st="3" end="3"/>
                                            </p:txEl>
                                          </p:spTgt>
                                        </p:tgtEl>
                                        <p:attrNameLst>
                                          <p:attrName>style.visibility</p:attrName>
                                        </p:attrNameLst>
                                      </p:cBhvr>
                                      <p:to>
                                        <p:strVal val="visible"/>
                                      </p:to>
                                    </p:set>
                                    <p:animEffect transition="in" filter="fade">
                                      <p:cBhvr>
                                        <p:cTn id="22" dur="500"/>
                                        <p:tgtEl>
                                          <p:spTgt spid="2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3">
                                            <p:txEl>
                                              <p:pRg st="4" end="4"/>
                                            </p:txEl>
                                          </p:spTgt>
                                        </p:tgtEl>
                                        <p:attrNameLst>
                                          <p:attrName>style.visibility</p:attrName>
                                        </p:attrNameLst>
                                      </p:cBhvr>
                                      <p:to>
                                        <p:strVal val="visible"/>
                                      </p:to>
                                    </p:set>
                                    <p:animEffect transition="in" filter="fade">
                                      <p:cBhvr>
                                        <p:cTn id="27" dur="500"/>
                                        <p:tgtEl>
                                          <p:spTgt spid="2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3">
                                            <p:txEl>
                                              <p:pRg st="6" end="6"/>
                                            </p:txEl>
                                          </p:spTgt>
                                        </p:tgtEl>
                                        <p:attrNameLst>
                                          <p:attrName>style.visibility</p:attrName>
                                        </p:attrNameLst>
                                      </p:cBhvr>
                                      <p:to>
                                        <p:strVal val="visible"/>
                                      </p:to>
                                    </p:set>
                                    <p:animEffect transition="in" filter="fade">
                                      <p:cBhvr>
                                        <p:cTn id="32" dur="500"/>
                                        <p:tgtEl>
                                          <p:spTgt spid="22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3">
                                            <p:txEl>
                                              <p:pRg st="7" end="7"/>
                                            </p:txEl>
                                          </p:spTgt>
                                        </p:tgtEl>
                                        <p:attrNameLst>
                                          <p:attrName>style.visibility</p:attrName>
                                        </p:attrNameLst>
                                      </p:cBhvr>
                                      <p:to>
                                        <p:strVal val="visible"/>
                                      </p:to>
                                    </p:set>
                                    <p:animEffect transition="in" filter="fade">
                                      <p:cBhvr>
                                        <p:cTn id="37" dur="500"/>
                                        <p:tgtEl>
                                          <p:spTgt spid="22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3">
                                            <p:txEl>
                                              <p:pRg st="8" end="8"/>
                                            </p:txEl>
                                          </p:spTgt>
                                        </p:tgtEl>
                                        <p:attrNameLst>
                                          <p:attrName>style.visibility</p:attrName>
                                        </p:attrNameLst>
                                      </p:cBhvr>
                                      <p:to>
                                        <p:strVal val="visible"/>
                                      </p:to>
                                    </p:set>
                                    <p:animEffect transition="in" filter="fade">
                                      <p:cBhvr>
                                        <p:cTn id="42" dur="500"/>
                                        <p:tgtEl>
                                          <p:spTgt spid="22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223">
                                            <p:txEl>
                                              <p:pRg st="0" end="0"/>
                                            </p:txEl>
                                          </p:spTgt>
                                        </p:tgtEl>
                                      </p:cBhvr>
                                    </p:animEffect>
                                    <p:set>
                                      <p:cBhvr>
                                        <p:cTn id="47" dur="1" fill="hold">
                                          <p:stCondLst>
                                            <p:cond delay="500"/>
                                          </p:stCondLst>
                                        </p:cTn>
                                        <p:tgtEl>
                                          <p:spTgt spid="223">
                                            <p:txEl>
                                              <p:pRg st="0" end="0"/>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223">
                                            <p:txEl>
                                              <p:pRg st="1" end="1"/>
                                            </p:txEl>
                                          </p:spTgt>
                                        </p:tgtEl>
                                      </p:cBhvr>
                                    </p:animEffect>
                                    <p:set>
                                      <p:cBhvr>
                                        <p:cTn id="52" dur="1" fill="hold">
                                          <p:stCondLst>
                                            <p:cond delay="500"/>
                                          </p:stCondLst>
                                        </p:cTn>
                                        <p:tgtEl>
                                          <p:spTgt spid="223">
                                            <p:txEl>
                                              <p:pRg st="1" end="1"/>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223">
                                            <p:txEl>
                                              <p:pRg st="2" end="2"/>
                                            </p:txEl>
                                          </p:spTgt>
                                        </p:tgtEl>
                                      </p:cBhvr>
                                    </p:animEffect>
                                    <p:set>
                                      <p:cBhvr>
                                        <p:cTn id="57" dur="1" fill="hold">
                                          <p:stCondLst>
                                            <p:cond delay="500"/>
                                          </p:stCondLst>
                                        </p:cTn>
                                        <p:tgtEl>
                                          <p:spTgt spid="223">
                                            <p:txEl>
                                              <p:pRg st="2" end="2"/>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223">
                                            <p:txEl>
                                              <p:pRg st="3" end="3"/>
                                            </p:txEl>
                                          </p:spTgt>
                                        </p:tgtEl>
                                      </p:cBhvr>
                                    </p:animEffect>
                                    <p:set>
                                      <p:cBhvr>
                                        <p:cTn id="62" dur="1" fill="hold">
                                          <p:stCondLst>
                                            <p:cond delay="500"/>
                                          </p:stCondLst>
                                        </p:cTn>
                                        <p:tgtEl>
                                          <p:spTgt spid="223">
                                            <p:txEl>
                                              <p:pRg st="3" end="3"/>
                                            </p:txEl>
                                          </p:spTgt>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223">
                                            <p:txEl>
                                              <p:pRg st="4" end="4"/>
                                            </p:txEl>
                                          </p:spTgt>
                                        </p:tgtEl>
                                      </p:cBhvr>
                                    </p:animEffect>
                                    <p:set>
                                      <p:cBhvr>
                                        <p:cTn id="67" dur="1" fill="hold">
                                          <p:stCondLst>
                                            <p:cond delay="500"/>
                                          </p:stCondLst>
                                        </p:cTn>
                                        <p:tgtEl>
                                          <p:spTgt spid="223">
                                            <p:txEl>
                                              <p:pRg st="4" end="4"/>
                                            </p:txEl>
                                          </p:spTgt>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500"/>
                                        <p:tgtEl>
                                          <p:spTgt spid="223">
                                            <p:txEl>
                                              <p:pRg st="6" end="6"/>
                                            </p:txEl>
                                          </p:spTgt>
                                        </p:tgtEl>
                                      </p:cBhvr>
                                    </p:animEffect>
                                    <p:set>
                                      <p:cBhvr>
                                        <p:cTn id="72" dur="1" fill="hold">
                                          <p:stCondLst>
                                            <p:cond delay="500"/>
                                          </p:stCondLst>
                                        </p:cTn>
                                        <p:tgtEl>
                                          <p:spTgt spid="223">
                                            <p:txEl>
                                              <p:pRg st="6" end="6"/>
                                            </p:txEl>
                                          </p:spTgt>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500"/>
                                        <p:tgtEl>
                                          <p:spTgt spid="223">
                                            <p:txEl>
                                              <p:pRg st="7" end="7"/>
                                            </p:txEl>
                                          </p:spTgt>
                                        </p:tgtEl>
                                      </p:cBhvr>
                                    </p:animEffect>
                                    <p:set>
                                      <p:cBhvr>
                                        <p:cTn id="77" dur="1" fill="hold">
                                          <p:stCondLst>
                                            <p:cond delay="500"/>
                                          </p:stCondLst>
                                        </p:cTn>
                                        <p:tgtEl>
                                          <p:spTgt spid="223">
                                            <p:txEl>
                                              <p:pRg st="7" end="7"/>
                                            </p:txEl>
                                          </p:spTgt>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500"/>
                                        <p:tgtEl>
                                          <p:spTgt spid="223">
                                            <p:txEl>
                                              <p:pRg st="8" end="8"/>
                                            </p:txEl>
                                          </p:spTgt>
                                        </p:tgtEl>
                                      </p:cBhvr>
                                    </p:animEffect>
                                    <p:set>
                                      <p:cBhvr>
                                        <p:cTn id="82" dur="1" fill="hold">
                                          <p:stCondLst>
                                            <p:cond delay="500"/>
                                          </p:stCondLst>
                                        </p:cTn>
                                        <p:tgtEl>
                                          <p:spTgt spid="223">
                                            <p:txEl>
                                              <p:pRg st="8" end="8"/>
                                            </p:txEl>
                                          </p:spTgt>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500"/>
                                        <p:tgtEl>
                                          <p:spTgt spid="222"/>
                                        </p:tgtEl>
                                      </p:cBhvr>
                                    </p:animEffect>
                                    <p:set>
                                      <p:cBhvr>
                                        <p:cTn id="87" dur="1" fill="hold">
                                          <p:stCondLst>
                                            <p:cond delay="500"/>
                                          </p:stCondLst>
                                        </p:cTn>
                                        <p:tgtEl>
                                          <p:spTgt spid="2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3"/>
          <p:cNvSpPr txBox="1"/>
          <p:nvPr/>
        </p:nvSpPr>
        <p:spPr>
          <a:xfrm>
            <a:off x="2756406" y="204321"/>
            <a:ext cx="6679188" cy="52387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Lato"/>
                <a:ea typeface="Lato"/>
                <a:cs typeface="Lato"/>
                <a:sym typeface="Lato"/>
              </a:rPr>
              <a:t>OBJECTIVE</a:t>
            </a:r>
            <a:endParaRPr sz="1800" b="0" i="0" u="none" strike="noStrike" cap="none">
              <a:solidFill>
                <a:schemeClr val="dk1"/>
              </a:solidFill>
              <a:latin typeface="Arial"/>
              <a:ea typeface="Arial"/>
              <a:cs typeface="Arial"/>
              <a:sym typeface="Arial"/>
            </a:endParaRPr>
          </a:p>
        </p:txBody>
      </p:sp>
      <p:sp>
        <p:nvSpPr>
          <p:cNvPr id="50" name="Google Shape;50;p3"/>
          <p:cNvSpPr/>
          <p:nvPr/>
        </p:nvSpPr>
        <p:spPr>
          <a:xfrm>
            <a:off x="1194950" y="776975"/>
            <a:ext cx="9802200" cy="5240700"/>
          </a:xfrm>
          <a:prstGeom prst="roundRect">
            <a:avLst>
              <a:gd name="adj" fmla="val 4053"/>
            </a:avLst>
          </a:prstGeom>
          <a:noFill/>
          <a:ln w="28575" cap="flat" cmpd="sng">
            <a:solidFill>
              <a:srgbClr val="F4AB35"/>
            </a:solidFill>
            <a:prstDash val="solid"/>
            <a:round/>
            <a:headEnd type="none" w="sm" len="sm"/>
            <a:tailEnd type="none" w="sm" len="sm"/>
          </a:ln>
        </p:spPr>
        <p:txBody>
          <a:bodyPr spcFirstLastPara="1" wrap="square" lIns="45700" tIns="118850" rIns="45700" bIns="118850" anchor="ctr" anchorCtr="0">
            <a:spAutoFit/>
          </a:bodyPr>
          <a:lstStyle/>
          <a:p>
            <a:pPr marL="347472" marR="0" lvl="0" indent="-347472" algn="l" rtl="0">
              <a:lnSpc>
                <a:spcPct val="100000"/>
              </a:lnSpc>
              <a:spcBef>
                <a:spcPts val="200"/>
              </a:spcBef>
              <a:spcAft>
                <a:spcPts val="0"/>
              </a:spcAft>
              <a:buClr>
                <a:srgbClr val="EE283C"/>
              </a:buClr>
              <a:buSzPts val="2000"/>
              <a:buFont typeface="Arial"/>
              <a:buChar char="•"/>
            </a:pPr>
            <a:r>
              <a:rPr lang="en-US" sz="2000" b="1" i="1" u="none" strike="noStrike" cap="none">
                <a:solidFill>
                  <a:srgbClr val="000000"/>
                </a:solidFill>
                <a:latin typeface="Lato"/>
                <a:ea typeface="Lato"/>
                <a:cs typeface="Lato"/>
                <a:sym typeface="Lato"/>
              </a:rPr>
              <a:t>Finex </a:t>
            </a:r>
            <a:r>
              <a:rPr lang="en-US" sz="2000" b="0" i="0" u="none" strike="noStrike" cap="none">
                <a:solidFill>
                  <a:srgbClr val="000000"/>
                </a:solidFill>
                <a:latin typeface="Lato"/>
                <a:ea typeface="Lato"/>
                <a:cs typeface="Lato"/>
                <a:sym typeface="Lato"/>
              </a:rPr>
              <a:t>is a leading financial service provider based out of Florida, US. It offers a wide range of products and business services to the customers through different channels like  in-person banking, ATMs and online banking.</a:t>
            </a:r>
            <a:endParaRPr sz="2000" b="0" i="0" u="none" strike="noStrike" cap="none">
              <a:solidFill>
                <a:srgbClr val="000000"/>
              </a:solidFill>
              <a:latin typeface="Lato"/>
              <a:ea typeface="Lato"/>
              <a:cs typeface="Lato"/>
              <a:sym typeface="Lato"/>
            </a:endParaRPr>
          </a:p>
          <a:p>
            <a:pPr marL="800100" marR="0" lvl="0" indent="-215900" algn="l" rtl="0">
              <a:lnSpc>
                <a:spcPct val="100000"/>
              </a:lnSpc>
              <a:spcBef>
                <a:spcPts val="200"/>
              </a:spcBef>
              <a:spcAft>
                <a:spcPts val="0"/>
              </a:spcAft>
              <a:buClr>
                <a:srgbClr val="000000"/>
              </a:buClr>
              <a:buSzPts val="2000"/>
              <a:buFont typeface="Arial"/>
              <a:buNone/>
            </a:pPr>
            <a:endParaRPr sz="2000" b="0" i="0" u="none" strike="noStrike" cap="none">
              <a:solidFill>
                <a:srgbClr val="000000"/>
              </a:solidFill>
              <a:latin typeface="Lato"/>
              <a:ea typeface="Lato"/>
              <a:cs typeface="Lato"/>
              <a:sym typeface="Lato"/>
            </a:endParaRPr>
          </a:p>
          <a:p>
            <a:pPr marL="347472" marR="0" lvl="0" indent="-347472" algn="l" rtl="0">
              <a:lnSpc>
                <a:spcPct val="100000"/>
              </a:lnSpc>
              <a:spcBef>
                <a:spcPts val="200"/>
              </a:spcBef>
              <a:spcAft>
                <a:spcPts val="0"/>
              </a:spcAft>
              <a:buClr>
                <a:srgbClr val="EE283C"/>
              </a:buClr>
              <a:buSzPts val="2000"/>
              <a:buFont typeface="Arial"/>
              <a:buChar char="•"/>
            </a:pPr>
            <a:r>
              <a:rPr lang="en-US" sz="2000" b="0" i="0" u="none" strike="noStrike" cap="none">
                <a:solidFill>
                  <a:srgbClr val="000000"/>
                </a:solidFill>
                <a:latin typeface="Lato"/>
                <a:ea typeface="Lato"/>
                <a:cs typeface="Lato"/>
                <a:sym typeface="Lato"/>
              </a:rPr>
              <a:t>In recent times, the number of fraud transactions has increased drastically due to which the company has been facing a lot of challenges. </a:t>
            </a:r>
            <a:endParaRPr sz="2000" b="0" i="0" u="none" strike="noStrike" cap="none">
              <a:solidFill>
                <a:srgbClr val="000000"/>
              </a:solidFill>
              <a:latin typeface="Lato"/>
              <a:ea typeface="Lato"/>
              <a:cs typeface="Lato"/>
              <a:sym typeface="Lato"/>
            </a:endParaRPr>
          </a:p>
          <a:p>
            <a:pPr marL="800100" marR="0" lvl="0" indent="-215900" algn="l" rtl="0">
              <a:lnSpc>
                <a:spcPct val="100000"/>
              </a:lnSpc>
              <a:spcBef>
                <a:spcPts val="200"/>
              </a:spcBef>
              <a:spcAft>
                <a:spcPts val="0"/>
              </a:spcAft>
              <a:buClr>
                <a:srgbClr val="000000"/>
              </a:buClr>
              <a:buSzPts val="2000"/>
              <a:buFont typeface="Arial"/>
              <a:buNone/>
            </a:pPr>
            <a:endParaRPr sz="2000" b="0" i="0" u="none" strike="noStrike" cap="none">
              <a:solidFill>
                <a:srgbClr val="000000"/>
              </a:solidFill>
              <a:latin typeface="Lato"/>
              <a:ea typeface="Lato"/>
              <a:cs typeface="Lato"/>
              <a:sym typeface="Lato"/>
            </a:endParaRPr>
          </a:p>
          <a:p>
            <a:pPr marL="347472" marR="0" lvl="0" indent="-347472" algn="l" rtl="0">
              <a:lnSpc>
                <a:spcPct val="100000"/>
              </a:lnSpc>
              <a:spcBef>
                <a:spcPts val="200"/>
              </a:spcBef>
              <a:spcAft>
                <a:spcPts val="0"/>
              </a:spcAft>
              <a:buClr>
                <a:srgbClr val="EE283C"/>
              </a:buClr>
              <a:buSzPts val="2000"/>
              <a:buFont typeface="Arial"/>
              <a:buChar char="•"/>
            </a:pPr>
            <a:r>
              <a:rPr lang="en-US" sz="2000" b="0" i="0" u="none" strike="noStrike" cap="none">
                <a:solidFill>
                  <a:srgbClr val="000000"/>
                </a:solidFill>
                <a:latin typeface="Lato"/>
                <a:ea typeface="Lato"/>
                <a:cs typeface="Lato"/>
                <a:sym typeface="Lato"/>
              </a:rPr>
              <a:t>For banking companies like Finex, retaining high profitable customers is the most important business goal. </a:t>
            </a:r>
            <a:r>
              <a:rPr lang="en-US" sz="2000" b="0" i="0" u="none" strike="noStrike" cap="none">
                <a:solidFill>
                  <a:schemeClr val="dk1"/>
                </a:solidFill>
                <a:latin typeface="Lato"/>
                <a:ea typeface="Lato"/>
                <a:cs typeface="Lato"/>
                <a:sym typeface="Lato"/>
              </a:rPr>
              <a:t>With the rise in digital payment channels, </a:t>
            </a:r>
            <a:r>
              <a:rPr lang="en-US" sz="2000" b="0" i="0" u="none" strike="noStrike" cap="none">
                <a:solidFill>
                  <a:srgbClr val="000000"/>
                </a:solidFill>
                <a:latin typeface="Lato"/>
                <a:ea typeface="Lato"/>
                <a:cs typeface="Lato"/>
                <a:sym typeface="Lato"/>
              </a:rPr>
              <a:t>banking fraud, however, poses a significant threat to this goal for many banks.</a:t>
            </a:r>
            <a:endParaRPr sz="2000" b="0" i="0" u="none" strike="noStrike" cap="none">
              <a:solidFill>
                <a:srgbClr val="000000"/>
              </a:solidFill>
              <a:latin typeface="Lato"/>
              <a:ea typeface="Lato"/>
              <a:cs typeface="Lato"/>
              <a:sym typeface="Lato"/>
            </a:endParaRPr>
          </a:p>
          <a:p>
            <a:pPr marL="800100" marR="0" lvl="0" indent="-215900" algn="l" rtl="0">
              <a:lnSpc>
                <a:spcPct val="100000"/>
              </a:lnSpc>
              <a:spcBef>
                <a:spcPts val="200"/>
              </a:spcBef>
              <a:spcAft>
                <a:spcPts val="0"/>
              </a:spcAft>
              <a:buClr>
                <a:srgbClr val="000000"/>
              </a:buClr>
              <a:buSzPts val="2000"/>
              <a:buFont typeface="Arial"/>
              <a:buNone/>
            </a:pPr>
            <a:endParaRPr sz="2000" b="0" i="0" u="none" strike="noStrike" cap="none">
              <a:solidFill>
                <a:srgbClr val="000000"/>
              </a:solidFill>
              <a:latin typeface="Lato"/>
              <a:ea typeface="Lato"/>
              <a:cs typeface="Lato"/>
              <a:sym typeface="Lato"/>
            </a:endParaRPr>
          </a:p>
          <a:p>
            <a:pPr marL="347472" marR="0" lvl="0" indent="-347472" algn="l" rtl="0">
              <a:lnSpc>
                <a:spcPct val="100000"/>
              </a:lnSpc>
              <a:spcBef>
                <a:spcPts val="200"/>
              </a:spcBef>
              <a:spcAft>
                <a:spcPts val="0"/>
              </a:spcAft>
              <a:buClr>
                <a:srgbClr val="EE283C"/>
              </a:buClr>
              <a:buSzPts val="2000"/>
              <a:buFont typeface="Arial"/>
              <a:buChar char="•"/>
            </a:pPr>
            <a:r>
              <a:rPr lang="en-US" sz="2000" b="0" i="0" u="none" strike="noStrike" cap="none">
                <a:solidFill>
                  <a:srgbClr val="000000"/>
                </a:solidFill>
                <a:latin typeface="Lato"/>
                <a:ea typeface="Lato"/>
                <a:cs typeface="Lato"/>
                <a:sym typeface="Lato"/>
              </a:rPr>
              <a:t>As a consulting company hired by Finex, our task was to identify the root cause of this  issue of unauthorized transactions on credit card/debit card and recommend ways to mitigate this problem.</a:t>
            </a:r>
            <a:endParaRPr sz="2000" b="0" i="0" u="none" strike="noStrike" cap="none">
              <a:solidFill>
                <a:srgbClr val="000000"/>
              </a:solidFill>
              <a:latin typeface="Lato"/>
              <a:ea typeface="Lato"/>
              <a:cs typeface="Lato"/>
              <a:sym typeface="Lato"/>
            </a:endParaRPr>
          </a:p>
          <a:p>
            <a:pPr marL="347472" marR="0" lvl="0" indent="-220472" algn="l" rtl="0">
              <a:lnSpc>
                <a:spcPct val="100000"/>
              </a:lnSpc>
              <a:spcBef>
                <a:spcPts val="200"/>
              </a:spcBef>
              <a:spcAft>
                <a:spcPts val="0"/>
              </a:spcAft>
              <a:buClr>
                <a:srgbClr val="EE283C"/>
              </a:buClr>
              <a:buSzPts val="2000"/>
              <a:buFont typeface="Noto Sans Symbols"/>
              <a:buNone/>
            </a:pPr>
            <a:endParaRPr sz="2000" b="0" i="0" u="none" strike="noStrike" cap="none">
              <a:solidFill>
                <a:srgbClr val="000000"/>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fade">
                                      <p:cBhvr>
                                        <p:cTn id="7" dur="500"/>
                                        <p:tgtEl>
                                          <p:spTgt spid="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
                                            <p:txEl>
                                              <p:pRg st="1" end="1"/>
                                            </p:txEl>
                                          </p:spTgt>
                                        </p:tgtEl>
                                        <p:attrNameLst>
                                          <p:attrName>style.visibility</p:attrName>
                                        </p:attrNameLst>
                                      </p:cBhvr>
                                      <p:to>
                                        <p:strVal val="visible"/>
                                      </p:to>
                                    </p:set>
                                    <p:animEffect transition="in" filter="fade">
                                      <p:cBhvr>
                                        <p:cTn id="12" dur="500"/>
                                        <p:tgtEl>
                                          <p:spTgt spid="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
                                            <p:txEl>
                                              <p:pRg st="2" end="2"/>
                                            </p:txEl>
                                          </p:spTgt>
                                        </p:tgtEl>
                                        <p:attrNameLst>
                                          <p:attrName>style.visibility</p:attrName>
                                        </p:attrNameLst>
                                      </p:cBhvr>
                                      <p:to>
                                        <p:strVal val="visible"/>
                                      </p:to>
                                    </p:set>
                                    <p:animEffect transition="in" filter="fade">
                                      <p:cBhvr>
                                        <p:cTn id="17" dur="500"/>
                                        <p:tgtEl>
                                          <p:spTgt spid="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
                                            <p:txEl>
                                              <p:pRg st="3" end="3"/>
                                            </p:txEl>
                                          </p:spTgt>
                                        </p:tgtEl>
                                        <p:attrNameLst>
                                          <p:attrName>style.visibility</p:attrName>
                                        </p:attrNameLst>
                                      </p:cBhvr>
                                      <p:to>
                                        <p:strVal val="visible"/>
                                      </p:to>
                                    </p:set>
                                    <p:animEffect transition="in" filter="fade">
                                      <p:cBhvr>
                                        <p:cTn id="22" dur="500"/>
                                        <p:tgtEl>
                                          <p:spTgt spid="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0">
                                            <p:txEl>
                                              <p:pRg st="4" end="4"/>
                                            </p:txEl>
                                          </p:spTgt>
                                        </p:tgtEl>
                                        <p:attrNameLst>
                                          <p:attrName>style.visibility</p:attrName>
                                        </p:attrNameLst>
                                      </p:cBhvr>
                                      <p:to>
                                        <p:strVal val="visible"/>
                                      </p:to>
                                    </p:set>
                                    <p:animEffect transition="in" filter="fade">
                                      <p:cBhvr>
                                        <p:cTn id="27" dur="500"/>
                                        <p:tgtEl>
                                          <p:spTgt spid="5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0">
                                            <p:txEl>
                                              <p:pRg st="5" end="5"/>
                                            </p:txEl>
                                          </p:spTgt>
                                        </p:tgtEl>
                                        <p:attrNameLst>
                                          <p:attrName>style.visibility</p:attrName>
                                        </p:attrNameLst>
                                      </p:cBhvr>
                                      <p:to>
                                        <p:strVal val="visible"/>
                                      </p:to>
                                    </p:set>
                                    <p:animEffect transition="in" filter="fade">
                                      <p:cBhvr>
                                        <p:cTn id="32" dur="500"/>
                                        <p:tgtEl>
                                          <p:spTgt spid="5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0">
                                            <p:txEl>
                                              <p:pRg st="6" end="6"/>
                                            </p:txEl>
                                          </p:spTgt>
                                        </p:tgtEl>
                                        <p:attrNameLst>
                                          <p:attrName>style.visibility</p:attrName>
                                        </p:attrNameLst>
                                      </p:cBhvr>
                                      <p:to>
                                        <p:strVal val="visible"/>
                                      </p:to>
                                    </p:set>
                                    <p:animEffect transition="in" filter="fade">
                                      <p:cBhvr>
                                        <p:cTn id="37" dur="500"/>
                                        <p:tgtEl>
                                          <p:spTgt spid="5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0">
                                            <p:txEl>
                                              <p:pRg st="7" end="7"/>
                                            </p:txEl>
                                          </p:spTgt>
                                        </p:tgtEl>
                                        <p:attrNameLst>
                                          <p:attrName>style.visibility</p:attrName>
                                        </p:attrNameLst>
                                      </p:cBhvr>
                                      <p:to>
                                        <p:strVal val="visible"/>
                                      </p:to>
                                    </p:set>
                                    <p:animEffect transition="in" filter="fade">
                                      <p:cBhvr>
                                        <p:cTn id="42" dur="500"/>
                                        <p:tgtEl>
                                          <p:spTgt spid="5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50">
                                            <p:txEl>
                                              <p:pRg st="0" end="0"/>
                                            </p:txEl>
                                          </p:spTgt>
                                        </p:tgtEl>
                                      </p:cBhvr>
                                    </p:animEffect>
                                    <p:set>
                                      <p:cBhvr>
                                        <p:cTn id="47" dur="1" fill="hold">
                                          <p:stCondLst>
                                            <p:cond delay="500"/>
                                          </p:stCondLst>
                                        </p:cTn>
                                        <p:tgtEl>
                                          <p:spTgt spid="50">
                                            <p:txEl>
                                              <p:pRg st="0" end="0"/>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50">
                                            <p:txEl>
                                              <p:pRg st="1" end="1"/>
                                            </p:txEl>
                                          </p:spTgt>
                                        </p:tgtEl>
                                      </p:cBhvr>
                                    </p:animEffect>
                                    <p:set>
                                      <p:cBhvr>
                                        <p:cTn id="52" dur="1" fill="hold">
                                          <p:stCondLst>
                                            <p:cond delay="500"/>
                                          </p:stCondLst>
                                        </p:cTn>
                                        <p:tgtEl>
                                          <p:spTgt spid="50">
                                            <p:txEl>
                                              <p:pRg st="1" end="1"/>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50">
                                            <p:txEl>
                                              <p:pRg st="2" end="2"/>
                                            </p:txEl>
                                          </p:spTgt>
                                        </p:tgtEl>
                                      </p:cBhvr>
                                    </p:animEffect>
                                    <p:set>
                                      <p:cBhvr>
                                        <p:cTn id="57" dur="1" fill="hold">
                                          <p:stCondLst>
                                            <p:cond delay="500"/>
                                          </p:stCondLst>
                                        </p:cTn>
                                        <p:tgtEl>
                                          <p:spTgt spid="50">
                                            <p:txEl>
                                              <p:pRg st="2" end="2"/>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50">
                                            <p:txEl>
                                              <p:pRg st="3" end="3"/>
                                            </p:txEl>
                                          </p:spTgt>
                                        </p:tgtEl>
                                      </p:cBhvr>
                                    </p:animEffect>
                                    <p:set>
                                      <p:cBhvr>
                                        <p:cTn id="62" dur="1" fill="hold">
                                          <p:stCondLst>
                                            <p:cond delay="500"/>
                                          </p:stCondLst>
                                        </p:cTn>
                                        <p:tgtEl>
                                          <p:spTgt spid="50">
                                            <p:txEl>
                                              <p:pRg st="3" end="3"/>
                                            </p:txEl>
                                          </p:spTgt>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50">
                                            <p:txEl>
                                              <p:pRg st="4" end="4"/>
                                            </p:txEl>
                                          </p:spTgt>
                                        </p:tgtEl>
                                      </p:cBhvr>
                                    </p:animEffect>
                                    <p:set>
                                      <p:cBhvr>
                                        <p:cTn id="67" dur="1" fill="hold">
                                          <p:stCondLst>
                                            <p:cond delay="500"/>
                                          </p:stCondLst>
                                        </p:cTn>
                                        <p:tgtEl>
                                          <p:spTgt spid="50">
                                            <p:txEl>
                                              <p:pRg st="4" end="4"/>
                                            </p:txEl>
                                          </p:spTgt>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500"/>
                                        <p:tgtEl>
                                          <p:spTgt spid="50">
                                            <p:txEl>
                                              <p:pRg st="5" end="5"/>
                                            </p:txEl>
                                          </p:spTgt>
                                        </p:tgtEl>
                                      </p:cBhvr>
                                    </p:animEffect>
                                    <p:set>
                                      <p:cBhvr>
                                        <p:cTn id="72" dur="1" fill="hold">
                                          <p:stCondLst>
                                            <p:cond delay="500"/>
                                          </p:stCondLst>
                                        </p:cTn>
                                        <p:tgtEl>
                                          <p:spTgt spid="50">
                                            <p:txEl>
                                              <p:pRg st="5" end="5"/>
                                            </p:txEl>
                                          </p:spTgt>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500"/>
                                        <p:tgtEl>
                                          <p:spTgt spid="50">
                                            <p:txEl>
                                              <p:pRg st="6" end="6"/>
                                            </p:txEl>
                                          </p:spTgt>
                                        </p:tgtEl>
                                      </p:cBhvr>
                                    </p:animEffect>
                                    <p:set>
                                      <p:cBhvr>
                                        <p:cTn id="77" dur="1" fill="hold">
                                          <p:stCondLst>
                                            <p:cond delay="500"/>
                                          </p:stCondLst>
                                        </p:cTn>
                                        <p:tgtEl>
                                          <p:spTgt spid="50">
                                            <p:txEl>
                                              <p:pRg st="6" end="6"/>
                                            </p:txEl>
                                          </p:spTgt>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500"/>
                                        <p:tgtEl>
                                          <p:spTgt spid="50">
                                            <p:txEl>
                                              <p:pRg st="7" end="7"/>
                                            </p:txEl>
                                          </p:spTgt>
                                        </p:tgtEl>
                                      </p:cBhvr>
                                    </p:animEffect>
                                    <p:set>
                                      <p:cBhvr>
                                        <p:cTn id="82" dur="1" fill="hold">
                                          <p:stCondLst>
                                            <p:cond delay="500"/>
                                          </p:stCondLst>
                                        </p:cTn>
                                        <p:tgtEl>
                                          <p:spTgt spid="50">
                                            <p:txEl>
                                              <p:pRg st="7" end="7"/>
                                            </p:txEl>
                                          </p:spTgt>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500"/>
                                        <p:tgtEl>
                                          <p:spTgt spid="49"/>
                                        </p:tgtEl>
                                      </p:cBhvr>
                                    </p:animEffect>
                                    <p:set>
                                      <p:cBhvr>
                                        <p:cTn id="87" dur="1" fill="hold">
                                          <p:stCondLst>
                                            <p:cond delay="500"/>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4"/>
          <p:cNvSpPr txBox="1"/>
          <p:nvPr/>
        </p:nvSpPr>
        <p:spPr>
          <a:xfrm>
            <a:off x="2756406" y="204321"/>
            <a:ext cx="6679188" cy="52387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Lato"/>
                <a:ea typeface="Lato"/>
                <a:cs typeface="Lato"/>
                <a:sym typeface="Lato"/>
              </a:rPr>
              <a:t>BACKGROUND</a:t>
            </a:r>
            <a:endParaRPr sz="1800" b="0" i="0" u="none" strike="noStrike" cap="none">
              <a:solidFill>
                <a:schemeClr val="dk1"/>
              </a:solidFill>
              <a:latin typeface="Arial"/>
              <a:ea typeface="Arial"/>
              <a:cs typeface="Arial"/>
              <a:sym typeface="Arial"/>
            </a:endParaRPr>
          </a:p>
        </p:txBody>
      </p:sp>
      <p:sp>
        <p:nvSpPr>
          <p:cNvPr id="56" name="Google Shape;56;p4"/>
          <p:cNvSpPr/>
          <p:nvPr/>
        </p:nvSpPr>
        <p:spPr>
          <a:xfrm>
            <a:off x="1194955" y="1528844"/>
            <a:ext cx="9802091" cy="3800312"/>
          </a:xfrm>
          <a:prstGeom prst="roundRect">
            <a:avLst>
              <a:gd name="adj" fmla="val 4053"/>
            </a:avLst>
          </a:prstGeom>
          <a:noFill/>
          <a:ln w="28575" cap="flat" cmpd="sng">
            <a:solidFill>
              <a:srgbClr val="F4AB35"/>
            </a:solidFill>
            <a:prstDash val="solid"/>
            <a:round/>
            <a:headEnd type="none" w="sm" len="sm"/>
            <a:tailEnd type="none" w="sm" len="sm"/>
          </a:ln>
        </p:spPr>
        <p:txBody>
          <a:bodyPr spcFirstLastPara="1" wrap="square" lIns="45700" tIns="118850" rIns="45700" bIns="118850" anchor="ctr" anchorCtr="0">
            <a:spAutoFit/>
          </a:bodyPr>
          <a:lstStyle/>
          <a:p>
            <a:pPr marL="347472" marR="0" lvl="0" indent="-347472" algn="l" rtl="0">
              <a:lnSpc>
                <a:spcPct val="100000"/>
              </a:lnSpc>
              <a:spcBef>
                <a:spcPts val="200"/>
              </a:spcBef>
              <a:spcAft>
                <a:spcPts val="0"/>
              </a:spcAft>
              <a:buClr>
                <a:srgbClr val="EE283C"/>
              </a:buClr>
              <a:buSzPts val="2000"/>
              <a:buFont typeface="Arial"/>
              <a:buChar char="•"/>
            </a:pPr>
            <a:r>
              <a:rPr lang="en-US" sz="2000" b="0" i="0" u="none" strike="noStrike" cap="none">
                <a:solidFill>
                  <a:srgbClr val="000000"/>
                </a:solidFill>
                <a:latin typeface="Lato"/>
                <a:ea typeface="Lato"/>
                <a:cs typeface="Lato"/>
                <a:sym typeface="Lato"/>
              </a:rPr>
              <a:t>Fraudsters steal credit card information using skimmers in ATM/POS terminals and make unauthorized transactions.</a:t>
            </a:r>
            <a:endParaRPr sz="1400" b="0" i="0" u="none" strike="noStrike" cap="none">
              <a:solidFill>
                <a:srgbClr val="000000"/>
              </a:solidFill>
              <a:latin typeface="Arial"/>
              <a:ea typeface="Arial"/>
              <a:cs typeface="Arial"/>
              <a:sym typeface="Arial"/>
            </a:endParaRPr>
          </a:p>
          <a:p>
            <a:pPr marL="347472" marR="0" lvl="0" indent="-347472" algn="l" rtl="0">
              <a:lnSpc>
                <a:spcPct val="100000"/>
              </a:lnSpc>
              <a:spcBef>
                <a:spcPts val="400"/>
              </a:spcBef>
              <a:spcAft>
                <a:spcPts val="0"/>
              </a:spcAft>
              <a:buClr>
                <a:srgbClr val="EE283C"/>
              </a:buClr>
              <a:buSzPts val="2000"/>
              <a:buFont typeface="Arial"/>
              <a:buChar char="•"/>
            </a:pPr>
            <a:r>
              <a:rPr lang="en-US" sz="2000" b="0" i="0" u="none" strike="noStrike" cap="none">
                <a:solidFill>
                  <a:srgbClr val="000000"/>
                </a:solidFill>
                <a:latin typeface="Lato"/>
                <a:ea typeface="Lato"/>
                <a:cs typeface="Lato"/>
                <a:sym typeface="Lato"/>
              </a:rPr>
              <a:t>The Federal Trade Commission estimates that 10 million people are victims of credit card theft each year.</a:t>
            </a:r>
            <a:endParaRPr sz="1400" b="0" i="0" u="none" strike="noStrike" cap="none">
              <a:solidFill>
                <a:srgbClr val="000000"/>
              </a:solidFill>
              <a:latin typeface="Arial"/>
              <a:ea typeface="Arial"/>
              <a:cs typeface="Arial"/>
              <a:sym typeface="Arial"/>
            </a:endParaRPr>
          </a:p>
          <a:p>
            <a:pPr marL="347472" marR="0" lvl="0" indent="-347472" algn="l" rtl="0">
              <a:lnSpc>
                <a:spcPct val="100000"/>
              </a:lnSpc>
              <a:spcBef>
                <a:spcPts val="400"/>
              </a:spcBef>
              <a:spcAft>
                <a:spcPts val="0"/>
              </a:spcAft>
              <a:buClr>
                <a:srgbClr val="EE283C"/>
              </a:buClr>
              <a:buSzPts val="2000"/>
              <a:buFont typeface="Arial"/>
              <a:buChar char="•"/>
            </a:pPr>
            <a:r>
              <a:rPr lang="en-US" sz="2000" b="0" i="0" u="none" strike="noStrike" cap="none">
                <a:solidFill>
                  <a:srgbClr val="000000"/>
                </a:solidFill>
                <a:latin typeface="Lato"/>
                <a:ea typeface="Lato"/>
                <a:cs typeface="Lato"/>
                <a:sym typeface="Lato"/>
              </a:rPr>
              <a:t>Credit card companies lose close to $50 billion per year to fraud.</a:t>
            </a:r>
            <a:endParaRPr sz="1400" b="0" i="0" u="none" strike="noStrike" cap="none">
              <a:solidFill>
                <a:srgbClr val="000000"/>
              </a:solidFill>
              <a:latin typeface="Arial"/>
              <a:ea typeface="Arial"/>
              <a:cs typeface="Arial"/>
              <a:sym typeface="Arial"/>
            </a:endParaRPr>
          </a:p>
          <a:p>
            <a:pPr marL="347472" marR="0" lvl="0" indent="-347472" algn="l" rtl="0">
              <a:lnSpc>
                <a:spcPct val="100000"/>
              </a:lnSpc>
              <a:spcBef>
                <a:spcPts val="400"/>
              </a:spcBef>
              <a:spcAft>
                <a:spcPts val="0"/>
              </a:spcAft>
              <a:buClr>
                <a:srgbClr val="EE283C"/>
              </a:buClr>
              <a:buSzPts val="2000"/>
              <a:buFont typeface="Arial"/>
              <a:buChar char="•"/>
            </a:pPr>
            <a:r>
              <a:rPr lang="en-US" sz="2000" b="0" i="0" u="none" strike="noStrike" cap="none">
                <a:solidFill>
                  <a:srgbClr val="000000"/>
                </a:solidFill>
                <a:latin typeface="Lato"/>
                <a:ea typeface="Lato"/>
                <a:cs typeface="Lato"/>
                <a:sym typeface="Lato"/>
              </a:rPr>
              <a:t>These costs ‘trickle down’ to higher interest rates and fees for all consumers.</a:t>
            </a:r>
            <a:endParaRPr sz="1400" b="0" i="0" u="none" strike="noStrike" cap="none">
              <a:solidFill>
                <a:srgbClr val="000000"/>
              </a:solidFill>
              <a:latin typeface="Arial"/>
              <a:ea typeface="Arial"/>
              <a:cs typeface="Arial"/>
              <a:sym typeface="Arial"/>
            </a:endParaRPr>
          </a:p>
          <a:p>
            <a:pPr marL="347472" marR="0" lvl="0" indent="-347472" algn="l" rtl="0">
              <a:lnSpc>
                <a:spcPct val="100000"/>
              </a:lnSpc>
              <a:spcBef>
                <a:spcPts val="400"/>
              </a:spcBef>
              <a:spcAft>
                <a:spcPts val="0"/>
              </a:spcAft>
              <a:buClr>
                <a:srgbClr val="EE283C"/>
              </a:buClr>
              <a:buSzPts val="2000"/>
              <a:buFont typeface="Arial"/>
              <a:buChar char="•"/>
            </a:pPr>
            <a:r>
              <a:rPr lang="en-US" sz="2000" b="0" i="0" u="none" strike="noStrike" cap="none">
                <a:solidFill>
                  <a:srgbClr val="000000"/>
                </a:solidFill>
                <a:latin typeface="Lato"/>
                <a:ea typeface="Lato"/>
                <a:cs typeface="Lato"/>
                <a:sym typeface="Lato"/>
              </a:rPr>
              <a:t>All cardholders pay for credit card fraud losses.</a:t>
            </a:r>
            <a:endParaRPr sz="1400" b="0" i="0" u="none" strike="noStrike" cap="none">
              <a:solidFill>
                <a:srgbClr val="000000"/>
              </a:solidFill>
              <a:latin typeface="Arial"/>
              <a:ea typeface="Arial"/>
              <a:cs typeface="Arial"/>
              <a:sym typeface="Arial"/>
            </a:endParaRPr>
          </a:p>
          <a:p>
            <a:pPr marL="720000" marR="0" lvl="0" indent="-347472" algn="l" rtl="0">
              <a:lnSpc>
                <a:spcPct val="100000"/>
              </a:lnSpc>
              <a:spcBef>
                <a:spcPts val="400"/>
              </a:spcBef>
              <a:spcAft>
                <a:spcPts val="0"/>
              </a:spcAft>
              <a:buClr>
                <a:srgbClr val="EE283C"/>
              </a:buClr>
              <a:buSzPts val="2000"/>
              <a:buFont typeface="Noto Sans Symbols"/>
              <a:buChar char="●"/>
            </a:pPr>
            <a:r>
              <a:rPr lang="en-US" sz="2000" b="0" i="0" u="none" strike="noStrike" cap="none">
                <a:solidFill>
                  <a:srgbClr val="000000"/>
                </a:solidFill>
                <a:latin typeface="Lato"/>
                <a:ea typeface="Lato"/>
                <a:cs typeface="Lato"/>
                <a:sym typeface="Lato"/>
              </a:rPr>
              <a:t>Victims spend time and money to repair the damage.</a:t>
            </a:r>
            <a:endParaRPr sz="1400" b="0" i="0" u="none" strike="noStrike" cap="none">
              <a:solidFill>
                <a:srgbClr val="000000"/>
              </a:solidFill>
              <a:latin typeface="Arial"/>
              <a:ea typeface="Arial"/>
              <a:cs typeface="Arial"/>
              <a:sym typeface="Arial"/>
            </a:endParaRPr>
          </a:p>
          <a:p>
            <a:pPr marL="720000" marR="0" lvl="0" indent="-347472" algn="l" rtl="0">
              <a:lnSpc>
                <a:spcPct val="100000"/>
              </a:lnSpc>
              <a:spcBef>
                <a:spcPts val="400"/>
              </a:spcBef>
              <a:spcAft>
                <a:spcPts val="0"/>
              </a:spcAft>
              <a:buClr>
                <a:srgbClr val="EE283C"/>
              </a:buClr>
              <a:buSzPts val="2000"/>
              <a:buFont typeface="Noto Sans Symbols"/>
              <a:buChar char="●"/>
            </a:pPr>
            <a:r>
              <a:rPr lang="en-US" sz="2000" b="0" i="0" u="none" strike="noStrike" cap="none">
                <a:solidFill>
                  <a:srgbClr val="000000"/>
                </a:solidFill>
                <a:latin typeface="Lato"/>
                <a:ea typeface="Lato"/>
                <a:cs typeface="Lato"/>
                <a:sym typeface="Lato"/>
              </a:rPr>
              <a:t>Credit card issuers charge higher fees and interest rates to cover their losses.</a:t>
            </a:r>
            <a:endParaRPr sz="1400" b="0" i="0" u="none" strike="noStrike" cap="none">
              <a:solidFill>
                <a:srgbClr val="000000"/>
              </a:solidFill>
              <a:latin typeface="Arial"/>
              <a:ea typeface="Arial"/>
              <a:cs typeface="Arial"/>
              <a:sym typeface="Arial"/>
            </a:endParaRPr>
          </a:p>
          <a:p>
            <a:pPr marL="720000" marR="0" lvl="0" indent="-220472" algn="l" rtl="0">
              <a:lnSpc>
                <a:spcPct val="100000"/>
              </a:lnSpc>
              <a:spcBef>
                <a:spcPts val="400"/>
              </a:spcBef>
              <a:spcAft>
                <a:spcPts val="200"/>
              </a:spcAft>
              <a:buClr>
                <a:srgbClr val="EE283C"/>
              </a:buClr>
              <a:buSzPts val="2000"/>
              <a:buFont typeface="Noto Sans Symbols"/>
              <a:buNone/>
            </a:pPr>
            <a:endParaRPr sz="2000" b="0" i="0" u="none" strike="noStrike" cap="none">
              <a:solidFill>
                <a:srgbClr val="000000"/>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fade">
                                      <p:cBhvr>
                                        <p:cTn id="7" dur="500"/>
                                        <p:tgtEl>
                                          <p:spTgt spid="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
                                            <p:txEl>
                                              <p:pRg st="1" end="1"/>
                                            </p:txEl>
                                          </p:spTgt>
                                        </p:tgtEl>
                                        <p:attrNameLst>
                                          <p:attrName>style.visibility</p:attrName>
                                        </p:attrNameLst>
                                      </p:cBhvr>
                                      <p:to>
                                        <p:strVal val="visible"/>
                                      </p:to>
                                    </p:set>
                                    <p:animEffect transition="in" filter="fade">
                                      <p:cBhvr>
                                        <p:cTn id="12" dur="500"/>
                                        <p:tgtEl>
                                          <p:spTgt spid="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xEl>
                                              <p:pRg st="2" end="2"/>
                                            </p:txEl>
                                          </p:spTgt>
                                        </p:tgtEl>
                                        <p:attrNameLst>
                                          <p:attrName>style.visibility</p:attrName>
                                        </p:attrNameLst>
                                      </p:cBhvr>
                                      <p:to>
                                        <p:strVal val="visible"/>
                                      </p:to>
                                    </p:set>
                                    <p:animEffect transition="in" filter="fade">
                                      <p:cBhvr>
                                        <p:cTn id="17" dur="500"/>
                                        <p:tgtEl>
                                          <p:spTgt spid="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
                                            <p:txEl>
                                              <p:pRg st="3" end="3"/>
                                            </p:txEl>
                                          </p:spTgt>
                                        </p:tgtEl>
                                        <p:attrNameLst>
                                          <p:attrName>style.visibility</p:attrName>
                                        </p:attrNameLst>
                                      </p:cBhvr>
                                      <p:to>
                                        <p:strVal val="visible"/>
                                      </p:to>
                                    </p:set>
                                    <p:animEffect transition="in" filter="fade">
                                      <p:cBhvr>
                                        <p:cTn id="22" dur="500"/>
                                        <p:tgtEl>
                                          <p:spTgt spid="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
                                            <p:txEl>
                                              <p:pRg st="4" end="4"/>
                                            </p:txEl>
                                          </p:spTgt>
                                        </p:tgtEl>
                                        <p:attrNameLst>
                                          <p:attrName>style.visibility</p:attrName>
                                        </p:attrNameLst>
                                      </p:cBhvr>
                                      <p:to>
                                        <p:strVal val="visible"/>
                                      </p:to>
                                    </p:set>
                                    <p:animEffect transition="in" filter="fade">
                                      <p:cBhvr>
                                        <p:cTn id="27" dur="500"/>
                                        <p:tgtEl>
                                          <p:spTgt spid="5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6">
                                            <p:txEl>
                                              <p:pRg st="5" end="5"/>
                                            </p:txEl>
                                          </p:spTgt>
                                        </p:tgtEl>
                                        <p:attrNameLst>
                                          <p:attrName>style.visibility</p:attrName>
                                        </p:attrNameLst>
                                      </p:cBhvr>
                                      <p:to>
                                        <p:strVal val="visible"/>
                                      </p:to>
                                    </p:set>
                                    <p:animEffect transition="in" filter="fade">
                                      <p:cBhvr>
                                        <p:cTn id="32" dur="500"/>
                                        <p:tgtEl>
                                          <p:spTgt spid="5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6">
                                            <p:txEl>
                                              <p:pRg st="6" end="6"/>
                                            </p:txEl>
                                          </p:spTgt>
                                        </p:tgtEl>
                                        <p:attrNameLst>
                                          <p:attrName>style.visibility</p:attrName>
                                        </p:attrNameLst>
                                      </p:cBhvr>
                                      <p:to>
                                        <p:strVal val="visible"/>
                                      </p:to>
                                    </p:set>
                                    <p:animEffect transition="in" filter="fade">
                                      <p:cBhvr>
                                        <p:cTn id="37" dur="500"/>
                                        <p:tgtEl>
                                          <p:spTgt spid="5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6">
                                            <p:txEl>
                                              <p:pRg st="7" end="7"/>
                                            </p:txEl>
                                          </p:spTgt>
                                        </p:tgtEl>
                                        <p:attrNameLst>
                                          <p:attrName>style.visibility</p:attrName>
                                        </p:attrNameLst>
                                      </p:cBhvr>
                                      <p:to>
                                        <p:strVal val="visible"/>
                                      </p:to>
                                    </p:set>
                                    <p:animEffect transition="in" filter="fade">
                                      <p:cBhvr>
                                        <p:cTn id="42" dur="500"/>
                                        <p:tgtEl>
                                          <p:spTgt spid="5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56">
                                            <p:txEl>
                                              <p:pRg st="0" end="0"/>
                                            </p:txEl>
                                          </p:spTgt>
                                        </p:tgtEl>
                                      </p:cBhvr>
                                    </p:animEffect>
                                    <p:set>
                                      <p:cBhvr>
                                        <p:cTn id="47" dur="1" fill="hold">
                                          <p:stCondLst>
                                            <p:cond delay="500"/>
                                          </p:stCondLst>
                                        </p:cTn>
                                        <p:tgtEl>
                                          <p:spTgt spid="56">
                                            <p:txEl>
                                              <p:pRg st="0" end="0"/>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56">
                                            <p:txEl>
                                              <p:pRg st="1" end="1"/>
                                            </p:txEl>
                                          </p:spTgt>
                                        </p:tgtEl>
                                      </p:cBhvr>
                                    </p:animEffect>
                                    <p:set>
                                      <p:cBhvr>
                                        <p:cTn id="52" dur="1" fill="hold">
                                          <p:stCondLst>
                                            <p:cond delay="500"/>
                                          </p:stCondLst>
                                        </p:cTn>
                                        <p:tgtEl>
                                          <p:spTgt spid="56">
                                            <p:txEl>
                                              <p:pRg st="1" end="1"/>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56">
                                            <p:txEl>
                                              <p:pRg st="2" end="2"/>
                                            </p:txEl>
                                          </p:spTgt>
                                        </p:tgtEl>
                                      </p:cBhvr>
                                    </p:animEffect>
                                    <p:set>
                                      <p:cBhvr>
                                        <p:cTn id="57" dur="1" fill="hold">
                                          <p:stCondLst>
                                            <p:cond delay="500"/>
                                          </p:stCondLst>
                                        </p:cTn>
                                        <p:tgtEl>
                                          <p:spTgt spid="56">
                                            <p:txEl>
                                              <p:pRg st="2" end="2"/>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56">
                                            <p:txEl>
                                              <p:pRg st="3" end="3"/>
                                            </p:txEl>
                                          </p:spTgt>
                                        </p:tgtEl>
                                      </p:cBhvr>
                                    </p:animEffect>
                                    <p:set>
                                      <p:cBhvr>
                                        <p:cTn id="62" dur="1" fill="hold">
                                          <p:stCondLst>
                                            <p:cond delay="500"/>
                                          </p:stCondLst>
                                        </p:cTn>
                                        <p:tgtEl>
                                          <p:spTgt spid="56">
                                            <p:txEl>
                                              <p:pRg st="3" end="3"/>
                                            </p:txEl>
                                          </p:spTgt>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56">
                                            <p:txEl>
                                              <p:pRg st="4" end="4"/>
                                            </p:txEl>
                                          </p:spTgt>
                                        </p:tgtEl>
                                      </p:cBhvr>
                                    </p:animEffect>
                                    <p:set>
                                      <p:cBhvr>
                                        <p:cTn id="67" dur="1" fill="hold">
                                          <p:stCondLst>
                                            <p:cond delay="500"/>
                                          </p:stCondLst>
                                        </p:cTn>
                                        <p:tgtEl>
                                          <p:spTgt spid="56">
                                            <p:txEl>
                                              <p:pRg st="4" end="4"/>
                                            </p:txEl>
                                          </p:spTgt>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500"/>
                                        <p:tgtEl>
                                          <p:spTgt spid="56">
                                            <p:txEl>
                                              <p:pRg st="5" end="5"/>
                                            </p:txEl>
                                          </p:spTgt>
                                        </p:tgtEl>
                                      </p:cBhvr>
                                    </p:animEffect>
                                    <p:set>
                                      <p:cBhvr>
                                        <p:cTn id="72" dur="1" fill="hold">
                                          <p:stCondLst>
                                            <p:cond delay="500"/>
                                          </p:stCondLst>
                                        </p:cTn>
                                        <p:tgtEl>
                                          <p:spTgt spid="56">
                                            <p:txEl>
                                              <p:pRg st="5" end="5"/>
                                            </p:txEl>
                                          </p:spTgt>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500"/>
                                        <p:tgtEl>
                                          <p:spTgt spid="56">
                                            <p:txEl>
                                              <p:pRg st="6" end="6"/>
                                            </p:txEl>
                                          </p:spTgt>
                                        </p:tgtEl>
                                      </p:cBhvr>
                                    </p:animEffect>
                                    <p:set>
                                      <p:cBhvr>
                                        <p:cTn id="77" dur="1" fill="hold">
                                          <p:stCondLst>
                                            <p:cond delay="500"/>
                                          </p:stCondLst>
                                        </p:cTn>
                                        <p:tgtEl>
                                          <p:spTgt spid="56">
                                            <p:txEl>
                                              <p:pRg st="6" end="6"/>
                                            </p:txEl>
                                          </p:spTgt>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500"/>
                                        <p:tgtEl>
                                          <p:spTgt spid="56">
                                            <p:txEl>
                                              <p:pRg st="7" end="7"/>
                                            </p:txEl>
                                          </p:spTgt>
                                        </p:tgtEl>
                                      </p:cBhvr>
                                    </p:animEffect>
                                    <p:set>
                                      <p:cBhvr>
                                        <p:cTn id="82" dur="1" fill="hold">
                                          <p:stCondLst>
                                            <p:cond delay="500"/>
                                          </p:stCondLst>
                                        </p:cTn>
                                        <p:tgtEl>
                                          <p:spTgt spid="56">
                                            <p:txEl>
                                              <p:pRg st="7" end="7"/>
                                            </p:txEl>
                                          </p:spTgt>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500"/>
                                        <p:tgtEl>
                                          <p:spTgt spid="55"/>
                                        </p:tgtEl>
                                      </p:cBhvr>
                                    </p:animEffect>
                                    <p:set>
                                      <p:cBhvr>
                                        <p:cTn id="87" dur="1" fill="hold">
                                          <p:stCondLst>
                                            <p:cond delay="50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txBox="1"/>
          <p:nvPr/>
        </p:nvSpPr>
        <p:spPr>
          <a:xfrm>
            <a:off x="829056" y="204321"/>
            <a:ext cx="10533888" cy="52387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Lato"/>
                <a:ea typeface="Lato"/>
                <a:cs typeface="Lato"/>
                <a:sym typeface="Lato"/>
              </a:rPr>
              <a:t>KEY FINDINGS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Lato"/>
                <a:ea typeface="Lato"/>
                <a:cs typeface="Lato"/>
                <a:sym typeface="Lato"/>
              </a:rPr>
              <a:t>YEAR MONTH VS TRANSACTIONS AND CUSTOMERS</a:t>
            </a:r>
            <a:endParaRPr sz="1400" b="0" i="0" u="none" strike="noStrike" cap="none">
              <a:solidFill>
                <a:srgbClr val="000000"/>
              </a:solidFill>
              <a:latin typeface="Arial"/>
              <a:ea typeface="Arial"/>
              <a:cs typeface="Arial"/>
              <a:sym typeface="Arial"/>
            </a:endParaRPr>
          </a:p>
        </p:txBody>
      </p:sp>
      <p:sp>
        <p:nvSpPr>
          <p:cNvPr id="63" name="Google Shape;63;p5"/>
          <p:cNvSpPr/>
          <p:nvPr/>
        </p:nvSpPr>
        <p:spPr>
          <a:xfrm>
            <a:off x="945467" y="5207548"/>
            <a:ext cx="10301066" cy="1412991"/>
          </a:xfrm>
          <a:prstGeom prst="roundRect">
            <a:avLst>
              <a:gd name="adj" fmla="val 11499"/>
            </a:avLst>
          </a:pr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spAutoFit/>
          </a:bodyPr>
          <a:lstStyle/>
          <a:p>
            <a:pPr marL="349200" marR="0" lvl="0" indent="-349200" algn="l" rtl="0">
              <a:lnSpc>
                <a:spcPct val="100000"/>
              </a:lnSpc>
              <a:spcBef>
                <a:spcPts val="0"/>
              </a:spcBef>
              <a:spcAft>
                <a:spcPts val="0"/>
              </a:spcAft>
              <a:buClr>
                <a:srgbClr val="EE283C"/>
              </a:buClr>
              <a:buSzPts val="1600"/>
              <a:buFont typeface="Arial"/>
              <a:buChar char="•"/>
            </a:pPr>
            <a:r>
              <a:rPr lang="en-US" sz="1600" b="0" i="0" u="none" strike="noStrike" cap="none">
                <a:solidFill>
                  <a:schemeClr val="dk1"/>
                </a:solidFill>
                <a:latin typeface="Lato"/>
                <a:ea typeface="Lato"/>
                <a:cs typeface="Lato"/>
                <a:sym typeface="Lato"/>
              </a:rPr>
              <a:t>The timeline plot shows the number of transactions and the number of customers who made transactions in a given year month.</a:t>
            </a:r>
            <a:endParaRPr sz="1400" b="0" i="0" u="none" strike="noStrike" cap="none">
              <a:solidFill>
                <a:srgbClr val="000000"/>
              </a:solidFill>
              <a:latin typeface="Arial"/>
              <a:ea typeface="Arial"/>
              <a:cs typeface="Arial"/>
              <a:sym typeface="Arial"/>
            </a:endParaRPr>
          </a:p>
          <a:p>
            <a:pPr marL="349200" marR="0" lvl="0" indent="-349200" algn="l" rtl="0">
              <a:lnSpc>
                <a:spcPct val="100000"/>
              </a:lnSpc>
              <a:spcBef>
                <a:spcPts val="0"/>
              </a:spcBef>
              <a:spcAft>
                <a:spcPts val="0"/>
              </a:spcAft>
              <a:buClr>
                <a:srgbClr val="EE283C"/>
              </a:buClr>
              <a:buSzPts val="1600"/>
              <a:buFont typeface="Arial"/>
              <a:buChar char="•"/>
            </a:pPr>
            <a:r>
              <a:rPr lang="en-US" sz="1600" b="0" i="0" u="none" strike="noStrike" cap="none">
                <a:solidFill>
                  <a:schemeClr val="dk1"/>
                </a:solidFill>
                <a:latin typeface="Lato"/>
                <a:ea typeface="Lato"/>
                <a:cs typeface="Lato"/>
                <a:sym typeface="Lato"/>
              </a:rPr>
              <a:t>The number of transactions by ~900 customers ranges from 60k to 140k and changes every month.</a:t>
            </a:r>
            <a:endParaRPr sz="1400" b="0" i="0" u="none" strike="noStrike" cap="none">
              <a:solidFill>
                <a:srgbClr val="000000"/>
              </a:solidFill>
              <a:latin typeface="Arial"/>
              <a:ea typeface="Arial"/>
              <a:cs typeface="Arial"/>
              <a:sym typeface="Arial"/>
            </a:endParaRPr>
          </a:p>
          <a:p>
            <a:pPr marL="349200" marR="0" lvl="0" indent="-349200" algn="l" rtl="0">
              <a:lnSpc>
                <a:spcPct val="100000"/>
              </a:lnSpc>
              <a:spcBef>
                <a:spcPts val="0"/>
              </a:spcBef>
              <a:spcAft>
                <a:spcPts val="0"/>
              </a:spcAft>
              <a:buClr>
                <a:srgbClr val="EE283C"/>
              </a:buClr>
              <a:buSzPts val="1600"/>
              <a:buFont typeface="Arial"/>
              <a:buChar char="•"/>
            </a:pPr>
            <a:r>
              <a:rPr lang="en-US" sz="1600" b="0" i="0" u="none" strike="noStrike" cap="none">
                <a:solidFill>
                  <a:schemeClr val="dk1"/>
                </a:solidFill>
                <a:latin typeface="Lato"/>
                <a:ea typeface="Lato"/>
                <a:cs typeface="Lato"/>
                <a:sym typeface="Lato"/>
              </a:rPr>
              <a:t>The number of customers did not vary a lot. It shows that the </a:t>
            </a:r>
            <a:r>
              <a:rPr lang="en-US" sz="1600" b="1" i="0" u="none" strike="noStrike" cap="none">
                <a:solidFill>
                  <a:schemeClr val="dk2"/>
                </a:solidFill>
                <a:latin typeface="Lato"/>
                <a:ea typeface="Lato"/>
                <a:cs typeface="Lato"/>
                <a:sym typeface="Lato"/>
              </a:rPr>
              <a:t>same number of customers make multiple transactions, which is also a seasonal behavior</a:t>
            </a:r>
            <a:r>
              <a:rPr lang="en-US" sz="1600" b="0" i="0" u="none" strike="noStrike" cap="none">
                <a:solidFill>
                  <a:schemeClr val="dk1"/>
                </a:solidFill>
                <a:latin typeface="Lato"/>
                <a:ea typeface="Lato"/>
                <a:cs typeface="Lato"/>
                <a:sym typeface="Lato"/>
              </a:rPr>
              <a:t>. We see a peak in the month of December.</a:t>
            </a:r>
            <a:endParaRPr sz="1400" b="0" i="0" u="none" strike="noStrike" cap="none">
              <a:solidFill>
                <a:srgbClr val="000000"/>
              </a:solidFill>
              <a:latin typeface="Arial"/>
              <a:ea typeface="Arial"/>
              <a:cs typeface="Arial"/>
              <a:sym typeface="Arial"/>
            </a:endParaRPr>
          </a:p>
        </p:txBody>
      </p:sp>
      <p:pic>
        <p:nvPicPr>
          <p:cNvPr id="64" name="Google Shape;64;p5" descr="A picture containing shape&#10;&#10;Description automatically generated"/>
          <p:cNvPicPr preferRelativeResize="0"/>
          <p:nvPr/>
        </p:nvPicPr>
        <p:blipFill rotWithShape="1">
          <a:blip r:embed="rId3">
            <a:alphaModFix/>
          </a:blip>
          <a:srcRect/>
          <a:stretch/>
        </p:blipFill>
        <p:spPr>
          <a:xfrm>
            <a:off x="2310864" y="881257"/>
            <a:ext cx="7570273" cy="2018315"/>
          </a:xfrm>
          <a:prstGeom prst="rect">
            <a:avLst/>
          </a:prstGeom>
          <a:noFill/>
          <a:ln>
            <a:noFill/>
          </a:ln>
        </p:spPr>
      </p:pic>
      <p:pic>
        <p:nvPicPr>
          <p:cNvPr id="65" name="Google Shape;65;p5"/>
          <p:cNvPicPr preferRelativeResize="0"/>
          <p:nvPr/>
        </p:nvPicPr>
        <p:blipFill rotWithShape="1">
          <a:blip r:embed="rId4">
            <a:alphaModFix/>
          </a:blip>
          <a:srcRect/>
          <a:stretch/>
        </p:blipFill>
        <p:spPr>
          <a:xfrm>
            <a:off x="2406904" y="3022162"/>
            <a:ext cx="7474233" cy="202507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fade">
                                      <p:cBhvr>
                                        <p:cTn id="11" dur="500"/>
                                        <p:tgtEl>
                                          <p:spTgt spid="6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64"/>
                                        </p:tgtEl>
                                      </p:cBhvr>
                                    </p:animEffect>
                                    <p:set>
                                      <p:cBhvr>
                                        <p:cTn id="21" dur="1" fill="hold">
                                          <p:stCondLst>
                                            <p:cond delay="500"/>
                                          </p:stCondLst>
                                        </p:cTn>
                                        <p:tgtEl>
                                          <p:spTgt spid="64"/>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65"/>
                                        </p:tgtEl>
                                      </p:cBhvr>
                                    </p:animEffect>
                                    <p:set>
                                      <p:cBhvr>
                                        <p:cTn id="24" dur="1" fill="hold">
                                          <p:stCondLst>
                                            <p:cond delay="500"/>
                                          </p:stCondLst>
                                        </p:cTn>
                                        <p:tgtEl>
                                          <p:spTgt spid="65"/>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63"/>
                                        </p:tgtEl>
                                      </p:cBhvr>
                                    </p:animEffect>
                                    <p:set>
                                      <p:cBhvr>
                                        <p:cTn id="27" dur="1" fill="hold">
                                          <p:stCondLst>
                                            <p:cond delay="500"/>
                                          </p:stCondLst>
                                        </p:cTn>
                                        <p:tgtEl>
                                          <p:spTgt spid="63"/>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62"/>
                                        </p:tgtEl>
                                      </p:cBhvr>
                                    </p:animEffect>
                                    <p:set>
                                      <p:cBhvr>
                                        <p:cTn id="30" dur="1" fill="hold">
                                          <p:stCondLst>
                                            <p:cond delay="500"/>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6"/>
          <p:cNvSpPr txBox="1"/>
          <p:nvPr/>
        </p:nvSpPr>
        <p:spPr>
          <a:xfrm>
            <a:off x="829056" y="204321"/>
            <a:ext cx="10533888" cy="52387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Lato"/>
                <a:ea typeface="Lato"/>
                <a:cs typeface="Lato"/>
                <a:sym typeface="Lato"/>
              </a:rPr>
              <a:t>YEAR MONTH VS FRAUD TRANSACTIONS AND CUSTOMERS</a:t>
            </a:r>
            <a:endParaRPr sz="1400" b="0" i="0" u="none" strike="noStrike" cap="none">
              <a:solidFill>
                <a:srgbClr val="000000"/>
              </a:solidFill>
              <a:latin typeface="Arial"/>
              <a:ea typeface="Arial"/>
              <a:cs typeface="Arial"/>
              <a:sym typeface="Arial"/>
            </a:endParaRPr>
          </a:p>
        </p:txBody>
      </p:sp>
      <p:sp>
        <p:nvSpPr>
          <p:cNvPr id="72" name="Google Shape;72;p6"/>
          <p:cNvSpPr/>
          <p:nvPr/>
        </p:nvSpPr>
        <p:spPr>
          <a:xfrm>
            <a:off x="789401" y="4980566"/>
            <a:ext cx="10613199" cy="1675881"/>
          </a:xfrm>
          <a:prstGeom prst="roundRect">
            <a:avLst>
              <a:gd name="adj" fmla="val 11499"/>
            </a:avLst>
          </a:pr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spAutoFit/>
          </a:bodyPr>
          <a:lstStyle/>
          <a:p>
            <a:pPr marL="285750" marR="0" lvl="0" indent="-285750" algn="l" rtl="0">
              <a:lnSpc>
                <a:spcPct val="100000"/>
              </a:lnSpc>
              <a:spcBef>
                <a:spcPts val="0"/>
              </a:spcBef>
              <a:spcAft>
                <a:spcPts val="0"/>
              </a:spcAft>
              <a:buClr>
                <a:srgbClr val="EE283C"/>
              </a:buClr>
              <a:buSzPts val="1600"/>
              <a:buFont typeface="Arial"/>
              <a:buChar char="•"/>
            </a:pPr>
            <a:r>
              <a:rPr lang="en-US" sz="1600" b="0" i="0" u="none" strike="noStrike" cap="none">
                <a:solidFill>
                  <a:schemeClr val="dk1"/>
                </a:solidFill>
                <a:latin typeface="Lato"/>
                <a:ea typeface="Lato"/>
                <a:cs typeface="Lato"/>
                <a:sym typeface="Lato"/>
              </a:rPr>
              <a:t>The number of fraudulent transactions vary from 250 to 600. Fraudulent transactions are distributed across all months which shows fraud is a continuous behaviour.</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EE283C"/>
              </a:buClr>
              <a:buSzPts val="1600"/>
              <a:buFont typeface="Arial"/>
              <a:buChar char="•"/>
            </a:pPr>
            <a:r>
              <a:rPr lang="en-US" sz="1600" b="0" i="0" u="none" strike="noStrike" cap="none">
                <a:solidFill>
                  <a:schemeClr val="dk1"/>
                </a:solidFill>
                <a:latin typeface="Lato"/>
                <a:ea typeface="Lato"/>
                <a:cs typeface="Lato"/>
                <a:sym typeface="Lato"/>
              </a:rPr>
              <a:t>Interestingly, in Dec -2020, there is a peak of overall transactions, whereas fraudulent transactions show a dip.</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EE283C"/>
              </a:buClr>
              <a:buSzPts val="1600"/>
              <a:buFont typeface="Arial"/>
              <a:buChar char="•"/>
            </a:pPr>
            <a:r>
              <a:rPr lang="en-US" sz="1600" b="0" i="0" u="none" strike="noStrike" cap="none">
                <a:solidFill>
                  <a:schemeClr val="dk1"/>
                </a:solidFill>
                <a:latin typeface="Lato"/>
                <a:ea typeface="Lato"/>
                <a:cs typeface="Lato"/>
                <a:sym typeface="Lato"/>
              </a:rPr>
              <a:t>Fraudulent transactions are repeated for the same customers’ credit cards; for example, 500 fraudulent transactions were made with the same 50 customer’s credit cards in January 2019.</a:t>
            </a:r>
            <a:r>
              <a:rPr lang="en-US" sz="1600" b="1" i="0" u="none" strike="noStrike" cap="none">
                <a:solidFill>
                  <a:schemeClr val="dk2"/>
                </a:solidFill>
                <a:latin typeface="Lato"/>
                <a:ea typeface="Lato"/>
                <a:cs typeface="Lato"/>
                <a:sym typeface="Lato"/>
              </a:rPr>
              <a:t> Mostly, more than one fraudulent transaction occurred with the same customer’s credit card.</a:t>
            </a:r>
            <a:endParaRPr sz="1400" b="0" i="0" u="none" strike="noStrike" cap="none">
              <a:solidFill>
                <a:srgbClr val="000000"/>
              </a:solidFill>
              <a:latin typeface="Arial"/>
              <a:ea typeface="Arial"/>
              <a:cs typeface="Arial"/>
              <a:sym typeface="Arial"/>
            </a:endParaRPr>
          </a:p>
        </p:txBody>
      </p:sp>
      <p:pic>
        <p:nvPicPr>
          <p:cNvPr id="73" name="Google Shape;73;p6" descr="A picture containing line chart&#10;&#10;Description automatically generated"/>
          <p:cNvPicPr preferRelativeResize="0"/>
          <p:nvPr/>
        </p:nvPicPr>
        <p:blipFill rotWithShape="1">
          <a:blip r:embed="rId3">
            <a:alphaModFix/>
          </a:blip>
          <a:srcRect/>
          <a:stretch/>
        </p:blipFill>
        <p:spPr>
          <a:xfrm>
            <a:off x="2385446" y="765406"/>
            <a:ext cx="7421109" cy="2010676"/>
          </a:xfrm>
          <a:prstGeom prst="rect">
            <a:avLst/>
          </a:prstGeom>
          <a:noFill/>
          <a:ln>
            <a:noFill/>
          </a:ln>
        </p:spPr>
      </p:pic>
      <p:pic>
        <p:nvPicPr>
          <p:cNvPr id="74" name="Google Shape;74;p6"/>
          <p:cNvPicPr preferRelativeResize="0"/>
          <p:nvPr/>
        </p:nvPicPr>
        <p:blipFill rotWithShape="1">
          <a:blip r:embed="rId4">
            <a:alphaModFix/>
          </a:blip>
          <a:srcRect/>
          <a:stretch/>
        </p:blipFill>
        <p:spPr>
          <a:xfrm>
            <a:off x="2385446" y="2902072"/>
            <a:ext cx="7421109" cy="202104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500"/>
                                        <p:tgtEl>
                                          <p:spTgt spid="7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73"/>
                                        </p:tgtEl>
                                      </p:cBhvr>
                                    </p:animEffect>
                                    <p:set>
                                      <p:cBhvr>
                                        <p:cTn id="21" dur="1" fill="hold">
                                          <p:stCondLst>
                                            <p:cond delay="500"/>
                                          </p:stCondLst>
                                        </p:cTn>
                                        <p:tgtEl>
                                          <p:spTgt spid="73"/>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74"/>
                                        </p:tgtEl>
                                      </p:cBhvr>
                                    </p:animEffect>
                                    <p:set>
                                      <p:cBhvr>
                                        <p:cTn id="24" dur="1" fill="hold">
                                          <p:stCondLst>
                                            <p:cond delay="500"/>
                                          </p:stCondLst>
                                        </p:cTn>
                                        <p:tgtEl>
                                          <p:spTgt spid="74"/>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72"/>
                                        </p:tgtEl>
                                      </p:cBhvr>
                                    </p:animEffect>
                                    <p:set>
                                      <p:cBhvr>
                                        <p:cTn id="27" dur="1" fill="hold">
                                          <p:stCondLst>
                                            <p:cond delay="500"/>
                                          </p:stCondLst>
                                        </p:cTn>
                                        <p:tgtEl>
                                          <p:spTgt spid="72"/>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71"/>
                                        </p:tgtEl>
                                      </p:cBhvr>
                                    </p:animEffect>
                                    <p:set>
                                      <p:cBhvr>
                                        <p:cTn id="30" dur="1" fill="hold">
                                          <p:stCondLst>
                                            <p:cond delay="500"/>
                                          </p:stCondLst>
                                        </p:cTn>
                                        <p:tgtEl>
                                          <p:spTgt spid="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graphicFrame>
        <p:nvGraphicFramePr>
          <p:cNvPr id="80" name="Google Shape;80;p7"/>
          <p:cNvGraphicFramePr/>
          <p:nvPr/>
        </p:nvGraphicFramePr>
        <p:xfrm>
          <a:off x="563350" y="1946680"/>
          <a:ext cx="3000000" cy="3000000"/>
        </p:xfrm>
        <a:graphic>
          <a:graphicData uri="http://schemas.openxmlformats.org/drawingml/2006/table">
            <a:tbl>
              <a:tblPr>
                <a:noFill/>
                <a:tableStyleId>{BB03895C-0F46-4A7C-987B-FE2E5DF14A40}</a:tableStyleId>
              </a:tblPr>
              <a:tblGrid>
                <a:gridCol w="390800">
                  <a:extLst>
                    <a:ext uri="{9D8B030D-6E8A-4147-A177-3AD203B41FA5}">
                      <a16:colId xmlns:a16="http://schemas.microsoft.com/office/drawing/2014/main" val="20000"/>
                    </a:ext>
                  </a:extLst>
                </a:gridCol>
                <a:gridCol w="891900">
                  <a:extLst>
                    <a:ext uri="{9D8B030D-6E8A-4147-A177-3AD203B41FA5}">
                      <a16:colId xmlns:a16="http://schemas.microsoft.com/office/drawing/2014/main" val="20001"/>
                    </a:ext>
                  </a:extLst>
                </a:gridCol>
                <a:gridCol w="891900">
                  <a:extLst>
                    <a:ext uri="{9D8B030D-6E8A-4147-A177-3AD203B41FA5}">
                      <a16:colId xmlns:a16="http://schemas.microsoft.com/office/drawing/2014/main" val="20002"/>
                    </a:ext>
                  </a:extLst>
                </a:gridCol>
                <a:gridCol w="891900">
                  <a:extLst>
                    <a:ext uri="{9D8B030D-6E8A-4147-A177-3AD203B41FA5}">
                      <a16:colId xmlns:a16="http://schemas.microsoft.com/office/drawing/2014/main" val="20003"/>
                    </a:ext>
                  </a:extLst>
                </a:gridCol>
                <a:gridCol w="1248275">
                  <a:extLst>
                    <a:ext uri="{9D8B030D-6E8A-4147-A177-3AD203B41FA5}">
                      <a16:colId xmlns:a16="http://schemas.microsoft.com/office/drawing/2014/main" val="20004"/>
                    </a:ext>
                  </a:extLst>
                </a:gridCol>
                <a:gridCol w="1248275">
                  <a:extLst>
                    <a:ext uri="{9D8B030D-6E8A-4147-A177-3AD203B41FA5}">
                      <a16:colId xmlns:a16="http://schemas.microsoft.com/office/drawing/2014/main" val="20005"/>
                    </a:ext>
                  </a:extLst>
                </a:gridCol>
              </a:tblGrid>
              <a:tr h="360000">
                <a:tc>
                  <a:txBody>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69696"/>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lt1"/>
                          </a:solidFill>
                          <a:latin typeface="Lato"/>
                          <a:ea typeface="Lato"/>
                          <a:cs typeface="Lato"/>
                          <a:sym typeface="Lato"/>
                        </a:rPr>
                        <a:t>Gender</a:t>
                      </a:r>
                      <a:endParaRPr sz="1400" b="1" i="0" u="none" strike="noStrike" cap="none">
                        <a:solidFill>
                          <a:schemeClr val="lt1"/>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69696"/>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lt1"/>
                          </a:solidFill>
                          <a:latin typeface="Lato"/>
                          <a:ea typeface="Lato"/>
                          <a:cs typeface="Lato"/>
                          <a:sym typeface="Lato"/>
                        </a:rPr>
                        <a:t>Is_Fraud</a:t>
                      </a:r>
                      <a:endParaRPr sz="1400" b="1" i="0" u="none" strike="noStrike" cap="none">
                        <a:solidFill>
                          <a:schemeClr val="lt1"/>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69696"/>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lt1"/>
                          </a:solidFill>
                          <a:latin typeface="Lato"/>
                          <a:ea typeface="Lato"/>
                          <a:cs typeface="Lato"/>
                          <a:sym typeface="Lato"/>
                        </a:rPr>
                        <a:t>Count</a:t>
                      </a:r>
                      <a:endParaRPr sz="1400" b="1" i="0" u="none" strike="noStrike" cap="none">
                        <a:solidFill>
                          <a:schemeClr val="lt1"/>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69696"/>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lt1"/>
                          </a:solidFill>
                          <a:latin typeface="Lato"/>
                          <a:ea typeface="Lato"/>
                          <a:cs typeface="Lato"/>
                          <a:sym typeface="Lato"/>
                        </a:rPr>
                        <a:t>Gender_Count</a:t>
                      </a:r>
                      <a:endParaRPr sz="1400" b="1" i="0" u="none" strike="noStrike" cap="none">
                        <a:solidFill>
                          <a:schemeClr val="lt1"/>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69696"/>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lt1"/>
                          </a:solidFill>
                          <a:latin typeface="Lato"/>
                          <a:ea typeface="Lato"/>
                          <a:cs typeface="Lato"/>
                          <a:sym typeface="Lato"/>
                        </a:rPr>
                        <a:t>Percent_GRP</a:t>
                      </a:r>
                      <a:endParaRPr sz="1400" b="1" i="0" u="none" strike="noStrike" cap="none">
                        <a:solidFill>
                          <a:schemeClr val="lt1"/>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69696"/>
                    </a:solidFill>
                  </a:tcPr>
                </a:tc>
                <a:extLst>
                  <a:ext uri="{0D108BD9-81ED-4DB2-BD59-A6C34878D82A}">
                    <a16:rowId xmlns:a16="http://schemas.microsoft.com/office/drawing/2014/main" val="10000"/>
                  </a:ext>
                </a:extLst>
              </a:tr>
              <a:tr h="3600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0</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F</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0</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1009850</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1014749</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99.517221</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00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1</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F</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1</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4899</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1014749</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0.482779</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00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2</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M</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0</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832893</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837645</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99.432695</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00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3</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M</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1</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4752</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837645</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Lato"/>
                          <a:ea typeface="Lato"/>
                          <a:cs typeface="Lato"/>
                          <a:sym typeface="Lato"/>
                        </a:rPr>
                        <a:t>0.567305</a:t>
                      </a:r>
                      <a:endParaRPr sz="1400" b="0" i="0" u="none" strike="noStrike" cap="none">
                        <a:solidFill>
                          <a:srgbClr val="000000"/>
                        </a:solidFill>
                        <a:latin typeface="Lato"/>
                        <a:ea typeface="Lato"/>
                        <a:cs typeface="Lato"/>
                        <a:sym typeface="Lato"/>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81" name="Google Shape;81;p7"/>
          <p:cNvGraphicFramePr/>
          <p:nvPr/>
        </p:nvGraphicFramePr>
        <p:xfrm>
          <a:off x="6357157" y="1208636"/>
          <a:ext cx="5306340" cy="3276088"/>
        </p:xfrm>
        <a:graphic>
          <a:graphicData uri="http://schemas.openxmlformats.org/drawingml/2006/chart">
            <c:chart xmlns:c="http://schemas.openxmlformats.org/drawingml/2006/chart" xmlns:r="http://schemas.openxmlformats.org/officeDocument/2006/relationships" r:id="rId3"/>
          </a:graphicData>
        </a:graphic>
      </p:graphicFrame>
      <p:sp>
        <p:nvSpPr>
          <p:cNvPr id="82" name="Google Shape;82;p7"/>
          <p:cNvSpPr txBox="1"/>
          <p:nvPr/>
        </p:nvSpPr>
        <p:spPr>
          <a:xfrm>
            <a:off x="829056" y="204321"/>
            <a:ext cx="10533888" cy="52387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Lato"/>
                <a:ea typeface="Lato"/>
                <a:cs typeface="Lato"/>
                <a:sym typeface="Lato"/>
              </a:rPr>
              <a:t>CATEGORICAL VARIABLE - GENDER</a:t>
            </a:r>
            <a:endParaRPr sz="1400" b="0" i="0" u="none" strike="noStrike" cap="none">
              <a:solidFill>
                <a:srgbClr val="000000"/>
              </a:solidFill>
              <a:latin typeface="Arial"/>
              <a:ea typeface="Arial"/>
              <a:cs typeface="Arial"/>
              <a:sym typeface="Arial"/>
            </a:endParaRPr>
          </a:p>
        </p:txBody>
      </p:sp>
      <p:sp>
        <p:nvSpPr>
          <p:cNvPr id="83" name="Google Shape;83;p7"/>
          <p:cNvSpPr/>
          <p:nvPr/>
        </p:nvSpPr>
        <p:spPr>
          <a:xfrm>
            <a:off x="945467" y="4965164"/>
            <a:ext cx="10301066" cy="1150101"/>
          </a:xfrm>
          <a:prstGeom prst="roundRect">
            <a:avLst>
              <a:gd name="adj" fmla="val 11499"/>
            </a:avLst>
          </a:pr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spAutoFit/>
          </a:bodyPr>
          <a:lstStyle/>
          <a:p>
            <a:pPr marL="349200" marR="0" lvl="0" indent="-349200" algn="l" rtl="0">
              <a:lnSpc>
                <a:spcPct val="100000"/>
              </a:lnSpc>
              <a:spcBef>
                <a:spcPts val="0"/>
              </a:spcBef>
              <a:spcAft>
                <a:spcPts val="0"/>
              </a:spcAft>
              <a:buClr>
                <a:srgbClr val="EE283C"/>
              </a:buClr>
              <a:buSzPts val="1600"/>
              <a:buFont typeface="Arial"/>
              <a:buChar char="•"/>
            </a:pPr>
            <a:r>
              <a:rPr lang="en-US" sz="1600" b="0" i="0" u="none" strike="noStrike" cap="none">
                <a:solidFill>
                  <a:schemeClr val="dk1"/>
                </a:solidFill>
                <a:latin typeface="Lato"/>
                <a:ea typeface="Lato"/>
                <a:cs typeface="Lato"/>
                <a:sym typeface="Lato"/>
              </a:rPr>
              <a:t>Based on the ‘Gender’ variable, there is not much skewness based on the number of transactions in both groups.</a:t>
            </a:r>
            <a:endParaRPr sz="1400" b="0" i="0" u="none" strike="noStrike" cap="none">
              <a:solidFill>
                <a:srgbClr val="000000"/>
              </a:solidFill>
              <a:latin typeface="Arial"/>
              <a:ea typeface="Arial"/>
              <a:cs typeface="Arial"/>
              <a:sym typeface="Arial"/>
            </a:endParaRPr>
          </a:p>
          <a:p>
            <a:pPr marL="349200" marR="0" lvl="0" indent="-349200" algn="l" rtl="0">
              <a:lnSpc>
                <a:spcPct val="100000"/>
              </a:lnSpc>
              <a:spcBef>
                <a:spcPts val="0"/>
              </a:spcBef>
              <a:spcAft>
                <a:spcPts val="0"/>
              </a:spcAft>
              <a:buClr>
                <a:srgbClr val="EE283C"/>
              </a:buClr>
              <a:buSzPts val="1600"/>
              <a:buFont typeface="Arial"/>
              <a:buChar char="•"/>
            </a:pPr>
            <a:r>
              <a:rPr lang="en-US" sz="1600" b="0" i="0" u="none" strike="noStrike" cap="none">
                <a:solidFill>
                  <a:schemeClr val="dk1"/>
                </a:solidFill>
                <a:latin typeface="Lato"/>
                <a:ea typeface="Lato"/>
                <a:cs typeface="Lato"/>
                <a:sym typeface="Lato"/>
              </a:rPr>
              <a:t>The fraud percentage is approximately the same in both groups.</a:t>
            </a:r>
            <a:endParaRPr sz="1400" b="0" i="0" u="none" strike="noStrike" cap="none">
              <a:solidFill>
                <a:srgbClr val="000000"/>
              </a:solidFill>
              <a:latin typeface="Arial"/>
              <a:ea typeface="Arial"/>
              <a:cs typeface="Arial"/>
              <a:sym typeface="Arial"/>
            </a:endParaRPr>
          </a:p>
          <a:p>
            <a:pPr marL="349200" marR="0" lvl="0" indent="-349200" algn="l" rtl="0">
              <a:lnSpc>
                <a:spcPct val="100000"/>
              </a:lnSpc>
              <a:spcBef>
                <a:spcPts val="0"/>
              </a:spcBef>
              <a:spcAft>
                <a:spcPts val="0"/>
              </a:spcAft>
              <a:buClr>
                <a:srgbClr val="EE283C"/>
              </a:buClr>
              <a:buSzPts val="1600"/>
              <a:buFont typeface="Arial"/>
              <a:buChar char="•"/>
            </a:pPr>
            <a:r>
              <a:rPr lang="en-US" sz="1600" b="0" i="0" u="none" strike="noStrike" cap="none">
                <a:solidFill>
                  <a:schemeClr val="dk1"/>
                </a:solidFill>
                <a:latin typeface="Lato"/>
                <a:ea typeface="Lato"/>
                <a:cs typeface="Lato"/>
                <a:sym typeface="Lato"/>
              </a:rPr>
              <a:t>There is </a:t>
            </a:r>
            <a:r>
              <a:rPr lang="en-US" sz="1600" b="1" i="0" u="none" strike="noStrike" cap="none">
                <a:solidFill>
                  <a:schemeClr val="dk2"/>
                </a:solidFill>
                <a:latin typeface="Lato"/>
                <a:ea typeface="Lato"/>
                <a:cs typeface="Lato"/>
                <a:sym typeface="Lato"/>
              </a:rPr>
              <a:t>no bias of fraudulent transactions based on the gender </a:t>
            </a:r>
            <a:r>
              <a:rPr lang="en-US" sz="1600" b="0" i="0" u="none" strike="noStrike" cap="none">
                <a:solidFill>
                  <a:schemeClr val="dk1"/>
                </a:solidFill>
                <a:latin typeface="Lato"/>
                <a:ea typeface="Lato"/>
                <a:cs typeface="Lato"/>
                <a:sym typeface="Lato"/>
              </a:rPr>
              <a:t>of the credit card holders.</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fade">
                                      <p:cBhvr>
                                        <p:cTn id="11" dur="500"/>
                                        <p:tgtEl>
                                          <p:spTgt spid="8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fade">
                                      <p:cBhvr>
                                        <p:cTn id="16" dur="500"/>
                                        <p:tgtEl>
                                          <p:spTgt spid="8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80"/>
                                        </p:tgtEl>
                                      </p:cBhvr>
                                    </p:animEffect>
                                    <p:set>
                                      <p:cBhvr>
                                        <p:cTn id="21" dur="1" fill="hold">
                                          <p:stCondLst>
                                            <p:cond delay="500"/>
                                          </p:stCondLst>
                                        </p:cTn>
                                        <p:tgtEl>
                                          <p:spTgt spid="80"/>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81"/>
                                        </p:tgtEl>
                                      </p:cBhvr>
                                    </p:animEffect>
                                    <p:set>
                                      <p:cBhvr>
                                        <p:cTn id="24" dur="1" fill="hold">
                                          <p:stCondLst>
                                            <p:cond delay="500"/>
                                          </p:stCondLst>
                                        </p:cTn>
                                        <p:tgtEl>
                                          <p:spTgt spid="81"/>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83"/>
                                        </p:tgtEl>
                                      </p:cBhvr>
                                    </p:animEffect>
                                    <p:set>
                                      <p:cBhvr>
                                        <p:cTn id="27" dur="1" fill="hold">
                                          <p:stCondLst>
                                            <p:cond delay="500"/>
                                          </p:stCondLst>
                                        </p:cTn>
                                        <p:tgtEl>
                                          <p:spTgt spid="83"/>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82"/>
                                        </p:tgtEl>
                                      </p:cBhvr>
                                    </p:animEffect>
                                    <p:set>
                                      <p:cBhvr>
                                        <p:cTn id="30" dur="1" fill="hold">
                                          <p:stCondLst>
                                            <p:cond delay="50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aphicFrame>
        <p:nvGraphicFramePr>
          <p:cNvPr id="89" name="Google Shape;89;p8"/>
          <p:cNvGraphicFramePr/>
          <p:nvPr/>
        </p:nvGraphicFramePr>
        <p:xfrm>
          <a:off x="582168" y="1106591"/>
          <a:ext cx="5306339" cy="393579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0" name="Google Shape;90;p8"/>
          <p:cNvGraphicFramePr/>
          <p:nvPr/>
        </p:nvGraphicFramePr>
        <p:xfrm>
          <a:off x="6303495" y="1109320"/>
          <a:ext cx="3000000" cy="3000000"/>
        </p:xfrm>
        <a:graphic>
          <a:graphicData uri="http://schemas.openxmlformats.org/drawingml/2006/table">
            <a:tbl>
              <a:tblPr>
                <a:noFill/>
                <a:tableStyleId>{BB03895C-0F46-4A7C-987B-FE2E5DF14A40}</a:tableStyleId>
              </a:tblPr>
              <a:tblGrid>
                <a:gridCol w="1189750">
                  <a:extLst>
                    <a:ext uri="{9D8B030D-6E8A-4147-A177-3AD203B41FA5}">
                      <a16:colId xmlns:a16="http://schemas.microsoft.com/office/drawing/2014/main" val="20000"/>
                    </a:ext>
                  </a:extLst>
                </a:gridCol>
                <a:gridCol w="500100">
                  <a:extLst>
                    <a:ext uri="{9D8B030D-6E8A-4147-A177-3AD203B41FA5}">
                      <a16:colId xmlns:a16="http://schemas.microsoft.com/office/drawing/2014/main" val="20001"/>
                    </a:ext>
                  </a:extLst>
                </a:gridCol>
                <a:gridCol w="822950">
                  <a:extLst>
                    <a:ext uri="{9D8B030D-6E8A-4147-A177-3AD203B41FA5}">
                      <a16:colId xmlns:a16="http://schemas.microsoft.com/office/drawing/2014/main" val="20002"/>
                    </a:ext>
                  </a:extLst>
                </a:gridCol>
                <a:gridCol w="931175">
                  <a:extLst>
                    <a:ext uri="{9D8B030D-6E8A-4147-A177-3AD203B41FA5}">
                      <a16:colId xmlns:a16="http://schemas.microsoft.com/office/drawing/2014/main" val="20003"/>
                    </a:ext>
                  </a:extLst>
                </a:gridCol>
                <a:gridCol w="931175">
                  <a:extLst>
                    <a:ext uri="{9D8B030D-6E8A-4147-A177-3AD203B41FA5}">
                      <a16:colId xmlns:a16="http://schemas.microsoft.com/office/drawing/2014/main" val="20004"/>
                    </a:ext>
                  </a:extLst>
                </a:gridCol>
                <a:gridCol w="931175">
                  <a:extLst>
                    <a:ext uri="{9D8B030D-6E8A-4147-A177-3AD203B41FA5}">
                      <a16:colId xmlns:a16="http://schemas.microsoft.com/office/drawing/2014/main" val="20005"/>
                    </a:ext>
                  </a:extLst>
                </a:gridCol>
              </a:tblGrid>
              <a:tr h="19050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chemeClr val="lt1"/>
                          </a:solidFill>
                          <a:latin typeface="Lato"/>
                          <a:ea typeface="Lato"/>
                          <a:cs typeface="Lato"/>
                          <a:sym typeface="Lato"/>
                        </a:rPr>
                        <a:t>Category</a:t>
                      </a:r>
                      <a:endParaRPr sz="1200" b="1" i="0" u="none" strike="noStrike" cap="none">
                        <a:solidFill>
                          <a:schemeClr val="lt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69696"/>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chemeClr val="lt1"/>
                          </a:solidFill>
                          <a:latin typeface="Lato"/>
                          <a:ea typeface="Lato"/>
                          <a:cs typeface="Lato"/>
                          <a:sym typeface="Lato"/>
                        </a:rPr>
                        <a:t>Is_</a:t>
                      </a:r>
                      <a:br>
                        <a:rPr lang="en-US" sz="1200" b="1" u="none" strike="noStrike" cap="none">
                          <a:solidFill>
                            <a:schemeClr val="lt1"/>
                          </a:solidFill>
                          <a:latin typeface="Lato"/>
                          <a:ea typeface="Lato"/>
                          <a:cs typeface="Lato"/>
                          <a:sym typeface="Lato"/>
                        </a:rPr>
                      </a:br>
                      <a:r>
                        <a:rPr lang="en-US" sz="1200" b="1" u="none" strike="noStrike" cap="none">
                          <a:solidFill>
                            <a:schemeClr val="lt1"/>
                          </a:solidFill>
                          <a:latin typeface="Lato"/>
                          <a:ea typeface="Lato"/>
                          <a:cs typeface="Lato"/>
                          <a:sym typeface="Lato"/>
                        </a:rPr>
                        <a:t>Fraud</a:t>
                      </a:r>
                      <a:endParaRPr sz="1200" b="1" i="0" u="none" strike="noStrike" cap="none">
                        <a:solidFill>
                          <a:schemeClr val="lt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69696"/>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chemeClr val="lt1"/>
                          </a:solidFill>
                          <a:latin typeface="Lato"/>
                          <a:ea typeface="Lato"/>
                          <a:cs typeface="Lato"/>
                          <a:sym typeface="Lato"/>
                        </a:rPr>
                        <a:t>Count</a:t>
                      </a:r>
                      <a:endParaRPr sz="1200" b="1" i="0" u="none" strike="noStrike" cap="none">
                        <a:solidFill>
                          <a:schemeClr val="lt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69696"/>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chemeClr val="lt1"/>
                          </a:solidFill>
                          <a:latin typeface="Lato"/>
                          <a:ea typeface="Lato"/>
                          <a:cs typeface="Lato"/>
                          <a:sym typeface="Lato"/>
                        </a:rPr>
                        <a:t>Category_</a:t>
                      </a:r>
                      <a:br>
                        <a:rPr lang="en-US" sz="1200" b="1" u="none" strike="noStrike" cap="none">
                          <a:solidFill>
                            <a:schemeClr val="lt1"/>
                          </a:solidFill>
                          <a:latin typeface="Lato"/>
                          <a:ea typeface="Lato"/>
                          <a:cs typeface="Lato"/>
                          <a:sym typeface="Lato"/>
                        </a:rPr>
                      </a:br>
                      <a:r>
                        <a:rPr lang="en-US" sz="1200" b="1" u="none" strike="noStrike" cap="none">
                          <a:solidFill>
                            <a:schemeClr val="lt1"/>
                          </a:solidFill>
                          <a:latin typeface="Lato"/>
                          <a:ea typeface="Lato"/>
                          <a:cs typeface="Lato"/>
                          <a:sym typeface="Lato"/>
                        </a:rPr>
                        <a:t>Count</a:t>
                      </a:r>
                      <a:endParaRPr sz="1200" b="1" i="0" u="none" strike="noStrike" cap="none">
                        <a:solidFill>
                          <a:schemeClr val="lt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69696"/>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chemeClr val="lt1"/>
                          </a:solidFill>
                          <a:latin typeface="Lato"/>
                          <a:ea typeface="Lato"/>
                          <a:cs typeface="Lato"/>
                          <a:sym typeface="Lato"/>
                        </a:rPr>
                        <a:t>Percent</a:t>
                      </a:r>
                      <a:endParaRPr sz="1200" b="1" i="0" u="none" strike="noStrike" cap="none">
                        <a:solidFill>
                          <a:schemeClr val="lt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69696"/>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chemeClr val="lt1"/>
                          </a:solidFill>
                          <a:latin typeface="Lato"/>
                          <a:ea typeface="Lato"/>
                          <a:cs typeface="Lato"/>
                          <a:sym typeface="Lato"/>
                        </a:rPr>
                        <a:t>Percent_</a:t>
                      </a:r>
                      <a:br>
                        <a:rPr lang="en-US" sz="1200" b="1" u="none" strike="noStrike" cap="none">
                          <a:solidFill>
                            <a:schemeClr val="lt1"/>
                          </a:solidFill>
                          <a:latin typeface="Lato"/>
                          <a:ea typeface="Lato"/>
                          <a:cs typeface="Lato"/>
                          <a:sym typeface="Lato"/>
                        </a:rPr>
                      </a:br>
                      <a:r>
                        <a:rPr lang="en-US" sz="1200" b="1" u="none" strike="noStrike" cap="none">
                          <a:solidFill>
                            <a:schemeClr val="lt1"/>
                          </a:solidFill>
                          <a:latin typeface="Lato"/>
                          <a:ea typeface="Lato"/>
                          <a:cs typeface="Lato"/>
                          <a:sym typeface="Lato"/>
                        </a:rPr>
                        <a:t>GRP</a:t>
                      </a:r>
                      <a:endParaRPr sz="1200" b="1" i="0" u="none" strike="noStrike" cap="none">
                        <a:solidFill>
                          <a:schemeClr val="lt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69696"/>
                    </a:solidFill>
                  </a:tcPr>
                </a:tc>
                <a:extLst>
                  <a:ext uri="{0D108BD9-81ED-4DB2-BD59-A6C34878D82A}">
                    <a16:rowId xmlns:a16="http://schemas.microsoft.com/office/drawing/2014/main" val="10000"/>
                  </a:ext>
                </a:extLst>
              </a:tr>
              <a:tr h="25200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Health_Fitness</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1</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185</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122553</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6.615925</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0.150955</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5200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Home</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1</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265</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174560</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9.472067</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0.151032</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5200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Food_Dining</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1</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205</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130729</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7.057300</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0.156813</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5200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Kids_Pets</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1</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304</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161727</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8.730702</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0.187971</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5200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Entertainment</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1</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292</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134118</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7.240252</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0.217719</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5200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Personal_Care</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1</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290</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130085</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7.022534</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0.222931</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5200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Travel</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1</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156</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57956</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3.128708</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0.269170</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5200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Grocery_Net</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1</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175</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64878</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3.502387</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0.269737</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25200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Misc_Pos</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1</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322</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114229</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6.166561</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0.281890</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25200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Gas_Transport</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1</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772</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188029</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10.150594</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0.410575</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2520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a:solidFill>
                            <a:schemeClr val="dk1"/>
                          </a:solidFill>
                          <a:latin typeface="Lato"/>
                          <a:ea typeface="Lato"/>
                          <a:cs typeface="Lato"/>
                          <a:sym typeface="Lato"/>
                        </a:rPr>
                        <a:t>Shopping_Pos</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a:solidFill>
                            <a:schemeClr val="dk1"/>
                          </a:solidFill>
                          <a:latin typeface="Lato"/>
                          <a:ea typeface="Lato"/>
                          <a:cs typeface="Lato"/>
                          <a:sym typeface="Lato"/>
                        </a:rPr>
                        <a:t>1</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a:solidFill>
                            <a:schemeClr val="dk1"/>
                          </a:solidFill>
                          <a:latin typeface="Lato"/>
                          <a:ea typeface="Lato"/>
                          <a:cs typeface="Lato"/>
                          <a:sym typeface="Lato"/>
                        </a:rPr>
                        <a:t>1056</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a:solidFill>
                            <a:schemeClr val="dk1"/>
                          </a:solidFill>
                          <a:latin typeface="Lato"/>
                          <a:ea typeface="Lato"/>
                          <a:cs typeface="Lato"/>
                          <a:sym typeface="Lato"/>
                        </a:rPr>
                        <a:t>166463</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a:solidFill>
                            <a:schemeClr val="dk1"/>
                          </a:solidFill>
                          <a:latin typeface="Lato"/>
                          <a:ea typeface="Lato"/>
                          <a:cs typeface="Lato"/>
                          <a:sym typeface="Lato"/>
                        </a:rPr>
                        <a:t>8.986371</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a:solidFill>
                            <a:schemeClr val="dk1"/>
                          </a:solidFill>
                          <a:latin typeface="Lato"/>
                          <a:ea typeface="Lato"/>
                          <a:cs typeface="Lato"/>
                          <a:sym typeface="Lato"/>
                        </a:rPr>
                        <a:t>0.634375</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25200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Grocery_Pos</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1</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2228</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176191</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9.511529</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1.264537</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r h="25200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Misc_Net</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1</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1182</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90654</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4.893883</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1.303859</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3"/>
                  </a:ext>
                </a:extLst>
              </a:tr>
              <a:tr h="25200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Shopping_Net</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1</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2219</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139322</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7.521186</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Lato"/>
                          <a:ea typeface="Lato"/>
                          <a:cs typeface="Lato"/>
                          <a:sym typeface="Lato"/>
                        </a:rPr>
                        <a:t>1.592713</a:t>
                      </a:r>
                      <a:endParaRPr sz="1200" b="0" i="0" u="none" strike="noStrike" cap="none">
                        <a:solidFill>
                          <a:schemeClr val="dk1"/>
                        </a:solidFill>
                        <a:latin typeface="Lato"/>
                        <a:ea typeface="Lato"/>
                        <a:cs typeface="Lato"/>
                        <a:sym typeface="Lato"/>
                      </a:endParaRPr>
                    </a:p>
                  </a:txBody>
                  <a:tcPr marL="45725" marR="45725" marT="18300" marB="183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4"/>
                  </a:ext>
                </a:extLst>
              </a:tr>
            </a:tbl>
          </a:graphicData>
        </a:graphic>
      </p:graphicFrame>
      <p:sp>
        <p:nvSpPr>
          <p:cNvPr id="91" name="Google Shape;91;p8"/>
          <p:cNvSpPr txBox="1"/>
          <p:nvPr/>
        </p:nvSpPr>
        <p:spPr>
          <a:xfrm>
            <a:off x="829056" y="204321"/>
            <a:ext cx="10533888" cy="52387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Lato"/>
                <a:ea typeface="Lato"/>
                <a:cs typeface="Lato"/>
                <a:sym typeface="Lato"/>
              </a:rPr>
              <a:t>CATEGORICAL VARIABLE – MERCHANT CATEGORY</a:t>
            </a:r>
            <a:endParaRPr sz="1400" b="0" i="0" u="none" strike="noStrike" cap="none">
              <a:solidFill>
                <a:srgbClr val="000000"/>
              </a:solidFill>
              <a:latin typeface="Arial"/>
              <a:ea typeface="Arial"/>
              <a:cs typeface="Arial"/>
              <a:sym typeface="Arial"/>
            </a:endParaRPr>
          </a:p>
        </p:txBody>
      </p:sp>
      <p:sp>
        <p:nvSpPr>
          <p:cNvPr id="92" name="Google Shape;92;p8"/>
          <p:cNvSpPr/>
          <p:nvPr/>
        </p:nvSpPr>
        <p:spPr>
          <a:xfrm>
            <a:off x="945467" y="5289335"/>
            <a:ext cx="10301066" cy="1412991"/>
          </a:xfrm>
          <a:prstGeom prst="roundRect">
            <a:avLst>
              <a:gd name="adj" fmla="val 11499"/>
            </a:avLst>
          </a:pr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spAutoFit/>
          </a:bodyPr>
          <a:lstStyle/>
          <a:p>
            <a:pPr marL="285750" marR="0" lvl="0" indent="-285750" algn="l" rtl="0">
              <a:lnSpc>
                <a:spcPct val="100000"/>
              </a:lnSpc>
              <a:spcBef>
                <a:spcPts val="0"/>
              </a:spcBef>
              <a:spcAft>
                <a:spcPts val="0"/>
              </a:spcAft>
              <a:buClr>
                <a:srgbClr val="EE283C"/>
              </a:buClr>
              <a:buSzPts val="1600"/>
              <a:buFont typeface="Arial"/>
              <a:buChar char="•"/>
            </a:pPr>
            <a:r>
              <a:rPr lang="en-US" sz="1600" b="0" i="0" u="none" strike="noStrike" cap="none">
                <a:solidFill>
                  <a:schemeClr val="dk1"/>
                </a:solidFill>
                <a:latin typeface="Lato"/>
                <a:ea typeface="Lato"/>
                <a:cs typeface="Lato"/>
                <a:sym typeface="Lato"/>
              </a:rPr>
              <a:t>The number of transactions varies between the categories (gas_transport, grocery_pos …. travel).</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EE283C"/>
              </a:buClr>
              <a:buSzPts val="1600"/>
              <a:buFont typeface="Arial"/>
              <a:buChar char="•"/>
            </a:pPr>
            <a:r>
              <a:rPr lang="en-US" sz="1600" b="1" i="0" u="none" strike="noStrike" cap="none">
                <a:solidFill>
                  <a:schemeClr val="dk2"/>
                </a:solidFill>
                <a:latin typeface="Lato"/>
                <a:ea typeface="Lato"/>
                <a:cs typeface="Lato"/>
                <a:sym typeface="Lato"/>
              </a:rPr>
              <a:t>The fraud percentage (Ref percent_grp in table) also shows different levels based on the categories.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EE283C"/>
              </a:buClr>
              <a:buSzPts val="1600"/>
              <a:buFont typeface="Arial"/>
              <a:buChar char="•"/>
            </a:pPr>
            <a:r>
              <a:rPr lang="en-US" sz="1600" b="0" i="0" u="none" strike="noStrike" cap="none">
                <a:solidFill>
                  <a:schemeClr val="dk1"/>
                </a:solidFill>
                <a:latin typeface="Lato"/>
                <a:ea typeface="Lato"/>
                <a:cs typeface="Lato"/>
                <a:sym typeface="Lato"/>
              </a:rPr>
              <a:t>The category ‘Health_Fitness’ has a low percentage of fraudulent transactions, whereas the category ‘Shopping_Net’ has a high percentage of fraudulent transactions.</a:t>
            </a:r>
            <a:endParaRPr sz="1400" b="0" i="0" u="none" strike="noStrike" cap="none">
              <a:solidFill>
                <a:srgbClr val="000000"/>
              </a:solidFill>
              <a:latin typeface="Arial"/>
              <a:ea typeface="Arial"/>
              <a:cs typeface="Arial"/>
              <a:sym typeface="Arial"/>
            </a:endParaRPr>
          </a:p>
          <a:p>
            <a:pPr marL="349200" marR="0" lvl="0" indent="-247600" algn="l" rtl="0">
              <a:lnSpc>
                <a:spcPct val="100000"/>
              </a:lnSpc>
              <a:spcBef>
                <a:spcPts val="0"/>
              </a:spcBef>
              <a:spcAft>
                <a:spcPts val="0"/>
              </a:spcAft>
              <a:buClr>
                <a:srgbClr val="EE283C"/>
              </a:buClr>
              <a:buSzPts val="1600"/>
              <a:buFont typeface="Noto Sans Symbols"/>
              <a:buNone/>
            </a:pPr>
            <a:endParaRPr sz="1600" b="0" i="0" u="none" strike="noStrike" cap="none">
              <a:solidFill>
                <a:schemeClr val="dk1"/>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0"/>
                                        </p:tgtEl>
                                        <p:attrNameLst>
                                          <p:attrName>style.visibility</p:attrName>
                                        </p:attrNameLst>
                                      </p:cBhvr>
                                      <p:to>
                                        <p:strVal val="visible"/>
                                      </p:to>
                                    </p:set>
                                    <p:animEffect transition="in" filter="fade">
                                      <p:cBhvr>
                                        <p:cTn id="11" dur="500"/>
                                        <p:tgtEl>
                                          <p:spTgt spid="9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2"/>
                                        </p:tgtEl>
                                        <p:attrNameLst>
                                          <p:attrName>style.visibility</p:attrName>
                                        </p:attrNameLst>
                                      </p:cBhvr>
                                      <p:to>
                                        <p:strVal val="visible"/>
                                      </p:to>
                                    </p:set>
                                    <p:animEffect transition="in" filter="fade">
                                      <p:cBhvr>
                                        <p:cTn id="16" dur="500"/>
                                        <p:tgtEl>
                                          <p:spTgt spid="9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89"/>
                                        </p:tgtEl>
                                      </p:cBhvr>
                                    </p:animEffect>
                                    <p:set>
                                      <p:cBhvr>
                                        <p:cTn id="21" dur="1" fill="hold">
                                          <p:stCondLst>
                                            <p:cond delay="500"/>
                                          </p:stCondLst>
                                        </p:cTn>
                                        <p:tgtEl>
                                          <p:spTgt spid="89"/>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90"/>
                                        </p:tgtEl>
                                      </p:cBhvr>
                                    </p:animEffect>
                                    <p:set>
                                      <p:cBhvr>
                                        <p:cTn id="24" dur="1" fill="hold">
                                          <p:stCondLst>
                                            <p:cond delay="500"/>
                                          </p:stCondLst>
                                        </p:cTn>
                                        <p:tgtEl>
                                          <p:spTgt spid="90"/>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92"/>
                                        </p:tgtEl>
                                      </p:cBhvr>
                                    </p:animEffect>
                                    <p:set>
                                      <p:cBhvr>
                                        <p:cTn id="27" dur="1" fill="hold">
                                          <p:stCondLst>
                                            <p:cond delay="500"/>
                                          </p:stCondLst>
                                        </p:cTn>
                                        <p:tgtEl>
                                          <p:spTgt spid="92"/>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91"/>
                                        </p:tgtEl>
                                      </p:cBhvr>
                                    </p:animEffect>
                                    <p:set>
                                      <p:cBhvr>
                                        <p:cTn id="30" dur="1" fill="hold">
                                          <p:stCondLst>
                                            <p:cond delay="500"/>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9"/>
          <p:cNvSpPr/>
          <p:nvPr/>
        </p:nvSpPr>
        <p:spPr>
          <a:xfrm>
            <a:off x="392079" y="6215727"/>
            <a:ext cx="11464641" cy="359018"/>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200"/>
              </a:spcBef>
              <a:spcAft>
                <a:spcPts val="200"/>
              </a:spcAft>
              <a:buClr>
                <a:srgbClr val="000000"/>
              </a:buClr>
              <a:buSzPts val="1200"/>
              <a:buFont typeface="Arial"/>
              <a:buNone/>
            </a:pPr>
            <a:r>
              <a:rPr lang="en-US" sz="1200" b="0" i="0" u="none" strike="noStrike" cap="none">
                <a:solidFill>
                  <a:srgbClr val="000000"/>
                </a:solidFill>
                <a:latin typeface="Lato"/>
                <a:ea typeface="Lato"/>
                <a:cs typeface="Lato"/>
                <a:sym typeface="Lato"/>
              </a:rPr>
              <a:t>*Note: Transactions Amt great then 1500 is removed in Overall and Non Fraud Plots for Just Visualizing the data distribution, which is 0.1% of the overall transactions. </a:t>
            </a:r>
            <a:endParaRPr sz="1400" b="0" i="0" u="none" strike="noStrike" cap="none">
              <a:solidFill>
                <a:srgbClr val="000000"/>
              </a:solidFill>
              <a:latin typeface="Arial"/>
              <a:ea typeface="Arial"/>
              <a:cs typeface="Arial"/>
              <a:sym typeface="Arial"/>
            </a:endParaRPr>
          </a:p>
        </p:txBody>
      </p:sp>
      <p:pic>
        <p:nvPicPr>
          <p:cNvPr id="99" name="Google Shape;99;p9"/>
          <p:cNvPicPr preferRelativeResize="0"/>
          <p:nvPr/>
        </p:nvPicPr>
        <p:blipFill rotWithShape="1">
          <a:blip r:embed="rId3">
            <a:alphaModFix/>
          </a:blip>
          <a:srcRect r="66226"/>
          <a:stretch/>
        </p:blipFill>
        <p:spPr>
          <a:xfrm>
            <a:off x="1045344" y="1207008"/>
            <a:ext cx="3293520" cy="3000846"/>
          </a:xfrm>
          <a:prstGeom prst="rect">
            <a:avLst/>
          </a:prstGeom>
          <a:noFill/>
          <a:ln>
            <a:noFill/>
          </a:ln>
        </p:spPr>
      </p:pic>
      <p:pic>
        <p:nvPicPr>
          <p:cNvPr id="100" name="Google Shape;100;p9"/>
          <p:cNvPicPr preferRelativeResize="0"/>
          <p:nvPr/>
        </p:nvPicPr>
        <p:blipFill rotWithShape="1">
          <a:blip r:embed="rId3">
            <a:alphaModFix/>
          </a:blip>
          <a:srcRect l="33772" r="33170"/>
          <a:stretch/>
        </p:blipFill>
        <p:spPr>
          <a:xfrm>
            <a:off x="4519130" y="1207008"/>
            <a:ext cx="3223630" cy="3000846"/>
          </a:xfrm>
          <a:prstGeom prst="rect">
            <a:avLst/>
          </a:prstGeom>
          <a:noFill/>
          <a:ln>
            <a:noFill/>
          </a:ln>
        </p:spPr>
      </p:pic>
      <p:pic>
        <p:nvPicPr>
          <p:cNvPr id="101" name="Google Shape;101;p9"/>
          <p:cNvPicPr preferRelativeResize="0"/>
          <p:nvPr/>
        </p:nvPicPr>
        <p:blipFill rotWithShape="1">
          <a:blip r:embed="rId3">
            <a:alphaModFix/>
          </a:blip>
          <a:srcRect l="66943"/>
          <a:stretch/>
        </p:blipFill>
        <p:spPr>
          <a:xfrm>
            <a:off x="7923026" y="1207008"/>
            <a:ext cx="3223630" cy="3000846"/>
          </a:xfrm>
          <a:prstGeom prst="rect">
            <a:avLst/>
          </a:prstGeom>
          <a:noFill/>
          <a:ln>
            <a:noFill/>
          </a:ln>
        </p:spPr>
      </p:pic>
      <p:sp>
        <p:nvSpPr>
          <p:cNvPr id="102" name="Google Shape;102;p9"/>
          <p:cNvSpPr txBox="1"/>
          <p:nvPr/>
        </p:nvSpPr>
        <p:spPr>
          <a:xfrm>
            <a:off x="829056" y="204321"/>
            <a:ext cx="10533888" cy="52387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Lato"/>
                <a:ea typeface="Lato"/>
                <a:cs typeface="Lato"/>
                <a:sym typeface="Lato"/>
              </a:rPr>
              <a:t>AMOUNT DISTRIBUTION</a:t>
            </a:r>
            <a:endParaRPr sz="1400" b="0" i="0" u="none" strike="noStrike" cap="none">
              <a:solidFill>
                <a:srgbClr val="000000"/>
              </a:solidFill>
              <a:latin typeface="Arial"/>
              <a:ea typeface="Arial"/>
              <a:cs typeface="Arial"/>
              <a:sym typeface="Arial"/>
            </a:endParaRPr>
          </a:p>
        </p:txBody>
      </p:sp>
      <p:sp>
        <p:nvSpPr>
          <p:cNvPr id="103" name="Google Shape;103;p9"/>
          <p:cNvSpPr/>
          <p:nvPr/>
        </p:nvSpPr>
        <p:spPr>
          <a:xfrm>
            <a:off x="945467" y="4713027"/>
            <a:ext cx="10301066" cy="1150101"/>
          </a:xfrm>
          <a:prstGeom prst="roundRect">
            <a:avLst>
              <a:gd name="adj" fmla="val 11499"/>
            </a:avLst>
          </a:pr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spAutoFit/>
          </a:bodyPr>
          <a:lstStyle/>
          <a:p>
            <a:pPr marL="349200" marR="0" lvl="0" indent="-349200" algn="l" rtl="0">
              <a:lnSpc>
                <a:spcPct val="100000"/>
              </a:lnSpc>
              <a:spcBef>
                <a:spcPts val="0"/>
              </a:spcBef>
              <a:spcAft>
                <a:spcPts val="0"/>
              </a:spcAft>
              <a:buClr>
                <a:srgbClr val="EE283C"/>
              </a:buClr>
              <a:buSzPts val="1600"/>
              <a:buFont typeface="Arial"/>
              <a:buChar char="•"/>
            </a:pPr>
            <a:r>
              <a:rPr lang="en-US" sz="1600" b="0" i="0" u="none" strike="noStrike" cap="none">
                <a:solidFill>
                  <a:schemeClr val="dk1"/>
                </a:solidFill>
                <a:latin typeface="Lato"/>
                <a:ea typeface="Lato"/>
                <a:cs typeface="Lato"/>
                <a:sym typeface="Lato"/>
              </a:rPr>
              <a:t>The distribution of ‘Amt’ for fraud transactions is quite different from the Overall Amt Distributions.</a:t>
            </a:r>
            <a:endParaRPr sz="1400" b="0" i="0" u="none" strike="noStrike" cap="none">
              <a:solidFill>
                <a:srgbClr val="000000"/>
              </a:solidFill>
              <a:latin typeface="Arial"/>
              <a:ea typeface="Arial"/>
              <a:cs typeface="Arial"/>
              <a:sym typeface="Arial"/>
            </a:endParaRPr>
          </a:p>
          <a:p>
            <a:pPr marL="349200" marR="0" lvl="0" indent="-349200" algn="l" rtl="0">
              <a:lnSpc>
                <a:spcPct val="100000"/>
              </a:lnSpc>
              <a:spcBef>
                <a:spcPts val="0"/>
              </a:spcBef>
              <a:spcAft>
                <a:spcPts val="0"/>
              </a:spcAft>
              <a:buClr>
                <a:srgbClr val="EE283C"/>
              </a:buClr>
              <a:buSzPts val="1600"/>
              <a:buFont typeface="Arial"/>
              <a:buChar char="•"/>
            </a:pPr>
            <a:r>
              <a:rPr lang="en-US" sz="1600" b="1" i="0" u="none" strike="noStrike" cap="none">
                <a:solidFill>
                  <a:schemeClr val="dk2"/>
                </a:solidFill>
                <a:latin typeface="Lato"/>
                <a:ea typeface="Lato"/>
                <a:cs typeface="Lato"/>
                <a:sym typeface="Lato"/>
              </a:rPr>
              <a:t>Fraudulent transactions are concentrated in ranges of  [$1 - $10] , [$200 - $400] and  [ $600 - $1,200] bill values.  </a:t>
            </a:r>
            <a:r>
              <a:rPr lang="en-US" sz="1600" b="0" i="0" u="none" strike="noStrike" cap="none">
                <a:solidFill>
                  <a:schemeClr val="dk1"/>
                </a:solidFill>
                <a:latin typeface="Lato"/>
                <a:ea typeface="Lato"/>
                <a:cs typeface="Lato"/>
                <a:sym typeface="Lato"/>
              </a:rPr>
              <a:t>Fraudsters are mostly focusing on mid value range of Transaction Bill Value and not on very high-value Bill Value transactions as in ‘Non Fraud’ Transactions which is between $1,500 to $ 30,000].</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0"/>
                                        </p:tgtEl>
                                        <p:attrNameLst>
                                          <p:attrName>style.visibility</p:attrName>
                                        </p:attrNameLst>
                                      </p:cBhvr>
                                      <p:to>
                                        <p:strVal val="visible"/>
                                      </p:to>
                                    </p:set>
                                    <p:animEffect transition="in" filter="fade">
                                      <p:cBhvr>
                                        <p:cTn id="11" dur="500"/>
                                        <p:tgtEl>
                                          <p:spTgt spid="10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fade">
                                      <p:cBhvr>
                                        <p:cTn id="15" dur="500"/>
                                        <p:tgtEl>
                                          <p:spTgt spid="101"/>
                                        </p:tgtEl>
                                      </p:cBhvr>
                                    </p:animEffect>
                                  </p:childTnLst>
                                </p:cTn>
                              </p:par>
                              <p:par>
                                <p:cTn id="16" presetID="10" presetClass="entr" presetSubtype="0" fill="hold" nodeType="withEffect">
                                  <p:stCondLst>
                                    <p:cond delay="0"/>
                                  </p:stCondLst>
                                  <p:childTnLst>
                                    <p:set>
                                      <p:cBhvr>
                                        <p:cTn id="17" dur="1" fill="hold">
                                          <p:stCondLst>
                                            <p:cond delay="0"/>
                                          </p:stCondLst>
                                        </p:cTn>
                                        <p:tgtEl>
                                          <p:spTgt spid="98"/>
                                        </p:tgtEl>
                                        <p:attrNameLst>
                                          <p:attrName>style.visibility</p:attrName>
                                        </p:attrNameLst>
                                      </p:cBhvr>
                                      <p:to>
                                        <p:strVal val="visible"/>
                                      </p:to>
                                    </p:set>
                                    <p:animEffect transition="in" filter="fade">
                                      <p:cBhvr>
                                        <p:cTn id="18" dur="500"/>
                                        <p:tgtEl>
                                          <p:spTgt spid="9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3"/>
                                        </p:tgtEl>
                                        <p:attrNameLst>
                                          <p:attrName>style.visibility</p:attrName>
                                        </p:attrNameLst>
                                      </p:cBhvr>
                                      <p:to>
                                        <p:strVal val="visible"/>
                                      </p:to>
                                    </p:set>
                                    <p:animEffect transition="in" filter="fade">
                                      <p:cBhvr>
                                        <p:cTn id="23" dur="500"/>
                                        <p:tgtEl>
                                          <p:spTgt spid="10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99"/>
                                        </p:tgtEl>
                                      </p:cBhvr>
                                    </p:animEffect>
                                    <p:set>
                                      <p:cBhvr>
                                        <p:cTn id="28" dur="1" fill="hold">
                                          <p:stCondLst>
                                            <p:cond delay="500"/>
                                          </p:stCondLst>
                                        </p:cTn>
                                        <p:tgtEl>
                                          <p:spTgt spid="99"/>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00"/>
                                        </p:tgtEl>
                                      </p:cBhvr>
                                    </p:animEffect>
                                    <p:set>
                                      <p:cBhvr>
                                        <p:cTn id="31" dur="1" fill="hold">
                                          <p:stCondLst>
                                            <p:cond delay="500"/>
                                          </p:stCondLst>
                                        </p:cTn>
                                        <p:tgtEl>
                                          <p:spTgt spid="100"/>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101"/>
                                        </p:tgtEl>
                                      </p:cBhvr>
                                    </p:animEffect>
                                    <p:set>
                                      <p:cBhvr>
                                        <p:cTn id="34" dur="1" fill="hold">
                                          <p:stCondLst>
                                            <p:cond delay="500"/>
                                          </p:stCondLst>
                                        </p:cTn>
                                        <p:tgtEl>
                                          <p:spTgt spid="101"/>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98"/>
                                        </p:tgtEl>
                                      </p:cBhvr>
                                    </p:animEffect>
                                    <p:set>
                                      <p:cBhvr>
                                        <p:cTn id="37" dur="1" fill="hold">
                                          <p:stCondLst>
                                            <p:cond delay="500"/>
                                          </p:stCondLst>
                                        </p:cTn>
                                        <p:tgtEl>
                                          <p:spTgt spid="98"/>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103"/>
                                        </p:tgtEl>
                                      </p:cBhvr>
                                    </p:animEffect>
                                    <p:set>
                                      <p:cBhvr>
                                        <p:cTn id="40" dur="1" fill="hold">
                                          <p:stCondLst>
                                            <p:cond delay="500"/>
                                          </p:stCondLst>
                                        </p:cTn>
                                        <p:tgtEl>
                                          <p:spTgt spid="103"/>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102"/>
                                        </p:tgtEl>
                                      </p:cBhvr>
                                    </p:animEffect>
                                    <p:set>
                                      <p:cBhvr>
                                        <p:cTn id="43" dur="1" fill="hold">
                                          <p:stCondLst>
                                            <p:cond delay="500"/>
                                          </p:stCondLst>
                                        </p:cTn>
                                        <p:tgtEl>
                                          <p:spTgt spid="1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Upgrade">
      <a:dk1>
        <a:srgbClr val="000000"/>
      </a:dk1>
      <a:lt1>
        <a:srgbClr val="FFFFFF"/>
      </a:lt1>
      <a:dk2>
        <a:srgbClr val="EE2C3C"/>
      </a:dk2>
      <a:lt2>
        <a:srgbClr val="E7E6E6"/>
      </a:lt2>
      <a:accent1>
        <a:srgbClr val="F4AB35"/>
      </a:accent1>
      <a:accent2>
        <a:srgbClr val="4890E4"/>
      </a:accent2>
      <a:accent3>
        <a:srgbClr val="5A5A5A"/>
      </a:accent3>
      <a:accent4>
        <a:srgbClr val="23AE73"/>
      </a:accent4>
      <a:accent5>
        <a:srgbClr val="0EC1C1"/>
      </a:accent5>
      <a:accent6>
        <a:srgbClr val="CE6E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1804</Words>
  <Application>Microsoft Office PowerPoint</Application>
  <PresentationFormat>Widescreen</PresentationFormat>
  <Paragraphs>265</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Lato</vt:lpstr>
      <vt:lpstr>Calibri</vt:lpstr>
      <vt:lpstr>Noto Sans Symbols</vt:lpstr>
      <vt:lpstr>Courier New</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Sundar Subramani</dc:creator>
  <cp:lastModifiedBy>Nimmy Samson</cp:lastModifiedBy>
  <cp:revision>3</cp:revision>
  <dcterms:modified xsi:type="dcterms:W3CDTF">2021-04-29T15:23:33Z</dcterms:modified>
</cp:coreProperties>
</file>