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7" r:id="rId5"/>
    <p:sldId id="271" r:id="rId6"/>
    <p:sldId id="269" r:id="rId7"/>
    <p:sldId id="270" r:id="rId8"/>
    <p:sldId id="25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9BC40-A13B-4025-B6B8-BC100E481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80E588-B608-4910-AC16-701C429B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E5C07B-0A25-4485-BC71-2322F557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1C75A-87B5-41AB-84F9-CF967F2D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F5B1F-EF8A-4C82-AF8C-39BD128B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31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E2E88-8537-4955-B704-062C6C5F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5A9412-8F04-4EEC-92B4-DDF1DED7F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43B63-FE0E-498C-AD46-225C17A6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2889BB-E871-48AB-973E-423FE3A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4AE56C-B831-4C25-9E1C-59ED7D68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84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D43436-CB12-42E5-98AB-048188C94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84B08B-CB9C-4DB2-8E4F-5F6605DCB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E3DF1-9D27-4149-B1A5-B250E921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832078-0232-4215-9C76-5756750D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E73A6-8D31-4DD6-8F6C-4D408B01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32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59D86-85C5-4445-B2F8-FC23BE9E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5B6FC-36C9-4327-8C87-F0447C1E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5032C-A25D-48E9-9265-F1ED61D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E69B8-86F8-46B2-96C7-EBBB7F6F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68B062-A0C9-42D5-81B3-EC3B8EF8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2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44218-0700-4A04-A84F-FB67C05E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40ADCF-6F13-408E-9F6A-6FF983FA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D2B1FE-A3B8-4FDE-9078-7D321B64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6D047A-0DB3-42B3-8AE8-280A0B59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61A84-C0EE-4021-BBF4-C646CDE2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1B9D-277D-48B2-AAB3-6E7F600E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799ED-5B4F-4C67-973A-9E248546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985230-4820-4406-A3A2-0EE02E1DC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D94E2A-6503-4546-B679-31A2A774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BD34E9-E408-4EC3-B518-61C6127B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A23008-38BB-4969-97D3-2832363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7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F68BE-2EA3-456D-A5AB-150CB524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A662AB-D0B0-4EB6-8FF2-2B3C8B11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BC543C-F4BD-4475-B900-54662ECC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173B17-EA18-40C5-9737-60EF20878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CD2675-0DFA-4632-BB13-5A19FA864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64D37B-AA5D-4431-B8C7-E61DDDC5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B0FA66-9255-4EAE-AEE5-83E6BACC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F40F1C-07B0-4DD0-958C-9F27B24A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406B7-C8AC-4A40-9E69-A7255A58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71635F-7800-4A53-85F7-E3BFDC7B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22322D-498A-46E4-9010-3CBFFEBF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8D523B-EDA8-4ED5-AE1B-AE9F021D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19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34DC8C-EB75-42B7-BC25-91CCFE42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6F962E-575B-4720-8E29-3879F684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3497F-9529-4982-AE31-EE2FEB9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7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D74A2-0A2E-47B8-9293-E0733F46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13889-31E1-4DF1-BC84-F64AE4F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6338CE-971B-4221-AD56-BDEDB23D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F296DC-884D-4BB0-9E4C-97C1FCEC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84902C-C1F6-4A7E-9491-6AE9315B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3DBED0-01CD-4004-8EE9-8B289121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00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6DCC-0A44-4B27-8E54-84175C67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170275-2DC8-4544-8B3D-D70D9B125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82A50D-263B-4BBE-84AD-11B32C37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9095F7-0551-4962-B1A0-98EE7123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7B92C8-29FE-492F-BBBC-6534A968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B2046C-1041-4818-BD79-9B5BB96E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7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0EB07-7471-4328-B0F0-55F713F8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4EDB4-4FA0-4546-8C8E-48C50434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63551-A40A-4B72-B5BF-996553DBE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B59E-16F7-4066-9D73-A7CFD443C6D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CEFB57-67F9-4697-ADB0-D3E1187C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86BCF-1A8C-4DF7-A2C6-BFCBF2F87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01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BDE59-1358-482D-A11E-F5F945B23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L</a:t>
            </a:r>
            <a:r>
              <a:rPr lang="en-US" dirty="0" err="1"/>
              <a:t>aboratory</a:t>
            </a:r>
            <a:r>
              <a:rPr lang="en-US" dirty="0"/>
              <a:t> work</a:t>
            </a:r>
            <a:r>
              <a:rPr lang="ru-RU" dirty="0"/>
              <a:t> </a:t>
            </a:r>
            <a:r>
              <a:rPr lang="en-US" dirty="0"/>
              <a:t>2</a:t>
            </a:r>
            <a:r>
              <a:rPr lang="ru-RU" dirty="0"/>
              <a:t>. </a:t>
            </a:r>
            <a:r>
              <a:rPr lang="en-US" dirty="0"/>
              <a:t>Model Sensitivity and Uncertainty Analysis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9245D9-434F-4BEE-845F-479E01C9D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Discrete Mathematical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C8386F3-2B1F-44B5-A54E-B11F4F5AED19}"/>
              </a:ext>
            </a:extLst>
          </p:cNvPr>
          <p:cNvSpPr/>
          <p:nvPr/>
        </p:nvSpPr>
        <p:spPr>
          <a:xfrm>
            <a:off x="297951" y="6148814"/>
            <a:ext cx="5388447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model errors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5B6B7-164A-4BDD-B1DC-3D2AEE8546C5}"/>
              </a:ext>
            </a:extLst>
          </p:cNvPr>
          <p:cNvSpPr txBox="1"/>
          <p:nvPr/>
        </p:nvSpPr>
        <p:spPr>
          <a:xfrm>
            <a:off x="7152640" y="2092960"/>
            <a:ext cx="47962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/>
              <a:t>Errors in the source data (measurement errors)</a:t>
            </a:r>
            <a:endParaRPr lang="ru-RU" sz="2200" dirty="0"/>
          </a:p>
          <a:p>
            <a:pPr marL="342900" indent="-342900">
              <a:buAutoNum type="arabicPeriod"/>
            </a:pPr>
            <a:r>
              <a:rPr lang="en-US" sz="2200" dirty="0"/>
              <a:t>Parameter estimation procedure errors</a:t>
            </a:r>
            <a:endParaRPr lang="ru-RU" sz="2200" dirty="0"/>
          </a:p>
          <a:p>
            <a:pPr marL="342900" indent="-342900">
              <a:buAutoNum type="arabicPeriod"/>
            </a:pPr>
            <a:r>
              <a:rPr lang="en-US" sz="2200" dirty="0"/>
              <a:t>Errors in the structure of the model</a:t>
            </a:r>
          </a:p>
          <a:p>
            <a:pPr marL="342900" indent="-342900">
              <a:buAutoNum type="arabicPeriod"/>
            </a:pPr>
            <a:r>
              <a:rPr lang="en-US" sz="2200" dirty="0"/>
              <a:t>Roughness Errors (Resolution)</a:t>
            </a:r>
            <a:endParaRPr lang="ru-RU" sz="2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C90104-A516-44C7-95AA-DAA592D48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3" y="1772881"/>
            <a:ext cx="6785385" cy="3783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B0CF0B-E01A-4BE8-9FAB-50E3D35C1764}"/>
              </a:ext>
            </a:extLst>
          </p:cNvPr>
          <p:cNvSpPr txBox="1"/>
          <p:nvPr/>
        </p:nvSpPr>
        <p:spPr>
          <a:xfrm>
            <a:off x="421240" y="6226139"/>
            <a:ext cx="526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dynamic models, the error progresses over time</a:t>
            </a:r>
            <a:r>
              <a:rPr lang="ru-RU" b="1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99870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85735-9719-4BC3-B261-F57C89C9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0035" cy="1325563"/>
          </a:xfrm>
        </p:spPr>
        <p:txBody>
          <a:bodyPr/>
          <a:lstStyle/>
          <a:p>
            <a:r>
              <a:rPr lang="en-US" dirty="0"/>
              <a:t>Sensitivity 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CBB338-AF61-4A31-8976-66491CD9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i="1" dirty="0"/>
              <a:t>Sensitivity analysis</a:t>
            </a:r>
            <a:r>
              <a:rPr lang="en-US" dirty="0"/>
              <a:t> is the study of how the uncertainty in the output of a mathematical model or system can be correlated with various sources of uncertainty in its input and / or parameters.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dirty="0"/>
              <a:t>The technique for conducting a sensitivity analysis is to change the selected parameters within certain limits, provided that the remaining parameters remain unchanged.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B63B2AD-6D4A-46DF-BEF8-F325EC7DC1C4}"/>
              </a:ext>
            </a:extLst>
          </p:cNvPr>
          <p:cNvCxnSpPr/>
          <p:nvPr/>
        </p:nvCxnSpPr>
        <p:spPr>
          <a:xfrm>
            <a:off x="1578780" y="3435813"/>
            <a:ext cx="81551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14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2AF12-A47D-40C6-A7D4-759AC87D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sensitivity estimation algorithm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1428F-D46C-41F6-AEE3-6346410B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9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Assess the uncertainty of each input parameter (e.g. ranges, probability distributions). Note that </a:t>
            </a:r>
            <a:r>
              <a:rPr lang="ru-RU" dirty="0" err="1"/>
              <a:t>it</a:t>
            </a:r>
            <a:r>
              <a:rPr lang="en-US" dirty="0"/>
              <a:t> can be difficult, and there are </a:t>
            </a:r>
            <a:r>
              <a:rPr lang="ru-RU" dirty="0"/>
              <a:t>a </a:t>
            </a:r>
            <a:r>
              <a:rPr lang="ru-RU" dirty="0" err="1"/>
              <a:t>lot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en-US" dirty="0"/>
              <a:t>methods for identifying uncertainty distributions.</a:t>
            </a:r>
            <a:endParaRPr lang="ru-RU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Determine the model and its output (result) that should be analyzed (the goal of interest should ideally be directly related to the problem considered by the model).</a:t>
            </a:r>
            <a:endParaRPr lang="ru-RU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Run the model several times, using some experimental </a:t>
            </a:r>
            <a:r>
              <a:rPr lang="ru-RU" dirty="0" err="1"/>
              <a:t>plan</a:t>
            </a:r>
            <a:r>
              <a:rPr lang="ru-RU" dirty="0"/>
              <a:t> </a:t>
            </a:r>
            <a:r>
              <a:rPr lang="en-US" dirty="0"/>
              <a:t>dictated by the selection method and input uncertainty.</a:t>
            </a:r>
            <a:endParaRPr lang="ru-RU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Using the obtained model results, calculate the </a:t>
            </a:r>
            <a:r>
              <a:rPr lang="en-US" i="1" dirty="0"/>
              <a:t>sensitivity indicators</a:t>
            </a:r>
            <a:r>
              <a:rPr lang="en-US" dirty="0"/>
              <a:t> of interest.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69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Total-effect index (</a:t>
            </a:r>
            <a:r>
              <a:rPr lang="en-US" dirty="0" err="1"/>
              <a:t>Sobol</a:t>
            </a:r>
            <a:r>
              <a:rPr lang="en-US" dirty="0"/>
              <a:t> index)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en-US" dirty="0"/>
                  <a:t>Consider global sensitivity indices in the following form</a:t>
                </a:r>
                <a:r>
                  <a:rPr lang="ru-RU" dirty="0"/>
                  <a:t>: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𝑉𝑎𝑟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[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𝑉𝑎𝑟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ru-RU" b="0" i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b="0" dirty="0"/>
              </a:p>
              <a:p>
                <a:pPr marL="0" indent="0" algn="just">
                  <a:buNone/>
                </a:pPr>
                <a:endParaRPr lang="ru-RU" b="0" dirty="0"/>
              </a:p>
              <a:p>
                <a:pPr marL="0" indent="0" algn="just">
                  <a:buNone/>
                </a:pPr>
                <a:r>
                  <a:rPr lang="ru-RU" dirty="0" err="1"/>
                  <a:t>where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is</a:t>
                </a:r>
                <a:r>
                  <a:rPr lang="ru-RU" dirty="0"/>
                  <a:t> </a:t>
                </a:r>
                <a:r>
                  <a:rPr lang="en-US" dirty="0"/>
                  <a:t>global sensitivity index of variable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and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𝑌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is</a:t>
                </a:r>
                <a:r>
                  <a:rPr lang="ru-RU" dirty="0"/>
                  <a:t> </a:t>
                </a:r>
                <a:r>
                  <a:rPr lang="en-US" dirty="0"/>
                  <a:t>model output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97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679D9-DD08-4B7A-B579-66E1CCDF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example (library</a:t>
            </a:r>
            <a:r>
              <a:rPr lang="ru-RU" dirty="0"/>
              <a:t> </a:t>
            </a:r>
            <a:r>
              <a:rPr lang="en-US" dirty="0"/>
              <a:t>SALib</a:t>
            </a:r>
            <a:r>
              <a:rPr lang="ru-RU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32AD42-0631-4179-9701-AB88CFE7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4" y="1460358"/>
            <a:ext cx="5179528" cy="4959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0CC25-B10D-489B-908E-100FCA67A3DE}"/>
              </a:ext>
            </a:extLst>
          </p:cNvPr>
          <p:cNvSpPr txBox="1"/>
          <p:nvPr/>
        </p:nvSpPr>
        <p:spPr>
          <a:xfrm>
            <a:off x="6609522" y="1550504"/>
            <a:ext cx="536713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The main steps:</a:t>
            </a:r>
            <a:endParaRPr lang="ru-RU" sz="2300" dirty="0"/>
          </a:p>
          <a:p>
            <a:pPr marL="342900" indent="-342900">
              <a:buAutoNum type="arabicParenR"/>
            </a:pPr>
            <a:r>
              <a:rPr lang="en-US" sz="2300" dirty="0"/>
              <a:t>Set the Model</a:t>
            </a:r>
            <a:endParaRPr lang="ru-RU" sz="2300" dirty="0"/>
          </a:p>
          <a:p>
            <a:pPr marL="342900" indent="-342900">
              <a:buAutoNum type="arabicParenR"/>
            </a:pPr>
            <a:r>
              <a:rPr lang="en-US" sz="2300" dirty="0"/>
              <a:t>Describe the function of generating output data from a set of parameters</a:t>
            </a:r>
            <a:endParaRPr lang="ru-RU" sz="2300" dirty="0"/>
          </a:p>
          <a:p>
            <a:pPr marL="342900" indent="-342900">
              <a:buAutoNum type="arabicParenR"/>
            </a:pPr>
            <a:r>
              <a:rPr lang="en-US" sz="2300" dirty="0"/>
              <a:t>Set model parameters</a:t>
            </a:r>
            <a:endParaRPr lang="ru-RU" sz="2300" dirty="0"/>
          </a:p>
          <a:p>
            <a:pPr marL="342900" indent="-342900">
              <a:buAutoNum type="arabicParenR"/>
            </a:pPr>
            <a:r>
              <a:rPr lang="en-US" sz="2300" dirty="0"/>
              <a:t>Generate sample of random parameters</a:t>
            </a:r>
          </a:p>
          <a:p>
            <a:pPr marL="342900" indent="-342900">
              <a:buAutoNum type="arabicParenR"/>
            </a:pPr>
            <a:r>
              <a:rPr lang="en-US" sz="2300" dirty="0"/>
              <a:t>Calculate sensitivity indexes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02173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29E9F-C9AA-4274-AAC9-6F81DEBE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12D28D-765A-43EF-A43F-031ABAD9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996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Uncertainty analysis</a:t>
            </a:r>
            <a:r>
              <a:rPr lang="ru-RU" b="1" i="1" dirty="0"/>
              <a:t> </a:t>
            </a:r>
            <a:r>
              <a:rPr lang="ru-RU" dirty="0"/>
              <a:t>– </a:t>
            </a:r>
            <a:r>
              <a:rPr lang="en-US" dirty="0"/>
              <a:t>is a field of science that quantifies and reduces uncertainties in both computational and real-world applications.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type of analysis attempts to determine how likely certain results are if certain aspects of the system are not precisely known.</a:t>
            </a:r>
            <a:endParaRPr lang="ru-RU" dirty="0"/>
          </a:p>
        </p:txBody>
      </p:sp>
      <p:pic>
        <p:nvPicPr>
          <p:cNvPr id="3074" name="Picture 2" descr="https://upload.wikimedia.org/wikipedia/commons/f/f2/Bias_Correction.png">
            <a:extLst>
              <a:ext uri="{FF2B5EF4-FFF2-40B4-BE49-F238E27FC236}">
                <a16:creationId xmlns:a16="http://schemas.microsoft.com/office/drawing/2014/main" id="{95FFFF57-9F9D-49B7-A549-747EC17EF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629" y="3877228"/>
            <a:ext cx="3237449" cy="279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4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D1035-760B-4961-A986-80857BCF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5BF9D-E1F1-4478-BB62-BA422787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252"/>
            <a:ext cx="10959548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Perform a </a:t>
            </a:r>
            <a:r>
              <a:rPr lang="en-US" b="1" i="1" dirty="0"/>
              <a:t>sensitivity analysis</a:t>
            </a:r>
            <a:r>
              <a:rPr lang="en-US" dirty="0"/>
              <a:t> for a demographic model with respect to a set of parameters: fertility rate, boys/girls ratio, </a:t>
            </a:r>
            <a:r>
              <a:rPr lang="ru-RU" dirty="0"/>
              <a:t>«</a:t>
            </a:r>
            <a:r>
              <a:rPr lang="en-US" dirty="0"/>
              <a:t>survival</a:t>
            </a:r>
            <a:r>
              <a:rPr lang="ru-RU" dirty="0"/>
              <a:t>»</a:t>
            </a:r>
            <a:r>
              <a:rPr lang="en-US" dirty="0"/>
              <a:t> rate for different age groups (not all can be taken). Model output: number of inhabitants for a given year. Test on the final forecast values ​​for 10, 20, 50, 100 years.</a:t>
            </a:r>
          </a:p>
          <a:p>
            <a:pPr algn="just"/>
            <a:r>
              <a:rPr lang="en-US" dirty="0"/>
              <a:t>Define ranges of model parameter values ​​from data for previous periods (1950-2000)</a:t>
            </a:r>
            <a:endParaRPr lang="ru-RU" dirty="0"/>
          </a:p>
          <a:p>
            <a:pPr algn="just"/>
            <a:r>
              <a:rPr lang="en-US" dirty="0"/>
              <a:t>Based on all ranges of parameter values, perform an </a:t>
            </a:r>
            <a:r>
              <a:rPr lang="en-US" b="1" i="1" dirty="0"/>
              <a:t>uncertainty analysis </a:t>
            </a:r>
            <a:r>
              <a:rPr lang="en-US" dirty="0"/>
              <a:t>in the form of a graph with confidence intervals of the results. The values ​​between the boundaries can be considered evenly distributed.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182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452</Words>
  <Application>Microsoft Office PowerPoint</Application>
  <PresentationFormat>Широкоэкранный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Тема Office</vt:lpstr>
      <vt:lpstr>Laboratory work 2. Model Sensitivity and Uncertainty Analysis</vt:lpstr>
      <vt:lpstr>Sources of model errors</vt:lpstr>
      <vt:lpstr>Sensitivity analysis</vt:lpstr>
      <vt:lpstr>General sensitivity estimation algorithm</vt:lpstr>
      <vt:lpstr>Total-effect index (Sobol index)</vt:lpstr>
      <vt:lpstr>Calculation example (library SALib)</vt:lpstr>
      <vt:lpstr>Uncertainty analysis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1. Моделирование демографических процессов</dc:title>
  <dc:creator>Иванов Сергей Владимирович</dc:creator>
  <cp:lastModifiedBy>Иванов Сергей Владимирович</cp:lastModifiedBy>
  <cp:revision>42</cp:revision>
  <dcterms:created xsi:type="dcterms:W3CDTF">2018-02-21T06:21:55Z</dcterms:created>
  <dcterms:modified xsi:type="dcterms:W3CDTF">2022-05-16T17:34:52Z</dcterms:modified>
</cp:coreProperties>
</file>