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170" y="15270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Laboratory work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Dynamic queues modeling</a:t>
            </a:r>
            <a:r>
              <a:rPr lang="ru-RU" dirty="0"/>
              <a:t>// </a:t>
            </a:r>
            <a:r>
              <a:rPr lang="ru-RU" dirty="0">
                <a:solidFill>
                  <a:srgbClr val="FF0000"/>
                </a:solidFill>
              </a:rPr>
              <a:t>Моделирование динамических очередей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031" y="4297607"/>
            <a:ext cx="9144000" cy="1655762"/>
          </a:xfrm>
        </p:spPr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General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Общая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20324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3216771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43592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2" y="5469586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" y="3429000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7" y="3458044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72" y="3429000"/>
            <a:ext cx="891074" cy="90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9EDA10-44FC-49E6-AA08-E180A50F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7" y="3399956"/>
            <a:ext cx="891074" cy="901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20974B-5A65-490A-AD3E-3B8B27C7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2" y="3429000"/>
            <a:ext cx="891074" cy="901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7" y="3399956"/>
            <a:ext cx="891074" cy="9012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316AE-BA02-47AF-B016-4A0089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05" y="5414215"/>
            <a:ext cx="891074" cy="90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7FB30-388A-4ECF-A572-9A169AD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05" y="4252900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3221643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04" y="2574366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endCxn id="23" idx="1"/>
          </p:cNvCxnSpPr>
          <p:nvPr/>
        </p:nvCxnSpPr>
        <p:spPr>
          <a:xfrm flipV="1">
            <a:off x="7424615" y="3024966"/>
            <a:ext cx="662689" cy="6404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C62C9A0-E319-44B9-938F-CF4B9A771E80}"/>
              </a:ext>
            </a:extLst>
          </p:cNvPr>
          <p:cNvCxnSpPr>
            <a:cxnSpLocks/>
          </p:cNvCxnSpPr>
          <p:nvPr/>
        </p:nvCxnSpPr>
        <p:spPr>
          <a:xfrm flipV="1">
            <a:off x="9013260" y="2574366"/>
            <a:ext cx="1304843" cy="320225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/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/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Shortest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Самая короткая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20324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3216771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1" y="43592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4332" y="5469586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" y="3221643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48" y="3250687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23" y="3221643"/>
            <a:ext cx="891074" cy="901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06" y="2123766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61" y="2123766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8214980" y="2574366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C62C9A0-E319-44B9-938F-CF4B9A771E8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882935" y="2574366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25036" y="412681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36" y="4126811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21790" y="4100272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90" y="4100272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911992" y="4156704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992" y="4156704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94" y="1847736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130" y="3126128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816" y="4297857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763" y="5416682"/>
                <a:ext cx="442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6996D4-7944-4A03-86E5-F05057D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267" y="4282793"/>
            <a:ext cx="891074" cy="90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02DB961-EA56-4DF0-80F8-AE0AE1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222" y="4282793"/>
            <a:ext cx="891074" cy="901200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8767661-568A-4045-9F26-8B2E2362FDC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8234341" y="4733393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7523346-BE67-4556-9AC4-E51C69C80B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902296" y="4733393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F283AB2-C36B-4253-8FE9-15D38DA6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41" y="5469586"/>
            <a:ext cx="891074" cy="90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8720A70-E249-4D3C-86EC-0023638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96" y="5469586"/>
            <a:ext cx="891074" cy="901200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C7C12CB-5BD3-4379-9F45-CA6658DADFE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338615" y="5920186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66FA81E-4499-4AA4-94F7-4C23E71E7C3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006570" y="5920186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8E038B0-CBB4-4166-A1BC-4CB4F35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586" y="5469586"/>
            <a:ext cx="891074" cy="9012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BB2DE98-EE1A-49CF-8417-3B8A7383570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670660" y="5920186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6753FEB-B9C1-4ECE-AA1E-CD7EBF88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83" y="3310794"/>
            <a:ext cx="891074" cy="9012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D9C583E-293A-45D4-9EA2-7CC36FB3F5F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177957" y="3761394"/>
            <a:ext cx="5046197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973" y="3250687"/>
            <a:ext cx="891074" cy="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Dynamic General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общая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3945" y="236258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3544029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46865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6" y="57968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" y="3429000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7" y="3458044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72" y="3429000"/>
            <a:ext cx="891074" cy="90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9EDA10-44FC-49E6-AA08-E180A50F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7" y="3399956"/>
            <a:ext cx="891074" cy="901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20974B-5A65-490A-AD3E-3B8B27C7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2" y="3429000"/>
            <a:ext cx="891074" cy="9012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316AE-BA02-47AF-B016-4A0089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5741473"/>
            <a:ext cx="891074" cy="90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7FB30-388A-4ECF-A572-9A169AD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4580158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453" y="3548901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453" y="2317945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</p:cNvCxnSpPr>
          <p:nvPr/>
        </p:nvCxnSpPr>
        <p:spPr>
          <a:xfrm flipV="1">
            <a:off x="6442668" y="1690688"/>
            <a:ext cx="3706013" cy="224857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/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/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8379DE51-BFA7-42F6-9A1E-61E8D0E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62466" y="117700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/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B1CC06-7F8B-48C0-8514-A3C1D67513BE}"/>
              </a:ext>
            </a:extLst>
          </p:cNvPr>
          <p:cNvSpPr txBox="1"/>
          <p:nvPr/>
        </p:nvSpPr>
        <p:spPr>
          <a:xfrm>
            <a:off x="838200" y="1967464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Rule1</a:t>
            </a:r>
            <a:r>
              <a:rPr lang="en-US" dirty="0"/>
              <a:t>: Add one if all busy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43" y="2307214"/>
            <a:ext cx="891074" cy="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3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Dynamic General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общая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3945" y="236258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3544029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5" y="468650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6756" y="5796844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" y="3429000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7" y="3458044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72" y="3429000"/>
            <a:ext cx="891074" cy="90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9EDA10-44FC-49E6-AA08-E180A50F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7" y="3399956"/>
            <a:ext cx="891074" cy="901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20974B-5A65-490A-AD3E-3B8B27C7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2" y="3429000"/>
            <a:ext cx="891074" cy="9012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FF316AE-BA02-47AF-B016-4A0089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5741473"/>
            <a:ext cx="891074" cy="90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7FB30-388A-4ECF-A572-9A169ADA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29" y="4580158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453" y="3548901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</p:cNvCxnSpPr>
          <p:nvPr/>
        </p:nvCxnSpPr>
        <p:spPr>
          <a:xfrm flipV="1">
            <a:off x="6442668" y="2858704"/>
            <a:ext cx="3913570" cy="1140797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85" y="4334168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39" y="4307629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4364061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/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89FAD-8D62-4DF1-B9CA-A44145F5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7" y="4334168"/>
                <a:ext cx="5707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/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03A8C2-0544-4EC3-B8B5-DF9E69AD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02" y="4364061"/>
                <a:ext cx="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518" y="2174994"/>
                <a:ext cx="4413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554" y="3453386"/>
                <a:ext cx="4466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240" y="4625115"/>
                <a:ext cx="446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187" y="5743940"/>
                <a:ext cx="442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8379DE51-BFA7-42F6-9A1E-61E8D0E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62466" y="117700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/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2C5285-5E00-43C5-BF6C-9DD535F6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039" y="989414"/>
                <a:ext cx="686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B1CC06-7F8B-48C0-8514-A3C1D67513BE}"/>
              </a:ext>
            </a:extLst>
          </p:cNvPr>
          <p:cNvSpPr txBox="1"/>
          <p:nvPr/>
        </p:nvSpPr>
        <p:spPr>
          <a:xfrm>
            <a:off x="838200" y="1967464"/>
            <a:ext cx="419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Rule2</a:t>
            </a:r>
            <a:r>
              <a:rPr lang="en-US" dirty="0"/>
              <a:t>: Remove one if two or more are free</a:t>
            </a:r>
            <a:endParaRPr lang="ru-RU" dirty="0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1BA4FDC2-E522-49A4-8094-835A2DA990C4}"/>
              </a:ext>
            </a:extLst>
          </p:cNvPr>
          <p:cNvSpPr/>
          <p:nvPr/>
        </p:nvSpPr>
        <p:spPr>
          <a:xfrm>
            <a:off x="9941848" y="816075"/>
            <a:ext cx="1718674" cy="1678685"/>
          </a:xfrm>
          <a:prstGeom prst="mathMultiply">
            <a:avLst>
              <a:gd name="adj1" fmla="val 5479"/>
            </a:avLst>
          </a:prstGeom>
          <a:solidFill>
            <a:srgbClr val="FF0000">
              <a:alpha val="5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00" y="2942257"/>
            <a:ext cx="891074" cy="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Dynamic Shortest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самая короткая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519" y="252329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3611407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4753880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9" y="586422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6279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75" y="3645323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0" y="3616279"/>
            <a:ext cx="891074" cy="9012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73F8CB-3E9E-458C-B0B2-756C4C2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94" y="2614659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56" y="3616279"/>
            <a:ext cx="891074" cy="9012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4FCC9B-941F-4CFC-B3CD-4AD4490A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49" y="2614659"/>
            <a:ext cx="891074" cy="901200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059E407-9AF3-470E-9EAD-8F067C6E2BF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8330168" y="3065259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C62C9A0-E319-44B9-938F-CF4B9A771E8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998123" y="3065259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6996D4-7944-4A03-86E5-F05057D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94" y="4677429"/>
            <a:ext cx="891074" cy="90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02DB961-EA56-4DF0-80F8-AE0AE1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49" y="4677429"/>
            <a:ext cx="891074" cy="901200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8767661-568A-4045-9F26-8B2E2362FDC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8330168" y="5128029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7523346-BE67-4556-9AC4-E51C69C80B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998123" y="5128029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F283AB2-C36B-4253-8FE9-15D38DA6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68" y="5864222"/>
            <a:ext cx="891074" cy="90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8720A70-E249-4D3C-86EC-0023638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323" y="5864222"/>
            <a:ext cx="891074" cy="901200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C7C12CB-5BD3-4379-9F45-CA6658DADFE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434442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66FA81E-4499-4AA4-94F7-4C23E71E7C3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102397" y="6314822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8E038B0-CBB4-4166-A1BC-4CB4F35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13" y="5864222"/>
            <a:ext cx="891074" cy="9012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BB2DE98-EE1A-49CF-8417-3B8A7383570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766487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6753FEB-B9C1-4ECE-AA1E-CD7EBF88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0" y="3705430"/>
            <a:ext cx="891074" cy="9012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D9C583E-293A-45D4-9EA2-7CC36FB3F5F6}"/>
              </a:ext>
            </a:extLst>
          </p:cNvPr>
          <p:cNvCxnSpPr>
            <a:cxnSpLocks/>
          </p:cNvCxnSpPr>
          <p:nvPr/>
        </p:nvCxnSpPr>
        <p:spPr>
          <a:xfrm flipV="1">
            <a:off x="5251758" y="2015512"/>
            <a:ext cx="1992272" cy="168888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5DBDE75C-0857-4656-B0D8-CC89627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72987" y="1464363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/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0DB874B-E99B-497E-818E-4EC8820E8BCE}"/>
              </a:ext>
            </a:extLst>
          </p:cNvPr>
          <p:cNvCxnSpPr/>
          <p:nvPr/>
        </p:nvCxnSpPr>
        <p:spPr>
          <a:xfrm>
            <a:off x="7221306" y="2021305"/>
            <a:ext cx="311657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D4314F-EBF9-4941-8EA5-0B17B4B98488}"/>
              </a:ext>
            </a:extLst>
          </p:cNvPr>
          <p:cNvSpPr txBox="1"/>
          <p:nvPr/>
        </p:nvSpPr>
        <p:spPr>
          <a:xfrm>
            <a:off x="712503" y="2151887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Rule1</a:t>
            </a:r>
            <a:r>
              <a:rPr lang="en-US" dirty="0"/>
              <a:t>: Add one if all busy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Dynamic Shortest queue</a:t>
            </a:r>
            <a:r>
              <a:rPr lang="ru-RU" dirty="0"/>
              <a:t> //  </a:t>
            </a:r>
            <a:r>
              <a:rPr lang="ru-RU" dirty="0">
                <a:solidFill>
                  <a:srgbClr val="FF0000"/>
                </a:solidFill>
              </a:rPr>
              <a:t>Динамическая самая короткая очередь</a:t>
            </a:r>
          </a:p>
        </p:txBody>
      </p:sp>
      <p:pic>
        <p:nvPicPr>
          <p:cNvPr id="4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11247A3-3138-4936-9F3A-2E79C7D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519" y="2523295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B5BA90D1-B07E-4CD3-AC92-E5571ED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3611407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1FD38148-DAA7-4929-9560-EDFF93E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8" y="4753880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3A2BA58E-D3FD-4C20-B106-DDDBC0E9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0159" y="5864222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9433CA-8DA9-423B-AF0F-50D7CBCD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6279"/>
            <a:ext cx="891074" cy="901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67906-7275-41CE-A7E4-BA56FEB2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75" y="3645323"/>
            <a:ext cx="891074" cy="90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C47D5F-C043-421A-8923-A3AD6447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0" y="3616279"/>
            <a:ext cx="891074" cy="90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4AD180-75F0-4499-B6EC-92E64BB8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856" y="3616279"/>
            <a:ext cx="891074" cy="90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/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111D7D-D855-4375-9BF2-B78E37F5D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63" y="4521447"/>
                <a:ext cx="570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/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5BCFA9-3B95-415D-A036-02857180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17" y="4494908"/>
                <a:ext cx="5654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/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6A3066-7960-4CFD-8FBD-0BDAAC71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19" y="4551340"/>
                <a:ext cx="5707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/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31B5E2-36E8-40FA-8B22-0FAF222C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282" y="2338629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/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8F2AB4-E6C8-4CA1-8079-7E6B5DC8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957" y="352076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/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F09FFF-8B39-4EEE-B6D4-961E73AC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643" y="4692493"/>
                <a:ext cx="446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/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4F5DB2-E317-4168-8774-A541114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590" y="5811318"/>
                <a:ext cx="442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6996D4-7944-4A03-86E5-F05057D5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94" y="4677429"/>
            <a:ext cx="891074" cy="9012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02DB961-EA56-4DF0-80F8-AE0AE1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49" y="4677429"/>
            <a:ext cx="891074" cy="901200"/>
          </a:xfrm>
          <a:prstGeom prst="rect">
            <a:avLst/>
          </a:prstGeom>
        </p:spPr>
      </p:pic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8767661-568A-4045-9F26-8B2E2362FDC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8330168" y="5128029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7523346-BE67-4556-9AC4-E51C69C80B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998123" y="5128029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F283AB2-C36B-4253-8FE9-15D38DA6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68" y="5864222"/>
            <a:ext cx="891074" cy="9012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8720A70-E249-4D3C-86EC-0023638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323" y="5864222"/>
            <a:ext cx="891074" cy="901200"/>
          </a:xfrm>
          <a:prstGeom prst="rect">
            <a:avLst/>
          </a:prstGeom>
        </p:spPr>
      </p:pic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C7C12CB-5BD3-4379-9F45-CA6658DADFEE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434442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66FA81E-4499-4AA4-94F7-4C23E71E7C3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102397" y="6314822"/>
            <a:ext cx="435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8E038B0-CBB4-4166-A1BC-4CB4F35C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13" y="5864222"/>
            <a:ext cx="891074" cy="9012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BB2DE98-EE1A-49CF-8417-3B8A7383570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766487" y="6314822"/>
            <a:ext cx="7768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6753FEB-B9C1-4ECE-AA1E-CD7EBF88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0" y="3705430"/>
            <a:ext cx="891074" cy="901200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D9C583E-293A-45D4-9EA2-7CC36FB3F5F6}"/>
              </a:ext>
            </a:extLst>
          </p:cNvPr>
          <p:cNvCxnSpPr>
            <a:cxnSpLocks/>
          </p:cNvCxnSpPr>
          <p:nvPr/>
        </p:nvCxnSpPr>
        <p:spPr>
          <a:xfrm flipV="1">
            <a:off x="5251758" y="3003082"/>
            <a:ext cx="5121229" cy="701316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Вакансия Кассир в Москве | Работа | Авито">
            <a:extLst>
              <a:ext uri="{FF2B5EF4-FFF2-40B4-BE49-F238E27FC236}">
                <a16:creationId xmlns:a16="http://schemas.microsoft.com/office/drawing/2014/main" id="{5DBDE75C-0857-4656-B0D8-CC896276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72987" y="1464363"/>
            <a:ext cx="813295" cy="79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/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69ED7-292F-42A2-9C7D-D2C47A31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560" y="1276772"/>
                <a:ext cx="6869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FD4314F-EBF9-4941-8EA5-0B17B4B98488}"/>
              </a:ext>
            </a:extLst>
          </p:cNvPr>
          <p:cNvSpPr txBox="1"/>
          <p:nvPr/>
        </p:nvSpPr>
        <p:spPr>
          <a:xfrm>
            <a:off x="712503" y="2151887"/>
            <a:ext cx="419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Rule2</a:t>
            </a:r>
            <a:r>
              <a:rPr lang="en-US" dirty="0"/>
              <a:t>: Remove one if two or more are free</a:t>
            </a:r>
            <a:endParaRPr lang="ru-RU" dirty="0"/>
          </a:p>
        </p:txBody>
      </p:sp>
      <p:sp>
        <p:nvSpPr>
          <p:cNvPr id="41" name="Знак умножения 40">
            <a:extLst>
              <a:ext uri="{FF2B5EF4-FFF2-40B4-BE49-F238E27FC236}">
                <a16:creationId xmlns:a16="http://schemas.microsoft.com/office/drawing/2014/main" id="{F80A477D-6597-48BB-909A-D9AD42B3A7EF}"/>
              </a:ext>
            </a:extLst>
          </p:cNvPr>
          <p:cNvSpPr/>
          <p:nvPr/>
        </p:nvSpPr>
        <p:spPr>
          <a:xfrm>
            <a:off x="9941848" y="816075"/>
            <a:ext cx="1718674" cy="1678685"/>
          </a:xfrm>
          <a:prstGeom prst="mathMultiply">
            <a:avLst>
              <a:gd name="adj1" fmla="val 5479"/>
            </a:avLst>
          </a:prstGeom>
          <a:solidFill>
            <a:srgbClr val="FF0000">
              <a:alpha val="5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8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F97FA-9182-4E4C-9C3E-A9EC8DB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F70A7-14E7-4E72-AD47-BE77C620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 of servers: 4 (4 or 5 for dynamic case)</a:t>
            </a:r>
          </a:p>
          <a:p>
            <a:r>
              <a:rPr lang="en-US" dirty="0"/>
              <a:t>Probability to wait for customers: ~50% (fit feasible parameters)</a:t>
            </a:r>
          </a:p>
          <a:p>
            <a:r>
              <a:rPr lang="en-US" dirty="0"/>
              <a:t>Random arrival &amp; Random Service (the same for all servers)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6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F97FA-9182-4E4C-9C3E-A9EC8DB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F70A7-14E7-4E72-AD47-BE77C620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compare all (four) models (by average queue size, total working etc.)</a:t>
            </a:r>
          </a:p>
          <a:p>
            <a:r>
              <a:rPr lang="en-US" dirty="0"/>
              <a:t>Draw server's dynamic through the time (for dynamic queues)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2A53084-A7BE-4616-AA8B-2D9D8E2ABDA9}"/>
              </a:ext>
            </a:extLst>
          </p:cNvPr>
          <p:cNvCxnSpPr>
            <a:cxnSpLocks/>
          </p:cNvCxnSpPr>
          <p:nvPr/>
        </p:nvCxnSpPr>
        <p:spPr>
          <a:xfrm>
            <a:off x="1078523" y="4196862"/>
            <a:ext cx="4212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E06A8-D6EF-4D0E-9FC1-F1FFC639F2FC}"/>
              </a:ext>
            </a:extLst>
          </p:cNvPr>
          <p:cNvSpPr txBox="1"/>
          <p:nvPr/>
        </p:nvSpPr>
        <p:spPr>
          <a:xfrm>
            <a:off x="1094154" y="4493846"/>
            <a:ext cx="606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modify DEVSEXAMLE or use your own Implementation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726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236</Words>
  <Application>Microsoft Office PowerPoint</Application>
  <PresentationFormat>Широкоэкранный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Laboratory work 3. Dynamic queues modeling// Моделирование динамических очередей</vt:lpstr>
      <vt:lpstr>1) General queue //  Общая очередь</vt:lpstr>
      <vt:lpstr>2) Shortest queue //  Самая короткая очередь</vt:lpstr>
      <vt:lpstr>3) Dynamic General queue //  Динамическая общая очередь</vt:lpstr>
      <vt:lpstr>3) Dynamic General queue //  Динамическая общая очередь</vt:lpstr>
      <vt:lpstr>4) Dynamic Shortest queue //  Динамическая самая короткая очередь</vt:lpstr>
      <vt:lpstr>4) Dynamic Shortest queue //  Динамическая самая короткая очередь</vt:lpstr>
      <vt:lpstr>Model parameters</vt:lpstr>
      <vt:lpstr>The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Иванов Сергей Владимирович</cp:lastModifiedBy>
  <cp:revision>80</cp:revision>
  <dcterms:created xsi:type="dcterms:W3CDTF">2018-02-21T06:21:55Z</dcterms:created>
  <dcterms:modified xsi:type="dcterms:W3CDTF">2022-05-19T15:46:53Z</dcterms:modified>
</cp:coreProperties>
</file>