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sldIdLst>
    <p:sldId id="336" r:id="rId2"/>
    <p:sldId id="337" r:id="rId3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12" userDrawn="1">
          <p15:clr>
            <a:srgbClr val="A4A3A4"/>
          </p15:clr>
        </p15:guide>
        <p15:guide id="2" pos="4560" userDrawn="1">
          <p15:clr>
            <a:srgbClr val="A4A3A4"/>
          </p15:clr>
        </p15:guide>
        <p15:guide id="3" pos="1176" userDrawn="1">
          <p15:clr>
            <a:srgbClr val="A4A3A4"/>
          </p15:clr>
        </p15:guide>
        <p15:guide id="4" pos="1704" userDrawn="1">
          <p15:clr>
            <a:srgbClr val="A4A3A4"/>
          </p15:clr>
        </p15:guide>
        <p15:guide id="5" orient="horz" pos="4872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  <p15:guide id="7" orient="horz" pos="4896" userDrawn="1">
          <p15:clr>
            <a:srgbClr val="A4A3A4"/>
          </p15:clr>
        </p15:guide>
        <p15:guide id="8" orient="horz" pos="3000" userDrawn="1">
          <p15:clr>
            <a:srgbClr val="A4A3A4"/>
          </p15:clr>
        </p15:guide>
        <p15:guide id="9" orient="horz" userDrawn="1">
          <p15:clr>
            <a:srgbClr val="A4A3A4"/>
          </p15:clr>
        </p15:guide>
        <p15:guide id="10" orient="horz" pos="1320" userDrawn="1">
          <p15:clr>
            <a:srgbClr val="A4A3A4"/>
          </p15:clr>
        </p15:guide>
        <p15:guide id="11" pos="1368" userDrawn="1">
          <p15:clr>
            <a:srgbClr val="A4A3A4"/>
          </p15:clr>
        </p15:guide>
        <p15:guide id="12" pos="3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7BB"/>
    <a:srgbClr val="4E77B6"/>
    <a:srgbClr val="725097"/>
    <a:srgbClr val="196970"/>
    <a:srgbClr val="DDDDDD"/>
    <a:srgbClr val="8BC831"/>
    <a:srgbClr val="ECC01B"/>
    <a:srgbClr val="C6982C"/>
    <a:srgbClr val="A9226E"/>
    <a:srgbClr val="1A7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69"/>
    <p:restoredTop sz="94630" autoAdjust="0"/>
  </p:normalViewPr>
  <p:slideViewPr>
    <p:cSldViewPr snapToGrid="0">
      <p:cViewPr varScale="1">
        <p:scale>
          <a:sx n="138" d="100"/>
          <a:sy n="138" d="100"/>
        </p:scale>
        <p:origin x="-1048" y="-96"/>
      </p:cViewPr>
      <p:guideLst>
        <p:guide orient="horz" pos="2112"/>
        <p:guide orient="horz" pos="4872"/>
        <p:guide orient="horz" pos="3864"/>
        <p:guide orient="horz" pos="4896"/>
        <p:guide orient="horz" pos="3000"/>
        <p:guide orient="horz"/>
        <p:guide orient="horz" pos="1320"/>
        <p:guide pos="4560"/>
        <p:guide pos="1176"/>
        <p:guide pos="1704"/>
        <p:guide pos="1368"/>
        <p:guide pos="3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ransition xmlns:p14="http://schemas.microsoft.com/office/powerpoint/2010/main"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62"/>
          <p:cNvSpPr/>
          <p:nvPr/>
        </p:nvSpPr>
        <p:spPr>
          <a:xfrm flipV="1">
            <a:off x="1848138" y="1515657"/>
            <a:ext cx="0" cy="6140887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66" name="Picture 1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8459" y="141370"/>
            <a:ext cx="1098574" cy="996165"/>
          </a:xfrm>
          <a:prstGeom prst="rect">
            <a:avLst/>
          </a:prstGeom>
        </p:spPr>
      </p:pic>
      <p:sp>
        <p:nvSpPr>
          <p:cNvPr id="210" name="Shape 64"/>
          <p:cNvSpPr/>
          <p:nvPr/>
        </p:nvSpPr>
        <p:spPr>
          <a:xfrm>
            <a:off x="1979114" y="1581191"/>
            <a:ext cx="2074887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 smtClean="0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56" y="3814556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375641" y="4524277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Web App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8234" y="2796873"/>
            <a:ext cx="819405" cy="786629"/>
          </a:xfrm>
          <a:prstGeom prst="rect">
            <a:avLst/>
          </a:prstGeom>
        </p:spPr>
      </p:pic>
      <p:cxnSp>
        <p:nvCxnSpPr>
          <p:cNvPr id="223" name="Straight Arrow Connector 62"/>
          <p:cNvCxnSpPr/>
          <p:nvPr/>
        </p:nvCxnSpPr>
        <p:spPr>
          <a:xfrm flipV="1">
            <a:off x="4756623" y="2642594"/>
            <a:ext cx="1150216" cy="580176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9" name="Straight Arrow Connector 62"/>
          <p:cNvCxnSpPr/>
          <p:nvPr/>
        </p:nvCxnSpPr>
        <p:spPr>
          <a:xfrm flipV="1">
            <a:off x="1376340" y="4196026"/>
            <a:ext cx="660501" cy="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Shape 64"/>
          <p:cNvSpPr/>
          <p:nvPr/>
        </p:nvSpPr>
        <p:spPr>
          <a:xfrm>
            <a:off x="194764" y="1600241"/>
            <a:ext cx="821038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 smtClean="0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8" name="Shape 62"/>
          <p:cNvSpPr/>
          <p:nvPr/>
        </p:nvSpPr>
        <p:spPr>
          <a:xfrm flipV="1">
            <a:off x="7724881" y="1502205"/>
            <a:ext cx="0" cy="6140887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6938" y="3686117"/>
            <a:ext cx="697633" cy="697633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8201419" y="4375283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sp>
        <p:nvSpPr>
          <p:cNvPr id="61" name="Shape 64"/>
          <p:cNvSpPr/>
          <p:nvPr/>
        </p:nvSpPr>
        <p:spPr>
          <a:xfrm>
            <a:off x="7884542" y="1619012"/>
            <a:ext cx="661439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 smtClean="0">
                <a:solidFill>
                  <a:srgbClr val="000000"/>
                </a:solidFill>
                <a:latin typeface="Arial"/>
                <a:cs typeface="Arial"/>
              </a:rPr>
              <a:t>DBaaS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0369" y="2472159"/>
            <a:ext cx="831816" cy="524254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3549282" y="351286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 Service API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2208255" y="3841537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7">
              <a:extLst/>
            </a:blip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944801" y="4571267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Ingress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061971" y="2296791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8">
              <a:extLst/>
            </a:blip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5740" y="1893723"/>
            <a:ext cx="831816" cy="524254"/>
          </a:xfrm>
          <a:prstGeom prst="rect">
            <a:avLst/>
          </a:prstGeom>
        </p:spPr>
      </p:pic>
      <p:sp>
        <p:nvSpPr>
          <p:cNvPr id="79" name="Shape 64"/>
          <p:cNvSpPr/>
          <p:nvPr/>
        </p:nvSpPr>
        <p:spPr>
          <a:xfrm>
            <a:off x="178545" y="283944"/>
            <a:ext cx="3451866" cy="4308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2800" b="1" dirty="0" smtClean="0">
                <a:solidFill>
                  <a:srgbClr val="000000"/>
                </a:solidFill>
                <a:latin typeface="Arial"/>
                <a:cs typeface="Arial"/>
              </a:rPr>
              <a:t>Cloud Native Starter</a:t>
            </a:r>
            <a:endParaRPr sz="28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654653" y="2970365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 Core Service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6082575" y="3826937"/>
            <a:ext cx="707233" cy="707233"/>
            <a:chOff x="394759" y="4656919"/>
            <a:chExt cx="707233" cy="707233"/>
          </a:xfrm>
        </p:grpSpPr>
        <p:sp>
          <p:nvSpPr>
            <p:cNvPr id="8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83" name="_-13.png"/>
            <p:cNvPicPr/>
            <p:nvPr/>
          </p:nvPicPr>
          <p:blipFill>
            <a:blip r:embed="rId8">
              <a:extLst/>
            </a:blip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6344" y="3423869"/>
            <a:ext cx="831816" cy="524254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5675257" y="450051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 Core Service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88" name="Straight Arrow Connector 62"/>
          <p:cNvCxnSpPr/>
          <p:nvPr/>
        </p:nvCxnSpPr>
        <p:spPr>
          <a:xfrm>
            <a:off x="4756623" y="3270692"/>
            <a:ext cx="1150216" cy="910524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2" name="Straight Arrow Connector 62"/>
          <p:cNvCxnSpPr>
            <a:endCxn id="216" idx="1"/>
          </p:cNvCxnSpPr>
          <p:nvPr/>
        </p:nvCxnSpPr>
        <p:spPr>
          <a:xfrm flipV="1">
            <a:off x="3031299" y="3190188"/>
            <a:ext cx="846935" cy="94311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6" name="Picture 9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6949" y="5285505"/>
            <a:ext cx="819405" cy="786629"/>
          </a:xfrm>
          <a:prstGeom prst="rect">
            <a:avLst/>
          </a:prstGeom>
        </p:spPr>
      </p:pic>
      <p:sp>
        <p:nvSpPr>
          <p:cNvPr id="98" name="TextBox 97"/>
          <p:cNvSpPr txBox="1"/>
          <p:nvPr/>
        </p:nvSpPr>
        <p:spPr>
          <a:xfrm>
            <a:off x="3497997" y="6001494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 Service API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6106539" y="5348490"/>
            <a:ext cx="707233" cy="707233"/>
            <a:chOff x="394759" y="4656919"/>
            <a:chExt cx="707233" cy="707233"/>
          </a:xfrm>
        </p:grpSpPr>
        <p:sp>
          <p:nvSpPr>
            <p:cNvPr id="101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02" name="_-13.png"/>
            <p:cNvPicPr/>
            <p:nvPr/>
          </p:nvPicPr>
          <p:blipFill>
            <a:blip r:embed="rId8">
              <a:extLst/>
            </a:blip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106" name="TextBox 105"/>
          <p:cNvSpPr txBox="1"/>
          <p:nvPr/>
        </p:nvSpPr>
        <p:spPr>
          <a:xfrm>
            <a:off x="5699221" y="6022064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 Core Service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7595" y="5028542"/>
            <a:ext cx="779457" cy="476768"/>
          </a:xfrm>
          <a:prstGeom prst="rect">
            <a:avLst/>
          </a:prstGeom>
        </p:spPr>
      </p:pic>
      <p:cxnSp>
        <p:nvCxnSpPr>
          <p:cNvPr id="108" name="Straight Arrow Connector 62"/>
          <p:cNvCxnSpPr>
            <a:endCxn id="96" idx="1"/>
          </p:cNvCxnSpPr>
          <p:nvPr/>
        </p:nvCxnSpPr>
        <p:spPr>
          <a:xfrm>
            <a:off x="3043280" y="4217163"/>
            <a:ext cx="783669" cy="1461657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7" name="TextBox 116"/>
          <p:cNvSpPr txBox="1"/>
          <p:nvPr/>
        </p:nvSpPr>
        <p:spPr>
          <a:xfrm>
            <a:off x="3463085" y="7412539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Web App Hosting</a:t>
            </a:r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118" name="Straight Arrow Connector 62"/>
          <p:cNvCxnSpPr/>
          <p:nvPr/>
        </p:nvCxnSpPr>
        <p:spPr>
          <a:xfrm>
            <a:off x="3007336" y="4289047"/>
            <a:ext cx="694922" cy="2779494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24299" y="5043885"/>
            <a:ext cx="779457" cy="476768"/>
          </a:xfrm>
          <a:prstGeom prst="rect">
            <a:avLst/>
          </a:prstGeom>
        </p:spPr>
      </p:pic>
      <p:cxnSp>
        <p:nvCxnSpPr>
          <p:cNvPr id="119" name="Straight Arrow Connector 62"/>
          <p:cNvCxnSpPr/>
          <p:nvPr/>
        </p:nvCxnSpPr>
        <p:spPr>
          <a:xfrm>
            <a:off x="4792567" y="5690251"/>
            <a:ext cx="1090309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0" name="Straight Arrow Connector 62"/>
          <p:cNvCxnSpPr/>
          <p:nvPr/>
        </p:nvCxnSpPr>
        <p:spPr>
          <a:xfrm flipV="1">
            <a:off x="6968303" y="4168719"/>
            <a:ext cx="1394726" cy="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4" name="Straight Arrow Connector 62"/>
          <p:cNvCxnSpPr/>
          <p:nvPr/>
        </p:nvCxnSpPr>
        <p:spPr>
          <a:xfrm>
            <a:off x="6897938" y="2704258"/>
            <a:ext cx="1441129" cy="140508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6" name="Straight Arrow Connector 62"/>
          <p:cNvCxnSpPr/>
          <p:nvPr/>
        </p:nvCxnSpPr>
        <p:spPr>
          <a:xfrm flipV="1">
            <a:off x="6909920" y="4229144"/>
            <a:ext cx="1429147" cy="1494219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71822" y="6466639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814397" y="670456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11">
              <a:extLst/>
            </a:blip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318753979"/>
      </p:ext>
    </p:extLst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Picture 1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8459" y="141370"/>
            <a:ext cx="1098574" cy="996165"/>
          </a:xfrm>
          <a:prstGeom prst="rect">
            <a:avLst/>
          </a:prstGeom>
        </p:spPr>
      </p:pic>
      <p:sp>
        <p:nvSpPr>
          <p:cNvPr id="79" name="Shape 64"/>
          <p:cNvSpPr/>
          <p:nvPr/>
        </p:nvSpPr>
        <p:spPr>
          <a:xfrm>
            <a:off x="178545" y="283944"/>
            <a:ext cx="3451866" cy="4308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2800" b="1" dirty="0" smtClean="0">
                <a:solidFill>
                  <a:srgbClr val="000000"/>
                </a:solidFill>
                <a:latin typeface="Arial"/>
                <a:cs typeface="Arial"/>
              </a:rPr>
              <a:t>Cloud Native Starter</a:t>
            </a:r>
            <a:endParaRPr sz="28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4" name="Text Placeholder 2"/>
          <p:cNvSpPr txBox="1">
            <a:spLocks/>
          </p:cNvSpPr>
          <p:nvPr/>
        </p:nvSpPr>
        <p:spPr>
          <a:xfrm>
            <a:off x="736699" y="1417347"/>
            <a:ext cx="8585002" cy="6000716"/>
          </a:xfrm>
          <a:prstGeom prst="rect">
            <a:avLst/>
          </a:prstGeom>
        </p:spPr>
        <p:txBody>
          <a:bodyPr/>
          <a:lstStyle>
            <a:lvl1pPr marL="345722" indent="-345722" defTabSz="584200">
              <a:spcBef>
                <a:spcPts val="4200"/>
              </a:spcBef>
              <a:buSzPct val="75000"/>
              <a:buChar char="•"/>
              <a:defRPr sz="2800">
                <a:latin typeface="+mn-lt"/>
                <a:ea typeface="+mn-ea"/>
                <a:cs typeface="+mn-cs"/>
                <a:sym typeface="Helvetica Light"/>
              </a:defRPr>
            </a:lvl1pPr>
            <a:lvl2pPr marL="790222" indent="-345722" defTabSz="584200">
              <a:spcBef>
                <a:spcPts val="4200"/>
              </a:spcBef>
              <a:buSzPct val="75000"/>
              <a:buChar char="•"/>
              <a:defRPr sz="2800">
                <a:latin typeface="+mn-lt"/>
                <a:ea typeface="+mn-ea"/>
                <a:cs typeface="+mn-cs"/>
                <a:sym typeface="Helvetica Light"/>
              </a:defRPr>
            </a:lvl2pPr>
            <a:lvl3pPr marL="1234722" indent="-345722" defTabSz="584200">
              <a:spcBef>
                <a:spcPts val="4200"/>
              </a:spcBef>
              <a:buSzPct val="75000"/>
              <a:buChar char="•"/>
              <a:defRPr sz="2800">
                <a:latin typeface="+mn-lt"/>
                <a:ea typeface="+mn-ea"/>
                <a:cs typeface="+mn-cs"/>
                <a:sym typeface="Helvetica Light"/>
              </a:defRPr>
            </a:lvl3pPr>
            <a:lvl4pPr marL="1679222" indent="-345722" defTabSz="584200">
              <a:spcBef>
                <a:spcPts val="4200"/>
              </a:spcBef>
              <a:buSzPct val="75000"/>
              <a:buChar char="•"/>
              <a:defRPr sz="2800">
                <a:latin typeface="+mn-lt"/>
                <a:ea typeface="+mn-ea"/>
                <a:cs typeface="+mn-cs"/>
                <a:sym typeface="Helvetica Light"/>
              </a:defRPr>
            </a:lvl4pPr>
            <a:lvl5pPr marL="2123722" indent="-345722" defTabSz="584200">
              <a:spcBef>
                <a:spcPts val="4200"/>
              </a:spcBef>
              <a:buSzPct val="75000"/>
              <a:buChar char="•"/>
              <a:defRPr sz="2800">
                <a:latin typeface="+mn-lt"/>
                <a:ea typeface="+mn-ea"/>
                <a:cs typeface="+mn-cs"/>
                <a:sym typeface="Helvetica Light"/>
              </a:defRPr>
            </a:lvl5pPr>
            <a:lvl6pPr marL="2568222" indent="-345722" defTabSz="584200">
              <a:spcBef>
                <a:spcPts val="4200"/>
              </a:spcBef>
              <a:buSzPct val="75000"/>
              <a:buChar char="•"/>
              <a:defRPr sz="2800">
                <a:latin typeface="+mn-lt"/>
                <a:ea typeface="+mn-ea"/>
                <a:cs typeface="+mn-cs"/>
                <a:sym typeface="Helvetica Light"/>
              </a:defRPr>
            </a:lvl6pPr>
            <a:lvl7pPr marL="3012722" indent="-345722" defTabSz="584200">
              <a:spcBef>
                <a:spcPts val="4200"/>
              </a:spcBef>
              <a:buSzPct val="75000"/>
              <a:buChar char="•"/>
              <a:defRPr sz="2800">
                <a:latin typeface="+mn-lt"/>
                <a:ea typeface="+mn-ea"/>
                <a:cs typeface="+mn-cs"/>
                <a:sym typeface="Helvetica Light"/>
              </a:defRPr>
            </a:lvl7pPr>
            <a:lvl8pPr marL="3457222" indent="-345722" defTabSz="584200">
              <a:spcBef>
                <a:spcPts val="4200"/>
              </a:spcBef>
              <a:buSzPct val="75000"/>
              <a:buChar char="•"/>
              <a:defRPr sz="2800">
                <a:latin typeface="+mn-lt"/>
                <a:ea typeface="+mn-ea"/>
                <a:cs typeface="+mn-cs"/>
                <a:sym typeface="Helvetica Light"/>
              </a:defRPr>
            </a:lvl8pPr>
            <a:lvl9pPr marL="3901722" indent="-345722" defTabSz="584200">
              <a:spcBef>
                <a:spcPts val="4200"/>
              </a:spcBef>
              <a:buSzPct val="75000"/>
              <a:buChar char="•"/>
              <a:defRPr sz="28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-420624" algn="l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Chained invocations</a:t>
            </a:r>
          </a:p>
          <a:p>
            <a:pPr marL="0" indent="-420624" algn="l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Traffic management (A/B, canary)</a:t>
            </a:r>
          </a:p>
          <a:p>
            <a:pPr marL="0" indent="-420624" algn="l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Polyglot Java and JavaScript microservices</a:t>
            </a:r>
          </a:p>
          <a:p>
            <a:pPr marL="0" indent="-420624" algn="l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Circuit breaker and fallbacks</a:t>
            </a:r>
          </a:p>
          <a:p>
            <a:pPr marL="0" indent="-420624" algn="l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Distributed logging</a:t>
            </a:r>
          </a:p>
          <a:p>
            <a:pPr marL="0" indent="-420624" algn="l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Metrics</a:t>
            </a:r>
          </a:p>
          <a:p>
            <a:pPr marL="0" indent="-420624" algn="l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Authentication and authorization</a:t>
            </a:r>
          </a:p>
          <a:p>
            <a:pPr marL="0" indent="-420624" algn="l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APIs incl. documentation</a:t>
            </a:r>
          </a:p>
          <a:p>
            <a:pPr marL="0" indent="-420624" algn="l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Configuration</a:t>
            </a:r>
          </a:p>
          <a:p>
            <a:pPr marL="0" indent="-420624" algn="l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Deployments (helm, </a:t>
            </a:r>
            <a:r>
              <a:rPr lang="en-US" dirty="0" err="1" smtClean="0"/>
              <a:t>yaml</a:t>
            </a:r>
            <a:r>
              <a:rPr lang="en-US" dirty="0" smtClean="0"/>
              <a:t>)</a:t>
            </a:r>
          </a:p>
          <a:p>
            <a:pPr marL="0" indent="-420624" algn="l">
              <a:spcBef>
                <a:spcPts val="600"/>
              </a:spcBef>
              <a:buFont typeface="+mj-lt"/>
              <a:buAutoNum type="arabicPeriod"/>
            </a:pPr>
            <a:endParaRPr lang="en-US" dirty="0"/>
          </a:p>
          <a:p>
            <a:pPr marL="0" indent="-420624" algn="l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Later: Local development in Minikube</a:t>
            </a:r>
          </a:p>
          <a:p>
            <a:pPr marL="422910" indent="-514350" algn="l">
              <a:spcBef>
                <a:spcPts val="600"/>
              </a:spcBef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162424"/>
      </p:ext>
    </p:extLst>
  </p:cSld>
  <p:clrMapOvr>
    <a:masterClrMapping/>
  </p:clrMapOvr>
  <p:transition xmlns:p14="http://schemas.microsoft.com/office/powerpoint/2010/main" spd="med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5400">
          <a:solidFill>
            <a:srgbClr val="4277BB"/>
          </a:solidFill>
          <a:miter lim="400000"/>
        </a:ln>
      </a:spPr>
      <a:bodyPr lIns="0" tIns="0" rIns="0" bIns="0" anchor="ctr"/>
      <a:lstStyle>
        <a:defPPr>
          <a:defRPr sz="1800">
            <a:solidFill>
              <a:srgbClr val="4277BB"/>
            </a:solidFill>
          </a:defRPr>
        </a:defPPr>
      </a:lst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Macintosh PowerPoint</Application>
  <PresentationFormat>Custom</PresentationFormat>
  <Paragraphs>31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White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2019-02-22T10:13:11Z</dcterms:modified>
  <cp:category/>
</cp:coreProperties>
</file>