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sldIdLst>
    <p:sldId id="336" r:id="rId2"/>
    <p:sldId id="337" r:id="rId3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12" userDrawn="1">
          <p15:clr>
            <a:srgbClr val="A4A3A4"/>
          </p15:clr>
        </p15:guide>
        <p15:guide id="2" pos="4560" userDrawn="1">
          <p15:clr>
            <a:srgbClr val="A4A3A4"/>
          </p15:clr>
        </p15:guide>
        <p15:guide id="3" pos="1176" userDrawn="1">
          <p15:clr>
            <a:srgbClr val="A4A3A4"/>
          </p15:clr>
        </p15:guide>
        <p15:guide id="4" pos="1704" userDrawn="1">
          <p15:clr>
            <a:srgbClr val="A4A3A4"/>
          </p15:clr>
        </p15:guide>
        <p15:guide id="5" orient="horz" pos="4872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  <p15:guide id="7" orient="horz" pos="4896" userDrawn="1">
          <p15:clr>
            <a:srgbClr val="A4A3A4"/>
          </p15:clr>
        </p15:guide>
        <p15:guide id="8" orient="horz" pos="3000" userDrawn="1">
          <p15:clr>
            <a:srgbClr val="A4A3A4"/>
          </p15:clr>
        </p15:guide>
        <p15:guide id="9" orient="horz" userDrawn="1">
          <p15:clr>
            <a:srgbClr val="A4A3A4"/>
          </p15:clr>
        </p15:guide>
        <p15:guide id="10" orient="horz" pos="1320" userDrawn="1">
          <p15:clr>
            <a:srgbClr val="A4A3A4"/>
          </p15:clr>
        </p15:guide>
        <p15:guide id="11" pos="1368" userDrawn="1">
          <p15:clr>
            <a:srgbClr val="A4A3A4"/>
          </p15:clr>
        </p15:guide>
        <p15:guide id="12" pos="3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77BB"/>
    <a:srgbClr val="4E77B6"/>
    <a:srgbClr val="725097"/>
    <a:srgbClr val="196970"/>
    <a:srgbClr val="DDDDDD"/>
    <a:srgbClr val="8BC831"/>
    <a:srgbClr val="ECC01B"/>
    <a:srgbClr val="C6982C"/>
    <a:srgbClr val="A9226E"/>
    <a:srgbClr val="1A7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69"/>
    <p:restoredTop sz="94630" autoAdjust="0"/>
  </p:normalViewPr>
  <p:slideViewPr>
    <p:cSldViewPr snapToGrid="0">
      <p:cViewPr varScale="1">
        <p:scale>
          <a:sx n="133" d="100"/>
          <a:sy n="133" d="100"/>
        </p:scale>
        <p:origin x="-584" y="-96"/>
      </p:cViewPr>
      <p:guideLst>
        <p:guide orient="horz" pos="2112"/>
        <p:guide orient="horz" pos="4872"/>
        <p:guide orient="horz" pos="3864"/>
        <p:guide orient="horz" pos="4896"/>
        <p:guide orient="horz" pos="3000"/>
        <p:guide orient="horz"/>
        <p:guide orient="horz" pos="1320"/>
        <p:guide pos="4560"/>
        <p:guide pos="1176"/>
        <p:guide pos="1704"/>
        <p:guide pos="1368"/>
        <p:guide pos="35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transition xmlns:p14="http://schemas.microsoft.com/office/powerpoint/2010/main"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Straight Arrow Connector 62"/>
          <p:cNvCxnSpPr/>
          <p:nvPr/>
        </p:nvCxnSpPr>
        <p:spPr>
          <a:xfrm>
            <a:off x="2988754" y="4029426"/>
            <a:ext cx="5184964" cy="310323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1515657"/>
            <a:ext cx="0" cy="6140887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66" name="Picture 1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8459" y="141370"/>
            <a:ext cx="1098574" cy="996165"/>
          </a:xfrm>
          <a:prstGeom prst="rect">
            <a:avLst/>
          </a:prstGeom>
        </p:spPr>
      </p:pic>
      <p:sp>
        <p:nvSpPr>
          <p:cNvPr id="210" name="Shape 64"/>
          <p:cNvSpPr/>
          <p:nvPr/>
        </p:nvSpPr>
        <p:spPr>
          <a:xfrm>
            <a:off x="1979114" y="1581191"/>
            <a:ext cx="2074887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 smtClean="0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56" y="3547212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375641" y="4256933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Web App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8234" y="2787325"/>
            <a:ext cx="819405" cy="786629"/>
          </a:xfrm>
          <a:prstGeom prst="rect">
            <a:avLst/>
          </a:prstGeom>
        </p:spPr>
      </p:pic>
      <p:cxnSp>
        <p:nvCxnSpPr>
          <p:cNvPr id="223" name="Straight Arrow Connector 62"/>
          <p:cNvCxnSpPr/>
          <p:nvPr/>
        </p:nvCxnSpPr>
        <p:spPr>
          <a:xfrm flipV="1">
            <a:off x="4745722" y="2664016"/>
            <a:ext cx="1184043" cy="525162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9" name="Straight Arrow Connector 62"/>
          <p:cNvCxnSpPr/>
          <p:nvPr/>
        </p:nvCxnSpPr>
        <p:spPr>
          <a:xfrm flipV="1">
            <a:off x="1376340" y="3928682"/>
            <a:ext cx="660501" cy="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Shape 64"/>
          <p:cNvSpPr/>
          <p:nvPr/>
        </p:nvSpPr>
        <p:spPr>
          <a:xfrm>
            <a:off x="194764" y="1600241"/>
            <a:ext cx="821038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 smtClean="0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8" name="Shape 62"/>
          <p:cNvSpPr/>
          <p:nvPr/>
        </p:nvSpPr>
        <p:spPr>
          <a:xfrm flipV="1">
            <a:off x="7724881" y="1502205"/>
            <a:ext cx="0" cy="6140887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6487" y="3457020"/>
            <a:ext cx="697633" cy="697633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8210968" y="4146186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sp>
        <p:nvSpPr>
          <p:cNvPr id="61" name="Shape 64"/>
          <p:cNvSpPr/>
          <p:nvPr/>
        </p:nvSpPr>
        <p:spPr>
          <a:xfrm>
            <a:off x="7884542" y="1619012"/>
            <a:ext cx="1790554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 smtClean="0">
                <a:solidFill>
                  <a:srgbClr val="000000"/>
                </a:solidFill>
                <a:latin typeface="Arial"/>
                <a:cs typeface="Arial"/>
              </a:rPr>
              <a:t>Managed Services</a:t>
            </a:r>
            <a:endParaRPr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0369" y="2462611"/>
            <a:ext cx="831816" cy="524254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3549282" y="3493766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Web-API</a:t>
            </a:r>
            <a:endParaRPr kumimoji="0" lang="en-US" sz="1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2208255" y="3574193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7">
              <a:extLst/>
            </a:blip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944801" y="4303923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Ingress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061971" y="2315887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8">
              <a:extLst/>
            </a:blip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5740" y="1912819"/>
            <a:ext cx="831816" cy="524254"/>
          </a:xfrm>
          <a:prstGeom prst="rect">
            <a:avLst/>
          </a:prstGeom>
        </p:spPr>
      </p:pic>
      <p:sp>
        <p:nvSpPr>
          <p:cNvPr id="79" name="Shape 64"/>
          <p:cNvSpPr/>
          <p:nvPr/>
        </p:nvSpPr>
        <p:spPr>
          <a:xfrm>
            <a:off x="178545" y="283944"/>
            <a:ext cx="3451866" cy="4308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2800" b="1" dirty="0" smtClean="0">
                <a:solidFill>
                  <a:srgbClr val="000000"/>
                </a:solidFill>
                <a:latin typeface="Arial"/>
                <a:cs typeface="Arial"/>
              </a:rPr>
              <a:t>Cloud Native Starter</a:t>
            </a:r>
            <a:endParaRPr sz="28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654653" y="3081794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 </a:t>
            </a: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Service</a:t>
            </a:r>
            <a:endParaRPr kumimoji="0" lang="en-US" sz="1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92" name="Straight Arrow Connector 62"/>
          <p:cNvCxnSpPr>
            <a:endCxn id="216" idx="1"/>
          </p:cNvCxnSpPr>
          <p:nvPr/>
        </p:nvCxnSpPr>
        <p:spPr>
          <a:xfrm flipV="1">
            <a:off x="3017401" y="3180640"/>
            <a:ext cx="860833" cy="743765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6" name="Picture 9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4694" y="4187485"/>
            <a:ext cx="819405" cy="786629"/>
          </a:xfrm>
          <a:prstGeom prst="rect">
            <a:avLst/>
          </a:prstGeom>
        </p:spPr>
      </p:pic>
      <p:sp>
        <p:nvSpPr>
          <p:cNvPr id="98" name="TextBox 97"/>
          <p:cNvSpPr txBox="1"/>
          <p:nvPr/>
        </p:nvSpPr>
        <p:spPr>
          <a:xfrm>
            <a:off x="3545742" y="4903474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Web-API</a:t>
            </a:r>
            <a:endParaRPr kumimoji="0" lang="en-US" sz="1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6106539" y="4842446"/>
            <a:ext cx="707233" cy="707233"/>
            <a:chOff x="394759" y="4656919"/>
            <a:chExt cx="707233" cy="707233"/>
          </a:xfrm>
        </p:grpSpPr>
        <p:sp>
          <p:nvSpPr>
            <p:cNvPr id="101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02" name="_-13.png"/>
            <p:cNvPicPr/>
            <p:nvPr/>
          </p:nvPicPr>
          <p:blipFill>
            <a:blip r:embed="rId8">
              <a:extLst/>
            </a:blip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106" name="TextBox 105"/>
          <p:cNvSpPr txBox="1"/>
          <p:nvPr/>
        </p:nvSpPr>
        <p:spPr>
          <a:xfrm>
            <a:off x="5699221" y="5608353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Authors Service</a:t>
            </a:r>
            <a:endParaRPr kumimoji="0" lang="en-US" sz="1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77595" y="4522498"/>
            <a:ext cx="779457" cy="476768"/>
          </a:xfrm>
          <a:prstGeom prst="rect">
            <a:avLst/>
          </a:prstGeom>
        </p:spPr>
      </p:pic>
      <p:cxnSp>
        <p:nvCxnSpPr>
          <p:cNvPr id="108" name="Straight Arrow Connector 62"/>
          <p:cNvCxnSpPr/>
          <p:nvPr/>
        </p:nvCxnSpPr>
        <p:spPr>
          <a:xfrm>
            <a:off x="3017401" y="3981695"/>
            <a:ext cx="849837" cy="46786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7" name="TextBox 116"/>
          <p:cNvSpPr txBox="1"/>
          <p:nvPr/>
        </p:nvSpPr>
        <p:spPr>
          <a:xfrm>
            <a:off x="3577670" y="7068808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Web App Hosting</a:t>
            </a:r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118" name="Straight Arrow Connector 62"/>
          <p:cNvCxnSpPr/>
          <p:nvPr/>
        </p:nvCxnSpPr>
        <p:spPr>
          <a:xfrm>
            <a:off x="2960108" y="4105813"/>
            <a:ext cx="742150" cy="2695384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9" name="Straight Arrow Connector 62"/>
          <p:cNvCxnSpPr>
            <a:stCxn id="96" idx="3"/>
          </p:cNvCxnSpPr>
          <p:nvPr/>
        </p:nvCxnSpPr>
        <p:spPr>
          <a:xfrm>
            <a:off x="4694099" y="4580800"/>
            <a:ext cx="1369348" cy="68993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86407" y="6122908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928982" y="6360832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11">
              <a:extLst/>
            </a:blip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8330" y="3872651"/>
            <a:ext cx="831816" cy="524254"/>
          </a:xfrm>
          <a:prstGeom prst="rect">
            <a:avLst/>
          </a:prstGeom>
        </p:spPr>
      </p:pic>
      <p:cxnSp>
        <p:nvCxnSpPr>
          <p:cNvPr id="62" name="Straight Arrow Connector 62"/>
          <p:cNvCxnSpPr/>
          <p:nvPr/>
        </p:nvCxnSpPr>
        <p:spPr>
          <a:xfrm flipV="1">
            <a:off x="4716696" y="2740403"/>
            <a:ext cx="1184423" cy="1746983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Arrow Connector 62"/>
          <p:cNvCxnSpPr/>
          <p:nvPr/>
        </p:nvCxnSpPr>
        <p:spPr>
          <a:xfrm>
            <a:off x="4721985" y="3291017"/>
            <a:ext cx="1293719" cy="1960616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1" name="Straight Arrow Connector 62"/>
          <p:cNvCxnSpPr/>
          <p:nvPr/>
        </p:nvCxnSpPr>
        <p:spPr>
          <a:xfrm flipV="1">
            <a:off x="7028812" y="3848006"/>
            <a:ext cx="1326332" cy="1340694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07924" y="2332834"/>
            <a:ext cx="600900" cy="600900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8258332" y="2971303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ElephantSQL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75" name="Straight Arrow Connector 62"/>
          <p:cNvCxnSpPr/>
          <p:nvPr/>
        </p:nvCxnSpPr>
        <p:spPr>
          <a:xfrm flipV="1">
            <a:off x="6866483" y="2644908"/>
            <a:ext cx="1469564" cy="3915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58781" y="6490511"/>
            <a:ext cx="635000" cy="635000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7875609" y="7191001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App ID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082061" y="6468451"/>
            <a:ext cx="705394" cy="705394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68332" y="5037466"/>
            <a:ext cx="611121" cy="689234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7944199" y="5854974"/>
            <a:ext cx="91143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LogDNA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039312" y="5032005"/>
            <a:ext cx="732887" cy="732887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8964209" y="5845050"/>
            <a:ext cx="99512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Sysdig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9052201" y="7209725"/>
            <a:ext cx="86254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Registry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318753979"/>
      </p:ext>
    </p:extLst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Picture 1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8459" y="141370"/>
            <a:ext cx="1098574" cy="996165"/>
          </a:xfrm>
          <a:prstGeom prst="rect">
            <a:avLst/>
          </a:prstGeom>
        </p:spPr>
      </p:pic>
      <p:sp>
        <p:nvSpPr>
          <p:cNvPr id="79" name="Shape 64"/>
          <p:cNvSpPr/>
          <p:nvPr/>
        </p:nvSpPr>
        <p:spPr>
          <a:xfrm>
            <a:off x="178545" y="283944"/>
            <a:ext cx="3451866" cy="4308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2800" b="1" dirty="0" smtClean="0">
                <a:solidFill>
                  <a:srgbClr val="000000"/>
                </a:solidFill>
                <a:latin typeface="Arial"/>
                <a:cs typeface="Arial"/>
              </a:rPr>
              <a:t>Cloud Native Starter</a:t>
            </a:r>
            <a:endParaRPr sz="28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4" name="Text Placeholder 2"/>
          <p:cNvSpPr txBox="1">
            <a:spLocks/>
          </p:cNvSpPr>
          <p:nvPr/>
        </p:nvSpPr>
        <p:spPr>
          <a:xfrm>
            <a:off x="736699" y="1417347"/>
            <a:ext cx="8585002" cy="6000716"/>
          </a:xfrm>
          <a:prstGeom prst="rect">
            <a:avLst/>
          </a:prstGeom>
        </p:spPr>
        <p:txBody>
          <a:bodyPr/>
          <a:lstStyle>
            <a:lvl1pPr marL="345722" indent="-345722" defTabSz="584200">
              <a:spcBef>
                <a:spcPts val="4200"/>
              </a:spcBef>
              <a:buSzPct val="75000"/>
              <a:buChar char="•"/>
              <a:defRPr sz="2800">
                <a:latin typeface="+mn-lt"/>
                <a:ea typeface="+mn-ea"/>
                <a:cs typeface="+mn-cs"/>
                <a:sym typeface="Helvetica Light"/>
              </a:defRPr>
            </a:lvl1pPr>
            <a:lvl2pPr marL="790222" indent="-345722" defTabSz="584200">
              <a:spcBef>
                <a:spcPts val="4200"/>
              </a:spcBef>
              <a:buSzPct val="75000"/>
              <a:buChar char="•"/>
              <a:defRPr sz="2800">
                <a:latin typeface="+mn-lt"/>
                <a:ea typeface="+mn-ea"/>
                <a:cs typeface="+mn-cs"/>
                <a:sym typeface="Helvetica Light"/>
              </a:defRPr>
            </a:lvl2pPr>
            <a:lvl3pPr marL="1234722" indent="-345722" defTabSz="584200">
              <a:spcBef>
                <a:spcPts val="4200"/>
              </a:spcBef>
              <a:buSzPct val="75000"/>
              <a:buChar char="•"/>
              <a:defRPr sz="2800">
                <a:latin typeface="+mn-lt"/>
                <a:ea typeface="+mn-ea"/>
                <a:cs typeface="+mn-cs"/>
                <a:sym typeface="Helvetica Light"/>
              </a:defRPr>
            </a:lvl3pPr>
            <a:lvl4pPr marL="1679222" indent="-345722" defTabSz="584200">
              <a:spcBef>
                <a:spcPts val="4200"/>
              </a:spcBef>
              <a:buSzPct val="75000"/>
              <a:buChar char="•"/>
              <a:defRPr sz="2800">
                <a:latin typeface="+mn-lt"/>
                <a:ea typeface="+mn-ea"/>
                <a:cs typeface="+mn-cs"/>
                <a:sym typeface="Helvetica Light"/>
              </a:defRPr>
            </a:lvl4pPr>
            <a:lvl5pPr marL="2123722" indent="-345722" defTabSz="584200">
              <a:spcBef>
                <a:spcPts val="4200"/>
              </a:spcBef>
              <a:buSzPct val="75000"/>
              <a:buChar char="•"/>
              <a:defRPr sz="2800">
                <a:latin typeface="+mn-lt"/>
                <a:ea typeface="+mn-ea"/>
                <a:cs typeface="+mn-cs"/>
                <a:sym typeface="Helvetica Light"/>
              </a:defRPr>
            </a:lvl5pPr>
            <a:lvl6pPr marL="2568222" indent="-345722" defTabSz="584200">
              <a:spcBef>
                <a:spcPts val="4200"/>
              </a:spcBef>
              <a:buSzPct val="75000"/>
              <a:buChar char="•"/>
              <a:defRPr sz="2800">
                <a:latin typeface="+mn-lt"/>
                <a:ea typeface="+mn-ea"/>
                <a:cs typeface="+mn-cs"/>
                <a:sym typeface="Helvetica Light"/>
              </a:defRPr>
            </a:lvl6pPr>
            <a:lvl7pPr marL="3012722" indent="-345722" defTabSz="584200">
              <a:spcBef>
                <a:spcPts val="4200"/>
              </a:spcBef>
              <a:buSzPct val="75000"/>
              <a:buChar char="•"/>
              <a:defRPr sz="2800">
                <a:latin typeface="+mn-lt"/>
                <a:ea typeface="+mn-ea"/>
                <a:cs typeface="+mn-cs"/>
                <a:sym typeface="Helvetica Light"/>
              </a:defRPr>
            </a:lvl7pPr>
            <a:lvl8pPr marL="3457222" indent="-345722" defTabSz="584200">
              <a:spcBef>
                <a:spcPts val="4200"/>
              </a:spcBef>
              <a:buSzPct val="75000"/>
              <a:buChar char="•"/>
              <a:defRPr sz="2800">
                <a:latin typeface="+mn-lt"/>
                <a:ea typeface="+mn-ea"/>
                <a:cs typeface="+mn-cs"/>
                <a:sym typeface="Helvetica Light"/>
              </a:defRPr>
            </a:lvl8pPr>
            <a:lvl9pPr marL="3901722" indent="-345722" defTabSz="584200">
              <a:spcBef>
                <a:spcPts val="4200"/>
              </a:spcBef>
              <a:buSzPct val="75000"/>
              <a:buChar char="•"/>
              <a:defRPr sz="28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-420624" algn="l">
              <a:spcBef>
                <a:spcPts val="600"/>
              </a:spcBef>
              <a:buFont typeface="+mj-lt"/>
              <a:buAutoNum type="arabicPeriod"/>
            </a:pPr>
            <a:r>
              <a:rPr lang="en-US" dirty="0" smtClean="0"/>
              <a:t>Chained invocations</a:t>
            </a:r>
          </a:p>
          <a:p>
            <a:pPr marL="0" indent="-420624" algn="l">
              <a:spcBef>
                <a:spcPts val="600"/>
              </a:spcBef>
              <a:buFont typeface="+mj-lt"/>
              <a:buAutoNum type="arabicPeriod"/>
            </a:pPr>
            <a:r>
              <a:rPr lang="en-US" dirty="0" smtClean="0"/>
              <a:t>Traffic management (A/B, canary)</a:t>
            </a:r>
          </a:p>
          <a:p>
            <a:pPr marL="0" indent="-420624" algn="l">
              <a:spcBef>
                <a:spcPts val="600"/>
              </a:spcBef>
              <a:buFont typeface="+mj-lt"/>
              <a:buAutoNum type="arabicPeriod"/>
            </a:pPr>
            <a:r>
              <a:rPr lang="en-US" dirty="0" smtClean="0"/>
              <a:t>Polyglot Java and JavaScript microservices</a:t>
            </a:r>
          </a:p>
          <a:p>
            <a:pPr marL="0" indent="-420624" algn="l">
              <a:spcBef>
                <a:spcPts val="600"/>
              </a:spcBef>
              <a:buFont typeface="+mj-lt"/>
              <a:buAutoNum type="arabicPeriod"/>
            </a:pPr>
            <a:r>
              <a:rPr lang="en-US" dirty="0" smtClean="0"/>
              <a:t>Circuit breaker and fallbacks</a:t>
            </a:r>
          </a:p>
          <a:p>
            <a:pPr marL="0" indent="-420624" algn="l">
              <a:spcBef>
                <a:spcPts val="600"/>
              </a:spcBef>
              <a:buFont typeface="+mj-lt"/>
              <a:buAutoNum type="arabicPeriod"/>
            </a:pPr>
            <a:r>
              <a:rPr lang="en-US" dirty="0" smtClean="0"/>
              <a:t>Distributed logging</a:t>
            </a:r>
          </a:p>
          <a:p>
            <a:pPr marL="0" indent="-420624" algn="l">
              <a:spcBef>
                <a:spcPts val="600"/>
              </a:spcBef>
              <a:buFont typeface="+mj-lt"/>
              <a:buAutoNum type="arabicPeriod"/>
            </a:pPr>
            <a:r>
              <a:rPr lang="en-US" dirty="0" smtClean="0"/>
              <a:t>Metrics</a:t>
            </a:r>
          </a:p>
          <a:p>
            <a:pPr marL="0" indent="-420624" algn="l">
              <a:spcBef>
                <a:spcPts val="600"/>
              </a:spcBef>
              <a:buFont typeface="+mj-lt"/>
              <a:buAutoNum type="arabicPeriod"/>
            </a:pPr>
            <a:r>
              <a:rPr lang="en-US" dirty="0" smtClean="0"/>
              <a:t>Authentication and authorization</a:t>
            </a:r>
          </a:p>
          <a:p>
            <a:pPr marL="0" indent="-420624" algn="l">
              <a:spcBef>
                <a:spcPts val="600"/>
              </a:spcBef>
              <a:buFont typeface="+mj-lt"/>
              <a:buAutoNum type="arabicPeriod"/>
            </a:pPr>
            <a:r>
              <a:rPr lang="en-US" dirty="0" smtClean="0"/>
              <a:t>APIs incl. documentation</a:t>
            </a:r>
          </a:p>
          <a:p>
            <a:pPr marL="0" indent="-420624" algn="l">
              <a:spcBef>
                <a:spcPts val="600"/>
              </a:spcBef>
              <a:buFont typeface="+mj-lt"/>
              <a:buAutoNum type="arabicPeriod"/>
            </a:pPr>
            <a:r>
              <a:rPr lang="en-US" dirty="0" smtClean="0"/>
              <a:t>Configuration</a:t>
            </a:r>
          </a:p>
          <a:p>
            <a:pPr marL="0" indent="-420624" algn="l">
              <a:spcBef>
                <a:spcPts val="600"/>
              </a:spcBef>
              <a:buFont typeface="+mj-lt"/>
              <a:buAutoNum type="arabicPeriod"/>
            </a:pPr>
            <a:r>
              <a:rPr lang="en-US" dirty="0" smtClean="0"/>
              <a:t>Deployments (helm, </a:t>
            </a:r>
            <a:r>
              <a:rPr lang="en-US" dirty="0" err="1" smtClean="0"/>
              <a:t>yaml</a:t>
            </a:r>
            <a:r>
              <a:rPr lang="en-US" dirty="0" smtClean="0"/>
              <a:t>)</a:t>
            </a:r>
          </a:p>
          <a:p>
            <a:pPr marL="0" indent="-420624" algn="l">
              <a:spcBef>
                <a:spcPts val="600"/>
              </a:spcBef>
              <a:buFont typeface="+mj-lt"/>
              <a:buAutoNum type="arabicPeriod"/>
            </a:pPr>
            <a:endParaRPr lang="en-US" dirty="0"/>
          </a:p>
          <a:p>
            <a:pPr marL="0" indent="-420624" algn="l">
              <a:spcBef>
                <a:spcPts val="600"/>
              </a:spcBef>
              <a:buFont typeface="+mj-lt"/>
              <a:buAutoNum type="arabicPeriod"/>
            </a:pPr>
            <a:r>
              <a:rPr lang="en-US" dirty="0" smtClean="0"/>
              <a:t>Later: Local development in Minikube</a:t>
            </a:r>
          </a:p>
          <a:p>
            <a:pPr marL="422910" indent="-514350" algn="l">
              <a:spcBef>
                <a:spcPts val="600"/>
              </a:spcBef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162424"/>
      </p:ext>
    </p:extLst>
  </p:cSld>
  <p:clrMapOvr>
    <a:masterClrMapping/>
  </p:clrMapOvr>
  <p:transition xmlns:p14="http://schemas.microsoft.com/office/powerpoint/2010/main" spd="med"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5400">
          <a:solidFill>
            <a:srgbClr val="4277BB"/>
          </a:solidFill>
          <a:miter lim="400000"/>
        </a:ln>
      </a:spPr>
      <a:bodyPr lIns="0" tIns="0" rIns="0" bIns="0" anchor="ctr"/>
      <a:lstStyle>
        <a:defPPr>
          <a:defRPr sz="1800">
            <a:solidFill>
              <a:srgbClr val="4277BB"/>
            </a:solidFill>
          </a:defRPr>
        </a:defPPr>
      </a:lst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Macintosh PowerPoint</Application>
  <PresentationFormat>Custom</PresentationFormat>
  <Paragraphs>32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White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2019-02-27T07:44:41Z</dcterms:modified>
  <cp:category/>
</cp:coreProperties>
</file>