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9" r:id="rId3"/>
    <p:sldId id="280" r:id="rId4"/>
    <p:sldId id="277" r:id="rId5"/>
    <p:sldId id="278" r:id="rId6"/>
    <p:sldId id="260" r:id="rId7"/>
    <p:sldId id="270" r:id="rId8"/>
    <p:sldId id="261" r:id="rId9"/>
    <p:sldId id="282" r:id="rId10"/>
    <p:sldId id="262" r:id="rId11"/>
    <p:sldId id="263" r:id="rId12"/>
    <p:sldId id="264" r:id="rId13"/>
    <p:sldId id="279" r:id="rId14"/>
    <p:sldId id="265" r:id="rId15"/>
    <p:sldId id="274" r:id="rId16"/>
    <p:sldId id="275" r:id="rId17"/>
    <p:sldId id="266" r:id="rId18"/>
    <p:sldId id="267" r:id="rId19"/>
    <p:sldId id="269" r:id="rId20"/>
    <p:sldId id="271" r:id="rId21"/>
  </p:sldIdLst>
  <p:sldSz cx="10058400" cy="7772400"/>
  <p:notesSz cx="6858000" cy="9144000"/>
  <p:defaultTex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p:defaultTextStyle>
  <p:extLst>
    <p:ext uri="{EFAFB233-063F-42B5-8137-9DF3F51BA10A}">
      <p15:sldGuideLst xmlns:p15="http://schemas.microsoft.com/office/powerpoint/2012/main">
        <p15:guide id="1" orient="horz" pos="2616" userDrawn="1">
          <p15:clr>
            <a:srgbClr val="A4A3A4"/>
          </p15:clr>
        </p15:guide>
        <p15:guide id="2" pos="2544" userDrawn="1">
          <p15:clr>
            <a:srgbClr val="A4A3A4"/>
          </p15:clr>
        </p15:guide>
        <p15:guide id="3" pos="2112" userDrawn="1">
          <p15:clr>
            <a:srgbClr val="A4A3A4"/>
          </p15:clr>
        </p15:guide>
        <p15:guide id="4" orient="horz" pos="2544" userDrawn="1">
          <p15:clr>
            <a:srgbClr val="A4A3A4"/>
          </p15:clr>
        </p15:guide>
        <p15:guide id="5" orient="horz" pos="4104" userDrawn="1">
          <p15:clr>
            <a:srgbClr val="A4A3A4"/>
          </p15:clr>
        </p15:guide>
        <p15:guide id="6" orient="horz" pos="3312" userDrawn="1">
          <p15:clr>
            <a:srgbClr val="A4A3A4"/>
          </p15:clr>
        </p15:guide>
        <p15:guide id="7" orient="horz" pos="4416" userDrawn="1">
          <p15:clr>
            <a:srgbClr val="A4A3A4"/>
          </p15:clr>
        </p15:guide>
        <p15:guide id="8" pos="3552" userDrawn="1">
          <p15:clr>
            <a:srgbClr val="A4A3A4"/>
          </p15:clr>
        </p15:guide>
        <p15:guide id="9" orient="horz" pos="2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94E"/>
    <a:srgbClr val="4177BB"/>
    <a:srgbClr val="196970"/>
    <a:srgbClr val="724098"/>
    <a:srgbClr val="C06328"/>
    <a:srgbClr val="E42233"/>
    <a:srgbClr val="F47738"/>
    <a:srgbClr val="00B19E"/>
    <a:srgbClr val="325C80"/>
    <a:srgbClr val="8DC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5030"/>
  </p:normalViewPr>
  <p:slideViewPr>
    <p:cSldViewPr snapToGrid="0">
      <p:cViewPr>
        <p:scale>
          <a:sx n="171" d="100"/>
          <a:sy n="171" d="100"/>
        </p:scale>
        <p:origin x="-160" y="-1880"/>
      </p:cViewPr>
      <p:guideLst>
        <p:guide orient="horz" pos="2616"/>
        <p:guide pos="2544"/>
        <p:guide pos="2112"/>
        <p:guide orient="horz" pos="2544"/>
        <p:guide orient="horz" pos="4104"/>
        <p:guide orient="horz" pos="3312"/>
        <p:guide orient="horz" pos="4416"/>
        <p:guide pos="3552"/>
        <p:guide orient="horz" pos="208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5331"/>
      </p:ext>
    </p:extLst>
  </p:cSld>
  <p:clrMap bg1="lt1" tx1="dk1" bg2="lt2" tx2="dk2" accent1="accent1" accent2="accent2" accent3="accent3" accent4="accent4" accent5="accent5" accent6="accent6" hlink="hlink" folHlink="folHlink"/>
  <p:notesStyle>
    <a:lvl1pPr defTabSz="457200">
      <a:lnSpc>
        <a:spcPct val="117999"/>
      </a:lnSpc>
      <a:defRPr sz="1600">
        <a:latin typeface="Helvetica Neue"/>
        <a:ea typeface="Helvetica Neue"/>
        <a:cs typeface="Helvetica Neue"/>
        <a:sym typeface="Helvetica Neue"/>
      </a:defRPr>
    </a:lvl1pPr>
    <a:lvl2pPr indent="228600" defTabSz="457200">
      <a:lnSpc>
        <a:spcPct val="117999"/>
      </a:lnSpc>
      <a:defRPr sz="1600">
        <a:latin typeface="Helvetica Neue"/>
        <a:ea typeface="Helvetica Neue"/>
        <a:cs typeface="Helvetica Neue"/>
        <a:sym typeface="Helvetica Neue"/>
      </a:defRPr>
    </a:lvl2pPr>
    <a:lvl3pPr indent="457200" defTabSz="457200">
      <a:lnSpc>
        <a:spcPct val="117999"/>
      </a:lnSpc>
      <a:defRPr sz="1600">
        <a:latin typeface="Helvetica Neue"/>
        <a:ea typeface="Helvetica Neue"/>
        <a:cs typeface="Helvetica Neue"/>
        <a:sym typeface="Helvetica Neue"/>
      </a:defRPr>
    </a:lvl3pPr>
    <a:lvl4pPr indent="685800" defTabSz="457200">
      <a:lnSpc>
        <a:spcPct val="117999"/>
      </a:lnSpc>
      <a:defRPr sz="1600">
        <a:latin typeface="Helvetica Neue"/>
        <a:ea typeface="Helvetica Neue"/>
        <a:cs typeface="Helvetica Neue"/>
        <a:sym typeface="Helvetica Neue"/>
      </a:defRPr>
    </a:lvl4pPr>
    <a:lvl5pPr indent="914400" defTabSz="457200">
      <a:lnSpc>
        <a:spcPct val="117999"/>
      </a:lnSpc>
      <a:defRPr sz="1600">
        <a:latin typeface="Helvetica Neue"/>
        <a:ea typeface="Helvetica Neue"/>
        <a:cs typeface="Helvetica Neue"/>
        <a:sym typeface="Helvetica Neue"/>
      </a:defRPr>
    </a:lvl5pPr>
    <a:lvl6pPr indent="1143000" defTabSz="457200">
      <a:lnSpc>
        <a:spcPct val="117999"/>
      </a:lnSpc>
      <a:defRPr sz="1600">
        <a:latin typeface="Helvetica Neue"/>
        <a:ea typeface="Helvetica Neue"/>
        <a:cs typeface="Helvetica Neue"/>
        <a:sym typeface="Helvetica Neue"/>
      </a:defRPr>
    </a:lvl6pPr>
    <a:lvl7pPr indent="1371600" defTabSz="457200">
      <a:lnSpc>
        <a:spcPct val="117999"/>
      </a:lnSpc>
      <a:defRPr sz="1600">
        <a:latin typeface="Helvetica Neue"/>
        <a:ea typeface="Helvetica Neue"/>
        <a:cs typeface="Helvetica Neue"/>
        <a:sym typeface="Helvetica Neue"/>
      </a:defRPr>
    </a:lvl7pPr>
    <a:lvl8pPr indent="1600200" defTabSz="457200">
      <a:lnSpc>
        <a:spcPct val="117999"/>
      </a:lnSpc>
      <a:defRPr sz="1600">
        <a:latin typeface="Helvetica Neue"/>
        <a:ea typeface="Helvetica Neue"/>
        <a:cs typeface="Helvetica Neue"/>
        <a:sym typeface="Helvetica Neue"/>
      </a:defRPr>
    </a:lvl8pPr>
    <a:lvl9pPr indent="1828800" defTabSz="457200">
      <a:lnSpc>
        <a:spcPct val="117999"/>
      </a:lnSpc>
      <a:defRPr sz="16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79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81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828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59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70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207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38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28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982265" y="1381422"/>
            <a:ext cx="8093870" cy="2553892"/>
          </a:xfrm>
          <a:prstGeom prst="rect">
            <a:avLst/>
          </a:prstGeom>
        </p:spPr>
        <p:txBody>
          <a:bodyPr anchor="b"/>
          <a:lstStyle/>
          <a:p>
            <a:pPr lvl="0">
              <a:defRPr sz="1800"/>
            </a:pPr>
            <a:r>
              <a:rPr sz="6200"/>
              <a:t>Title Text</a:t>
            </a:r>
          </a:p>
        </p:txBody>
      </p:sp>
      <p:sp>
        <p:nvSpPr>
          <p:cNvPr id="6" name="Shape 6"/>
          <p:cNvSpPr>
            <a:spLocks noGrp="1"/>
          </p:cNvSpPr>
          <p:nvPr>
            <p:ph type="body" idx="1"/>
          </p:nvPr>
        </p:nvSpPr>
        <p:spPr>
          <a:xfrm>
            <a:off x="982265" y="4004071"/>
            <a:ext cx="8093870" cy="874218"/>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2">
    <p:spTree>
      <p:nvGrpSpPr>
        <p:cNvPr id="1" name=""/>
        <p:cNvGrpSpPr/>
        <p:nvPr/>
      </p:nvGrpSpPr>
      <p:grpSpPr>
        <a:xfrm>
          <a:off x="0" y="0"/>
          <a:ext cx="0" cy="0"/>
          <a:chOff x="0" y="0"/>
          <a:chExt cx="0" cy="0"/>
        </a:xfrm>
      </p:grpSpPr>
      <p:sp>
        <p:nvSpPr>
          <p:cNvPr id="27" name="Shape 27"/>
          <p:cNvSpPr/>
          <p:nvPr/>
        </p:nvSpPr>
        <p:spPr>
          <a:xfrm>
            <a:off x="5029200" y="2065265"/>
            <a:ext cx="5098841" cy="5102987"/>
          </a:xfrm>
          <a:prstGeom prst="rect">
            <a:avLst/>
          </a:prstGeom>
          <a:solidFill>
            <a:srgbClr val="6EEDD8">
              <a:alpha val="50000"/>
            </a:srgbClr>
          </a:solidFill>
          <a:ln w="3175">
            <a:miter lim="400000"/>
          </a:ln>
        </p:spPr>
        <p:txBody>
          <a:bodyPr lIns="0" tIns="0" rIns="0" bIns="0" anchor="ctr"/>
          <a:lstStyle/>
          <a:p>
            <a:pPr lvl="0">
              <a:defRPr sz="1800">
                <a:solidFill>
                  <a:srgbClr val="FFFFFF"/>
                </a:solidFill>
              </a:defRPr>
            </a:pPr>
            <a:endParaRPr/>
          </a:p>
        </p:txBody>
      </p:sp>
      <p:sp>
        <p:nvSpPr>
          <p:cNvPr id="28" name="Shape 28"/>
          <p:cNvSpPr/>
          <p:nvPr/>
        </p:nvSpPr>
        <p:spPr>
          <a:xfrm>
            <a:off x="-1" y="2065265"/>
            <a:ext cx="5029215" cy="5102987"/>
          </a:xfrm>
          <a:prstGeom prst="rect">
            <a:avLst/>
          </a:prstGeom>
          <a:solidFill>
            <a:srgbClr val="5596E6">
              <a:alpha val="50000"/>
            </a:srgbClr>
          </a:solidFill>
          <a:ln w="3175">
            <a:miter lim="400000"/>
          </a:ln>
        </p:spPr>
        <p:txBody>
          <a:bodyPr lIns="0" tIns="0" rIns="0" bIns="0" anchor="ctr"/>
          <a:lstStyle/>
          <a:p>
            <a:pPr lvl="0">
              <a:defRPr sz="1800">
                <a:solidFill>
                  <a:srgbClr val="FFFFFF"/>
                </a:solidFill>
              </a:defRPr>
            </a:pPr>
            <a:endParaRPr/>
          </a:p>
        </p:txBody>
      </p:sp>
      <p:sp>
        <p:nvSpPr>
          <p:cNvPr id="29" name="Shape 2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0" name="Shape 3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1" name="Shape 3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3">
    <p:spTree>
      <p:nvGrpSpPr>
        <p:cNvPr id="1" name=""/>
        <p:cNvGrpSpPr/>
        <p:nvPr/>
      </p:nvGrpSpPr>
      <p:grpSpPr>
        <a:xfrm>
          <a:off x="0" y="0"/>
          <a:ext cx="0" cy="0"/>
          <a:chOff x="0" y="0"/>
          <a:chExt cx="0" cy="0"/>
        </a:xfrm>
      </p:grpSpPr>
      <p:sp>
        <p:nvSpPr>
          <p:cNvPr id="33" name="Shape 33"/>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4" name="Shape 34"/>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5" name="Shape 35"/>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36" name="Shape 36"/>
          <p:cNvSpPr/>
          <p:nvPr/>
        </p:nvSpPr>
        <p:spPr>
          <a:xfrm>
            <a:off x="5029200" y="2065265"/>
            <a:ext cx="5029200" cy="5102987"/>
          </a:xfrm>
          <a:prstGeom prst="rect">
            <a:avLst/>
          </a:prstGeom>
          <a:solidFill>
            <a:srgbClr val="FF7D87">
              <a:alpha val="50000"/>
            </a:srgbClr>
          </a:solidFill>
          <a:ln w="3175">
            <a:miter lim="400000"/>
          </a:ln>
        </p:spPr>
        <p:txBody>
          <a:bodyPr lIns="0" tIns="0" rIns="0" bIns="0" anchor="ctr"/>
          <a:lstStyle/>
          <a:p>
            <a:pPr lvl="0">
              <a:defRPr sz="1800">
                <a:solidFill>
                  <a:srgbClr val="FFFFFF"/>
                </a:solidFill>
              </a:defRPr>
            </a:pPr>
            <a:endParaRPr/>
          </a:p>
        </p:txBody>
      </p:sp>
      <p:sp>
        <p:nvSpPr>
          <p:cNvPr id="37" name="Shape 37"/>
          <p:cNvSpPr/>
          <p:nvPr/>
        </p:nvSpPr>
        <p:spPr>
          <a:xfrm>
            <a:off x="-1" y="2065265"/>
            <a:ext cx="5029202" cy="5102987"/>
          </a:xfrm>
          <a:prstGeom prst="rect">
            <a:avLst/>
          </a:prstGeom>
          <a:solidFill>
            <a:srgbClr val="FFA573">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Shape 3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40" name="Shape 4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41" name="Shape 4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2" name="Shape 42"/>
          <p:cNvSpPr/>
          <p:nvPr/>
        </p:nvSpPr>
        <p:spPr>
          <a:xfrm>
            <a:off x="5029200" y="2065265"/>
            <a:ext cx="5029201" cy="5102987"/>
          </a:xfrm>
          <a:prstGeom prst="rect">
            <a:avLst/>
          </a:prstGeom>
          <a:solidFill>
            <a:srgbClr val="FF71D4">
              <a:alpha val="50000"/>
            </a:srgbClr>
          </a:solidFill>
          <a:ln w="3175">
            <a:miter lim="400000"/>
          </a:ln>
        </p:spPr>
        <p:txBody>
          <a:bodyPr lIns="0" tIns="0" rIns="0" bIns="0" anchor="ctr"/>
          <a:lstStyle/>
          <a:p>
            <a:pPr lvl="0">
              <a:defRPr sz="1800">
                <a:solidFill>
                  <a:srgbClr val="FFFFFF"/>
                </a:solidFill>
              </a:defRPr>
            </a:pPr>
            <a:endParaRPr/>
          </a:p>
        </p:txBody>
      </p:sp>
      <p:sp>
        <p:nvSpPr>
          <p:cNvPr id="43" name="Shape 43"/>
          <p:cNvSpPr/>
          <p:nvPr/>
        </p:nvSpPr>
        <p:spPr>
          <a:xfrm>
            <a:off x="-1" y="2065265"/>
            <a:ext cx="5029202" cy="5102987"/>
          </a:xfrm>
          <a:prstGeom prst="rect">
            <a:avLst/>
          </a:prstGeom>
          <a:solidFill>
            <a:srgbClr val="BA8FF7">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aster 1">
    <p:spTree>
      <p:nvGrpSpPr>
        <p:cNvPr id="1" name=""/>
        <p:cNvGrpSpPr/>
        <p:nvPr/>
      </p:nvGrpSpPr>
      <p:grpSpPr>
        <a:xfrm>
          <a:off x="0" y="0"/>
          <a:ext cx="0" cy="0"/>
          <a:chOff x="0" y="0"/>
          <a:chExt cx="0" cy="0"/>
        </a:xfrm>
      </p:grpSpPr>
      <p:sp>
        <p:nvSpPr>
          <p:cNvPr id="46" name="Shape 46"/>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7" name="Shape 47"/>
          <p:cNvSpPr/>
          <p:nvPr/>
        </p:nvSpPr>
        <p:spPr>
          <a:xfrm>
            <a:off x="5029200" y="2065265"/>
            <a:ext cx="5098841" cy="5102987"/>
          </a:xfrm>
          <a:prstGeom prst="rect">
            <a:avLst/>
          </a:prstGeom>
          <a:solidFill>
            <a:srgbClr val="C8F08F">
              <a:alpha val="50000"/>
            </a:srgbClr>
          </a:solidFill>
          <a:ln w="3175">
            <a:miter lim="400000"/>
          </a:ln>
        </p:spPr>
        <p:txBody>
          <a:bodyPr lIns="0" tIns="0" rIns="0" bIns="0" anchor="ctr"/>
          <a:lstStyle/>
          <a:p>
            <a:pPr lvl="0">
              <a:defRPr sz="1800">
                <a:solidFill>
                  <a:srgbClr val="FFFFFF"/>
                </a:solidFill>
              </a:defRPr>
            </a:pPr>
            <a:endParaRPr/>
          </a:p>
        </p:txBody>
      </p:sp>
      <p:sp>
        <p:nvSpPr>
          <p:cNvPr id="48" name="Shape 48"/>
          <p:cNvSpPr/>
          <p:nvPr/>
        </p:nvSpPr>
        <p:spPr>
          <a:xfrm>
            <a:off x="-1" y="2065265"/>
            <a:ext cx="5029215" cy="5102987"/>
          </a:xfrm>
          <a:prstGeom prst="rect">
            <a:avLst/>
          </a:prstGeom>
          <a:solidFill>
            <a:srgbClr val="FDE876">
              <a:alpha val="50000"/>
            </a:srgbClr>
          </a:solidFill>
          <a:ln w="3175">
            <a:miter lim="400000"/>
          </a:ln>
        </p:spPr>
        <p:txBody>
          <a:bodyPr lIns="0" tIns="0" rIns="0" bIns="0" anchor="ctr"/>
          <a:lstStyle/>
          <a:p>
            <a:pPr lvl="0">
              <a:defRPr sz="1800">
                <a:solidFill>
                  <a:srgbClr val="FFFFFF"/>
                </a:solidFill>
              </a:defRPr>
            </a:pPr>
            <a:endParaRPr/>
          </a:p>
        </p:txBody>
      </p:sp>
      <p:sp>
        <p:nvSpPr>
          <p:cNvPr id="49" name="Shape 4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50" name="Shape 5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Master 5">
    <p:spTree>
      <p:nvGrpSpPr>
        <p:cNvPr id="1" name=""/>
        <p:cNvGrpSpPr/>
        <p:nvPr/>
      </p:nvGrpSpPr>
      <p:grpSpPr>
        <a:xfrm>
          <a:off x="0" y="0"/>
          <a:ext cx="0" cy="0"/>
          <a:chOff x="0" y="0"/>
          <a:chExt cx="0" cy="0"/>
        </a:xfrm>
      </p:grpSpPr>
      <p:sp>
        <p:nvSpPr>
          <p:cNvPr id="52" name="Shape 52"/>
          <p:cNvSpPr/>
          <p:nvPr/>
        </p:nvSpPr>
        <p:spPr>
          <a:xfrm>
            <a:off x="8131212" y="7348238"/>
            <a:ext cx="1668925" cy="153702"/>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baseline="0">
                <a:solidFill>
                  <a:schemeClr val="tx1"/>
                </a:solidFill>
                <a:latin typeface="HelvNeue Roman for IBM"/>
                <a:ea typeface="HelvNeue Roman for IBM"/>
                <a:cs typeface="HelvNeue Roman for IBM"/>
                <a:sym typeface="HelvNeue Roman for IBM"/>
              </a:rPr>
              <a:t>© </a:t>
            </a:r>
            <a:r>
              <a:rPr sz="600" baseline="0">
                <a:solidFill>
                  <a:schemeClr val="tx1"/>
                </a:solidFill>
                <a:uFill>
                  <a:solidFill>
                    <a:srgbClr val="0000FF"/>
                  </a:solidFill>
                </a:uFill>
                <a:latin typeface="HelvNeue Roman for IBM"/>
                <a:ea typeface="HelvNeue Roman for IBM"/>
                <a:cs typeface="HelvNeue Roman for IBM"/>
                <a:sym typeface="HelvNeue Roman for IBM"/>
              </a:rPr>
              <a:t>Copyright IBM Corporation 2016</a:t>
            </a:r>
            <a:endParaRPr sz="600" baseline="0">
              <a:solidFill>
                <a:schemeClr val="tx1"/>
              </a:solidFill>
              <a:uFill>
                <a:solidFill>
                  <a:srgbClr val="0000FF"/>
                </a:solidFill>
              </a:uFill>
              <a:latin typeface="HelvNeue Roman for IBM"/>
              <a:ea typeface="HelvNeue Roman for IBM"/>
              <a:cs typeface="HelvNeue Roman for IBM"/>
              <a:sym typeface="HelvNeue Roman for IBM"/>
              <a:hlinkClick r:id="rId2"/>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982265" y="5310485"/>
            <a:ext cx="8093870" cy="1100138"/>
          </a:xfrm>
          <a:prstGeom prst="rect">
            <a:avLst/>
          </a:prstGeom>
        </p:spPr>
        <p:txBody>
          <a:bodyPr anchor="b"/>
          <a:lstStyle/>
          <a:p>
            <a:pPr lvl="0">
              <a:defRPr sz="1800"/>
            </a:pPr>
            <a:r>
              <a:rPr sz="6200"/>
              <a:t>Title Text</a:t>
            </a:r>
          </a:p>
        </p:txBody>
      </p:sp>
      <p:sp>
        <p:nvSpPr>
          <p:cNvPr id="9" name="Shape 9"/>
          <p:cNvSpPr>
            <a:spLocks noGrp="1"/>
          </p:cNvSpPr>
          <p:nvPr>
            <p:ph type="body" idx="1"/>
          </p:nvPr>
        </p:nvSpPr>
        <p:spPr>
          <a:xfrm>
            <a:off x="982265" y="6449913"/>
            <a:ext cx="8093870" cy="874217"/>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982265" y="2609254"/>
            <a:ext cx="8093870" cy="2553892"/>
          </a:xfrm>
          <a:prstGeom prst="rect">
            <a:avLst/>
          </a:prstGeom>
        </p:spPr>
        <p:txBody>
          <a:bodyPr/>
          <a:lstStyle/>
          <a:p>
            <a:pPr lvl="0">
              <a:defRPr sz="1800"/>
            </a:pPr>
            <a:r>
              <a:rPr sz="62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36699" y="605432"/>
            <a:ext cx="4125516" cy="3084315"/>
          </a:xfrm>
          <a:prstGeom prst="rect">
            <a:avLst/>
          </a:prstGeom>
        </p:spPr>
        <p:txBody>
          <a:bodyPr anchor="b"/>
          <a:lstStyle>
            <a:lvl1pPr>
              <a:defRPr sz="4600"/>
            </a:lvl1pPr>
          </a:lstStyle>
          <a:p>
            <a:pPr lvl="0">
              <a:defRPr sz="1800"/>
            </a:pPr>
            <a:r>
              <a:rPr sz="4600"/>
              <a:t>Title Text</a:t>
            </a:r>
          </a:p>
        </p:txBody>
      </p:sp>
      <p:sp>
        <p:nvSpPr>
          <p:cNvPr id="14" name="Shape 14"/>
          <p:cNvSpPr>
            <a:spLocks noGrp="1"/>
          </p:cNvSpPr>
          <p:nvPr>
            <p:ph type="body" idx="1"/>
          </p:nvPr>
        </p:nvSpPr>
        <p:spPr>
          <a:xfrm>
            <a:off x="736699" y="3797796"/>
            <a:ext cx="4125516" cy="3172719"/>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6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6200"/>
              <a:t>Title Text</a:t>
            </a:r>
          </a:p>
        </p:txBody>
      </p:sp>
      <p:sp>
        <p:nvSpPr>
          <p:cNvPr id="19" name="Shape 19"/>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6200"/>
              <a:t>Title Text</a:t>
            </a:r>
          </a:p>
        </p:txBody>
      </p:sp>
      <p:sp>
        <p:nvSpPr>
          <p:cNvPr id="22" name="Shape 22"/>
          <p:cNvSpPr>
            <a:spLocks noGrp="1"/>
          </p:cNvSpPr>
          <p:nvPr>
            <p:ph type="body" idx="1"/>
          </p:nvPr>
        </p:nvSpPr>
        <p:spPr>
          <a:xfrm>
            <a:off x="736699" y="2127944"/>
            <a:ext cx="4125516" cy="4862216"/>
          </a:xfrm>
          <a:prstGeom prst="rect">
            <a:avLst/>
          </a:prstGeom>
        </p:spPr>
        <p:txBody>
          <a:bodyPr/>
          <a:lstStyle>
            <a:lvl1pPr marL="269421" indent="-269421">
              <a:spcBef>
                <a:spcPts val="3200"/>
              </a:spcBef>
              <a:defRPr sz="2200"/>
            </a:lvl1pPr>
            <a:lvl2pPr marL="612321" indent="-269421">
              <a:spcBef>
                <a:spcPts val="3200"/>
              </a:spcBef>
              <a:defRPr sz="2200"/>
            </a:lvl2pPr>
            <a:lvl3pPr marL="955221" indent="-269421">
              <a:spcBef>
                <a:spcPts val="3200"/>
              </a:spcBef>
              <a:defRPr sz="2200"/>
            </a:lvl3pPr>
            <a:lvl4pPr marL="1298121" indent="-269421">
              <a:spcBef>
                <a:spcPts val="3200"/>
              </a:spcBef>
              <a:defRPr sz="2200"/>
            </a:lvl4pPr>
            <a:lvl5pPr marL="1641021" indent="-269421">
              <a:spcBef>
                <a:spcPts val="3200"/>
              </a:spcBef>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36699" y="1096565"/>
            <a:ext cx="8585002" cy="5579270"/>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36699" y="458092"/>
            <a:ext cx="8585002" cy="1669853"/>
          </a:xfrm>
          <a:prstGeom prst="rect">
            <a:avLst/>
          </a:prstGeom>
          <a:ln w="3175">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6200"/>
              <a:t>Title Text</a:t>
            </a:r>
          </a:p>
        </p:txBody>
      </p:sp>
      <p:sp>
        <p:nvSpPr>
          <p:cNvPr id="3" name="Shape 3"/>
          <p:cNvSpPr>
            <a:spLocks noGrp="1"/>
          </p:cNvSpPr>
          <p:nvPr>
            <p:ph type="body" idx="1"/>
          </p:nvPr>
        </p:nvSpPr>
        <p:spPr>
          <a:xfrm>
            <a:off x="736699" y="2127944"/>
            <a:ext cx="8585002" cy="4862216"/>
          </a:xfrm>
          <a:prstGeom prst="rect">
            <a:avLst/>
          </a:prstGeom>
          <a:ln w="3175">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p:titleStyle>
    <p:bodyStyle>
      <a:lvl1pPr marL="345722" indent="-345722" defTabSz="584200">
        <a:spcBef>
          <a:spcPts val="4200"/>
        </a:spcBef>
        <a:buSzPct val="75000"/>
        <a:buChar char="•"/>
        <a:defRPr sz="2800">
          <a:latin typeface="+mn-lt"/>
          <a:ea typeface="+mn-ea"/>
          <a:cs typeface="+mn-cs"/>
          <a:sym typeface="Helvetica Light"/>
        </a:defRPr>
      </a:lvl1pPr>
      <a:lvl2pPr marL="790222" indent="-345722" defTabSz="584200">
        <a:spcBef>
          <a:spcPts val="4200"/>
        </a:spcBef>
        <a:buSzPct val="75000"/>
        <a:buChar char="•"/>
        <a:defRPr sz="2800">
          <a:latin typeface="+mn-lt"/>
          <a:ea typeface="+mn-ea"/>
          <a:cs typeface="+mn-cs"/>
          <a:sym typeface="Helvetica Light"/>
        </a:defRPr>
      </a:lvl2pPr>
      <a:lvl3pPr marL="1234722" indent="-345722" defTabSz="584200">
        <a:spcBef>
          <a:spcPts val="4200"/>
        </a:spcBef>
        <a:buSzPct val="75000"/>
        <a:buChar char="•"/>
        <a:defRPr sz="2800">
          <a:latin typeface="+mn-lt"/>
          <a:ea typeface="+mn-ea"/>
          <a:cs typeface="+mn-cs"/>
          <a:sym typeface="Helvetica Light"/>
        </a:defRPr>
      </a:lvl3pPr>
      <a:lvl4pPr marL="1679222" indent="-345722" defTabSz="584200">
        <a:spcBef>
          <a:spcPts val="4200"/>
        </a:spcBef>
        <a:buSzPct val="75000"/>
        <a:buChar char="•"/>
        <a:defRPr sz="2800">
          <a:latin typeface="+mn-lt"/>
          <a:ea typeface="+mn-ea"/>
          <a:cs typeface="+mn-cs"/>
          <a:sym typeface="Helvetica Light"/>
        </a:defRPr>
      </a:lvl4pPr>
      <a:lvl5pPr marL="2123722" indent="-345722" defTabSz="584200">
        <a:spcBef>
          <a:spcPts val="4200"/>
        </a:spcBef>
        <a:buSzPct val="75000"/>
        <a:buChar char="•"/>
        <a:defRPr sz="2800">
          <a:latin typeface="+mn-lt"/>
          <a:ea typeface="+mn-ea"/>
          <a:cs typeface="+mn-cs"/>
          <a:sym typeface="Helvetica Light"/>
        </a:defRPr>
      </a:lvl5pPr>
      <a:lvl6pPr marL="2568222" indent="-345722" defTabSz="584200">
        <a:spcBef>
          <a:spcPts val="4200"/>
        </a:spcBef>
        <a:buSzPct val="75000"/>
        <a:buChar char="•"/>
        <a:defRPr sz="2800">
          <a:latin typeface="+mn-lt"/>
          <a:ea typeface="+mn-ea"/>
          <a:cs typeface="+mn-cs"/>
          <a:sym typeface="Helvetica Light"/>
        </a:defRPr>
      </a:lvl6pPr>
      <a:lvl7pPr marL="3012722" indent="-345722" defTabSz="584200">
        <a:spcBef>
          <a:spcPts val="4200"/>
        </a:spcBef>
        <a:buSzPct val="75000"/>
        <a:buChar char="•"/>
        <a:defRPr sz="2800">
          <a:latin typeface="+mn-lt"/>
          <a:ea typeface="+mn-ea"/>
          <a:cs typeface="+mn-cs"/>
          <a:sym typeface="Helvetica Light"/>
        </a:defRPr>
      </a:lvl7pPr>
      <a:lvl8pPr marL="3457222" indent="-345722" defTabSz="584200">
        <a:spcBef>
          <a:spcPts val="4200"/>
        </a:spcBef>
        <a:buSzPct val="75000"/>
        <a:buChar char="•"/>
        <a:defRPr sz="2800">
          <a:latin typeface="+mn-lt"/>
          <a:ea typeface="+mn-ea"/>
          <a:cs typeface="+mn-cs"/>
          <a:sym typeface="Helvetica Light"/>
        </a:defRPr>
      </a:lvl8pPr>
      <a:lvl9pPr marL="3901722" indent="-345722" defTabSz="584200">
        <a:spcBef>
          <a:spcPts val="4200"/>
        </a:spcBef>
        <a:buSzPct val="75000"/>
        <a:buChar char="•"/>
        <a:defRPr sz="2800">
          <a:latin typeface="+mn-lt"/>
          <a:ea typeface="+mn-ea"/>
          <a:cs typeface="+mn-cs"/>
          <a:sym typeface="Helvetica Light"/>
        </a:defRPr>
      </a:lvl9pPr>
    </p:bodyStyle>
    <p:otherStyle>
      <a:lvl1pPr algn="ctr" defTabSz="584200">
        <a:defRPr sz="1400">
          <a:solidFill>
            <a:schemeClr val="tx1"/>
          </a:solidFill>
          <a:latin typeface="+mn-lt"/>
          <a:ea typeface="+mn-ea"/>
          <a:cs typeface="+mn-cs"/>
          <a:sym typeface="Helvetica Light"/>
        </a:defRPr>
      </a:lvl1pPr>
      <a:lvl2pPr indent="228600" algn="ctr" defTabSz="584200">
        <a:defRPr sz="1400">
          <a:solidFill>
            <a:schemeClr val="tx1"/>
          </a:solidFill>
          <a:latin typeface="+mn-lt"/>
          <a:ea typeface="+mn-ea"/>
          <a:cs typeface="+mn-cs"/>
          <a:sym typeface="Helvetica Light"/>
        </a:defRPr>
      </a:lvl2pPr>
      <a:lvl3pPr indent="457200" algn="ctr" defTabSz="584200">
        <a:defRPr sz="1400">
          <a:solidFill>
            <a:schemeClr val="tx1"/>
          </a:solidFill>
          <a:latin typeface="+mn-lt"/>
          <a:ea typeface="+mn-ea"/>
          <a:cs typeface="+mn-cs"/>
          <a:sym typeface="Helvetica Light"/>
        </a:defRPr>
      </a:lvl3pPr>
      <a:lvl4pPr indent="685800" algn="ctr" defTabSz="584200">
        <a:defRPr sz="1400">
          <a:solidFill>
            <a:schemeClr val="tx1"/>
          </a:solidFill>
          <a:latin typeface="+mn-lt"/>
          <a:ea typeface="+mn-ea"/>
          <a:cs typeface="+mn-cs"/>
          <a:sym typeface="Helvetica Light"/>
        </a:defRPr>
      </a:lvl4pPr>
      <a:lvl5pPr indent="914400" algn="ctr" defTabSz="584200">
        <a:defRPr sz="1400">
          <a:solidFill>
            <a:schemeClr val="tx1"/>
          </a:solidFill>
          <a:latin typeface="+mn-lt"/>
          <a:ea typeface="+mn-ea"/>
          <a:cs typeface="+mn-cs"/>
          <a:sym typeface="Helvetica Light"/>
        </a:defRPr>
      </a:lvl5pPr>
      <a:lvl6pPr indent="1143000" algn="ctr" defTabSz="584200">
        <a:defRPr sz="1400">
          <a:solidFill>
            <a:schemeClr val="tx1"/>
          </a:solidFill>
          <a:latin typeface="+mn-lt"/>
          <a:ea typeface="+mn-ea"/>
          <a:cs typeface="+mn-cs"/>
          <a:sym typeface="Helvetica Light"/>
        </a:defRPr>
      </a:lvl6pPr>
      <a:lvl7pPr indent="1371600" algn="ctr" defTabSz="584200">
        <a:defRPr sz="1400">
          <a:solidFill>
            <a:schemeClr val="tx1"/>
          </a:solidFill>
          <a:latin typeface="+mn-lt"/>
          <a:ea typeface="+mn-ea"/>
          <a:cs typeface="+mn-cs"/>
          <a:sym typeface="Helvetica Light"/>
        </a:defRPr>
      </a:lvl7pPr>
      <a:lvl8pPr indent="1600200" algn="ctr" defTabSz="584200">
        <a:defRPr sz="1400">
          <a:solidFill>
            <a:schemeClr val="tx1"/>
          </a:solidFill>
          <a:latin typeface="+mn-lt"/>
          <a:ea typeface="+mn-ea"/>
          <a:cs typeface="+mn-cs"/>
          <a:sym typeface="Helvetica Light"/>
        </a:defRPr>
      </a:lvl8pPr>
      <a:lvl9pPr indent="1828800" algn="ctr" defTabSz="584200">
        <a:defRPr sz="1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72.png"/><Relationship Id="rId12" Type="http://schemas.openxmlformats.org/officeDocument/2006/relationships/image" Target="../media/image73.png"/><Relationship Id="rId13" Type="http://schemas.openxmlformats.org/officeDocument/2006/relationships/image" Target="../media/image74.png"/><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33.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s>
</file>

<file path=ppt/slides/_rels/slide11.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image" Target="../media/image83.png"/><Relationship Id="rId11" Type="http://schemas.openxmlformats.org/officeDocument/2006/relationships/image" Target="../media/image84.png"/><Relationship Id="rId1" Type="http://schemas.openxmlformats.org/officeDocument/2006/relationships/slideLayout" Target="../slideLayouts/slideLayout15.xml"/><Relationship Id="rId2" Type="http://schemas.openxmlformats.org/officeDocument/2006/relationships/image" Target="../media/image75.png"/></Relationships>
</file>

<file path=ppt/slides/_rels/slide12.xml.rels><?xml version="1.0" encoding="UTF-8" standalone="yes"?>
<Relationships xmlns="http://schemas.openxmlformats.org/package/2006/relationships"><Relationship Id="rId11" Type="http://schemas.openxmlformats.org/officeDocument/2006/relationships/image" Target="../media/image93.png"/><Relationship Id="rId12" Type="http://schemas.openxmlformats.org/officeDocument/2006/relationships/image" Target="../media/image94.png"/><Relationship Id="rId1" Type="http://schemas.openxmlformats.org/officeDocument/2006/relationships/slideLayout" Target="../slideLayouts/slideLayout15.xml"/><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image" Target="../media/image88.png"/><Relationship Id="rId6" Type="http://schemas.openxmlformats.org/officeDocument/2006/relationships/image" Target="../media/image89.png"/><Relationship Id="rId7" Type="http://schemas.openxmlformats.org/officeDocument/2006/relationships/image" Target="../media/image90.png"/><Relationship Id="rId8" Type="http://schemas.openxmlformats.org/officeDocument/2006/relationships/image" Target="../media/image91.png"/><Relationship Id="rId9" Type="http://schemas.openxmlformats.org/officeDocument/2006/relationships/image" Target="../media/image92.png"/><Relationship Id="rId10"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96.png"/><Relationship Id="rId4" Type="http://schemas.openxmlformats.org/officeDocument/2006/relationships/image" Target="../media/image97.png"/><Relationship Id="rId5" Type="http://schemas.openxmlformats.org/officeDocument/2006/relationships/image" Target="../media/image98.png"/><Relationship Id="rId6" Type="http://schemas.openxmlformats.org/officeDocument/2006/relationships/image" Target="../media/image99.png"/><Relationship Id="rId1" Type="http://schemas.openxmlformats.org/officeDocument/2006/relationships/slideLayout" Target="../slideLayouts/slideLayout15.xml"/><Relationship Id="rId2" Type="http://schemas.openxmlformats.org/officeDocument/2006/relationships/image" Target="../media/image95.png"/></Relationships>
</file>

<file path=ppt/slides/_rels/slide14.xml.rels><?xml version="1.0" encoding="UTF-8" standalone="yes"?>
<Relationships xmlns="http://schemas.openxmlformats.org/package/2006/relationships"><Relationship Id="rId3" Type="http://schemas.openxmlformats.org/officeDocument/2006/relationships/image" Target="../media/image100.png"/><Relationship Id="rId4" Type="http://schemas.openxmlformats.org/officeDocument/2006/relationships/image" Target="../media/image101.png"/><Relationship Id="rId1" Type="http://schemas.openxmlformats.org/officeDocument/2006/relationships/slideLayout" Target="../slideLayouts/slideLayout15.xml"/><Relationship Id="rId2" Type="http://schemas.openxmlformats.org/officeDocument/2006/relationships/image" Target="../media/image60.png"/></Relationships>
</file>

<file path=ppt/slides/_rels/slide15.xml.rels><?xml version="1.0" encoding="UTF-8" standalone="yes"?>
<Relationships xmlns="http://schemas.openxmlformats.org/package/2006/relationships"><Relationship Id="rId9" Type="http://schemas.openxmlformats.org/officeDocument/2006/relationships/image" Target="../media/image109.png"/><Relationship Id="rId20" Type="http://schemas.openxmlformats.org/officeDocument/2006/relationships/image" Target="../media/image120.png"/><Relationship Id="rId21" Type="http://schemas.openxmlformats.org/officeDocument/2006/relationships/image" Target="../media/image121.png"/><Relationship Id="rId22" Type="http://schemas.openxmlformats.org/officeDocument/2006/relationships/image" Target="../media/image122.png"/><Relationship Id="rId23" Type="http://schemas.openxmlformats.org/officeDocument/2006/relationships/image" Target="../media/image123.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image" Target="../media/image114.png"/><Relationship Id="rId15" Type="http://schemas.openxmlformats.org/officeDocument/2006/relationships/image" Target="../media/image115.png"/><Relationship Id="rId16" Type="http://schemas.openxmlformats.org/officeDocument/2006/relationships/image" Target="../media/image116.png"/><Relationship Id="rId17" Type="http://schemas.openxmlformats.org/officeDocument/2006/relationships/image" Target="../media/image117.png"/><Relationship Id="rId18" Type="http://schemas.openxmlformats.org/officeDocument/2006/relationships/image" Target="../media/image118.png"/><Relationship Id="rId19" Type="http://schemas.openxmlformats.org/officeDocument/2006/relationships/image" Target="../media/image119.png"/><Relationship Id="rId1" Type="http://schemas.openxmlformats.org/officeDocument/2006/relationships/slideLayout" Target="../slideLayouts/slideLayout15.xml"/><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s>
</file>

<file path=ppt/slides/_rels/slide16.xml.rels><?xml version="1.0" encoding="UTF-8" standalone="yes"?>
<Relationships xmlns="http://schemas.openxmlformats.org/package/2006/relationships"><Relationship Id="rId9" Type="http://schemas.openxmlformats.org/officeDocument/2006/relationships/image" Target="../media/image125.png"/><Relationship Id="rId20" Type="http://schemas.openxmlformats.org/officeDocument/2006/relationships/image" Target="../media/image135.png"/><Relationship Id="rId21" Type="http://schemas.openxmlformats.org/officeDocument/2006/relationships/image" Target="../media/image136.png"/><Relationship Id="rId22" Type="http://schemas.openxmlformats.org/officeDocument/2006/relationships/image" Target="../media/image137.png"/><Relationship Id="rId23" Type="http://schemas.openxmlformats.org/officeDocument/2006/relationships/image" Target="../media/image138.png"/><Relationship Id="rId24" Type="http://schemas.openxmlformats.org/officeDocument/2006/relationships/image" Target="../media/image139.png"/><Relationship Id="rId10" Type="http://schemas.openxmlformats.org/officeDocument/2006/relationships/image" Target="../media/image126.png"/><Relationship Id="rId11" Type="http://schemas.openxmlformats.org/officeDocument/2006/relationships/image" Target="../media/image127.png"/><Relationship Id="rId12" Type="http://schemas.openxmlformats.org/officeDocument/2006/relationships/image" Target="../media/image128.png"/><Relationship Id="rId13" Type="http://schemas.openxmlformats.org/officeDocument/2006/relationships/image" Target="../media/image129.png"/><Relationship Id="rId14" Type="http://schemas.openxmlformats.org/officeDocument/2006/relationships/image" Target="../media/image130.png"/><Relationship Id="rId15" Type="http://schemas.openxmlformats.org/officeDocument/2006/relationships/image" Target="../media/image131.png"/><Relationship Id="rId16" Type="http://schemas.openxmlformats.org/officeDocument/2006/relationships/image" Target="../media/image132.png"/><Relationship Id="rId17" Type="http://schemas.openxmlformats.org/officeDocument/2006/relationships/image" Target="../media/image104.png"/><Relationship Id="rId18" Type="http://schemas.openxmlformats.org/officeDocument/2006/relationships/image" Target="../media/image133.png"/><Relationship Id="rId19" Type="http://schemas.openxmlformats.org/officeDocument/2006/relationships/image" Target="../media/image134.png"/><Relationship Id="rId1" Type="http://schemas.openxmlformats.org/officeDocument/2006/relationships/slideLayout" Target="../slideLayouts/slideLayout15.xml"/><Relationship Id="rId2" Type="http://schemas.openxmlformats.org/officeDocument/2006/relationships/image" Target="../media/image107.png"/><Relationship Id="rId3" Type="http://schemas.openxmlformats.org/officeDocument/2006/relationships/image" Target="../media/image102.png"/><Relationship Id="rId4" Type="http://schemas.openxmlformats.org/officeDocument/2006/relationships/image" Target="../media/image112.png"/><Relationship Id="rId5" Type="http://schemas.openxmlformats.org/officeDocument/2006/relationships/image" Target="../media/image110.png"/><Relationship Id="rId6" Type="http://schemas.openxmlformats.org/officeDocument/2006/relationships/image" Target="../media/image116.png"/><Relationship Id="rId7" Type="http://schemas.openxmlformats.org/officeDocument/2006/relationships/image" Target="../media/image124.png"/><Relationship Id="rId8" Type="http://schemas.openxmlformats.org/officeDocument/2006/relationships/image" Target="../media/image10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40.png"/><Relationship Id="rId3" Type="http://schemas.openxmlformats.org/officeDocument/2006/relationships/image" Target="../media/image1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150.png"/><Relationship Id="rId12" Type="http://schemas.openxmlformats.org/officeDocument/2006/relationships/image" Target="../media/image151.png"/><Relationship Id="rId13" Type="http://schemas.openxmlformats.org/officeDocument/2006/relationships/image" Target="../media/image152.png"/><Relationship Id="rId14" Type="http://schemas.openxmlformats.org/officeDocument/2006/relationships/image" Target="../media/image153.png"/><Relationship Id="rId15" Type="http://schemas.openxmlformats.org/officeDocument/2006/relationships/image" Target="../media/image154.png"/><Relationship Id="rId16" Type="http://schemas.openxmlformats.org/officeDocument/2006/relationships/image" Target="../media/image155.png"/><Relationship Id="rId17" Type="http://schemas.openxmlformats.org/officeDocument/2006/relationships/image" Target="../media/image156.png"/><Relationship Id="rId18" Type="http://schemas.openxmlformats.org/officeDocument/2006/relationships/image" Target="../media/image157.png"/><Relationship Id="rId1" Type="http://schemas.openxmlformats.org/officeDocument/2006/relationships/slideLayout" Target="../slideLayouts/slideLayout15.xml"/><Relationship Id="rId2" Type="http://schemas.openxmlformats.org/officeDocument/2006/relationships/hyperlink" Target="http://new-console.ng.bluemix.net/catalog" TargetMode="External"/><Relationship Id="rId3" Type="http://schemas.openxmlformats.org/officeDocument/2006/relationships/image" Target="../media/image142.png"/><Relationship Id="rId4" Type="http://schemas.openxmlformats.org/officeDocument/2006/relationships/image" Target="../media/image143.png"/><Relationship Id="rId5" Type="http://schemas.openxmlformats.org/officeDocument/2006/relationships/image" Target="../media/image144.png"/><Relationship Id="rId6" Type="http://schemas.openxmlformats.org/officeDocument/2006/relationships/image" Target="../media/image145.png"/><Relationship Id="rId7" Type="http://schemas.openxmlformats.org/officeDocument/2006/relationships/image" Target="../media/image146.png"/><Relationship Id="rId8" Type="http://schemas.openxmlformats.org/officeDocument/2006/relationships/image" Target="../media/image147.png"/><Relationship Id="rId9" Type="http://schemas.openxmlformats.org/officeDocument/2006/relationships/image" Target="../media/image148.png"/><Relationship Id="rId10" Type="http://schemas.openxmlformats.org/officeDocument/2006/relationships/image" Target="../media/image14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8.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 Type="http://schemas.openxmlformats.org/officeDocument/2006/relationships/slideLayout" Target="../slideLayouts/slideLayout15.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s>
</file>

<file path=ppt/slides/_rels/slide7.xml.rels><?xml version="1.0" encoding="UTF-8" standalone="yes"?>
<Relationships xmlns="http://schemas.openxmlformats.org/package/2006/relationships"><Relationship Id="rId11" Type="http://schemas.openxmlformats.org/officeDocument/2006/relationships/image" Target="../media/image50.png"/><Relationship Id="rId12" Type="http://schemas.openxmlformats.org/officeDocument/2006/relationships/image" Target="../media/image51.png"/><Relationship Id="rId13" Type="http://schemas.openxmlformats.org/officeDocument/2006/relationships/image" Target="../media/image52.png"/><Relationship Id="rId14" Type="http://schemas.openxmlformats.org/officeDocument/2006/relationships/image" Target="../media/image53.png"/><Relationship Id="rId15" Type="http://schemas.openxmlformats.org/officeDocument/2006/relationships/image" Target="../media/image54.png"/><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png"/><Relationship Id="rId9" Type="http://schemas.openxmlformats.org/officeDocument/2006/relationships/image" Target="../media/image61.png"/><Relationship Id="rId10" Type="http://schemas.openxmlformats.org/officeDocument/2006/relationships/image" Target="../media/image53.png"/><Relationship Id="rId11" Type="http://schemas.openxmlformats.org/officeDocument/2006/relationships/image" Target="../media/image62.png"/><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Shape 5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7" y="906462"/>
            <a:ext cx="5506478" cy="471924"/>
          </a:xfrm>
          <a:prstGeom prst="rect">
            <a:avLst/>
          </a:prstGeom>
          <a:ln w="3175">
            <a:miter lim="400000"/>
          </a:ln>
          <a:extLst>
            <a:ext uri="{C572A759-6A51-4108-AA02-DFA0A04FC94B}">
              <ma14:wrappingTextBoxFlag xmlns:ma14="http://schemas.microsoft.com/office/mac/drawingml/2011/main"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All Icons Database</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369887" y="7402807"/>
            <a:ext cx="882503"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800" b="0" i="0" u="none" strike="noStrike" cap="none" spc="0" normalizeH="0" baseline="0" dirty="0" smtClean="0">
                <a:ln>
                  <a:noFill/>
                </a:ln>
                <a:solidFill>
                  <a:srgbClr val="000000"/>
                </a:solidFill>
                <a:effectLst/>
                <a:uFillTx/>
                <a:latin typeface="+mn-lt"/>
                <a:ea typeface="+mn-ea"/>
                <a:cs typeface="+mn-cs"/>
                <a:sym typeface="Helvetica Light"/>
              </a:rPr>
              <a:t>July</a:t>
            </a:r>
            <a:r>
              <a:rPr kumimoji="0" lang="en-US" sz="800" b="0" i="0" u="none" strike="noStrike" cap="none" spc="0" normalizeH="0" dirty="0" smtClean="0">
                <a:ln>
                  <a:noFill/>
                </a:ln>
                <a:solidFill>
                  <a:srgbClr val="000000"/>
                </a:solidFill>
                <a:effectLst/>
                <a:uFillTx/>
                <a:latin typeface="+mn-lt"/>
                <a:ea typeface="+mn-ea"/>
                <a:cs typeface="+mn-cs"/>
                <a:sym typeface="Helvetica Light"/>
              </a:rPr>
              <a:t> 15th 2017</a:t>
            </a:r>
            <a:endParaRPr kumimoji="0" lang="en-US" sz="8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4" name="Table 3"/>
          <p:cNvGraphicFramePr>
            <a:graphicFrameLocks noGrp="1"/>
          </p:cNvGraphicFramePr>
          <p:nvPr>
            <p:extLst>
              <p:ext uri="{D42A27DB-BD31-4B8C-83A1-F6EECF244321}">
                <p14:modId xmlns:p14="http://schemas.microsoft.com/office/powerpoint/2010/main" val="1491811168"/>
              </p:ext>
            </p:extLst>
          </p:nvPr>
        </p:nvGraphicFramePr>
        <p:xfrm>
          <a:off x="2794000" y="2448560"/>
          <a:ext cx="3886200" cy="4079240"/>
        </p:xfrm>
        <a:graphic>
          <a:graphicData uri="http://schemas.openxmlformats.org/drawingml/2006/table">
            <a:tbl>
              <a:tblPr firstRow="1" bandRow="1">
                <a:tableStyleId>{5940675A-B579-460E-94D1-54222C63F5DA}</a:tableStyleId>
              </a:tblPr>
              <a:tblGrid>
                <a:gridCol w="469900"/>
                <a:gridCol w="3416300"/>
              </a:tblGrid>
              <a:tr h="370840">
                <a:tc>
                  <a:txBody>
                    <a:bodyPr/>
                    <a:lstStyle/>
                    <a:p>
                      <a:endParaRPr lang="en-US" dirty="0"/>
                    </a:p>
                  </a:txBody>
                  <a:tcPr anchor="ctr">
                    <a:solidFill>
                      <a:srgbClr val="A9226E"/>
                    </a:solidFill>
                  </a:tcPr>
                </a:tc>
                <a:tc>
                  <a:txBody>
                    <a:bodyPr/>
                    <a:lstStyle/>
                    <a:p>
                      <a:pPr algn="l"/>
                      <a:r>
                        <a:rPr lang="en-US" dirty="0" smtClean="0"/>
                        <a:t>BLOCKCHAIN</a:t>
                      </a:r>
                      <a:r>
                        <a:rPr lang="en-US" baseline="0" dirty="0" smtClean="0"/>
                        <a:t> ICONS</a:t>
                      </a:r>
                      <a:endParaRPr lang="en-US" dirty="0"/>
                    </a:p>
                  </a:txBody>
                  <a:tcPr anchor="ctr"/>
                </a:tc>
              </a:tr>
              <a:tr h="370840">
                <a:tc>
                  <a:txBody>
                    <a:bodyPr/>
                    <a:lstStyle/>
                    <a:p>
                      <a:endParaRPr lang="en-US" dirty="0"/>
                    </a:p>
                  </a:txBody>
                  <a:tcPr anchor="ctr">
                    <a:solidFill>
                      <a:srgbClr val="C6982C"/>
                    </a:solidFill>
                  </a:tcPr>
                </a:tc>
                <a:tc>
                  <a:txBody>
                    <a:bodyPr/>
                    <a:lstStyle/>
                    <a:p>
                      <a:pPr algn="l"/>
                      <a:r>
                        <a:rPr lang="en-US" dirty="0" smtClean="0"/>
                        <a:t>USER ICONS</a:t>
                      </a:r>
                      <a:endParaRPr lang="en-US" dirty="0"/>
                    </a:p>
                  </a:txBody>
                  <a:tcPr anchor="ctr"/>
                </a:tc>
              </a:tr>
              <a:tr h="370840">
                <a:tc>
                  <a:txBody>
                    <a:bodyPr/>
                    <a:lstStyle/>
                    <a:p>
                      <a:endParaRPr lang="en-US" dirty="0"/>
                    </a:p>
                  </a:txBody>
                  <a:tcPr anchor="ctr">
                    <a:solidFill>
                      <a:srgbClr val="ECC01B"/>
                    </a:solidFill>
                  </a:tcPr>
                </a:tc>
                <a:tc>
                  <a:txBody>
                    <a:bodyPr/>
                    <a:lstStyle/>
                    <a:p>
                      <a:pPr algn="l"/>
                      <a:r>
                        <a:rPr lang="en-US" dirty="0" smtClean="0"/>
                        <a:t>APPLICATION ICONS</a:t>
                      </a:r>
                      <a:endParaRPr lang="en-US" dirty="0"/>
                    </a:p>
                  </a:txBody>
                  <a:tcPr anchor="ctr"/>
                </a:tc>
              </a:tr>
              <a:tr h="370840">
                <a:tc>
                  <a:txBody>
                    <a:bodyPr/>
                    <a:lstStyle/>
                    <a:p>
                      <a:endParaRPr lang="en-US" dirty="0"/>
                    </a:p>
                  </a:txBody>
                  <a:tcPr anchor="ctr">
                    <a:solidFill>
                      <a:srgbClr val="8DC53F"/>
                    </a:solidFill>
                  </a:tcPr>
                </a:tc>
                <a:tc>
                  <a:txBody>
                    <a:bodyPr/>
                    <a:lstStyle/>
                    <a:p>
                      <a:pPr algn="l"/>
                      <a:r>
                        <a:rPr lang="en-US" dirty="0" smtClean="0"/>
                        <a:t>INFRASTRUCTURE</a:t>
                      </a:r>
                      <a:r>
                        <a:rPr lang="en-US" baseline="0" dirty="0" smtClean="0"/>
                        <a:t> ICONS</a:t>
                      </a:r>
                      <a:endParaRPr lang="en-US" dirty="0"/>
                    </a:p>
                  </a:txBody>
                  <a:tcPr anchor="ctr"/>
                </a:tc>
              </a:tr>
              <a:tr h="370840">
                <a:tc>
                  <a:txBody>
                    <a:bodyPr/>
                    <a:lstStyle/>
                    <a:p>
                      <a:endParaRPr lang="en-US" dirty="0"/>
                    </a:p>
                  </a:txBody>
                  <a:tcPr anchor="ctr">
                    <a:solidFill>
                      <a:srgbClr val="325C80"/>
                    </a:solidFill>
                  </a:tcPr>
                </a:tc>
                <a:tc>
                  <a:txBody>
                    <a:bodyPr/>
                    <a:lstStyle/>
                    <a:p>
                      <a:pPr algn="l"/>
                      <a:r>
                        <a:rPr lang="en-US" dirty="0" smtClean="0"/>
                        <a:t>DATA STORE</a:t>
                      </a:r>
                      <a:r>
                        <a:rPr lang="en-US" baseline="0" dirty="0" smtClean="0"/>
                        <a:t> ICONS</a:t>
                      </a:r>
                      <a:endParaRPr lang="en-US" dirty="0"/>
                    </a:p>
                  </a:txBody>
                  <a:tcPr anchor="ctr"/>
                </a:tc>
              </a:tr>
              <a:tr h="370840">
                <a:tc>
                  <a:txBody>
                    <a:bodyPr/>
                    <a:lstStyle/>
                    <a:p>
                      <a:endParaRPr lang="en-US" dirty="0"/>
                    </a:p>
                  </a:txBody>
                  <a:tcPr anchor="ctr">
                    <a:solidFill>
                      <a:srgbClr val="00B19E"/>
                    </a:solidFill>
                  </a:tcPr>
                </a:tc>
                <a:tc>
                  <a:txBody>
                    <a:bodyPr/>
                    <a:lstStyle/>
                    <a:p>
                      <a:pPr algn="l"/>
                      <a:r>
                        <a:rPr lang="en-US" dirty="0" smtClean="0"/>
                        <a:t>MANAGEMENT ICONS</a:t>
                      </a:r>
                      <a:endParaRPr lang="en-US" dirty="0"/>
                    </a:p>
                  </a:txBody>
                  <a:tcPr anchor="ctr"/>
                </a:tc>
              </a:tr>
              <a:tr h="370840">
                <a:tc>
                  <a:txBody>
                    <a:bodyPr/>
                    <a:lstStyle/>
                    <a:p>
                      <a:endParaRPr lang="en-US" dirty="0"/>
                    </a:p>
                  </a:txBody>
                  <a:tcPr anchor="ctr">
                    <a:solidFill>
                      <a:srgbClr val="F47738"/>
                    </a:solidFill>
                  </a:tcPr>
                </a:tc>
                <a:tc>
                  <a:txBody>
                    <a:bodyPr/>
                    <a:lstStyle/>
                    <a:p>
                      <a:pPr algn="l"/>
                      <a:r>
                        <a:rPr lang="en-US" dirty="0" smtClean="0"/>
                        <a:t>DEVOPS ICONS</a:t>
                      </a:r>
                      <a:endParaRPr lang="en-US" dirty="0"/>
                    </a:p>
                  </a:txBody>
                  <a:tcPr anchor="ctr"/>
                </a:tc>
              </a:tr>
              <a:tr h="370840">
                <a:tc>
                  <a:txBody>
                    <a:bodyPr/>
                    <a:lstStyle/>
                    <a:p>
                      <a:endParaRPr lang="en-US" dirty="0"/>
                    </a:p>
                  </a:txBody>
                  <a:tcPr anchor="ctr">
                    <a:solidFill>
                      <a:srgbClr val="E42233"/>
                    </a:solidFill>
                  </a:tcPr>
                </a:tc>
                <a:tc>
                  <a:txBody>
                    <a:bodyPr/>
                    <a:lstStyle/>
                    <a:p>
                      <a:pPr algn="l"/>
                      <a:r>
                        <a:rPr lang="en-US" dirty="0" smtClean="0"/>
                        <a:t>SECURITY ICONS</a:t>
                      </a:r>
                      <a:endParaRPr lang="en-US" dirty="0"/>
                    </a:p>
                  </a:txBody>
                  <a:tcPr anchor="ctr"/>
                </a:tc>
              </a:tr>
              <a:tr h="370840">
                <a:tc>
                  <a:txBody>
                    <a:bodyPr/>
                    <a:lstStyle/>
                    <a:p>
                      <a:endParaRPr lang="en-US" dirty="0"/>
                    </a:p>
                  </a:txBody>
                  <a:tcPr anchor="ctr">
                    <a:solidFill>
                      <a:srgbClr val="C06328"/>
                    </a:solidFill>
                  </a:tcPr>
                </a:tc>
                <a:tc>
                  <a:txBody>
                    <a:bodyPr/>
                    <a:lstStyle/>
                    <a:p>
                      <a:pPr algn="l"/>
                      <a:r>
                        <a:rPr lang="en-US" dirty="0" smtClean="0"/>
                        <a:t>SOCIAL ICONS</a:t>
                      </a:r>
                      <a:endParaRPr lang="en-US" dirty="0"/>
                    </a:p>
                  </a:txBody>
                  <a:tcPr anchor="ctr"/>
                </a:tc>
              </a:tr>
              <a:tr h="370840">
                <a:tc>
                  <a:txBody>
                    <a:bodyPr/>
                    <a:lstStyle/>
                    <a:p>
                      <a:endParaRPr lang="en-US" dirty="0"/>
                    </a:p>
                  </a:txBody>
                  <a:tcPr anchor="ctr">
                    <a:solidFill>
                      <a:srgbClr val="724098"/>
                    </a:solidFill>
                  </a:tcPr>
                </a:tc>
                <a:tc>
                  <a:txBody>
                    <a:bodyPr/>
                    <a:lstStyle/>
                    <a:p>
                      <a:pPr algn="l"/>
                      <a:r>
                        <a:rPr lang="en-US" dirty="0" smtClean="0"/>
                        <a:t>ANALYTIC</a:t>
                      </a:r>
                      <a:r>
                        <a:rPr lang="en-US" baseline="0" dirty="0" smtClean="0"/>
                        <a:t> ICONS</a:t>
                      </a:r>
                      <a:endParaRPr lang="en-US" dirty="0"/>
                    </a:p>
                  </a:txBody>
                  <a:tcPr anchor="ctr"/>
                </a:tc>
              </a:tr>
              <a:tr h="370840">
                <a:tc>
                  <a:txBody>
                    <a:bodyPr/>
                    <a:lstStyle/>
                    <a:p>
                      <a:endParaRPr lang="en-US" dirty="0"/>
                    </a:p>
                  </a:txBody>
                  <a:tcPr anchor="ctr">
                    <a:solidFill>
                      <a:srgbClr val="196970"/>
                    </a:solidFill>
                  </a:tcPr>
                </a:tc>
                <a:tc>
                  <a:txBody>
                    <a:bodyPr/>
                    <a:lstStyle/>
                    <a:p>
                      <a:pPr algn="l"/>
                      <a:r>
                        <a:rPr lang="en-US" dirty="0" smtClean="0"/>
                        <a:t>SERVICE MANAGEMENT ICONS</a:t>
                      </a:r>
                      <a:endParaRPr lang="en-US" dirty="0"/>
                    </a:p>
                  </a:txBody>
                  <a:tcPr anchor="ctr"/>
                </a:tc>
              </a:tr>
            </a:tbl>
          </a:graphicData>
        </a:graphic>
      </p:graphicFrame>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364"/>
          <p:cNvGrpSpPr/>
          <p:nvPr/>
        </p:nvGrpSpPr>
        <p:grpSpPr>
          <a:xfrm>
            <a:off x="287439" y="6034433"/>
            <a:ext cx="921098" cy="1039813"/>
            <a:chOff x="51863" y="0"/>
            <a:chExt cx="921097" cy="1039812"/>
          </a:xfrm>
        </p:grpSpPr>
        <p:sp>
          <p:nvSpPr>
            <p:cNvPr id="360" name="Shape 360"/>
            <p:cNvSpPr/>
            <p:nvPr/>
          </p:nvSpPr>
          <p:spPr>
            <a:xfrm>
              <a:off x="14642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63" name="Group 363"/>
            <p:cNvGrpSpPr/>
            <p:nvPr/>
          </p:nvGrpSpPr>
          <p:grpSpPr>
            <a:xfrm>
              <a:off x="51863" y="71741"/>
              <a:ext cx="921098" cy="968072"/>
              <a:chOff x="65011" y="71741"/>
              <a:chExt cx="921097" cy="968071"/>
            </a:xfrm>
          </p:grpSpPr>
          <p:pic>
            <p:nvPicPr>
              <p:cNvPr id="361" name="_-06.png"/>
              <p:cNvPicPr/>
              <p:nvPr/>
            </p:nvPicPr>
            <p:blipFill>
              <a:blip r:embed="rId2">
                <a:extLst/>
              </a:blip>
              <a:srcRect l="26088" t="10144" r="26088" b="10144"/>
              <a:stretch>
                <a:fillRect/>
              </a:stretch>
            </p:blipFill>
            <p:spPr>
              <a:xfrm>
                <a:off x="349043" y="71741"/>
                <a:ext cx="338218" cy="563749"/>
              </a:xfrm>
              <a:prstGeom prst="rect">
                <a:avLst/>
              </a:prstGeom>
              <a:ln w="3175" cap="flat">
                <a:noFill/>
                <a:miter lim="400000"/>
              </a:ln>
              <a:effectLst/>
            </p:spPr>
          </p:pic>
          <p:sp>
            <p:nvSpPr>
              <p:cNvPr id="362" name="Shape 362"/>
              <p:cNvSpPr/>
              <p:nvPr/>
            </p:nvSpPr>
            <p:spPr>
              <a:xfrm>
                <a:off x="65011" y="707231"/>
                <a:ext cx="921098"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DEVICE</a:t>
                </a:r>
              </a:p>
              <a:p>
                <a:pPr lvl="0">
                  <a:defRPr sz="1800"/>
                </a:pPr>
                <a:r>
                  <a:rPr sz="800" b="1">
                    <a:solidFill>
                      <a:srgbClr val="4277BB"/>
                    </a:solidFill>
                    <a:latin typeface="Helvetica"/>
                    <a:ea typeface="Helvetica"/>
                    <a:cs typeface="Helvetica"/>
                    <a:sym typeface="Helvetica"/>
                  </a:rPr>
                  <a:t>AGENT</a:t>
                </a:r>
              </a:p>
            </p:txBody>
          </p:sp>
        </p:grpSp>
      </p:grpSp>
      <p:grpSp>
        <p:nvGrpSpPr>
          <p:cNvPr id="369" name="Group 369"/>
          <p:cNvGrpSpPr/>
          <p:nvPr/>
        </p:nvGrpSpPr>
        <p:grpSpPr>
          <a:xfrm>
            <a:off x="308151" y="4656919"/>
            <a:ext cx="879674" cy="1049026"/>
            <a:chOff x="49274" y="0"/>
            <a:chExt cx="879673" cy="1049024"/>
          </a:xfrm>
        </p:grpSpPr>
        <p:sp>
          <p:nvSpPr>
            <p:cNvPr id="365" name="Shape 365"/>
            <p:cNvSpPr/>
            <p:nvPr/>
          </p:nvSpPr>
          <p:spPr>
            <a:xfrm>
              <a:off x="12567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68" name="Group 368"/>
            <p:cNvGrpSpPr/>
            <p:nvPr/>
          </p:nvGrpSpPr>
          <p:grpSpPr>
            <a:xfrm>
              <a:off x="49274" y="196061"/>
              <a:ext cx="879674" cy="852964"/>
              <a:chOff x="61694" y="186848"/>
              <a:chExt cx="879673" cy="852963"/>
            </a:xfrm>
          </p:grpSpPr>
          <p:pic>
            <p:nvPicPr>
              <p:cNvPr id="366" name="_-14.png"/>
              <p:cNvPicPr/>
              <p:nvPr/>
            </p:nvPicPr>
            <p:blipFill>
              <a:blip r:embed="rId3">
                <a:extLst/>
              </a:blip>
              <a:srcRect l="17420" t="26419" r="17420" b="26419"/>
              <a:stretch>
                <a:fillRect/>
              </a:stretch>
            </p:blipFill>
            <p:spPr>
              <a:xfrm>
                <a:off x="256384" y="186848"/>
                <a:ext cx="460826" cy="333535"/>
              </a:xfrm>
              <a:prstGeom prst="rect">
                <a:avLst/>
              </a:prstGeom>
              <a:ln w="3175" cap="flat">
                <a:noFill/>
                <a:miter lim="400000"/>
              </a:ln>
              <a:effectLst/>
            </p:spPr>
          </p:pic>
          <p:sp>
            <p:nvSpPr>
              <p:cNvPr id="367" name="Shape 367"/>
              <p:cNvSpPr/>
              <p:nvPr/>
            </p:nvSpPr>
            <p:spPr>
              <a:xfrm>
                <a:off x="61694" y="707231"/>
                <a:ext cx="879674"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MONITORING &amp;</a:t>
                </a:r>
              </a:p>
              <a:p>
                <a:pPr lvl="0">
                  <a:defRPr sz="1800"/>
                </a:pPr>
                <a:r>
                  <a:rPr sz="800" b="1">
                    <a:solidFill>
                      <a:srgbClr val="4277BB"/>
                    </a:solidFill>
                    <a:latin typeface="Helvetica"/>
                    <a:ea typeface="Helvetica"/>
                    <a:cs typeface="Helvetica"/>
                    <a:sym typeface="Helvetica"/>
                  </a:rPr>
                  <a:t>LOGGING</a:t>
                </a:r>
              </a:p>
            </p:txBody>
          </p:sp>
        </p:grpSp>
      </p:grpSp>
      <p:grpSp>
        <p:nvGrpSpPr>
          <p:cNvPr id="374" name="Group 374"/>
          <p:cNvGrpSpPr/>
          <p:nvPr/>
        </p:nvGrpSpPr>
        <p:grpSpPr>
          <a:xfrm>
            <a:off x="333600" y="3298815"/>
            <a:ext cx="828776" cy="1049026"/>
            <a:chOff x="46093" y="0"/>
            <a:chExt cx="828774" cy="1049024"/>
          </a:xfrm>
        </p:grpSpPr>
        <p:sp>
          <p:nvSpPr>
            <p:cNvPr id="370"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73" name="Group 373"/>
            <p:cNvGrpSpPr/>
            <p:nvPr/>
          </p:nvGrpSpPr>
          <p:grpSpPr>
            <a:xfrm>
              <a:off x="46093" y="119477"/>
              <a:ext cx="828775" cy="929548"/>
              <a:chOff x="57618" y="110265"/>
              <a:chExt cx="828774" cy="929547"/>
            </a:xfrm>
          </p:grpSpPr>
          <p:pic>
            <p:nvPicPr>
              <p:cNvPr id="371" name="_-20.png"/>
              <p:cNvPicPr/>
              <p:nvPr/>
            </p:nvPicPr>
            <p:blipFill>
              <a:blip r:embed="rId4">
                <a:extLst/>
              </a:blip>
              <a:srcRect l="12622" t="15591" r="9640" b="22263"/>
              <a:stretch>
                <a:fillRect/>
              </a:stretch>
            </p:blipFill>
            <p:spPr>
              <a:xfrm>
                <a:off x="206612" y="110265"/>
                <a:ext cx="551988" cy="439513"/>
              </a:xfrm>
              <a:prstGeom prst="rect">
                <a:avLst/>
              </a:prstGeom>
              <a:ln w="3175" cap="flat">
                <a:noFill/>
                <a:miter lim="400000"/>
              </a:ln>
              <a:effectLst/>
            </p:spPr>
          </p:pic>
          <p:sp>
            <p:nvSpPr>
              <p:cNvPr id="37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379" name="Group 379"/>
          <p:cNvGrpSpPr/>
          <p:nvPr/>
        </p:nvGrpSpPr>
        <p:grpSpPr>
          <a:xfrm>
            <a:off x="167597" y="1950562"/>
            <a:ext cx="1175439" cy="932543"/>
            <a:chOff x="0" y="0"/>
            <a:chExt cx="1175438" cy="932542"/>
          </a:xfrm>
        </p:grpSpPr>
        <p:sp>
          <p:nvSpPr>
            <p:cNvPr id="375" name="Shape 375"/>
            <p:cNvSpPr/>
            <p:nvPr/>
          </p:nvSpPr>
          <p:spPr>
            <a:xfrm>
              <a:off x="21770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78" name="Group 378"/>
            <p:cNvGrpSpPr/>
            <p:nvPr/>
          </p:nvGrpSpPr>
          <p:grpSpPr>
            <a:xfrm>
              <a:off x="-1" y="139612"/>
              <a:ext cx="1175440" cy="792931"/>
              <a:chOff x="0" y="130399"/>
              <a:chExt cx="1175438" cy="792929"/>
            </a:xfrm>
          </p:grpSpPr>
          <p:pic>
            <p:nvPicPr>
              <p:cNvPr id="376" name="_-19.png"/>
              <p:cNvPicPr/>
              <p:nvPr/>
            </p:nvPicPr>
            <p:blipFill>
              <a:blip r:embed="rId5">
                <a:extLst/>
              </a:blip>
              <a:srcRect l="11328" t="18438" r="11328" b="18438"/>
              <a:stretch>
                <a:fillRect/>
              </a:stretch>
            </p:blipFill>
            <p:spPr>
              <a:xfrm>
                <a:off x="306810" y="130399"/>
                <a:ext cx="547001" cy="446433"/>
              </a:xfrm>
              <a:prstGeom prst="rect">
                <a:avLst/>
              </a:prstGeom>
              <a:ln w="3175" cap="flat">
                <a:noFill/>
                <a:miter lim="400000"/>
              </a:ln>
              <a:effectLst/>
            </p:spPr>
          </p:pic>
          <p:sp>
            <p:nvSpPr>
              <p:cNvPr id="377" name="Shape 377"/>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API MANAGEMENT</a:t>
                </a:r>
              </a:p>
            </p:txBody>
          </p:sp>
        </p:grpSp>
      </p:grpSp>
      <p:grpSp>
        <p:nvGrpSpPr>
          <p:cNvPr id="389" name="Group 389"/>
          <p:cNvGrpSpPr/>
          <p:nvPr/>
        </p:nvGrpSpPr>
        <p:grpSpPr>
          <a:xfrm>
            <a:off x="3693922" y="3305933"/>
            <a:ext cx="830661" cy="1044419"/>
            <a:chOff x="46211" y="0"/>
            <a:chExt cx="830659" cy="1044418"/>
          </a:xfrm>
        </p:grpSpPr>
        <p:sp>
          <p:nvSpPr>
            <p:cNvPr id="385"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88" name="Group 388"/>
            <p:cNvGrpSpPr/>
            <p:nvPr/>
          </p:nvGrpSpPr>
          <p:grpSpPr>
            <a:xfrm>
              <a:off x="46211" y="194987"/>
              <a:ext cx="830660" cy="849432"/>
              <a:chOff x="57769" y="190380"/>
              <a:chExt cx="830659" cy="849431"/>
            </a:xfrm>
          </p:grpSpPr>
          <p:pic>
            <p:nvPicPr>
              <p:cNvPr id="386" name="_-24.png"/>
              <p:cNvPicPr/>
              <p:nvPr/>
            </p:nvPicPr>
            <p:blipFill>
              <a:blip r:embed="rId6">
                <a:extLst/>
              </a:blip>
              <a:srcRect l="25630" t="26919" r="25630" b="26919"/>
              <a:stretch>
                <a:fillRect/>
              </a:stretch>
            </p:blipFill>
            <p:spPr>
              <a:xfrm>
                <a:off x="286015" y="190380"/>
                <a:ext cx="344700" cy="326471"/>
              </a:xfrm>
              <a:prstGeom prst="rect">
                <a:avLst/>
              </a:prstGeom>
              <a:ln w="3175" cap="flat">
                <a:noFill/>
                <a:miter lim="400000"/>
              </a:ln>
              <a:effectLst/>
            </p:spPr>
          </p:pic>
          <p:sp>
            <p:nvSpPr>
              <p:cNvPr id="387" name="Shape 387"/>
              <p:cNvSpPr/>
              <p:nvPr/>
            </p:nvSpPr>
            <p:spPr>
              <a:xfrm>
                <a:off x="57769" y="707231"/>
                <a:ext cx="830660"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PROCESS</a:t>
                </a:r>
              </a:p>
              <a:p>
                <a:pPr lvl="0">
                  <a:defRPr sz="1800"/>
                </a:pPr>
                <a:r>
                  <a:rPr sz="800" b="1">
                    <a:solidFill>
                      <a:srgbClr val="4277BB"/>
                    </a:solidFill>
                    <a:latin typeface="Helvetica"/>
                    <a:ea typeface="Helvetica"/>
                    <a:cs typeface="Helvetica"/>
                    <a:sym typeface="Helvetica"/>
                  </a:rPr>
                  <a:t>MANAGEMENT</a:t>
                </a:r>
              </a:p>
            </p:txBody>
          </p:sp>
        </p:grpSp>
      </p:grpSp>
      <p:grpSp>
        <p:nvGrpSpPr>
          <p:cNvPr id="394" name="Group 394"/>
          <p:cNvGrpSpPr/>
          <p:nvPr/>
        </p:nvGrpSpPr>
        <p:grpSpPr>
          <a:xfrm>
            <a:off x="3592546" y="4660325"/>
            <a:ext cx="1022601" cy="1034114"/>
            <a:chOff x="58207" y="0"/>
            <a:chExt cx="1022600" cy="1034113"/>
          </a:xfrm>
        </p:grpSpPr>
        <p:sp>
          <p:nvSpPr>
            <p:cNvPr id="390" name="Shape 390"/>
            <p:cNvSpPr/>
            <p:nvPr/>
          </p:nvSpPr>
          <p:spPr>
            <a:xfrm>
              <a:off x="20207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93" name="Group 393"/>
            <p:cNvGrpSpPr/>
            <p:nvPr/>
          </p:nvGrpSpPr>
          <p:grpSpPr>
            <a:xfrm>
              <a:off x="58207" y="178620"/>
              <a:ext cx="1022600" cy="855493"/>
              <a:chOff x="456280" y="178620"/>
              <a:chExt cx="1022599" cy="855492"/>
            </a:xfrm>
          </p:grpSpPr>
          <p:pic>
            <p:nvPicPr>
              <p:cNvPr id="391" name="_-25.png"/>
              <p:cNvPicPr/>
              <p:nvPr/>
            </p:nvPicPr>
            <p:blipFill>
              <a:blip r:embed="rId7">
                <a:extLst/>
              </a:blip>
              <a:srcRect l="18479" t="25558" r="18252" b="20236"/>
              <a:stretch>
                <a:fillRect/>
              </a:stretch>
            </p:blipFill>
            <p:spPr>
              <a:xfrm>
                <a:off x="748410" y="178620"/>
                <a:ext cx="447451" cy="381825"/>
              </a:xfrm>
              <a:prstGeom prst="rect">
                <a:avLst/>
              </a:prstGeom>
              <a:ln w="3175" cap="flat">
                <a:noFill/>
                <a:miter lim="400000"/>
              </a:ln>
              <a:effectLst/>
            </p:spPr>
          </p:pic>
          <p:sp>
            <p:nvSpPr>
              <p:cNvPr id="392" name="Shape 392"/>
              <p:cNvSpPr/>
              <p:nvPr/>
            </p:nvSpPr>
            <p:spPr>
              <a:xfrm>
                <a:off x="456280" y="701530"/>
                <a:ext cx="1022599"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BACKEND</a:t>
                </a:r>
                <a:br>
                  <a:rPr sz="800" b="1">
                    <a:solidFill>
                      <a:srgbClr val="4277BB"/>
                    </a:solidFill>
                    <a:latin typeface="Helvetica"/>
                    <a:ea typeface="Helvetica"/>
                    <a:cs typeface="Helvetica"/>
                    <a:sym typeface="Helvetica"/>
                  </a:rPr>
                </a:br>
                <a:r>
                  <a:rPr sz="800" b="1">
                    <a:solidFill>
                      <a:srgbClr val="4277BB"/>
                    </a:solidFill>
                    <a:latin typeface="Helvetica"/>
                    <a:ea typeface="Helvetica"/>
                    <a:cs typeface="Helvetica"/>
                    <a:sym typeface="Helvetica"/>
                  </a:rPr>
                  <a:t>APPLICATION</a:t>
                </a:r>
              </a:p>
            </p:txBody>
          </p:sp>
        </p:grpSp>
      </p:grpSp>
      <p:sp>
        <p:nvSpPr>
          <p:cNvPr id="395" name="Shape 395"/>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96" name="Shape 396"/>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Management Icons</a:t>
            </a:r>
          </a:p>
        </p:txBody>
      </p:sp>
      <p:sp>
        <p:nvSpPr>
          <p:cNvPr id="397" name="Shape 397"/>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98" name="Shape 398"/>
          <p:cNvSpPr/>
          <p:nvPr/>
        </p:nvSpPr>
        <p:spPr>
          <a:xfrm>
            <a:off x="1298938" y="2021387"/>
            <a:ext cx="1826200"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Advertises available services endpoints (discovery and management).</a:t>
            </a:r>
          </a:p>
        </p:txBody>
      </p:sp>
      <p:sp>
        <p:nvSpPr>
          <p:cNvPr id="399" name="Shape 399"/>
          <p:cNvSpPr/>
          <p:nvPr/>
        </p:nvSpPr>
        <p:spPr>
          <a:xfrm>
            <a:off x="1298938" y="3420998"/>
            <a:ext cx="2049790"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Enforces appropriate in-service lifespan for devices for non-disruptive and secure changeover as new systems are introduced.</a:t>
            </a:r>
          </a:p>
        </p:txBody>
      </p:sp>
      <p:sp>
        <p:nvSpPr>
          <p:cNvPr id="400" name="Shape 400"/>
          <p:cNvSpPr/>
          <p:nvPr/>
        </p:nvSpPr>
        <p:spPr>
          <a:xfrm>
            <a:off x="1298938" y="4780887"/>
            <a:ext cx="2049790"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Monitoring and logging across all microservices.</a:t>
            </a:r>
          </a:p>
        </p:txBody>
      </p:sp>
      <p:sp>
        <p:nvSpPr>
          <p:cNvPr id="401" name="Shape 401"/>
          <p:cNvSpPr/>
          <p:nvPr/>
        </p:nvSpPr>
        <p:spPr>
          <a:xfrm>
            <a:off x="1298938" y="6052405"/>
            <a:ext cx="2235402"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Collects statistics about user experience quality to enable the operator to act on service degradation.</a:t>
            </a:r>
          </a:p>
        </p:txBody>
      </p:sp>
      <p:sp>
        <p:nvSpPr>
          <p:cNvPr id="402" name="Shape 402"/>
          <p:cNvSpPr/>
          <p:nvPr/>
        </p:nvSpPr>
        <p:spPr>
          <a:xfrm>
            <a:off x="4736462" y="2021387"/>
            <a:ext cx="1709676"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Manages device endpoint.</a:t>
            </a:r>
          </a:p>
        </p:txBody>
      </p:sp>
      <p:sp>
        <p:nvSpPr>
          <p:cNvPr id="403" name="Shape 403"/>
          <p:cNvSpPr/>
          <p:nvPr/>
        </p:nvSpPr>
        <p:spPr>
          <a:xfrm>
            <a:off x="4736461" y="3420998"/>
            <a:ext cx="1910986"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Manages the process workflow.</a:t>
            </a:r>
          </a:p>
        </p:txBody>
      </p:sp>
      <p:sp>
        <p:nvSpPr>
          <p:cNvPr id="404" name="Shape 404"/>
          <p:cNvSpPr/>
          <p:nvPr/>
        </p:nvSpPr>
        <p:spPr>
          <a:xfrm>
            <a:off x="4736461" y="4652613"/>
            <a:ext cx="1910986" cy="1012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foundational capabilities (e.g. mobile app logic, API implementation, operational analytics, push notification, location services, app security, data synch).</a:t>
            </a:r>
          </a:p>
        </p:txBody>
      </p:sp>
      <p:sp>
        <p:nvSpPr>
          <p:cNvPr id="54" name="Shape 535"/>
          <p:cNvSpPr/>
          <p:nvPr/>
        </p:nvSpPr>
        <p:spPr>
          <a:xfrm>
            <a:off x="4732203" y="6035922"/>
            <a:ext cx="1976190" cy="87203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the primary interface for users to consume cloud services and for the orchestration engines to process requests.</a:t>
            </a:r>
            <a:endParaRPr sz="1000" dirty="0"/>
          </a:p>
        </p:txBody>
      </p:sp>
      <p:grpSp>
        <p:nvGrpSpPr>
          <p:cNvPr id="3" name="Group 2"/>
          <p:cNvGrpSpPr/>
          <p:nvPr/>
        </p:nvGrpSpPr>
        <p:grpSpPr>
          <a:xfrm>
            <a:off x="3565758" y="6013009"/>
            <a:ext cx="1138132" cy="985769"/>
            <a:chOff x="3592546" y="5982740"/>
            <a:chExt cx="1138132" cy="985769"/>
          </a:xfrm>
        </p:grpSpPr>
        <p:sp>
          <p:nvSpPr>
            <p:cNvPr id="53" name="Shape 526"/>
            <p:cNvSpPr/>
            <p:nvPr/>
          </p:nvSpPr>
          <p:spPr>
            <a:xfrm>
              <a:off x="3592546" y="6722288"/>
              <a:ext cx="1138132"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CLOUD MANAGEMENT</a:t>
              </a:r>
            </a:p>
            <a:p>
              <a:pPr lvl="0">
                <a:defRPr sz="1800"/>
              </a:pPr>
              <a:r>
                <a:rPr lang="en-US" sz="800" b="1" dirty="0" smtClean="0">
                  <a:solidFill>
                    <a:srgbClr val="4277BB"/>
                  </a:solidFill>
                  <a:latin typeface="Helvetica"/>
                  <a:ea typeface="Helvetica"/>
                  <a:cs typeface="Helvetica"/>
                  <a:sym typeface="Helvetica"/>
                </a:rPr>
                <a:t>SERVICES</a:t>
              </a:r>
              <a:endParaRPr sz="800" b="1" dirty="0">
                <a:solidFill>
                  <a:srgbClr val="4277BB"/>
                </a:solidFill>
                <a:latin typeface="Helvetica"/>
                <a:ea typeface="Helvetica"/>
                <a:cs typeface="Helvetica"/>
                <a:sym typeface="Helvetica"/>
              </a:endParaRPr>
            </a:p>
          </p:txBody>
        </p:sp>
        <p:sp>
          <p:nvSpPr>
            <p:cNvPr id="55" name="Shape 375"/>
            <p:cNvSpPr/>
            <p:nvPr/>
          </p:nvSpPr>
          <p:spPr>
            <a:xfrm>
              <a:off x="3806443" y="599550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3462" y="5982740"/>
              <a:ext cx="682752" cy="591312"/>
            </a:xfrm>
            <a:prstGeom prst="rect">
              <a:avLst/>
            </a:prstGeom>
          </p:spPr>
        </p:pic>
      </p:grpSp>
      <p:grpSp>
        <p:nvGrpSpPr>
          <p:cNvPr id="4" name="Group 3"/>
          <p:cNvGrpSpPr/>
          <p:nvPr/>
        </p:nvGrpSpPr>
        <p:grpSpPr>
          <a:xfrm>
            <a:off x="6896100" y="1938040"/>
            <a:ext cx="707233" cy="998698"/>
            <a:chOff x="6857590" y="1989101"/>
            <a:chExt cx="707233" cy="998698"/>
          </a:xfrm>
        </p:grpSpPr>
        <p:sp>
          <p:nvSpPr>
            <p:cNvPr id="59" name="Shape 530"/>
            <p:cNvSpPr/>
            <p:nvPr/>
          </p:nvSpPr>
          <p:spPr>
            <a:xfrm>
              <a:off x="6948316" y="2741578"/>
              <a:ext cx="52578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BUSINESS</a:t>
              </a:r>
            </a:p>
            <a:p>
              <a:pPr lvl="0">
                <a:defRPr sz="1800" b="0">
                  <a:solidFill>
                    <a:srgbClr val="000000"/>
                  </a:solidFill>
                </a:defRPr>
              </a:pPr>
              <a:r>
                <a:rPr lang="en-US" sz="800" b="1" dirty="0" smtClean="0">
                  <a:solidFill>
                    <a:srgbClr val="4277BB"/>
                  </a:solidFill>
                </a:rPr>
                <a:t>SERVICES</a:t>
              </a:r>
            </a:p>
          </p:txBody>
        </p:sp>
        <p:sp>
          <p:nvSpPr>
            <p:cNvPr id="60" name="Shape 375"/>
            <p:cNvSpPr/>
            <p:nvPr/>
          </p:nvSpPr>
          <p:spPr>
            <a:xfrm>
              <a:off x="6857590" y="198910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5862" y="2041395"/>
              <a:ext cx="627667" cy="583876"/>
            </a:xfrm>
            <a:prstGeom prst="rect">
              <a:avLst/>
            </a:prstGeom>
          </p:spPr>
        </p:pic>
      </p:grpSp>
      <p:sp>
        <p:nvSpPr>
          <p:cNvPr id="62" name="Shape 535"/>
          <p:cNvSpPr/>
          <p:nvPr/>
        </p:nvSpPr>
        <p:spPr>
          <a:xfrm>
            <a:off x="7891284" y="1993220"/>
            <a:ext cx="1976190" cy="87203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the service provider with analytics on IT financials, business management, and benchmarking aspects of the cloud.</a:t>
            </a:r>
            <a:endParaRPr sz="1000" dirty="0"/>
          </a:p>
        </p:txBody>
      </p:sp>
      <p:grpSp>
        <p:nvGrpSpPr>
          <p:cNvPr id="6" name="Group 5"/>
          <p:cNvGrpSpPr/>
          <p:nvPr/>
        </p:nvGrpSpPr>
        <p:grpSpPr>
          <a:xfrm>
            <a:off x="3650415" y="1953353"/>
            <a:ext cx="840813" cy="1046239"/>
            <a:chOff x="3650415" y="1953353"/>
            <a:chExt cx="840813" cy="1046239"/>
          </a:xfrm>
        </p:grpSpPr>
        <p:grpSp>
          <p:nvGrpSpPr>
            <p:cNvPr id="384" name="Group 384"/>
            <p:cNvGrpSpPr/>
            <p:nvPr/>
          </p:nvGrpSpPr>
          <p:grpSpPr>
            <a:xfrm>
              <a:off x="3650415" y="1953353"/>
              <a:ext cx="830663" cy="1046239"/>
              <a:chOff x="46211" y="0"/>
              <a:chExt cx="830661" cy="1046237"/>
            </a:xfrm>
          </p:grpSpPr>
          <p:sp>
            <p:nvSpPr>
              <p:cNvPr id="380" name="Shape 380"/>
              <p:cNvSpPr/>
              <p:nvPr/>
            </p:nvSpPr>
            <p:spPr>
              <a:xfrm>
                <a:off x="13964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82" name="Shape 382"/>
              <p:cNvSpPr/>
              <p:nvPr/>
            </p:nvSpPr>
            <p:spPr>
              <a:xfrm>
                <a:off x="46211" y="713653"/>
                <a:ext cx="830661" cy="332584"/>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a:t>
                </a:r>
              </a:p>
              <a:p>
                <a:pPr lvl="0">
                  <a:defRPr sz="1800"/>
                </a:pPr>
                <a:r>
                  <a:rPr sz="800" b="1">
                    <a:solidFill>
                      <a:srgbClr val="4277BB"/>
                    </a:solidFill>
                    <a:latin typeface="Helvetica"/>
                    <a:ea typeface="Helvetica"/>
                    <a:cs typeface="Helvetica"/>
                    <a:sym typeface="Helvetica"/>
                  </a:rPr>
                  <a:t>MANAGEMENT</a:t>
                </a:r>
              </a:p>
            </p:txBody>
          </p:sp>
        </p:gr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8476" y="2008632"/>
              <a:ext cx="682752" cy="585216"/>
            </a:xfrm>
            <a:prstGeom prst="rect">
              <a:avLst/>
            </a:prstGeom>
          </p:spPr>
        </p:pic>
      </p:grpSp>
      <p:grpSp>
        <p:nvGrpSpPr>
          <p:cNvPr id="8" name="Group 7"/>
          <p:cNvGrpSpPr/>
          <p:nvPr/>
        </p:nvGrpSpPr>
        <p:grpSpPr>
          <a:xfrm>
            <a:off x="6782958" y="3346813"/>
            <a:ext cx="958596" cy="943949"/>
            <a:chOff x="6798724" y="3323165"/>
            <a:chExt cx="958596" cy="943949"/>
          </a:xfrm>
        </p:grpSpPr>
        <p:grpSp>
          <p:nvGrpSpPr>
            <p:cNvPr id="408" name="Group 408"/>
            <p:cNvGrpSpPr/>
            <p:nvPr/>
          </p:nvGrpSpPr>
          <p:grpSpPr>
            <a:xfrm>
              <a:off x="6798724" y="3323165"/>
              <a:ext cx="958596" cy="943949"/>
              <a:chOff x="-125682" y="9504"/>
              <a:chExt cx="958594" cy="943947"/>
            </a:xfrm>
          </p:grpSpPr>
          <p:sp>
            <p:nvSpPr>
              <p:cNvPr id="406" name="Shape 406"/>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07" name="Shape 407"/>
              <p:cNvSpPr/>
              <p:nvPr/>
            </p:nvSpPr>
            <p:spPr>
              <a:xfrm>
                <a:off x="-125682" y="707231"/>
                <a:ext cx="958594"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PROVIDER CLOUD </a:t>
                </a:r>
              </a:p>
              <a:p>
                <a:pPr lvl="0">
                  <a:defRPr sz="1800" b="0">
                    <a:solidFill>
                      <a:srgbClr val="000000"/>
                    </a:solidFill>
                  </a:defRPr>
                </a:pPr>
                <a:r>
                  <a:rPr lang="en-US" sz="800" b="1" dirty="0" smtClean="0">
                    <a:solidFill>
                      <a:srgbClr val="4277BB"/>
                    </a:solidFill>
                  </a:rPr>
                  <a:t>PORTAL SERVICE</a:t>
                </a:r>
                <a:endParaRPr sz="800" b="1" dirty="0">
                  <a:solidFill>
                    <a:srgbClr val="4277BB"/>
                  </a:solidFill>
                </a:endParaRPr>
              </a:p>
            </p:txBody>
          </p:sp>
        </p:grpSp>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84563" y="3403162"/>
              <a:ext cx="591312" cy="463296"/>
            </a:xfrm>
            <a:prstGeom prst="rect">
              <a:avLst/>
            </a:prstGeom>
          </p:spPr>
        </p:pic>
      </p:grpSp>
      <p:sp>
        <p:nvSpPr>
          <p:cNvPr id="65" name="Shape 240"/>
          <p:cNvSpPr/>
          <p:nvPr/>
        </p:nvSpPr>
        <p:spPr>
          <a:xfrm>
            <a:off x="7831665" y="355875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66" name="Group 65"/>
          <p:cNvGrpSpPr/>
          <p:nvPr/>
        </p:nvGrpSpPr>
        <p:grpSpPr>
          <a:xfrm>
            <a:off x="6685678" y="4649447"/>
            <a:ext cx="1175442" cy="932546"/>
            <a:chOff x="6558669" y="4742400"/>
            <a:chExt cx="1175442" cy="932546"/>
          </a:xfrm>
        </p:grpSpPr>
        <p:sp>
          <p:nvSpPr>
            <p:cNvPr id="67" name="Shape 375"/>
            <p:cNvSpPr/>
            <p:nvPr/>
          </p:nvSpPr>
          <p:spPr>
            <a:xfrm>
              <a:off x="6776376" y="474240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8" name="Picture 6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6929" y="4794385"/>
              <a:ext cx="652272" cy="609600"/>
            </a:xfrm>
            <a:prstGeom prst="rect">
              <a:avLst/>
            </a:prstGeom>
          </p:spPr>
        </p:pic>
        <p:sp>
          <p:nvSpPr>
            <p:cNvPr id="69" name="Shape 377"/>
            <p:cNvSpPr/>
            <p:nvPr/>
          </p:nvSpPr>
          <p:spPr>
            <a:xfrm>
              <a:off x="6558669" y="5458846"/>
              <a:ext cx="1175442" cy="21610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grpSp>
      <p:grpSp>
        <p:nvGrpSpPr>
          <p:cNvPr id="70" name="Group 69"/>
          <p:cNvGrpSpPr/>
          <p:nvPr/>
        </p:nvGrpSpPr>
        <p:grpSpPr>
          <a:xfrm>
            <a:off x="6715424" y="6052033"/>
            <a:ext cx="1175442" cy="931360"/>
            <a:chOff x="1725638" y="1692867"/>
            <a:chExt cx="1175442" cy="931360"/>
          </a:xfrm>
        </p:grpSpPr>
        <p:sp>
          <p:nvSpPr>
            <p:cNvPr id="71" name="Shape 377"/>
            <p:cNvSpPr/>
            <p:nvPr/>
          </p:nvSpPr>
          <p:spPr>
            <a:xfrm>
              <a:off x="1725638" y="2408127"/>
              <a:ext cx="1175442" cy="21610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IC4VS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sp>
          <p:nvSpPr>
            <p:cNvPr id="72" name="Shape 375"/>
            <p:cNvSpPr/>
            <p:nvPr/>
          </p:nvSpPr>
          <p:spPr>
            <a:xfrm>
              <a:off x="1928920" y="16928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3" name="Picture 7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85903" y="1757549"/>
              <a:ext cx="532595" cy="538764"/>
            </a:xfrm>
            <a:prstGeom prst="rect">
              <a:avLst/>
            </a:prstGeom>
          </p:spPr>
        </p:pic>
      </p:gr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4" name="Group 414"/>
          <p:cNvGrpSpPr/>
          <p:nvPr/>
        </p:nvGrpSpPr>
        <p:grpSpPr>
          <a:xfrm>
            <a:off x="6852892" y="1961957"/>
            <a:ext cx="707232" cy="912813"/>
            <a:chOff x="456" y="0"/>
            <a:chExt cx="707231" cy="912812"/>
          </a:xfrm>
        </p:grpSpPr>
        <p:sp>
          <p:nvSpPr>
            <p:cNvPr id="410" name="Shape 410"/>
            <p:cNvSpPr/>
            <p:nvPr/>
          </p:nvSpPr>
          <p:spPr>
            <a:xfrm>
              <a:off x="456"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13" name="Group 413"/>
            <p:cNvGrpSpPr/>
            <p:nvPr/>
          </p:nvGrpSpPr>
          <p:grpSpPr>
            <a:xfrm>
              <a:off x="35284" y="143351"/>
              <a:ext cx="655837" cy="769462"/>
              <a:chOff x="43769" y="143351"/>
              <a:chExt cx="655835" cy="769461"/>
            </a:xfrm>
          </p:grpSpPr>
          <p:pic>
            <p:nvPicPr>
              <p:cNvPr id="411" name="_-34.png"/>
              <p:cNvPicPr/>
              <p:nvPr/>
            </p:nvPicPr>
            <p:blipFill>
              <a:blip r:embed="rId2">
                <a:extLst/>
              </a:blip>
              <a:srcRect l="17255" t="20269" r="17255" b="27585"/>
              <a:stretch>
                <a:fillRect/>
              </a:stretch>
            </p:blipFill>
            <p:spPr>
              <a:xfrm>
                <a:off x="140111" y="143351"/>
                <a:ext cx="463154" cy="368790"/>
              </a:xfrm>
              <a:prstGeom prst="rect">
                <a:avLst/>
              </a:prstGeom>
              <a:ln w="3175" cap="flat">
                <a:noFill/>
                <a:miter lim="400000"/>
              </a:ln>
              <a:effectLst/>
            </p:spPr>
          </p:pic>
          <p:sp>
            <p:nvSpPr>
              <p:cNvPr id="412" name="Shape 412"/>
              <p:cNvSpPr/>
              <p:nvPr/>
            </p:nvSpPr>
            <p:spPr>
              <a:xfrm>
                <a:off x="43769" y="707231"/>
                <a:ext cx="655837"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PROVISION</a:t>
                </a:r>
              </a:p>
            </p:txBody>
          </p:sp>
        </p:grpSp>
      </p:grpSp>
      <p:grpSp>
        <p:nvGrpSpPr>
          <p:cNvPr id="419" name="Group 419"/>
          <p:cNvGrpSpPr/>
          <p:nvPr/>
        </p:nvGrpSpPr>
        <p:grpSpPr>
          <a:xfrm>
            <a:off x="3702604" y="6036615"/>
            <a:ext cx="802483" cy="1059459"/>
            <a:chOff x="44450" y="0"/>
            <a:chExt cx="802481" cy="1059458"/>
          </a:xfrm>
        </p:grpSpPr>
        <p:sp>
          <p:nvSpPr>
            <p:cNvPr id="415" name="Shape 415"/>
            <p:cNvSpPr/>
            <p:nvPr/>
          </p:nvSpPr>
          <p:spPr>
            <a:xfrm>
              <a:off x="920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18" name="Group 418"/>
            <p:cNvGrpSpPr/>
            <p:nvPr/>
          </p:nvGrpSpPr>
          <p:grpSpPr>
            <a:xfrm>
              <a:off x="44450" y="112854"/>
              <a:ext cx="802482" cy="946605"/>
              <a:chOff x="55512" y="111610"/>
              <a:chExt cx="802481" cy="946603"/>
            </a:xfrm>
          </p:grpSpPr>
          <p:pic>
            <p:nvPicPr>
              <p:cNvPr id="416" name="_-33.png"/>
              <p:cNvPicPr/>
              <p:nvPr/>
            </p:nvPicPr>
            <p:blipFill>
              <a:blip r:embed="rId3">
                <a:extLst/>
              </a:blip>
              <a:srcRect l="17461" t="15781" r="17461" b="15781"/>
              <a:stretch>
                <a:fillRect/>
              </a:stretch>
            </p:blipFill>
            <p:spPr>
              <a:xfrm>
                <a:off x="226632" y="111610"/>
                <a:ext cx="460244" cy="484012"/>
              </a:xfrm>
              <a:prstGeom prst="rect">
                <a:avLst/>
              </a:prstGeom>
              <a:ln w="3175" cap="flat">
                <a:noFill/>
                <a:miter lim="400000"/>
              </a:ln>
              <a:effectLst/>
            </p:spPr>
          </p:pic>
          <p:sp>
            <p:nvSpPr>
              <p:cNvPr id="417" name="Shape 417"/>
              <p:cNvSpPr/>
              <p:nvPr/>
            </p:nvSpPr>
            <p:spPr>
              <a:xfrm>
                <a:off x="55512" y="725632"/>
                <a:ext cx="802483"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RELEASE</a:t>
                </a:r>
              </a:p>
            </p:txBody>
          </p:sp>
        </p:grpSp>
      </p:grpSp>
      <p:grpSp>
        <p:nvGrpSpPr>
          <p:cNvPr id="424" name="Group 424"/>
          <p:cNvGrpSpPr/>
          <p:nvPr/>
        </p:nvGrpSpPr>
        <p:grpSpPr>
          <a:xfrm>
            <a:off x="3430541" y="4664756"/>
            <a:ext cx="1350120" cy="1040062"/>
            <a:chOff x="78677" y="0"/>
            <a:chExt cx="1350119" cy="1040061"/>
          </a:xfrm>
        </p:grpSpPr>
        <p:sp>
          <p:nvSpPr>
            <p:cNvPr id="420" name="Shape 420"/>
            <p:cNvSpPr/>
            <p:nvPr/>
          </p:nvSpPr>
          <p:spPr>
            <a:xfrm>
              <a:off x="38047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3" name="Group 423"/>
            <p:cNvGrpSpPr/>
            <p:nvPr/>
          </p:nvGrpSpPr>
          <p:grpSpPr>
            <a:xfrm>
              <a:off x="78677" y="149642"/>
              <a:ext cx="1350120" cy="890420"/>
              <a:chOff x="99366" y="139819"/>
              <a:chExt cx="1350119" cy="890418"/>
            </a:xfrm>
          </p:grpSpPr>
          <p:sp>
            <p:nvSpPr>
              <p:cNvPr id="421" name="Shape 421"/>
              <p:cNvSpPr/>
              <p:nvPr/>
            </p:nvSpPr>
            <p:spPr>
              <a:xfrm>
                <a:off x="99366" y="697656"/>
                <a:ext cx="1350120"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 BUSINESS</a:t>
                </a:r>
              </a:p>
              <a:p>
                <a:pPr lvl="0">
                  <a:defRPr sz="1800"/>
                </a:pPr>
                <a:r>
                  <a:rPr sz="800" b="1">
                    <a:solidFill>
                      <a:srgbClr val="4277BB"/>
                    </a:solidFill>
                    <a:latin typeface="Helvetica"/>
                    <a:ea typeface="Helvetica"/>
                    <a:cs typeface="Helvetica"/>
                    <a:sym typeface="Helvetica"/>
                  </a:rPr>
                  <a:t>PLANNING</a:t>
                </a:r>
              </a:p>
            </p:txBody>
          </p:sp>
          <p:pic>
            <p:nvPicPr>
              <p:cNvPr id="422" name="_-32.png"/>
              <p:cNvPicPr/>
              <p:nvPr/>
            </p:nvPicPr>
            <p:blipFill>
              <a:blip r:embed="rId4">
                <a:extLst/>
              </a:blip>
              <a:srcRect l="25216" t="19769" r="25237" b="25630"/>
              <a:stretch>
                <a:fillRect/>
              </a:stretch>
            </p:blipFill>
            <p:spPr>
              <a:xfrm>
                <a:off x="590326" y="139819"/>
                <a:ext cx="350402" cy="386147"/>
              </a:xfrm>
              <a:prstGeom prst="rect">
                <a:avLst/>
              </a:prstGeom>
              <a:ln w="3175" cap="flat">
                <a:noFill/>
                <a:miter lim="400000"/>
              </a:ln>
              <a:effectLst/>
            </p:spPr>
          </p:pic>
        </p:grpSp>
      </p:grpSp>
      <p:grpSp>
        <p:nvGrpSpPr>
          <p:cNvPr id="429" name="Group 429"/>
          <p:cNvGrpSpPr/>
          <p:nvPr/>
        </p:nvGrpSpPr>
        <p:grpSpPr>
          <a:xfrm>
            <a:off x="3711162" y="3312022"/>
            <a:ext cx="802482" cy="1020535"/>
            <a:chOff x="44450" y="19278"/>
            <a:chExt cx="802481" cy="1020534"/>
          </a:xfrm>
        </p:grpSpPr>
        <p:sp>
          <p:nvSpPr>
            <p:cNvPr id="425"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8" name="Group 428"/>
            <p:cNvGrpSpPr/>
            <p:nvPr/>
          </p:nvGrpSpPr>
          <p:grpSpPr>
            <a:xfrm>
              <a:off x="44450" y="136286"/>
              <a:ext cx="802482" cy="903527"/>
              <a:chOff x="55512" y="136286"/>
              <a:chExt cx="802481" cy="903525"/>
            </a:xfrm>
          </p:grpSpPr>
          <p:sp>
            <p:nvSpPr>
              <p:cNvPr id="426" name="Shape 426"/>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FEEDBACK</a:t>
                </a:r>
              </a:p>
            </p:txBody>
          </p:sp>
          <p:pic>
            <p:nvPicPr>
              <p:cNvPr id="427" name="_-31.png"/>
              <p:cNvPicPr/>
              <p:nvPr/>
            </p:nvPicPr>
            <p:blipFill>
              <a:blip r:embed="rId5">
                <a:extLst/>
              </a:blip>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434" name="Group 434"/>
          <p:cNvGrpSpPr/>
          <p:nvPr/>
        </p:nvGrpSpPr>
        <p:grpSpPr>
          <a:xfrm>
            <a:off x="3702604" y="1960018"/>
            <a:ext cx="802483" cy="1030358"/>
            <a:chOff x="44450" y="9455"/>
            <a:chExt cx="802481" cy="1030357"/>
          </a:xfrm>
        </p:grpSpPr>
        <p:sp>
          <p:nvSpPr>
            <p:cNvPr id="430" name="Shape 430"/>
            <p:cNvSpPr/>
            <p:nvPr/>
          </p:nvSpPr>
          <p:spPr>
            <a:xfrm>
              <a:off x="92074" y="9455"/>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33" name="Group 433"/>
            <p:cNvGrpSpPr/>
            <p:nvPr/>
          </p:nvGrpSpPr>
          <p:grpSpPr>
            <a:xfrm>
              <a:off x="44450" y="132754"/>
              <a:ext cx="802482" cy="907059"/>
              <a:chOff x="55512" y="132754"/>
              <a:chExt cx="802481" cy="907058"/>
            </a:xfrm>
          </p:grpSpPr>
          <p:sp>
            <p:nvSpPr>
              <p:cNvPr id="431" name="Shape 431"/>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TESTING</a:t>
                </a:r>
              </a:p>
            </p:txBody>
          </p:sp>
          <p:pic>
            <p:nvPicPr>
              <p:cNvPr id="432" name="_-30.png"/>
              <p:cNvPicPr/>
              <p:nvPr/>
            </p:nvPicPr>
            <p:blipFill>
              <a:blip r:embed="rId6">
                <a:extLst/>
              </a:blip>
              <a:srcRect l="22616" t="18771" r="22616" b="18771"/>
              <a:stretch>
                <a:fillRect/>
              </a:stretch>
            </p:blipFill>
            <p:spPr>
              <a:xfrm>
                <a:off x="263095" y="132754"/>
                <a:ext cx="387324" cy="441723"/>
              </a:xfrm>
              <a:prstGeom prst="rect">
                <a:avLst/>
              </a:prstGeom>
              <a:ln w="3175" cap="flat">
                <a:noFill/>
                <a:miter lim="400000"/>
              </a:ln>
              <a:effectLst/>
            </p:spPr>
          </p:pic>
        </p:grpSp>
      </p:grpSp>
      <p:grpSp>
        <p:nvGrpSpPr>
          <p:cNvPr id="439" name="Group 439"/>
          <p:cNvGrpSpPr/>
          <p:nvPr/>
        </p:nvGrpSpPr>
        <p:grpSpPr>
          <a:xfrm>
            <a:off x="233851" y="6030499"/>
            <a:ext cx="969914" cy="1049636"/>
            <a:chOff x="54914" y="0"/>
            <a:chExt cx="969912" cy="1049635"/>
          </a:xfrm>
        </p:grpSpPr>
        <p:sp>
          <p:nvSpPr>
            <p:cNvPr id="435" name="Shape 435"/>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38" name="Group 438"/>
            <p:cNvGrpSpPr/>
            <p:nvPr/>
          </p:nvGrpSpPr>
          <p:grpSpPr>
            <a:xfrm>
              <a:off x="54914" y="198624"/>
              <a:ext cx="969914" cy="851012"/>
              <a:chOff x="68920" y="188802"/>
              <a:chExt cx="969912" cy="851010"/>
            </a:xfrm>
          </p:grpSpPr>
          <p:sp>
            <p:nvSpPr>
              <p:cNvPr id="436" name="Shape 436"/>
              <p:cNvSpPr/>
              <p:nvPr/>
            </p:nvSpPr>
            <p:spPr>
              <a:xfrm>
                <a:off x="68920" y="707231"/>
                <a:ext cx="969914"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CONFIGURATION</a:t>
                </a:r>
              </a:p>
              <a:p>
                <a:pPr lvl="0">
                  <a:defRPr sz="1800"/>
                </a:pPr>
                <a:r>
                  <a:rPr sz="800" b="1">
                    <a:solidFill>
                      <a:srgbClr val="4277BB"/>
                    </a:solidFill>
                    <a:latin typeface="Helvetica"/>
                    <a:ea typeface="Helvetica"/>
                    <a:cs typeface="Helvetica"/>
                    <a:sym typeface="Helvetica"/>
                  </a:rPr>
                  <a:t>MANAGEMENT</a:t>
                </a:r>
              </a:p>
            </p:txBody>
          </p:sp>
          <p:pic>
            <p:nvPicPr>
              <p:cNvPr id="437" name="_-29.png"/>
              <p:cNvPicPr/>
              <p:nvPr/>
            </p:nvPicPr>
            <p:blipFill>
              <a:blip r:embed="rId7">
                <a:extLst/>
              </a:blip>
              <a:srcRect l="19263" t="26695" r="17477" b="21723"/>
              <a:stretch>
                <a:fillRect/>
              </a:stretch>
            </p:blipFill>
            <p:spPr>
              <a:xfrm>
                <a:off x="336506" y="188802"/>
                <a:ext cx="447389" cy="364795"/>
              </a:xfrm>
              <a:prstGeom prst="rect">
                <a:avLst/>
              </a:prstGeom>
              <a:ln w="3175" cap="flat">
                <a:noFill/>
                <a:miter lim="400000"/>
              </a:ln>
              <a:effectLst/>
            </p:spPr>
          </p:pic>
        </p:grpSp>
      </p:grpSp>
      <p:grpSp>
        <p:nvGrpSpPr>
          <p:cNvPr id="444" name="Group 444"/>
          <p:cNvGrpSpPr/>
          <p:nvPr/>
        </p:nvGrpSpPr>
        <p:grpSpPr>
          <a:xfrm>
            <a:off x="328675" y="4653308"/>
            <a:ext cx="802483" cy="1030725"/>
            <a:chOff x="44450" y="9088"/>
            <a:chExt cx="802481" cy="1030724"/>
          </a:xfrm>
        </p:grpSpPr>
        <p:sp>
          <p:nvSpPr>
            <p:cNvPr id="440" name="Shape 440"/>
            <p:cNvSpPr/>
            <p:nvPr/>
          </p:nvSpPr>
          <p:spPr>
            <a:xfrm>
              <a:off x="103470" y="908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43" name="Group 443"/>
            <p:cNvGrpSpPr/>
            <p:nvPr/>
          </p:nvGrpSpPr>
          <p:grpSpPr>
            <a:xfrm>
              <a:off x="44450" y="160491"/>
              <a:ext cx="802482" cy="879322"/>
              <a:chOff x="55512" y="160491"/>
              <a:chExt cx="802481" cy="879320"/>
            </a:xfrm>
          </p:grpSpPr>
          <p:sp>
            <p:nvSpPr>
              <p:cNvPr id="441" name="Shape 441"/>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DEPLOYMENT</a:t>
                </a:r>
              </a:p>
            </p:txBody>
          </p:sp>
          <p:pic>
            <p:nvPicPr>
              <p:cNvPr id="442" name="_-28.png"/>
              <p:cNvPicPr/>
              <p:nvPr/>
            </p:nvPicPr>
            <p:blipFill>
              <a:blip r:embed="rId8">
                <a:extLst/>
              </a:blip>
              <a:srcRect l="21740" t="22692" r="15692" b="17754"/>
              <a:stretch>
                <a:fillRect/>
              </a:stretch>
            </p:blipFill>
            <p:spPr>
              <a:xfrm>
                <a:off x="256899" y="160491"/>
                <a:ext cx="442495" cy="421174"/>
              </a:xfrm>
              <a:prstGeom prst="rect">
                <a:avLst/>
              </a:prstGeom>
              <a:ln w="3175" cap="flat">
                <a:noFill/>
                <a:miter lim="400000"/>
              </a:ln>
              <a:effectLst/>
            </p:spPr>
          </p:pic>
        </p:grpSp>
      </p:grpSp>
      <p:grpSp>
        <p:nvGrpSpPr>
          <p:cNvPr id="449" name="Group 449"/>
          <p:cNvGrpSpPr/>
          <p:nvPr/>
        </p:nvGrpSpPr>
        <p:grpSpPr>
          <a:xfrm>
            <a:off x="259877" y="3296040"/>
            <a:ext cx="986880" cy="1039813"/>
            <a:chOff x="55974" y="0"/>
            <a:chExt cx="986879" cy="1039812"/>
          </a:xfrm>
        </p:grpSpPr>
        <p:sp>
          <p:nvSpPr>
            <p:cNvPr id="445" name="Shape 445"/>
            <p:cNvSpPr/>
            <p:nvPr/>
          </p:nvSpPr>
          <p:spPr>
            <a:xfrm>
              <a:off x="19579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48" name="Group 448"/>
            <p:cNvGrpSpPr/>
            <p:nvPr/>
          </p:nvGrpSpPr>
          <p:grpSpPr>
            <a:xfrm>
              <a:off x="55974" y="114432"/>
              <a:ext cx="986881" cy="925381"/>
              <a:chOff x="70279" y="114432"/>
              <a:chExt cx="986879" cy="925380"/>
            </a:xfrm>
          </p:grpSpPr>
          <p:sp>
            <p:nvSpPr>
              <p:cNvPr id="446" name="Shape 446"/>
              <p:cNvSpPr/>
              <p:nvPr/>
            </p:nvSpPr>
            <p:spPr>
              <a:xfrm>
                <a:off x="70279" y="707231"/>
                <a:ext cx="986880"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COLLABORATIVE</a:t>
                </a:r>
              </a:p>
              <a:p>
                <a:pPr lvl="0">
                  <a:defRPr sz="1800"/>
                </a:pPr>
                <a:r>
                  <a:rPr sz="800" b="1">
                    <a:solidFill>
                      <a:srgbClr val="4277BB"/>
                    </a:solidFill>
                    <a:latin typeface="Helvetica"/>
                    <a:ea typeface="Helvetica"/>
                    <a:cs typeface="Helvetica"/>
                    <a:sym typeface="Helvetica"/>
                  </a:rPr>
                  <a:t>DEVELOPMENT</a:t>
                </a:r>
              </a:p>
            </p:txBody>
          </p:sp>
          <p:pic>
            <p:nvPicPr>
              <p:cNvPr id="447" name="_-27.png"/>
              <p:cNvPicPr/>
              <p:nvPr/>
            </p:nvPicPr>
            <p:blipFill>
              <a:blip r:embed="rId9">
                <a:extLst/>
              </a:blip>
              <a:srcRect l="18741" t="16180" r="17893" b="21307"/>
              <a:stretch>
                <a:fillRect/>
              </a:stretch>
            </p:blipFill>
            <p:spPr>
              <a:xfrm>
                <a:off x="342648" y="114432"/>
                <a:ext cx="448139" cy="442109"/>
              </a:xfrm>
              <a:prstGeom prst="rect">
                <a:avLst/>
              </a:prstGeom>
              <a:ln w="3175" cap="flat">
                <a:noFill/>
                <a:miter lim="400000"/>
              </a:ln>
              <a:effectLst/>
            </p:spPr>
          </p:pic>
        </p:grpSp>
      </p:grpSp>
      <p:grpSp>
        <p:nvGrpSpPr>
          <p:cNvPr id="454" name="Group 454"/>
          <p:cNvGrpSpPr/>
          <p:nvPr/>
        </p:nvGrpSpPr>
        <p:grpSpPr>
          <a:xfrm>
            <a:off x="387152" y="1947075"/>
            <a:ext cx="707233" cy="912813"/>
            <a:chOff x="303" y="0"/>
            <a:chExt cx="707231" cy="912812"/>
          </a:xfrm>
        </p:grpSpPr>
        <p:sp>
          <p:nvSpPr>
            <p:cNvPr id="450" name="Shape 450"/>
            <p:cNvSpPr/>
            <p:nvPr/>
          </p:nvSpPr>
          <p:spPr>
            <a:xfrm>
              <a:off x="303"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53" name="Group 453"/>
            <p:cNvGrpSpPr/>
            <p:nvPr/>
          </p:nvGrpSpPr>
          <p:grpSpPr>
            <a:xfrm>
              <a:off x="87415" y="142114"/>
              <a:ext cx="514748" cy="770699"/>
              <a:chOff x="87415" y="142114"/>
              <a:chExt cx="514746" cy="770698"/>
            </a:xfrm>
          </p:grpSpPr>
          <p:sp>
            <p:nvSpPr>
              <p:cNvPr id="451" name="Shape 451"/>
              <p:cNvSpPr/>
              <p:nvPr/>
            </p:nvSpPr>
            <p:spPr>
              <a:xfrm>
                <a:off x="87415" y="707231"/>
                <a:ext cx="514748"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DEVOPS</a:t>
                </a:r>
              </a:p>
            </p:txBody>
          </p:sp>
          <p:pic>
            <p:nvPicPr>
              <p:cNvPr id="452" name="_-26.png"/>
              <p:cNvPicPr/>
              <p:nvPr/>
            </p:nvPicPr>
            <p:blipFill>
              <a:blip r:embed="rId10">
                <a:extLst/>
              </a:blip>
              <a:srcRect l="22295" t="20094" r="22295" b="20094"/>
              <a:stretch>
                <a:fillRect/>
              </a:stretch>
            </p:blipFill>
            <p:spPr>
              <a:xfrm>
                <a:off x="157680" y="142114"/>
                <a:ext cx="391871" cy="423003"/>
              </a:xfrm>
              <a:prstGeom prst="rect">
                <a:avLst/>
              </a:prstGeom>
              <a:ln w="3175" cap="flat">
                <a:noFill/>
                <a:miter lim="400000"/>
              </a:ln>
              <a:effectLst/>
            </p:spPr>
          </p:pic>
        </p:grpSp>
      </p:grpSp>
      <p:sp>
        <p:nvSpPr>
          <p:cNvPr id="455" name="Shape 455"/>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56" name="Shape 456"/>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DevOps Icons</a:t>
            </a:r>
          </a:p>
        </p:txBody>
      </p:sp>
      <p:sp>
        <p:nvSpPr>
          <p:cNvPr id="457" name="Shape 457"/>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58" name="Shape 458"/>
          <p:cNvSpPr/>
          <p:nvPr/>
        </p:nvSpPr>
        <p:spPr>
          <a:xfrm>
            <a:off x="1298938" y="2021387"/>
            <a:ext cx="1573004"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Software development method to bring Development and Operations closer.</a:t>
            </a:r>
          </a:p>
        </p:txBody>
      </p:sp>
      <p:sp>
        <p:nvSpPr>
          <p:cNvPr id="459" name="Shape 459"/>
          <p:cNvSpPr/>
          <p:nvPr/>
        </p:nvSpPr>
        <p:spPr>
          <a:xfrm>
            <a:off x="1298938" y="3420998"/>
            <a:ext cx="1709677"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Team members and stakeholders continually communicate plans, tasks, issues, and feedback.</a:t>
            </a:r>
          </a:p>
        </p:txBody>
      </p:sp>
      <p:sp>
        <p:nvSpPr>
          <p:cNvPr id="460" name="Shape 460"/>
          <p:cNvSpPr/>
          <p:nvPr/>
        </p:nvSpPr>
        <p:spPr>
          <a:xfrm>
            <a:off x="1298938" y="4644219"/>
            <a:ext cx="2049790"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Automated deployment of apps, middleware, test data, and utilities to test and production environments on demand.</a:t>
            </a:r>
          </a:p>
        </p:txBody>
      </p:sp>
      <p:sp>
        <p:nvSpPr>
          <p:cNvPr id="461" name="Shape 461"/>
          <p:cNvSpPr/>
          <p:nvPr/>
        </p:nvSpPr>
        <p:spPr>
          <a:xfrm>
            <a:off x="4736462" y="2021387"/>
            <a:ext cx="1929048" cy="8600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Test cases are executed automatically and continuously after deployments have completed in production-like circumstances.</a:t>
            </a:r>
          </a:p>
        </p:txBody>
      </p:sp>
      <p:sp>
        <p:nvSpPr>
          <p:cNvPr id="462" name="Shape 462"/>
          <p:cNvSpPr/>
          <p:nvPr/>
        </p:nvSpPr>
        <p:spPr>
          <a:xfrm>
            <a:off x="4736462" y="3291235"/>
            <a:ext cx="1709676" cy="8600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App performance metrics and user experience data is continuously collected and used to make corrections and plan changes.</a:t>
            </a:r>
          </a:p>
        </p:txBody>
      </p:sp>
      <p:sp>
        <p:nvSpPr>
          <p:cNvPr id="463" name="Shape 463"/>
          <p:cNvSpPr/>
          <p:nvPr/>
        </p:nvSpPr>
        <p:spPr>
          <a:xfrm>
            <a:off x="4736462" y="4660325"/>
            <a:ext cx="1709676"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Continually reviewing planned work and updating priorities.</a:t>
            </a:r>
          </a:p>
        </p:txBody>
      </p:sp>
      <p:sp>
        <p:nvSpPr>
          <p:cNvPr id="464" name="Shape 464"/>
          <p:cNvSpPr/>
          <p:nvPr/>
        </p:nvSpPr>
        <p:spPr>
          <a:xfrm>
            <a:off x="4736462" y="6108745"/>
            <a:ext cx="1813291"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Apps are released into production on an as-needed basis or coordinated in a scheduled, planned release.</a:t>
            </a:r>
          </a:p>
        </p:txBody>
      </p:sp>
      <p:grpSp>
        <p:nvGrpSpPr>
          <p:cNvPr id="467" name="Group 467"/>
          <p:cNvGrpSpPr/>
          <p:nvPr/>
        </p:nvGrpSpPr>
        <p:grpSpPr>
          <a:xfrm>
            <a:off x="6852435" y="3291235"/>
            <a:ext cx="707233" cy="820840"/>
            <a:chOff x="1694" y="9504"/>
            <a:chExt cx="707232" cy="820838"/>
          </a:xfrm>
        </p:grpSpPr>
        <p:sp>
          <p:nvSpPr>
            <p:cNvPr id="465" name="Shape 465"/>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77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66" name="Shape 466"/>
            <p:cNvSpPr/>
            <p:nvPr/>
          </p:nvSpPr>
          <p:spPr>
            <a:xfrm>
              <a:off x="138812" y="707231"/>
              <a:ext cx="429604"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DEVOPS</a:t>
              </a:r>
              <a:endParaRPr sz="800" b="1" dirty="0">
                <a:solidFill>
                  <a:srgbClr val="4277BB"/>
                </a:solidFill>
              </a:endParaRPr>
            </a:p>
          </p:txBody>
        </p:sp>
      </p:grpSp>
      <p:sp>
        <p:nvSpPr>
          <p:cNvPr id="468" name="Shape 468"/>
          <p:cNvSpPr/>
          <p:nvPr/>
        </p:nvSpPr>
        <p:spPr>
          <a:xfrm>
            <a:off x="7837268" y="2021387"/>
            <a:ext cx="1929049"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Systems are provisioned using software defined environment templates and automated, self-service utilities.</a:t>
            </a:r>
          </a:p>
        </p:txBody>
      </p:sp>
      <p:sp>
        <p:nvSpPr>
          <p:cNvPr id="469" name="Shape 469"/>
          <p:cNvSpPr/>
          <p:nvPr/>
        </p:nvSpPr>
        <p:spPr>
          <a:xfrm>
            <a:off x="7837268" y="3358801"/>
            <a:ext cx="1709677" cy="56425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a:t>
            </a:r>
            <a:r>
              <a:rPr lang="en-US" sz="1000" smtClean="0"/>
              <a:t>Icon utilized in Service Management to represent DEVOPS</a:t>
            </a:r>
            <a:r>
              <a:rPr sz="1000" smtClean="0"/>
              <a:t>)</a:t>
            </a:r>
            <a:endParaRPr sz="1000"/>
          </a:p>
        </p:txBody>
      </p:sp>
      <p:sp>
        <p:nvSpPr>
          <p:cNvPr id="470" name="Shape 470"/>
          <p:cNvSpPr/>
          <p:nvPr/>
        </p:nvSpPr>
        <p:spPr>
          <a:xfrm>
            <a:off x="1298938" y="6108745"/>
            <a:ext cx="2049790"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Detailed recording and updating of information that describes an enterprise’s hardware and software.</a:t>
            </a:r>
          </a:p>
        </p:txBody>
      </p:sp>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72706" y="3402356"/>
            <a:ext cx="463296" cy="475488"/>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6" name="Group 476"/>
          <p:cNvGrpSpPr/>
          <p:nvPr/>
        </p:nvGrpSpPr>
        <p:grpSpPr>
          <a:xfrm>
            <a:off x="395860" y="4656550"/>
            <a:ext cx="707233" cy="914058"/>
            <a:chOff x="0" y="0"/>
            <a:chExt cx="707231" cy="914057"/>
          </a:xfrm>
        </p:grpSpPr>
        <p:sp>
          <p:nvSpPr>
            <p:cNvPr id="472"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75" name="Group 475"/>
            <p:cNvGrpSpPr/>
            <p:nvPr/>
          </p:nvGrpSpPr>
          <p:grpSpPr>
            <a:xfrm>
              <a:off x="56024" y="215504"/>
              <a:ext cx="610544" cy="698554"/>
              <a:chOff x="48344" y="214260"/>
              <a:chExt cx="610542" cy="698552"/>
            </a:xfrm>
          </p:grpSpPr>
          <p:sp>
            <p:nvSpPr>
              <p:cNvPr id="473" name="Shape 473"/>
              <p:cNvSpPr/>
              <p:nvPr/>
            </p:nvSpPr>
            <p:spPr>
              <a:xfrm>
                <a:off x="48344" y="707231"/>
                <a:ext cx="610543"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FIREWALL</a:t>
                </a:r>
              </a:p>
            </p:txBody>
          </p:sp>
          <p:pic>
            <p:nvPicPr>
              <p:cNvPr id="474" name="_-48.png"/>
              <p:cNvPicPr/>
              <p:nvPr/>
            </p:nvPicPr>
            <p:blipFill>
              <a:blip r:embed="rId2">
                <a:extLst/>
              </a:blip>
              <a:srcRect l="15658" t="30618" r="15658" b="30618"/>
              <a:stretch>
                <a:fillRect/>
              </a:stretch>
            </p:blipFill>
            <p:spPr>
              <a:xfrm>
                <a:off x="110741" y="214260"/>
                <a:ext cx="485749" cy="273054"/>
              </a:xfrm>
              <a:prstGeom prst="rect">
                <a:avLst/>
              </a:prstGeom>
              <a:ln w="3175" cap="flat">
                <a:noFill/>
                <a:miter lim="400000"/>
              </a:ln>
              <a:effectLst/>
            </p:spPr>
          </p:pic>
        </p:grpSp>
      </p:grpSp>
      <p:grpSp>
        <p:nvGrpSpPr>
          <p:cNvPr id="481" name="Group 481"/>
          <p:cNvGrpSpPr/>
          <p:nvPr/>
        </p:nvGrpSpPr>
        <p:grpSpPr>
          <a:xfrm>
            <a:off x="395822" y="3295301"/>
            <a:ext cx="707232" cy="914059"/>
            <a:chOff x="0" y="0"/>
            <a:chExt cx="707231" cy="914057"/>
          </a:xfrm>
        </p:grpSpPr>
        <p:sp>
          <p:nvSpPr>
            <p:cNvPr id="477"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80" name="Group 480"/>
            <p:cNvGrpSpPr/>
            <p:nvPr/>
          </p:nvGrpSpPr>
          <p:grpSpPr>
            <a:xfrm>
              <a:off x="75304" y="145958"/>
              <a:ext cx="588169" cy="768100"/>
              <a:chOff x="66936" y="144713"/>
              <a:chExt cx="588168" cy="768098"/>
            </a:xfrm>
          </p:grpSpPr>
          <p:sp>
            <p:nvSpPr>
              <p:cNvPr id="478" name="Shape 478"/>
              <p:cNvSpPr/>
              <p:nvPr/>
            </p:nvSpPr>
            <p:spPr>
              <a:xfrm>
                <a:off x="66936" y="707231"/>
                <a:ext cx="588170"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GATEWAY</a:t>
                </a:r>
              </a:p>
            </p:txBody>
          </p:sp>
          <p:pic>
            <p:nvPicPr>
              <p:cNvPr id="479" name="_-47.png"/>
              <p:cNvPicPr/>
              <p:nvPr/>
            </p:nvPicPr>
            <p:blipFill>
              <a:blip r:embed="rId3">
                <a:extLst/>
              </a:blip>
              <a:srcRect l="17032" t="20462" r="17032" b="20462"/>
              <a:stretch>
                <a:fillRect/>
              </a:stretch>
            </p:blipFill>
            <p:spPr>
              <a:xfrm>
                <a:off x="120460" y="144713"/>
                <a:ext cx="466311" cy="417805"/>
              </a:xfrm>
              <a:prstGeom prst="rect">
                <a:avLst/>
              </a:prstGeom>
              <a:ln w="3175" cap="flat">
                <a:noFill/>
                <a:miter lim="400000"/>
              </a:ln>
              <a:effectLst/>
            </p:spPr>
          </p:pic>
        </p:grpSp>
      </p:grpSp>
      <p:grpSp>
        <p:nvGrpSpPr>
          <p:cNvPr id="486" name="Group 486"/>
          <p:cNvGrpSpPr/>
          <p:nvPr/>
        </p:nvGrpSpPr>
        <p:grpSpPr>
          <a:xfrm>
            <a:off x="387001" y="1953670"/>
            <a:ext cx="707232" cy="908400"/>
            <a:chOff x="0" y="0"/>
            <a:chExt cx="707231" cy="908399"/>
          </a:xfrm>
        </p:grpSpPr>
        <p:sp>
          <p:nvSpPr>
            <p:cNvPr id="482"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85" name="Group 485"/>
            <p:cNvGrpSpPr/>
            <p:nvPr/>
          </p:nvGrpSpPr>
          <p:grpSpPr>
            <a:xfrm>
              <a:off x="61919" y="122687"/>
              <a:ext cx="604987" cy="785713"/>
              <a:chOff x="61919" y="121443"/>
              <a:chExt cx="604986" cy="785711"/>
            </a:xfrm>
          </p:grpSpPr>
          <p:sp>
            <p:nvSpPr>
              <p:cNvPr id="483"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484" name="_-46.png"/>
              <p:cNvPicPr/>
              <p:nvPr/>
            </p:nvPicPr>
            <p:blipFill>
              <a:blip r:embed="rId4">
                <a:extLst/>
              </a:blip>
              <a:srcRect l="26174" t="17171" r="26174" b="17171"/>
              <a:stretch>
                <a:fillRect/>
              </a:stretch>
            </p:blipFill>
            <p:spPr>
              <a:xfrm>
                <a:off x="185113" y="121443"/>
                <a:ext cx="337006" cy="464345"/>
              </a:xfrm>
              <a:prstGeom prst="rect">
                <a:avLst/>
              </a:prstGeom>
              <a:ln w="3175" cap="flat">
                <a:noFill/>
                <a:miter lim="400000"/>
              </a:ln>
              <a:effectLst/>
            </p:spPr>
          </p:pic>
        </p:grpSp>
      </p:grpSp>
      <p:sp>
        <p:nvSpPr>
          <p:cNvPr id="490" name="Shape 490"/>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91" name="Shape 491"/>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Security Icons</a:t>
            </a:r>
          </a:p>
        </p:txBody>
      </p:sp>
      <p:sp>
        <p:nvSpPr>
          <p:cNvPr id="492" name="Shape 492"/>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93" name="Shape 493"/>
          <p:cNvSpPr/>
          <p:nvPr/>
        </p:nvSpPr>
        <p:spPr>
          <a:xfrm>
            <a:off x="1298938" y="2021387"/>
            <a:ext cx="2049790" cy="8600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Enable identity and access management and data and app protection. Provides actionable security intelligence across cloud and enterprise environments.</a:t>
            </a:r>
          </a:p>
        </p:txBody>
      </p:sp>
      <p:sp>
        <p:nvSpPr>
          <p:cNvPr id="494" name="Shape 494"/>
          <p:cNvSpPr/>
          <p:nvPr/>
        </p:nvSpPr>
        <p:spPr>
          <a:xfrm>
            <a:off x="1298938" y="3420998"/>
            <a:ext cx="1709677"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point that acts as an entrance to another network.</a:t>
            </a:r>
          </a:p>
        </p:txBody>
      </p:sp>
      <p:sp>
        <p:nvSpPr>
          <p:cNvPr id="495" name="Shape 495"/>
          <p:cNvSpPr/>
          <p:nvPr/>
        </p:nvSpPr>
        <p:spPr>
          <a:xfrm>
            <a:off x="1298938" y="4644219"/>
            <a:ext cx="2258697"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that is designed to block unauthorized access while permitting outward communication.</a:t>
            </a:r>
          </a:p>
        </p:txBody>
      </p:sp>
      <p:sp>
        <p:nvSpPr>
          <p:cNvPr id="496" name="Shape 496"/>
          <p:cNvSpPr/>
          <p:nvPr/>
        </p:nvSpPr>
        <p:spPr>
          <a:xfrm>
            <a:off x="1298938" y="6052405"/>
            <a:ext cx="2049790"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2" name="Group 1"/>
          <p:cNvGrpSpPr/>
          <p:nvPr/>
        </p:nvGrpSpPr>
        <p:grpSpPr>
          <a:xfrm>
            <a:off x="360856" y="6054221"/>
            <a:ext cx="720699" cy="1093145"/>
            <a:chOff x="360856" y="6054221"/>
            <a:chExt cx="720699" cy="1093145"/>
          </a:xfrm>
        </p:grpSpPr>
        <p:grpSp>
          <p:nvGrpSpPr>
            <p:cNvPr id="489" name="Group 489"/>
            <p:cNvGrpSpPr/>
            <p:nvPr/>
          </p:nvGrpSpPr>
          <p:grpSpPr>
            <a:xfrm>
              <a:off x="374322" y="6060979"/>
              <a:ext cx="707233" cy="1086387"/>
              <a:chOff x="195385" y="0"/>
              <a:chExt cx="707232" cy="1086386"/>
            </a:xfrm>
          </p:grpSpPr>
          <p:sp>
            <p:nvSpPr>
              <p:cNvPr id="487" name="Shape 487"/>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8222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8" name="Shape 488"/>
              <p:cNvSpPr/>
              <p:nvPr/>
            </p:nvSpPr>
            <p:spPr>
              <a:xfrm>
                <a:off x="196028" y="717054"/>
                <a:ext cx="687688" cy="36933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BLOCKCHAIN</a:t>
                </a:r>
              </a:p>
              <a:p>
                <a:pPr lvl="0">
                  <a:defRPr sz="1800" b="0">
                    <a:solidFill>
                      <a:srgbClr val="000000"/>
                    </a:solidFill>
                  </a:defRPr>
                </a:pPr>
                <a:r>
                  <a:rPr lang="en-US" sz="800" b="1" dirty="0" smtClean="0">
                    <a:solidFill>
                      <a:srgbClr val="4277BB"/>
                    </a:solidFill>
                  </a:rPr>
                  <a:t>SECURITY</a:t>
                </a:r>
              </a:p>
              <a:p>
                <a:pPr lvl="0">
                  <a:defRPr sz="1800" b="0">
                    <a:solidFill>
                      <a:srgbClr val="000000"/>
                    </a:solidFill>
                  </a:defRPr>
                </a:pPr>
                <a:r>
                  <a:rPr lang="en-US" sz="800" b="1" dirty="0" smtClean="0">
                    <a:solidFill>
                      <a:srgbClr val="4277BB"/>
                    </a:solidFill>
                  </a:rPr>
                  <a:t>SERVICE</a:t>
                </a:r>
              </a:p>
            </p:txBody>
          </p:sp>
        </p:gr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56" y="6054221"/>
              <a:ext cx="627888" cy="658368"/>
            </a:xfrm>
            <a:prstGeom prst="rect">
              <a:avLst/>
            </a:prstGeom>
          </p:spPr>
        </p:pic>
      </p:grpSp>
      <p:grpSp>
        <p:nvGrpSpPr>
          <p:cNvPr id="29" name="Group 28"/>
          <p:cNvGrpSpPr/>
          <p:nvPr/>
        </p:nvGrpSpPr>
        <p:grpSpPr>
          <a:xfrm>
            <a:off x="6896100" y="4572000"/>
            <a:ext cx="707233" cy="939426"/>
            <a:chOff x="8830609" y="2797967"/>
            <a:chExt cx="707233" cy="939426"/>
          </a:xfrm>
        </p:grpSpPr>
        <p:grpSp>
          <p:nvGrpSpPr>
            <p:cNvPr id="30" name="Group 29"/>
            <p:cNvGrpSpPr/>
            <p:nvPr/>
          </p:nvGrpSpPr>
          <p:grpSpPr>
            <a:xfrm>
              <a:off x="8830609" y="2797967"/>
              <a:ext cx="707233" cy="707233"/>
              <a:chOff x="8801427" y="2797967"/>
              <a:chExt cx="707233" cy="707233"/>
            </a:xfrm>
          </p:grpSpPr>
          <p:sp>
            <p:nvSpPr>
              <p:cNvPr id="32" name="Shape 482"/>
              <p:cNvSpPr/>
              <p:nvPr/>
            </p:nvSpPr>
            <p:spPr>
              <a:xfrm>
                <a:off x="8801427" y="27979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4051" y="2848583"/>
                <a:ext cx="554736" cy="548640"/>
              </a:xfrm>
              <a:prstGeom prst="rect">
                <a:avLst/>
              </a:prstGeom>
            </p:spPr>
          </p:pic>
        </p:grpSp>
        <p:sp>
          <p:nvSpPr>
            <p:cNvPr id="31" name="Shape 483"/>
            <p:cNvSpPr/>
            <p:nvPr/>
          </p:nvSpPr>
          <p:spPr>
            <a:xfrm>
              <a:off x="8925610" y="3491172"/>
              <a:ext cx="51937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PHYSICAL</a:t>
              </a:r>
            </a:p>
            <a:p>
              <a:pPr lvl="0">
                <a:defRPr sz="1800" b="0">
                  <a:solidFill>
                    <a:srgbClr val="000000"/>
                  </a:solidFill>
                </a:defRPr>
              </a:pPr>
              <a:r>
                <a:rPr sz="800" b="1" smtClean="0">
                  <a:solidFill>
                    <a:srgbClr val="4277BB"/>
                  </a:solidFill>
                </a:rPr>
                <a:t>SECURITY</a:t>
              </a:r>
              <a:endParaRPr sz="800" b="1">
                <a:solidFill>
                  <a:srgbClr val="4277BB"/>
                </a:solidFill>
              </a:endParaRPr>
            </a:p>
          </p:txBody>
        </p:sp>
      </p:grpSp>
      <p:grpSp>
        <p:nvGrpSpPr>
          <p:cNvPr id="34" name="Group 33"/>
          <p:cNvGrpSpPr/>
          <p:nvPr/>
        </p:nvGrpSpPr>
        <p:grpSpPr>
          <a:xfrm>
            <a:off x="3614662" y="6091399"/>
            <a:ext cx="899285" cy="967394"/>
            <a:chOff x="8366005" y="2681235"/>
            <a:chExt cx="899285" cy="967394"/>
          </a:xfrm>
        </p:grpSpPr>
        <p:grpSp>
          <p:nvGrpSpPr>
            <p:cNvPr id="35" name="Group 34"/>
            <p:cNvGrpSpPr/>
            <p:nvPr/>
          </p:nvGrpSpPr>
          <p:grpSpPr>
            <a:xfrm>
              <a:off x="8470687" y="2681235"/>
              <a:ext cx="707233" cy="707233"/>
              <a:chOff x="3315028" y="2593686"/>
              <a:chExt cx="707233" cy="707233"/>
            </a:xfrm>
          </p:grpSpPr>
          <p:sp>
            <p:nvSpPr>
              <p:cNvPr id="37" name="Shape 482"/>
              <p:cNvSpPr/>
              <p:nvPr/>
            </p:nvSpPr>
            <p:spPr>
              <a:xfrm>
                <a:off x="3315028" y="259368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9013" y="2672674"/>
                <a:ext cx="585216" cy="518160"/>
              </a:xfrm>
              <a:prstGeom prst="rect">
                <a:avLst/>
              </a:prstGeom>
            </p:spPr>
          </p:pic>
        </p:grpSp>
        <p:sp>
          <p:nvSpPr>
            <p:cNvPr id="36" name="Shape 483"/>
            <p:cNvSpPr/>
            <p:nvPr/>
          </p:nvSpPr>
          <p:spPr>
            <a:xfrm>
              <a:off x="8366005" y="3402408"/>
              <a:ext cx="89928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HYTRUST </a:t>
              </a:r>
            </a:p>
            <a:p>
              <a:pPr lvl="0">
                <a:defRPr sz="1800" b="0">
                  <a:solidFill>
                    <a:srgbClr val="000000"/>
                  </a:solidFill>
                </a:defRPr>
              </a:pPr>
              <a:r>
                <a:rPr lang="en-US" sz="800" b="1" dirty="0" smtClean="0">
                  <a:solidFill>
                    <a:srgbClr val="4277BB"/>
                  </a:solidFill>
                </a:rPr>
                <a:t>CLOUD CONTROL</a:t>
              </a:r>
              <a:endParaRPr sz="800" b="1" dirty="0">
                <a:solidFill>
                  <a:srgbClr val="4277BB"/>
                </a:solidFill>
              </a:endParaRPr>
            </a:p>
          </p:txBody>
        </p:sp>
      </p:grpSp>
      <p:grpSp>
        <p:nvGrpSpPr>
          <p:cNvPr id="39" name="Group 38"/>
          <p:cNvGrpSpPr/>
          <p:nvPr/>
        </p:nvGrpSpPr>
        <p:grpSpPr>
          <a:xfrm>
            <a:off x="3733800" y="3276600"/>
            <a:ext cx="707233" cy="830344"/>
            <a:chOff x="6778074" y="2797967"/>
            <a:chExt cx="707233" cy="830344"/>
          </a:xfrm>
        </p:grpSpPr>
        <p:sp>
          <p:nvSpPr>
            <p:cNvPr id="40" name="Shape 482"/>
            <p:cNvSpPr/>
            <p:nvPr/>
          </p:nvSpPr>
          <p:spPr>
            <a:xfrm>
              <a:off x="6778074" y="27979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0972" y="2848314"/>
              <a:ext cx="536448" cy="542544"/>
            </a:xfrm>
            <a:prstGeom prst="rect">
              <a:avLst/>
            </a:prstGeom>
          </p:spPr>
        </p:pic>
        <p:sp>
          <p:nvSpPr>
            <p:cNvPr id="42" name="Shape 483"/>
            <p:cNvSpPr/>
            <p:nvPr/>
          </p:nvSpPr>
          <p:spPr>
            <a:xfrm>
              <a:off x="7017234" y="3505200"/>
              <a:ext cx="21159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VPN</a:t>
              </a:r>
              <a:endParaRPr sz="800" b="1" dirty="0">
                <a:solidFill>
                  <a:srgbClr val="4277BB"/>
                </a:solidFill>
              </a:endParaRPr>
            </a:p>
          </p:txBody>
        </p:sp>
      </p:grpSp>
      <p:grpSp>
        <p:nvGrpSpPr>
          <p:cNvPr id="43" name="Group 42"/>
          <p:cNvGrpSpPr/>
          <p:nvPr/>
        </p:nvGrpSpPr>
        <p:grpSpPr>
          <a:xfrm>
            <a:off x="3733800" y="1920178"/>
            <a:ext cx="961802" cy="958880"/>
            <a:chOff x="8052644" y="4266845"/>
            <a:chExt cx="961802" cy="958880"/>
          </a:xfrm>
        </p:grpSpPr>
        <p:grpSp>
          <p:nvGrpSpPr>
            <p:cNvPr id="44" name="Group 43"/>
            <p:cNvGrpSpPr/>
            <p:nvPr/>
          </p:nvGrpSpPr>
          <p:grpSpPr>
            <a:xfrm>
              <a:off x="8139946" y="4266845"/>
              <a:ext cx="707233" cy="707233"/>
              <a:chOff x="7060176" y="2603414"/>
              <a:chExt cx="707233" cy="707233"/>
            </a:xfrm>
          </p:grpSpPr>
          <p:sp>
            <p:nvSpPr>
              <p:cNvPr id="46" name="Shape 482"/>
              <p:cNvSpPr/>
              <p:nvPr/>
            </p:nvSpPr>
            <p:spPr>
              <a:xfrm>
                <a:off x="7060176" y="2603414"/>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85519" y="2638088"/>
                <a:ext cx="609600" cy="579120"/>
              </a:xfrm>
              <a:prstGeom prst="rect">
                <a:avLst/>
              </a:prstGeom>
            </p:spPr>
          </p:pic>
        </p:grpSp>
        <p:sp>
          <p:nvSpPr>
            <p:cNvPr id="45" name="Shape 483"/>
            <p:cNvSpPr/>
            <p:nvPr/>
          </p:nvSpPr>
          <p:spPr>
            <a:xfrm>
              <a:off x="8052644" y="4979504"/>
              <a:ext cx="961802"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INGRASTRUCTURE</a:t>
              </a:r>
            </a:p>
            <a:p>
              <a:pPr lvl="0">
                <a:defRPr sz="1800" b="0">
                  <a:solidFill>
                    <a:srgbClr val="000000"/>
                  </a:solidFill>
                </a:defRPr>
              </a:pPr>
              <a:r>
                <a:rPr sz="800" b="1" smtClean="0">
                  <a:solidFill>
                    <a:srgbClr val="4277BB"/>
                  </a:solidFill>
                </a:rPr>
                <a:t>SECURITY</a:t>
              </a:r>
              <a:endParaRPr sz="800" b="1">
                <a:solidFill>
                  <a:srgbClr val="4277BB"/>
                </a:solidFill>
              </a:endParaRPr>
            </a:p>
          </p:txBody>
        </p:sp>
      </p:grpSp>
      <p:grpSp>
        <p:nvGrpSpPr>
          <p:cNvPr id="48" name="Group 47"/>
          <p:cNvGrpSpPr/>
          <p:nvPr/>
        </p:nvGrpSpPr>
        <p:grpSpPr>
          <a:xfrm>
            <a:off x="6760465" y="3293225"/>
            <a:ext cx="985846" cy="982034"/>
            <a:chOff x="8828565" y="4311785"/>
            <a:chExt cx="985846" cy="982034"/>
          </a:xfrm>
        </p:grpSpPr>
        <p:grpSp>
          <p:nvGrpSpPr>
            <p:cNvPr id="49" name="Group 48"/>
            <p:cNvGrpSpPr/>
            <p:nvPr/>
          </p:nvGrpSpPr>
          <p:grpSpPr>
            <a:xfrm>
              <a:off x="8947342" y="4311785"/>
              <a:ext cx="707233" cy="720657"/>
              <a:chOff x="5416202" y="2570534"/>
              <a:chExt cx="707233" cy="720657"/>
            </a:xfrm>
          </p:grpSpPr>
          <p:sp>
            <p:nvSpPr>
              <p:cNvPr id="51" name="Shape 482"/>
              <p:cNvSpPr/>
              <p:nvPr/>
            </p:nvSpPr>
            <p:spPr>
              <a:xfrm>
                <a:off x="5416202" y="25839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51813" y="2570534"/>
                <a:ext cx="670560" cy="652272"/>
              </a:xfrm>
              <a:prstGeom prst="rect">
                <a:avLst/>
              </a:prstGeom>
            </p:spPr>
          </p:pic>
        </p:grpSp>
        <p:sp>
          <p:nvSpPr>
            <p:cNvPr id="50" name="Shape 483"/>
            <p:cNvSpPr/>
            <p:nvPr/>
          </p:nvSpPr>
          <p:spPr>
            <a:xfrm>
              <a:off x="8828565" y="5047598"/>
              <a:ext cx="985846"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IDENTITY &amp; </a:t>
              </a:r>
            </a:p>
            <a:p>
              <a:pPr lvl="0">
                <a:defRPr sz="1800" b="0">
                  <a:solidFill>
                    <a:srgbClr val="000000"/>
                  </a:solidFill>
                </a:defRPr>
              </a:pPr>
              <a:r>
                <a:rPr lang="en-US" sz="800" b="1" dirty="0" smtClean="0">
                  <a:solidFill>
                    <a:srgbClr val="4277BB"/>
                  </a:solidFill>
                </a:rPr>
                <a:t>ACCESS MANAGER</a:t>
              </a:r>
              <a:endParaRPr sz="800" b="1" dirty="0">
                <a:solidFill>
                  <a:srgbClr val="4277BB"/>
                </a:solidFill>
              </a:endParaRPr>
            </a:p>
          </p:txBody>
        </p:sp>
      </p:grpSp>
      <p:grpSp>
        <p:nvGrpSpPr>
          <p:cNvPr id="53" name="Group 52"/>
          <p:cNvGrpSpPr/>
          <p:nvPr/>
        </p:nvGrpSpPr>
        <p:grpSpPr>
          <a:xfrm>
            <a:off x="6634942" y="2039994"/>
            <a:ext cx="1243930" cy="968609"/>
            <a:chOff x="8660611" y="4354393"/>
            <a:chExt cx="1243930" cy="968609"/>
          </a:xfrm>
        </p:grpSpPr>
        <p:grpSp>
          <p:nvGrpSpPr>
            <p:cNvPr id="54" name="Group 53"/>
            <p:cNvGrpSpPr/>
            <p:nvPr/>
          </p:nvGrpSpPr>
          <p:grpSpPr>
            <a:xfrm>
              <a:off x="8963859" y="4354393"/>
              <a:ext cx="707233" cy="707233"/>
              <a:chOff x="5241104" y="2642325"/>
              <a:chExt cx="707233" cy="707233"/>
            </a:xfrm>
          </p:grpSpPr>
          <p:sp>
            <p:nvSpPr>
              <p:cNvPr id="56" name="Shape 482"/>
              <p:cNvSpPr/>
              <p:nvPr/>
            </p:nvSpPr>
            <p:spPr>
              <a:xfrm>
                <a:off x="5241104" y="264232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7" name="Picture 5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2660" y="2705911"/>
                <a:ext cx="597408" cy="554736"/>
              </a:xfrm>
              <a:prstGeom prst="rect">
                <a:avLst/>
              </a:prstGeom>
            </p:spPr>
          </p:pic>
        </p:grpSp>
        <p:sp>
          <p:nvSpPr>
            <p:cNvPr id="55" name="Shape 483"/>
            <p:cNvSpPr/>
            <p:nvPr/>
          </p:nvSpPr>
          <p:spPr>
            <a:xfrm>
              <a:off x="8660611" y="5076781"/>
              <a:ext cx="1243930"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SECURITY MONITORING </a:t>
              </a:r>
            </a:p>
            <a:p>
              <a:pPr lvl="0">
                <a:defRPr sz="1800" b="0">
                  <a:solidFill>
                    <a:srgbClr val="000000"/>
                  </a:solidFill>
                </a:defRPr>
              </a:pPr>
              <a:r>
                <a:rPr lang="en-US" sz="800" b="1" dirty="0" smtClean="0">
                  <a:solidFill>
                    <a:srgbClr val="4277BB"/>
                  </a:solidFill>
                </a:rPr>
                <a:t>&amp; INTELLIGENCE</a:t>
              </a:r>
              <a:endParaRPr sz="800" b="1" dirty="0">
                <a:solidFill>
                  <a:srgbClr val="4277BB"/>
                </a:solidFill>
              </a:endParaRPr>
            </a:p>
          </p:txBody>
        </p:sp>
      </p:grpSp>
      <p:grpSp>
        <p:nvGrpSpPr>
          <p:cNvPr id="58" name="Group 57"/>
          <p:cNvGrpSpPr/>
          <p:nvPr/>
        </p:nvGrpSpPr>
        <p:grpSpPr>
          <a:xfrm>
            <a:off x="3733800" y="4667270"/>
            <a:ext cx="707233" cy="939426"/>
            <a:chOff x="9015436" y="4354392"/>
            <a:chExt cx="707233" cy="939426"/>
          </a:xfrm>
        </p:grpSpPr>
        <p:grpSp>
          <p:nvGrpSpPr>
            <p:cNvPr id="59" name="Group 58"/>
            <p:cNvGrpSpPr/>
            <p:nvPr/>
          </p:nvGrpSpPr>
          <p:grpSpPr>
            <a:xfrm>
              <a:off x="9015436" y="4354392"/>
              <a:ext cx="707233" cy="707233"/>
              <a:chOff x="2682730" y="2652052"/>
              <a:chExt cx="707233" cy="707233"/>
            </a:xfrm>
          </p:grpSpPr>
          <p:sp>
            <p:nvSpPr>
              <p:cNvPr id="61" name="Shape 482"/>
              <p:cNvSpPr/>
              <p:nvPr/>
            </p:nvSpPr>
            <p:spPr>
              <a:xfrm>
                <a:off x="2682730" y="2652052"/>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2" name="Picture 6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8055" y="2769681"/>
                <a:ext cx="530352" cy="493776"/>
              </a:xfrm>
              <a:prstGeom prst="rect">
                <a:avLst/>
              </a:prstGeom>
            </p:spPr>
          </p:pic>
        </p:grpSp>
        <p:sp>
          <p:nvSpPr>
            <p:cNvPr id="60" name="Shape 483"/>
            <p:cNvSpPr/>
            <p:nvPr/>
          </p:nvSpPr>
          <p:spPr>
            <a:xfrm>
              <a:off x="9057100" y="5047597"/>
              <a:ext cx="54822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a:t>
              </a:r>
            </a:p>
            <a:p>
              <a:pPr lvl="0">
                <a:defRPr sz="1800" b="0">
                  <a:solidFill>
                    <a:srgbClr val="000000"/>
                  </a:solidFill>
                </a:defRPr>
              </a:pPr>
              <a:r>
                <a:rPr lang="en-US" sz="800" b="1" dirty="0" smtClean="0">
                  <a:solidFill>
                    <a:srgbClr val="4277BB"/>
                  </a:solidFill>
                </a:rPr>
                <a:t> SECURITY</a:t>
              </a:r>
              <a:endParaRPr sz="800" b="1" dirty="0">
                <a:solidFill>
                  <a:srgbClr val="4277BB"/>
                </a:solidFill>
              </a:endParaRPr>
            </a:p>
          </p:txBody>
        </p:sp>
      </p:gr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487"/>
          <p:cNvSpPr/>
          <p:nvPr/>
        </p:nvSpPr>
        <p:spPr>
          <a:xfrm>
            <a:off x="4072773" y="19492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76" name="Group 476"/>
          <p:cNvGrpSpPr/>
          <p:nvPr/>
        </p:nvGrpSpPr>
        <p:grpSpPr>
          <a:xfrm>
            <a:off x="307518" y="4656550"/>
            <a:ext cx="899285" cy="954700"/>
            <a:chOff x="-88342" y="0"/>
            <a:chExt cx="899283" cy="954699"/>
          </a:xfrm>
        </p:grpSpPr>
        <p:sp>
          <p:nvSpPr>
            <p:cNvPr id="472"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73" name="Shape 473"/>
            <p:cNvSpPr/>
            <p:nvPr/>
          </p:nvSpPr>
          <p:spPr>
            <a:xfrm>
              <a:off x="-88342" y="708478"/>
              <a:ext cx="89928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LIVE</a:t>
              </a:r>
            </a:p>
            <a:p>
              <a:pPr lvl="0">
                <a:defRPr sz="1800" b="0">
                  <a:solidFill>
                    <a:srgbClr val="000000"/>
                  </a:solidFill>
                </a:defRPr>
              </a:pPr>
              <a:r>
                <a:rPr lang="en-US" sz="800" b="1" dirty="0" smtClean="0">
                  <a:solidFill>
                    <a:srgbClr val="4277BB"/>
                  </a:solidFill>
                </a:rPr>
                <a:t>COLLABORATION</a:t>
              </a:r>
            </a:p>
          </p:txBody>
        </p:sp>
      </p:grpSp>
      <p:grpSp>
        <p:nvGrpSpPr>
          <p:cNvPr id="481" name="Group 481"/>
          <p:cNvGrpSpPr/>
          <p:nvPr/>
        </p:nvGrpSpPr>
        <p:grpSpPr>
          <a:xfrm>
            <a:off x="395822" y="3295301"/>
            <a:ext cx="707233" cy="831592"/>
            <a:chOff x="0" y="0"/>
            <a:chExt cx="707232" cy="831590"/>
          </a:xfrm>
        </p:grpSpPr>
        <p:sp>
          <p:nvSpPr>
            <p:cNvPr id="477"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78" name="Shape 478"/>
            <p:cNvSpPr/>
            <p:nvPr/>
          </p:nvSpPr>
          <p:spPr>
            <a:xfrm>
              <a:off x="55203" y="708479"/>
              <a:ext cx="62837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MESSAGING</a:t>
              </a:r>
              <a:endParaRPr sz="800" b="1" dirty="0">
                <a:solidFill>
                  <a:srgbClr val="4277BB"/>
                </a:solidFill>
              </a:endParaRPr>
            </a:p>
          </p:txBody>
        </p:sp>
      </p:grpSp>
      <p:grpSp>
        <p:nvGrpSpPr>
          <p:cNvPr id="486" name="Group 486"/>
          <p:cNvGrpSpPr/>
          <p:nvPr/>
        </p:nvGrpSpPr>
        <p:grpSpPr>
          <a:xfrm>
            <a:off x="387001" y="1953670"/>
            <a:ext cx="720282" cy="825932"/>
            <a:chOff x="0" y="0"/>
            <a:chExt cx="720281" cy="825931"/>
          </a:xfrm>
        </p:grpSpPr>
        <p:sp>
          <p:nvSpPr>
            <p:cNvPr id="482"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3" name="Shape 483"/>
            <p:cNvSpPr/>
            <p:nvPr/>
          </p:nvSpPr>
          <p:spPr>
            <a:xfrm>
              <a:off x="8548" y="702820"/>
              <a:ext cx="711733"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NETWORKING</a:t>
              </a:r>
              <a:endParaRPr sz="800" b="1" dirty="0">
                <a:solidFill>
                  <a:srgbClr val="4277BB"/>
                </a:solidFill>
              </a:endParaRPr>
            </a:p>
          </p:txBody>
        </p:sp>
      </p:grpSp>
      <p:grpSp>
        <p:nvGrpSpPr>
          <p:cNvPr id="489" name="Group 489"/>
          <p:cNvGrpSpPr/>
          <p:nvPr/>
        </p:nvGrpSpPr>
        <p:grpSpPr>
          <a:xfrm>
            <a:off x="354126" y="6030499"/>
            <a:ext cx="729367" cy="840166"/>
            <a:chOff x="175189" y="0"/>
            <a:chExt cx="729366" cy="840165"/>
          </a:xfrm>
        </p:grpSpPr>
        <p:sp>
          <p:nvSpPr>
            <p:cNvPr id="487" name="Shape 487"/>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8" name="Shape 488"/>
            <p:cNvSpPr/>
            <p:nvPr/>
          </p:nvSpPr>
          <p:spPr>
            <a:xfrm>
              <a:off x="175189" y="717054"/>
              <a:ext cx="729366"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COMMUNITIES</a:t>
              </a:r>
              <a:endParaRPr sz="800" b="1" dirty="0">
                <a:solidFill>
                  <a:srgbClr val="4277BB"/>
                </a:solidFill>
              </a:endParaRPr>
            </a:p>
          </p:txBody>
        </p:sp>
      </p:grpSp>
      <p:sp>
        <p:nvSpPr>
          <p:cNvPr id="490" name="Shape 490"/>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91" name="Shape 491"/>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smtClean="0"/>
              <a:t>S</a:t>
            </a:r>
            <a:r>
              <a:rPr lang="en-US" sz="2400" smtClean="0"/>
              <a:t>ocial</a:t>
            </a:r>
            <a:r>
              <a:rPr sz="2400" smtClean="0"/>
              <a:t> Icons</a:t>
            </a:r>
            <a:endParaRPr sz="2400"/>
          </a:p>
        </p:txBody>
      </p:sp>
      <p:sp>
        <p:nvSpPr>
          <p:cNvPr id="492" name="Shape 492"/>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93" name="Shape 493"/>
          <p:cNvSpPr/>
          <p:nvPr/>
        </p:nvSpPr>
        <p:spPr>
          <a:xfrm>
            <a:off x="1317217" y="1836839"/>
            <a:ext cx="2240417" cy="1233671"/>
          </a:xfrm>
          <a:prstGeom prst="rect">
            <a:avLst/>
          </a:prstGeom>
          <a:ln w="3175">
            <a:miter lim="400000"/>
          </a:ln>
          <a:extLst>
            <a:ext uri="{C572A759-6A51-4108-AA02-DFA0A04FC94B}">
              <ma14:wrappingTextBoxFlag xmlns:ma14="http://schemas.microsoft.com/office/mac/drawingml/2011/main"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smtClean="0"/>
              <a:t>Social </a:t>
            </a:r>
            <a:r>
              <a:rPr lang="en-US" sz="1050" dirty="0"/>
              <a:t>networking capabilities to find and discover </a:t>
            </a:r>
            <a:r>
              <a:rPr lang="en-US" sz="1050" dirty="0" smtClean="0"/>
              <a:t>connections </a:t>
            </a:r>
            <a:r>
              <a:rPr lang="en-US" sz="1050" dirty="0"/>
              <a:t>between content and people. Ability to maintain and connect social profiles, form networks, share knowledge and insights; including status updates.</a:t>
            </a:r>
          </a:p>
        </p:txBody>
      </p:sp>
      <p:sp>
        <p:nvSpPr>
          <p:cNvPr id="494" name="Shape 494"/>
          <p:cNvSpPr/>
          <p:nvPr/>
        </p:nvSpPr>
        <p:spPr>
          <a:xfrm>
            <a:off x="1298938" y="3295301"/>
            <a:ext cx="2049790" cy="910506"/>
          </a:xfrm>
          <a:prstGeom prst="rect">
            <a:avLst/>
          </a:prstGeom>
          <a:ln w="3175">
            <a:miter lim="400000"/>
          </a:ln>
          <a:extLst>
            <a:ext uri="{C572A759-6A51-4108-AA02-DFA0A04FC94B}">
              <ma14:wrappingTextBoxFlag xmlns:ma14="http://schemas.microsoft.com/office/mac/drawingml/2011/main"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Electronic mail (email) solution that enables users to access their email and calendaring </a:t>
            </a:r>
            <a:r>
              <a:rPr lang="en-US" sz="1050" dirty="0" smtClean="0"/>
              <a:t>with a browser, rich client, or mobile application. </a:t>
            </a:r>
            <a:endParaRPr lang="en-US" sz="1050" dirty="0"/>
          </a:p>
        </p:txBody>
      </p:sp>
      <p:sp>
        <p:nvSpPr>
          <p:cNvPr id="495" name="Shape 495"/>
          <p:cNvSpPr/>
          <p:nvPr/>
        </p:nvSpPr>
        <p:spPr>
          <a:xfrm>
            <a:off x="1298938" y="4644219"/>
            <a:ext cx="2258697" cy="910506"/>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Provides tools to engage in real-time with individuals, teams, or large groups.  Includes web conferencing, audio/video, and various instant messaging services.</a:t>
            </a:r>
          </a:p>
        </p:txBody>
      </p:sp>
      <p:sp>
        <p:nvSpPr>
          <p:cNvPr id="496" name="Shape 496"/>
          <p:cNvSpPr/>
          <p:nvPr/>
        </p:nvSpPr>
        <p:spPr>
          <a:xfrm>
            <a:off x="1298938" y="6052405"/>
            <a:ext cx="2049790" cy="74892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Spaces used for community building, team collaboration, and collecting of knowledge repositories.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05" y="6088459"/>
            <a:ext cx="573024" cy="5913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16" y="2009836"/>
            <a:ext cx="591312" cy="6766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87" y="3366960"/>
            <a:ext cx="658368" cy="49377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87" y="4700715"/>
            <a:ext cx="518160" cy="579120"/>
          </a:xfrm>
          <a:prstGeom prst="rect">
            <a:avLst/>
          </a:prstGeom>
        </p:spPr>
      </p:pic>
      <p:sp>
        <p:nvSpPr>
          <p:cNvPr id="38" name="Shape 488"/>
          <p:cNvSpPr/>
          <p:nvPr/>
        </p:nvSpPr>
        <p:spPr>
          <a:xfrm>
            <a:off x="4274593" y="2666313"/>
            <a:ext cx="285336"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FILE</a:t>
            </a:r>
          </a:p>
          <a:p>
            <a:pPr lvl="0">
              <a:defRPr sz="1800" b="0">
                <a:solidFill>
                  <a:srgbClr val="000000"/>
                </a:solidFill>
              </a:defRPr>
            </a:pPr>
            <a:r>
              <a:rPr lang="en-US" sz="800" b="1" dirty="0" smtClean="0">
                <a:solidFill>
                  <a:srgbClr val="4277BB"/>
                </a:solidFill>
              </a:rPr>
              <a:t>SYNC</a:t>
            </a:r>
            <a:endParaRPr sz="800" b="1" dirty="0">
              <a:solidFill>
                <a:srgbClr val="4277BB"/>
              </a:solidFill>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4264" y="2057750"/>
            <a:ext cx="445008" cy="469392"/>
          </a:xfrm>
          <a:prstGeom prst="rect">
            <a:avLst/>
          </a:prstGeom>
        </p:spPr>
      </p:pic>
      <p:sp>
        <p:nvSpPr>
          <p:cNvPr id="44" name="Shape 496"/>
          <p:cNvSpPr/>
          <p:nvPr/>
        </p:nvSpPr>
        <p:spPr>
          <a:xfrm>
            <a:off x="4911496" y="1836839"/>
            <a:ext cx="2267779" cy="1233671"/>
          </a:xfrm>
          <a:prstGeom prst="rect">
            <a:avLst/>
          </a:prstGeom>
          <a:ln w="3175">
            <a:miter lim="400000"/>
          </a:ln>
          <a:extLst>
            <a:ext uri="{C572A759-6A51-4108-AA02-DFA0A04FC94B}">
              <ma14:wrappingTextBoxFlag xmlns:ma14="http://schemas.microsoft.com/office/mac/drawingml/2011/main"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Provides the capability to store, share, and distribute documents which can be owned by individuals or managed as collections.  Includes ability to synch to various devices and perform live group editing.</a:t>
            </a:r>
          </a:p>
          <a:p>
            <a:pPr lvl="0">
              <a:defRPr sz="1800"/>
            </a:pPr>
            <a:endParaRPr sz="1050"/>
          </a:p>
        </p:txBody>
      </p:sp>
    </p:spTree>
    <p:extLst>
      <p:ext uri="{BB962C8B-B14F-4D97-AF65-F5344CB8AC3E}">
        <p14:creationId xmlns:p14="http://schemas.microsoft.com/office/powerpoint/2010/main" val="9630823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 name="Group 502"/>
          <p:cNvGrpSpPr/>
          <p:nvPr/>
        </p:nvGrpSpPr>
        <p:grpSpPr>
          <a:xfrm>
            <a:off x="361477" y="4656550"/>
            <a:ext cx="783680" cy="1021413"/>
            <a:chOff x="43274" y="0"/>
            <a:chExt cx="783679" cy="1021411"/>
          </a:xfrm>
        </p:grpSpPr>
        <p:sp>
          <p:nvSpPr>
            <p:cNvPr id="498" name="Shape 498"/>
            <p:cNvSpPr/>
            <p:nvPr/>
          </p:nvSpPr>
          <p:spPr>
            <a:xfrm>
              <a:off x="8149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01" name="Group 501"/>
            <p:cNvGrpSpPr/>
            <p:nvPr/>
          </p:nvGrpSpPr>
          <p:grpSpPr>
            <a:xfrm>
              <a:off x="43274" y="89986"/>
              <a:ext cx="783681" cy="931426"/>
              <a:chOff x="54007" y="89986"/>
              <a:chExt cx="783679" cy="931424"/>
            </a:xfrm>
          </p:grpSpPr>
          <p:sp>
            <p:nvSpPr>
              <p:cNvPr id="499" name="Shape 499"/>
              <p:cNvSpPr/>
              <p:nvPr/>
            </p:nvSpPr>
            <p:spPr>
              <a:xfrm>
                <a:off x="54007" y="688830"/>
                <a:ext cx="783680"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DATA</a:t>
                </a:r>
              </a:p>
              <a:p>
                <a:pPr lvl="0">
                  <a:defRPr sz="1800"/>
                </a:pPr>
                <a:r>
                  <a:rPr sz="800" b="1">
                    <a:solidFill>
                      <a:srgbClr val="4277BB"/>
                    </a:solidFill>
                    <a:latin typeface="Helvetica"/>
                    <a:ea typeface="Helvetica"/>
                    <a:cs typeface="Helvetica"/>
                    <a:sym typeface="Helvetica"/>
                  </a:rPr>
                  <a:t>INTEGRATION</a:t>
                </a:r>
              </a:p>
            </p:txBody>
          </p:sp>
          <p:pic>
            <p:nvPicPr>
              <p:cNvPr id="500" name="_-38.png"/>
              <p:cNvPicPr/>
              <p:nvPr/>
            </p:nvPicPr>
            <p:blipFill>
              <a:blip r:embed="rId2">
                <a:extLst/>
              </a:blip>
              <a:srcRect l="17301" t="12723" r="17301" b="20245"/>
              <a:stretch>
                <a:fillRect/>
              </a:stretch>
            </p:blipFill>
            <p:spPr>
              <a:xfrm>
                <a:off x="218242" y="89986"/>
                <a:ext cx="464366" cy="474065"/>
              </a:xfrm>
              <a:prstGeom prst="rect">
                <a:avLst/>
              </a:prstGeom>
              <a:ln w="3175" cap="flat">
                <a:noFill/>
                <a:miter lim="400000"/>
              </a:ln>
              <a:effectLst/>
            </p:spPr>
          </p:pic>
        </p:grpSp>
      </p:grpSp>
      <p:grpSp>
        <p:nvGrpSpPr>
          <p:cNvPr id="507" name="Group 507"/>
          <p:cNvGrpSpPr/>
          <p:nvPr/>
        </p:nvGrpSpPr>
        <p:grpSpPr>
          <a:xfrm>
            <a:off x="396759" y="3295301"/>
            <a:ext cx="733813" cy="1039814"/>
            <a:chOff x="35161" y="0"/>
            <a:chExt cx="733811" cy="1039812"/>
          </a:xfrm>
        </p:grpSpPr>
        <p:sp>
          <p:nvSpPr>
            <p:cNvPr id="503" name="Shape 503"/>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06" name="Group 506"/>
            <p:cNvGrpSpPr/>
            <p:nvPr/>
          </p:nvGrpSpPr>
          <p:grpSpPr>
            <a:xfrm>
              <a:off x="39864" y="89210"/>
              <a:ext cx="729110" cy="950603"/>
              <a:chOff x="94466" y="89210"/>
              <a:chExt cx="729108" cy="950602"/>
            </a:xfrm>
          </p:grpSpPr>
          <p:sp>
            <p:nvSpPr>
              <p:cNvPr id="504" name="Shape 504"/>
              <p:cNvSpPr/>
              <p:nvPr/>
            </p:nvSpPr>
            <p:spPr>
              <a:xfrm>
                <a:off x="94466" y="707231"/>
                <a:ext cx="729110"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STREAMING</a:t>
                </a:r>
              </a:p>
              <a:p>
                <a:pPr lvl="0">
                  <a:defRPr sz="1800"/>
                </a:pPr>
                <a:r>
                  <a:rPr sz="800" b="1">
                    <a:solidFill>
                      <a:srgbClr val="4277BB"/>
                    </a:solidFill>
                    <a:latin typeface="Helvetica"/>
                    <a:ea typeface="Helvetica"/>
                    <a:cs typeface="Helvetica"/>
                    <a:sym typeface="Helvetica"/>
                  </a:rPr>
                  <a:t>COMPUTING</a:t>
                </a:r>
              </a:p>
            </p:txBody>
          </p:sp>
          <p:pic>
            <p:nvPicPr>
              <p:cNvPr id="505" name="_-45.png"/>
              <p:cNvPicPr/>
              <p:nvPr/>
            </p:nvPicPr>
            <p:blipFill>
              <a:blip r:embed="rId3">
                <a:extLst/>
              </a:blip>
              <a:srcRect l="10781" t="12614" r="10781" b="12614"/>
              <a:stretch>
                <a:fillRect/>
              </a:stretch>
            </p:blipFill>
            <p:spPr>
              <a:xfrm>
                <a:off x="180543" y="89210"/>
                <a:ext cx="556956" cy="528811"/>
              </a:xfrm>
              <a:prstGeom prst="rect">
                <a:avLst/>
              </a:prstGeom>
              <a:ln w="3175" cap="flat">
                <a:noFill/>
                <a:miter lim="400000"/>
              </a:ln>
              <a:effectLst/>
            </p:spPr>
          </p:pic>
        </p:grpSp>
      </p:grpSp>
      <p:grpSp>
        <p:nvGrpSpPr>
          <p:cNvPr id="512" name="Group 512"/>
          <p:cNvGrpSpPr/>
          <p:nvPr/>
        </p:nvGrpSpPr>
        <p:grpSpPr>
          <a:xfrm>
            <a:off x="389740" y="1958831"/>
            <a:ext cx="707232" cy="903239"/>
            <a:chOff x="13800" y="0"/>
            <a:chExt cx="707231" cy="903238"/>
          </a:xfrm>
        </p:grpSpPr>
        <p:sp>
          <p:nvSpPr>
            <p:cNvPr id="508" name="Shape 508"/>
            <p:cNvSpPr/>
            <p:nvPr/>
          </p:nvSpPr>
          <p:spPr>
            <a:xfrm>
              <a:off x="1380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11" name="Group 511"/>
            <p:cNvGrpSpPr/>
            <p:nvPr/>
          </p:nvGrpSpPr>
          <p:grpSpPr>
            <a:xfrm>
              <a:off x="35752" y="209572"/>
              <a:ext cx="663328" cy="693667"/>
              <a:chOff x="44369" y="209572"/>
              <a:chExt cx="663326" cy="693665"/>
            </a:xfrm>
          </p:grpSpPr>
          <p:sp>
            <p:nvSpPr>
              <p:cNvPr id="509" name="Shape 509"/>
              <p:cNvSpPr/>
              <p:nvPr/>
            </p:nvSpPr>
            <p:spPr>
              <a:xfrm>
                <a:off x="44369" y="697656"/>
                <a:ext cx="663328"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ANALYTICS</a:t>
                </a:r>
              </a:p>
            </p:txBody>
          </p:sp>
          <p:pic>
            <p:nvPicPr>
              <p:cNvPr id="510" name="_-43.png"/>
              <p:cNvPicPr/>
              <p:nvPr/>
            </p:nvPicPr>
            <p:blipFill>
              <a:blip r:embed="rId4">
                <a:extLst/>
              </a:blip>
              <a:srcRect l="14580" t="29632" r="14580" b="22729"/>
              <a:stretch>
                <a:fillRect/>
              </a:stretch>
            </p:blipFill>
            <p:spPr>
              <a:xfrm>
                <a:off x="124545" y="209572"/>
                <a:ext cx="503005" cy="336908"/>
              </a:xfrm>
              <a:prstGeom prst="rect">
                <a:avLst/>
              </a:prstGeom>
              <a:ln w="3175" cap="flat">
                <a:noFill/>
                <a:miter lim="400000"/>
              </a:ln>
              <a:effectLst/>
            </p:spPr>
          </p:pic>
        </p:grpSp>
      </p:grpSp>
      <p:grpSp>
        <p:nvGrpSpPr>
          <p:cNvPr id="515" name="Group 515"/>
          <p:cNvGrpSpPr/>
          <p:nvPr/>
        </p:nvGrpSpPr>
        <p:grpSpPr>
          <a:xfrm>
            <a:off x="374322" y="6030499"/>
            <a:ext cx="707232" cy="922636"/>
            <a:chOff x="195385" y="0"/>
            <a:chExt cx="707231" cy="922635"/>
          </a:xfrm>
        </p:grpSpPr>
        <p:sp>
          <p:nvSpPr>
            <p:cNvPr id="513" name="Shape 513"/>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33E9A"/>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14" name="Shape 514"/>
            <p:cNvSpPr/>
            <p:nvPr/>
          </p:nvSpPr>
          <p:spPr>
            <a:xfrm>
              <a:off x="344658" y="717054"/>
              <a:ext cx="390426"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NAME</a:t>
              </a:r>
            </a:p>
          </p:txBody>
        </p:sp>
      </p:grpSp>
      <p:sp>
        <p:nvSpPr>
          <p:cNvPr id="516" name="Shape 51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17" name="Shape 51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Analytics Icons</a:t>
            </a:r>
          </a:p>
        </p:txBody>
      </p:sp>
      <p:sp>
        <p:nvSpPr>
          <p:cNvPr id="518" name="Shape 51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19" name="Shape 519"/>
          <p:cNvSpPr/>
          <p:nvPr/>
        </p:nvSpPr>
        <p:spPr>
          <a:xfrm>
            <a:off x="1298938" y="2021387"/>
            <a:ext cx="1573004"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Guides and automates data analysis, discovery, and visualization.</a:t>
            </a:r>
          </a:p>
        </p:txBody>
      </p:sp>
      <p:sp>
        <p:nvSpPr>
          <p:cNvPr id="520" name="Shape 520"/>
          <p:cNvSpPr/>
          <p:nvPr/>
        </p:nvSpPr>
        <p:spPr>
          <a:xfrm>
            <a:off x="1298938" y="3420998"/>
            <a:ext cx="1709677"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Includes real-time capture of video streams.</a:t>
            </a:r>
          </a:p>
        </p:txBody>
      </p:sp>
      <p:sp>
        <p:nvSpPr>
          <p:cNvPr id="521" name="Shape 521"/>
          <p:cNvSpPr/>
          <p:nvPr/>
        </p:nvSpPr>
        <p:spPr>
          <a:xfrm>
            <a:off x="1298938" y="4644219"/>
            <a:ext cx="2049790"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Copies and correlates information from disparate sources.</a:t>
            </a:r>
          </a:p>
        </p:txBody>
      </p:sp>
      <p:sp>
        <p:nvSpPr>
          <p:cNvPr id="522" name="Shape 522"/>
          <p:cNvSpPr/>
          <p:nvPr/>
        </p:nvSpPr>
        <p:spPr>
          <a:xfrm>
            <a:off x="1298938" y="6052405"/>
            <a:ext cx="2049790"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9" name="Shape 508"/>
          <p:cNvSpPr/>
          <p:nvPr/>
        </p:nvSpPr>
        <p:spPr>
          <a:xfrm>
            <a:off x="3663712" y="195883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0" name="Shape 509"/>
          <p:cNvSpPr/>
          <p:nvPr/>
        </p:nvSpPr>
        <p:spPr>
          <a:xfrm>
            <a:off x="3712759" y="2656489"/>
            <a:ext cx="609142"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COMMERCE</a:t>
            </a:r>
          </a:p>
          <a:p>
            <a:pPr lvl="0">
              <a:defRPr sz="1800" b="0">
                <a:solidFill>
                  <a:srgbClr val="000000"/>
                </a:solidFill>
              </a:defRPr>
            </a:pPr>
            <a:r>
              <a:rPr lang="en-US" sz="800" b="1" dirty="0" smtClean="0">
                <a:solidFill>
                  <a:srgbClr val="4277BB"/>
                </a:solidFill>
              </a:rPr>
              <a:t>A</a:t>
            </a:r>
            <a:r>
              <a:rPr sz="800" b="1" dirty="0" smtClean="0">
                <a:solidFill>
                  <a:srgbClr val="4277BB"/>
                </a:solidFill>
              </a:rPr>
              <a:t>NALYTICS</a:t>
            </a:r>
            <a:endParaRPr sz="800" b="1" dirty="0">
              <a:solidFill>
                <a:srgbClr val="4277BB"/>
              </a:solidFill>
            </a:endParaRPr>
          </a:p>
        </p:txBody>
      </p:sp>
      <p:pic>
        <p:nvPicPr>
          <p:cNvPr id="31" name="_-43.png"/>
          <p:cNvPicPr/>
          <p:nvPr/>
        </p:nvPicPr>
        <p:blipFill>
          <a:blip r:embed="rId4">
            <a:extLst/>
          </a:blip>
          <a:srcRect l="14580" t="29632" r="14580" b="22729"/>
          <a:stretch>
            <a:fillRect/>
          </a:stretch>
        </p:blipFill>
        <p:spPr>
          <a:xfrm>
            <a:off x="3765840" y="2168403"/>
            <a:ext cx="503007" cy="336909"/>
          </a:xfrm>
          <a:prstGeom prst="rect">
            <a:avLst/>
          </a:prstGeom>
          <a:ln w="3175" cap="flat">
            <a:noFill/>
            <a:miter lim="400000"/>
          </a:ln>
          <a:effectLst/>
        </p:spPr>
      </p:pic>
      <p:sp>
        <p:nvSpPr>
          <p:cNvPr id="32" name="Shape 498"/>
          <p:cNvSpPr/>
          <p:nvPr/>
        </p:nvSpPr>
        <p:spPr>
          <a:xfrm>
            <a:off x="3628616" y="3296401"/>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3" name="Shape 499"/>
          <p:cNvSpPr/>
          <p:nvPr/>
        </p:nvSpPr>
        <p:spPr>
          <a:xfrm>
            <a:off x="3580684" y="3985234"/>
            <a:ext cx="80310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BUSINESS </a:t>
            </a:r>
          </a:p>
          <a:p>
            <a:pPr lvl="0">
              <a:defRPr sz="1800"/>
            </a:pPr>
            <a:r>
              <a:rPr lang="en-US" sz="800" b="1" dirty="0" smtClean="0">
                <a:solidFill>
                  <a:srgbClr val="4277BB"/>
                </a:solidFill>
                <a:latin typeface="Helvetica"/>
                <a:ea typeface="Helvetica"/>
                <a:cs typeface="Helvetica"/>
                <a:sym typeface="Helvetica"/>
              </a:rPr>
              <a:t>PERFORMANCE</a:t>
            </a:r>
            <a:endParaRPr sz="800" b="1" dirty="0">
              <a:solidFill>
                <a:srgbClr val="4277BB"/>
              </a:solidFill>
              <a:latin typeface="Helvetica"/>
              <a:ea typeface="Helvetica"/>
              <a:cs typeface="Helvetica"/>
              <a:sym typeface="Helvetica"/>
            </a:endParaRPr>
          </a:p>
        </p:txBody>
      </p:sp>
      <p:pic>
        <p:nvPicPr>
          <p:cNvPr id="34" name="_-38.png"/>
          <p:cNvPicPr/>
          <p:nvPr/>
        </p:nvPicPr>
        <p:blipFill>
          <a:blip r:embed="rId2">
            <a:extLst/>
          </a:blip>
          <a:srcRect l="17301" t="12723" r="17301" b="20245"/>
          <a:stretch>
            <a:fillRect/>
          </a:stretch>
        </p:blipFill>
        <p:spPr>
          <a:xfrm>
            <a:off x="3754628" y="3386387"/>
            <a:ext cx="464368" cy="474067"/>
          </a:xfrm>
          <a:prstGeom prst="rect">
            <a:avLst/>
          </a:prstGeom>
          <a:ln w="3175" cap="flat">
            <a:noFill/>
            <a:miter lim="400000"/>
          </a:ln>
          <a:effectLst/>
        </p:spPr>
      </p:pic>
      <p:sp>
        <p:nvSpPr>
          <p:cNvPr id="35" name="Shape 240"/>
          <p:cNvSpPr/>
          <p:nvPr/>
        </p:nvSpPr>
        <p:spPr>
          <a:xfrm>
            <a:off x="4448385" y="2174088"/>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36" name="Shape 240"/>
          <p:cNvSpPr/>
          <p:nvPr/>
        </p:nvSpPr>
        <p:spPr>
          <a:xfrm>
            <a:off x="4409197" y="353262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5685208" cy="471924"/>
          </a:xfrm>
          <a:prstGeom prst="rect">
            <a:avLst/>
          </a:prstGeom>
          <a:ln w="3175">
            <a:miter lim="400000"/>
          </a:ln>
          <a:extLst>
            <a:ext uri="{C572A759-6A51-4108-AA02-DFA0A04FC94B}">
              <ma14:wrappingTextBoxFlag xmlns:ma14="http://schemas.microsoft.com/office/mac/drawingml/2011/main"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Service Management </a:t>
            </a:r>
            <a:r>
              <a:rPr sz="2400" dirty="0" smtClean="0"/>
              <a:t>Icons</a:t>
            </a:r>
            <a:endParaRPr sz="2400" dirty="0"/>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1106704" y="198745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538" name="Group 537"/>
          <p:cNvGrpSpPr/>
          <p:nvPr/>
        </p:nvGrpSpPr>
        <p:grpSpPr>
          <a:xfrm>
            <a:off x="266042" y="2931327"/>
            <a:ext cx="707233" cy="953453"/>
            <a:chOff x="396759" y="3295301"/>
            <a:chExt cx="707233" cy="953453"/>
          </a:xfrm>
        </p:grpSpPr>
        <p:grpSp>
          <p:nvGrpSpPr>
            <p:cNvPr id="531" name="Group 531"/>
            <p:cNvGrpSpPr/>
            <p:nvPr/>
          </p:nvGrpSpPr>
          <p:grpSpPr>
            <a:xfrm>
              <a:off x="396759" y="3295301"/>
              <a:ext cx="707233" cy="953453"/>
              <a:chOff x="35161" y="0"/>
              <a:chExt cx="707232" cy="953451"/>
            </a:xfrm>
          </p:grpSpPr>
          <p:sp>
            <p:nvSpPr>
              <p:cNvPr id="529" name="Shape 529"/>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30" name="Shape 530"/>
              <p:cNvSpPr/>
              <p:nvPr/>
            </p:nvSpPr>
            <p:spPr>
              <a:xfrm>
                <a:off x="230493" y="707231"/>
                <a:ext cx="347852"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RBA</a:t>
                </a:r>
              </a:p>
              <a:p>
                <a:pPr lvl="0">
                  <a:defRPr sz="1800" b="0">
                    <a:solidFill>
                      <a:srgbClr val="000000"/>
                    </a:solidFill>
                  </a:defRPr>
                </a:pPr>
                <a:r>
                  <a:rPr lang="en-US" sz="800" b="1" dirty="0" smtClean="0">
                    <a:solidFill>
                      <a:srgbClr val="4277BB"/>
                    </a:solidFill>
                  </a:rPr>
                  <a:t>CIBFIG</a:t>
                </a:r>
                <a:endParaRPr sz="800" b="1" dirty="0">
                  <a:solidFill>
                    <a:srgbClr val="4277BB"/>
                  </a:solidFill>
                </a:endParaRP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57" y="3361582"/>
              <a:ext cx="573220" cy="588305"/>
            </a:xfrm>
            <a:prstGeom prst="rect">
              <a:avLst/>
            </a:prstGeom>
          </p:spPr>
        </p:pic>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096" y="4103801"/>
            <a:ext cx="463296" cy="47548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829" y="6205621"/>
            <a:ext cx="463296" cy="475488"/>
          </a:xfrm>
          <a:prstGeom prst="rect">
            <a:avLst/>
          </a:prstGeom>
        </p:spPr>
      </p:pic>
      <p:grpSp>
        <p:nvGrpSpPr>
          <p:cNvPr id="539" name="Group 538"/>
          <p:cNvGrpSpPr/>
          <p:nvPr/>
        </p:nvGrpSpPr>
        <p:grpSpPr>
          <a:xfrm>
            <a:off x="253696" y="4134849"/>
            <a:ext cx="709096" cy="830344"/>
            <a:chOff x="351481" y="4363671"/>
            <a:chExt cx="709096" cy="830344"/>
          </a:xfrm>
        </p:grpSpPr>
        <p:sp>
          <p:nvSpPr>
            <p:cNvPr id="50" name="Shape 529"/>
            <p:cNvSpPr/>
            <p:nvPr/>
          </p:nvSpPr>
          <p:spPr>
            <a:xfrm>
              <a:off x="351481" y="43636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175" y="4472306"/>
              <a:ext cx="463296" cy="475488"/>
            </a:xfrm>
            <a:prstGeom prst="rect">
              <a:avLst/>
            </a:prstGeom>
          </p:spPr>
        </p:pic>
        <p:sp>
          <p:nvSpPr>
            <p:cNvPr id="51" name="Shape 530"/>
            <p:cNvSpPr/>
            <p:nvPr/>
          </p:nvSpPr>
          <p:spPr>
            <a:xfrm>
              <a:off x="380904" y="5070904"/>
              <a:ext cx="679673"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OPERATIONS</a:t>
              </a:r>
              <a:endParaRPr sz="800" b="1" dirty="0">
                <a:solidFill>
                  <a:srgbClr val="4277BB"/>
                </a:solidFill>
              </a:endParaRPr>
            </a:p>
          </p:txBody>
        </p:sp>
      </p:grpSp>
      <p:grpSp>
        <p:nvGrpSpPr>
          <p:cNvPr id="540" name="Group 539"/>
          <p:cNvGrpSpPr/>
          <p:nvPr/>
        </p:nvGrpSpPr>
        <p:grpSpPr>
          <a:xfrm>
            <a:off x="241339" y="5167357"/>
            <a:ext cx="745397" cy="953454"/>
            <a:chOff x="354771" y="5395597"/>
            <a:chExt cx="745397" cy="953454"/>
          </a:xfrm>
        </p:grpSpPr>
        <p:sp>
          <p:nvSpPr>
            <p:cNvPr id="52" name="Shape 529"/>
            <p:cNvSpPr/>
            <p:nvPr/>
          </p:nvSpPr>
          <p:spPr>
            <a:xfrm>
              <a:off x="358207" y="539559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84" y="5433907"/>
              <a:ext cx="552030" cy="566557"/>
            </a:xfrm>
            <a:prstGeom prst="rect">
              <a:avLst/>
            </a:prstGeom>
          </p:spPr>
        </p:pic>
        <p:sp>
          <p:nvSpPr>
            <p:cNvPr id="53" name="Shape 530"/>
            <p:cNvSpPr/>
            <p:nvPr/>
          </p:nvSpPr>
          <p:spPr>
            <a:xfrm>
              <a:off x="354771" y="6102830"/>
              <a:ext cx="74539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INCIDENT</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537" name="Group 536"/>
          <p:cNvGrpSpPr/>
          <p:nvPr/>
        </p:nvGrpSpPr>
        <p:grpSpPr>
          <a:xfrm>
            <a:off x="251523" y="1759061"/>
            <a:ext cx="721919" cy="953454"/>
            <a:chOff x="414354" y="2026974"/>
            <a:chExt cx="721919" cy="953454"/>
          </a:xfrm>
        </p:grpSpPr>
        <p:sp>
          <p:nvSpPr>
            <p:cNvPr id="54" name="Shape 529"/>
            <p:cNvSpPr/>
            <p:nvPr/>
          </p:nvSpPr>
          <p:spPr>
            <a:xfrm>
              <a:off x="414354" y="202697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476" y="2148322"/>
              <a:ext cx="463296" cy="475488"/>
            </a:xfrm>
            <a:prstGeom prst="rect">
              <a:avLst/>
            </a:prstGeom>
          </p:spPr>
        </p:pic>
        <p:sp>
          <p:nvSpPr>
            <p:cNvPr id="55" name="Shape 530"/>
            <p:cNvSpPr/>
            <p:nvPr/>
          </p:nvSpPr>
          <p:spPr>
            <a:xfrm>
              <a:off x="430952" y="2734207"/>
              <a:ext cx="705321"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REQUEST</a:t>
              </a:r>
            </a:p>
            <a:p>
              <a:pPr lvl="0">
                <a:defRPr sz="1800" b="0">
                  <a:solidFill>
                    <a:srgbClr val="000000"/>
                  </a:solidFill>
                </a:defRPr>
              </a:pPr>
              <a:r>
                <a:rPr lang="en-US" sz="800" b="1" dirty="0" smtClean="0">
                  <a:solidFill>
                    <a:srgbClr val="4277BB"/>
                  </a:solidFill>
                </a:rPr>
                <a:t>FULFILLMENT</a:t>
              </a:r>
              <a:endParaRPr sz="800" b="1" dirty="0">
                <a:solidFill>
                  <a:srgbClr val="4277BB"/>
                </a:solidFill>
              </a:endParaRPr>
            </a:p>
          </p:txBody>
        </p:sp>
      </p:grpSp>
      <p:grpSp>
        <p:nvGrpSpPr>
          <p:cNvPr id="525" name="Group 524"/>
          <p:cNvGrpSpPr/>
          <p:nvPr/>
        </p:nvGrpSpPr>
        <p:grpSpPr>
          <a:xfrm>
            <a:off x="2795284" y="1764109"/>
            <a:ext cx="707233" cy="830344"/>
            <a:chOff x="2795054" y="1828533"/>
            <a:chExt cx="707233" cy="830344"/>
          </a:xfrm>
        </p:grpSpPr>
        <p:sp>
          <p:nvSpPr>
            <p:cNvPr id="56" name="Shape 529"/>
            <p:cNvSpPr/>
            <p:nvPr/>
          </p:nvSpPr>
          <p:spPr>
            <a:xfrm>
              <a:off x="2795054" y="182853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6670" y="1944203"/>
              <a:ext cx="463296" cy="475488"/>
            </a:xfrm>
            <a:prstGeom prst="rect">
              <a:avLst/>
            </a:prstGeom>
          </p:spPr>
        </p:pic>
        <p:sp>
          <p:nvSpPr>
            <p:cNvPr id="57" name="Shape 530"/>
            <p:cNvSpPr/>
            <p:nvPr/>
          </p:nvSpPr>
          <p:spPr>
            <a:xfrm>
              <a:off x="2831690" y="2535766"/>
              <a:ext cx="66524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DASHBOARD</a:t>
              </a:r>
              <a:endParaRPr sz="800" b="1" dirty="0">
                <a:solidFill>
                  <a:srgbClr val="4277BB"/>
                </a:solidFill>
              </a:endParaRPr>
            </a:p>
          </p:txBody>
        </p:sp>
      </p:grpSp>
      <p:grpSp>
        <p:nvGrpSpPr>
          <p:cNvPr id="526" name="Group 525"/>
          <p:cNvGrpSpPr/>
          <p:nvPr/>
        </p:nvGrpSpPr>
        <p:grpSpPr>
          <a:xfrm>
            <a:off x="2714900" y="2935351"/>
            <a:ext cx="899285" cy="830344"/>
            <a:chOff x="2701478" y="3018912"/>
            <a:chExt cx="899285" cy="830344"/>
          </a:xfrm>
        </p:grpSpPr>
        <p:sp>
          <p:nvSpPr>
            <p:cNvPr id="58" name="Shape 529"/>
            <p:cNvSpPr/>
            <p:nvPr/>
          </p:nvSpPr>
          <p:spPr>
            <a:xfrm>
              <a:off x="2781860" y="301891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2196" y="3066547"/>
              <a:ext cx="592245" cy="607830"/>
            </a:xfrm>
            <a:prstGeom prst="rect">
              <a:avLst/>
            </a:prstGeom>
          </p:spPr>
        </p:pic>
        <p:sp>
          <p:nvSpPr>
            <p:cNvPr id="59" name="Shape 530"/>
            <p:cNvSpPr/>
            <p:nvPr/>
          </p:nvSpPr>
          <p:spPr>
            <a:xfrm>
              <a:off x="2701478" y="3726145"/>
              <a:ext cx="899285"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COLLABORATION</a:t>
              </a:r>
              <a:endParaRPr sz="800" b="1" dirty="0">
                <a:solidFill>
                  <a:srgbClr val="4277BB"/>
                </a:solidFill>
              </a:endParaRPr>
            </a:p>
          </p:txBody>
        </p:sp>
      </p:grpSp>
      <p:grpSp>
        <p:nvGrpSpPr>
          <p:cNvPr id="527" name="Group 526"/>
          <p:cNvGrpSpPr/>
          <p:nvPr/>
        </p:nvGrpSpPr>
        <p:grpSpPr>
          <a:xfrm>
            <a:off x="2803645" y="4144351"/>
            <a:ext cx="733943" cy="830344"/>
            <a:chOff x="2745118" y="4188050"/>
            <a:chExt cx="733943" cy="830344"/>
          </a:xfrm>
        </p:grpSpPr>
        <p:sp>
          <p:nvSpPr>
            <p:cNvPr id="60" name="Shape 529"/>
            <p:cNvSpPr/>
            <p:nvPr/>
          </p:nvSpPr>
          <p:spPr>
            <a:xfrm>
              <a:off x="2745118" y="41880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67457" y="4324573"/>
              <a:ext cx="463296" cy="475488"/>
            </a:xfrm>
            <a:prstGeom prst="rect">
              <a:avLst/>
            </a:prstGeom>
          </p:spPr>
        </p:pic>
        <p:sp>
          <p:nvSpPr>
            <p:cNvPr id="61" name="Shape 530"/>
            <p:cNvSpPr/>
            <p:nvPr/>
          </p:nvSpPr>
          <p:spPr>
            <a:xfrm>
              <a:off x="2749694" y="4895283"/>
              <a:ext cx="72936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NOTIFICATION</a:t>
              </a:r>
              <a:endParaRPr sz="800" b="1" dirty="0">
                <a:solidFill>
                  <a:srgbClr val="4277BB"/>
                </a:solidFill>
              </a:endParaRPr>
            </a:p>
          </p:txBody>
        </p:sp>
      </p:grpSp>
      <p:grpSp>
        <p:nvGrpSpPr>
          <p:cNvPr id="528" name="Group 527"/>
          <p:cNvGrpSpPr/>
          <p:nvPr/>
        </p:nvGrpSpPr>
        <p:grpSpPr>
          <a:xfrm>
            <a:off x="2830010" y="5224948"/>
            <a:ext cx="707233" cy="830344"/>
            <a:chOff x="2699967" y="5265371"/>
            <a:chExt cx="707233" cy="830344"/>
          </a:xfrm>
        </p:grpSpPr>
        <p:sp>
          <p:nvSpPr>
            <p:cNvPr id="62" name="Shape 529"/>
            <p:cNvSpPr/>
            <p:nvPr/>
          </p:nvSpPr>
          <p:spPr>
            <a:xfrm>
              <a:off x="2699967" y="52653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5050" y="5331384"/>
              <a:ext cx="547599" cy="562010"/>
            </a:xfrm>
            <a:prstGeom prst="rect">
              <a:avLst/>
            </a:prstGeom>
          </p:spPr>
        </p:pic>
        <p:sp>
          <p:nvSpPr>
            <p:cNvPr id="63" name="Shape 530"/>
            <p:cNvSpPr/>
            <p:nvPr/>
          </p:nvSpPr>
          <p:spPr>
            <a:xfrm>
              <a:off x="2855225" y="5972604"/>
              <a:ext cx="428002"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AGENTS</a:t>
              </a:r>
              <a:endParaRPr sz="800" b="1" dirty="0">
                <a:solidFill>
                  <a:srgbClr val="4277BB"/>
                </a:solidFill>
              </a:endParaRPr>
            </a:p>
          </p:txBody>
        </p:sp>
      </p:grpSp>
      <p:grpSp>
        <p:nvGrpSpPr>
          <p:cNvPr id="541" name="Group 540"/>
          <p:cNvGrpSpPr/>
          <p:nvPr/>
        </p:nvGrpSpPr>
        <p:grpSpPr>
          <a:xfrm>
            <a:off x="251523" y="6424704"/>
            <a:ext cx="707233" cy="953454"/>
            <a:chOff x="351481" y="6489700"/>
            <a:chExt cx="707233" cy="953454"/>
          </a:xfrm>
        </p:grpSpPr>
        <p:sp>
          <p:nvSpPr>
            <p:cNvPr id="68" name="Shape 529"/>
            <p:cNvSpPr/>
            <p:nvPr/>
          </p:nvSpPr>
          <p:spPr>
            <a:xfrm>
              <a:off x="351481" y="648970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086" y="6611112"/>
              <a:ext cx="463296" cy="475488"/>
            </a:xfrm>
            <a:prstGeom prst="rect">
              <a:avLst/>
            </a:prstGeom>
          </p:spPr>
        </p:pic>
        <p:sp>
          <p:nvSpPr>
            <p:cNvPr id="69" name="Shape 530"/>
            <p:cNvSpPr/>
            <p:nvPr/>
          </p:nvSpPr>
          <p:spPr>
            <a:xfrm>
              <a:off x="387316" y="7196933"/>
              <a:ext cx="666850"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LOG</a:t>
              </a:r>
            </a:p>
            <a:p>
              <a:pPr lvl="0">
                <a:defRPr sz="1800" b="0">
                  <a:solidFill>
                    <a:srgbClr val="000000"/>
                  </a:solidFill>
                </a:defRPr>
              </a:pPr>
              <a:r>
                <a:rPr lang="en-US" sz="800" b="1" dirty="0" smtClean="0">
                  <a:solidFill>
                    <a:srgbClr val="4277BB"/>
                  </a:solidFill>
                </a:rPr>
                <a:t>MONITORING</a:t>
              </a:r>
              <a:endParaRPr sz="800" b="1" dirty="0">
                <a:solidFill>
                  <a:srgbClr val="4277BB"/>
                </a:solidFill>
              </a:endParaRPr>
            </a:p>
          </p:txBody>
        </p:sp>
      </p:grpSp>
      <p:grpSp>
        <p:nvGrpSpPr>
          <p:cNvPr id="535" name="Group 534"/>
          <p:cNvGrpSpPr/>
          <p:nvPr/>
        </p:nvGrpSpPr>
        <p:grpSpPr>
          <a:xfrm>
            <a:off x="2821922" y="6375540"/>
            <a:ext cx="745397" cy="953454"/>
            <a:chOff x="2591978" y="6425242"/>
            <a:chExt cx="745397" cy="953454"/>
          </a:xfrm>
        </p:grpSpPr>
        <p:sp>
          <p:nvSpPr>
            <p:cNvPr id="72" name="Shape 529"/>
            <p:cNvSpPr/>
            <p:nvPr/>
          </p:nvSpPr>
          <p:spPr>
            <a:xfrm>
              <a:off x="2595416" y="642524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12118" y="6515686"/>
              <a:ext cx="463296" cy="475488"/>
            </a:xfrm>
            <a:prstGeom prst="rect">
              <a:avLst/>
            </a:prstGeom>
          </p:spPr>
        </p:pic>
        <p:sp>
          <p:nvSpPr>
            <p:cNvPr id="73" name="Shape 530"/>
            <p:cNvSpPr/>
            <p:nvPr/>
          </p:nvSpPr>
          <p:spPr>
            <a:xfrm>
              <a:off x="2591978" y="7132475"/>
              <a:ext cx="74539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PROBLEM</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542" name="Group 541"/>
          <p:cNvGrpSpPr/>
          <p:nvPr/>
        </p:nvGrpSpPr>
        <p:grpSpPr>
          <a:xfrm>
            <a:off x="5197012" y="1759060"/>
            <a:ext cx="707233" cy="830344"/>
            <a:chOff x="4385467" y="1745906"/>
            <a:chExt cx="707233" cy="830344"/>
          </a:xfrm>
        </p:grpSpPr>
        <p:sp>
          <p:nvSpPr>
            <p:cNvPr id="76" name="Shape 529"/>
            <p:cNvSpPr/>
            <p:nvPr/>
          </p:nvSpPr>
          <p:spPr>
            <a:xfrm>
              <a:off x="4385467" y="174590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77566" y="1823538"/>
              <a:ext cx="581041" cy="596332"/>
            </a:xfrm>
            <a:prstGeom prst="rect">
              <a:avLst/>
            </a:prstGeom>
          </p:spPr>
        </p:pic>
        <p:sp>
          <p:nvSpPr>
            <p:cNvPr id="77" name="Shape 530"/>
            <p:cNvSpPr/>
            <p:nvPr/>
          </p:nvSpPr>
          <p:spPr>
            <a:xfrm>
              <a:off x="4490230" y="2453139"/>
              <a:ext cx="528991"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RUNBOOK</a:t>
              </a:r>
              <a:endParaRPr sz="800" b="1" dirty="0">
                <a:solidFill>
                  <a:srgbClr val="4277BB"/>
                </a:solidFill>
              </a:endParaRPr>
            </a:p>
          </p:txBody>
        </p:sp>
      </p:grpSp>
      <p:grpSp>
        <p:nvGrpSpPr>
          <p:cNvPr id="35" name="Group 34"/>
          <p:cNvGrpSpPr/>
          <p:nvPr/>
        </p:nvGrpSpPr>
        <p:grpSpPr>
          <a:xfrm>
            <a:off x="7575587" y="1779217"/>
            <a:ext cx="1003470" cy="963065"/>
            <a:chOff x="6750902" y="1811160"/>
            <a:chExt cx="1003470" cy="963065"/>
          </a:xfrm>
        </p:grpSpPr>
        <p:sp>
          <p:nvSpPr>
            <p:cNvPr id="80" name="Shape 529"/>
            <p:cNvSpPr/>
            <p:nvPr/>
          </p:nvSpPr>
          <p:spPr>
            <a:xfrm>
              <a:off x="6894442" y="181116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4" name="Picture 2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5662" y="1922867"/>
              <a:ext cx="530352" cy="518160"/>
            </a:xfrm>
            <a:prstGeom prst="rect">
              <a:avLst/>
            </a:prstGeom>
          </p:spPr>
        </p:pic>
        <p:sp>
          <p:nvSpPr>
            <p:cNvPr id="81" name="Shape 530"/>
            <p:cNvSpPr/>
            <p:nvPr/>
          </p:nvSpPr>
          <p:spPr>
            <a:xfrm>
              <a:off x="6750902" y="2528004"/>
              <a:ext cx="1003470"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IBM MONITORING </a:t>
              </a:r>
            </a:p>
            <a:p>
              <a:pPr lvl="0">
                <a:defRPr sz="1800" b="0">
                  <a:solidFill>
                    <a:srgbClr val="000000"/>
                  </a:solidFill>
                </a:defRPr>
              </a:pPr>
              <a:r>
                <a:rPr lang="en-US" sz="800" b="1" dirty="0" smtClean="0">
                  <a:solidFill>
                    <a:srgbClr val="4277BB"/>
                  </a:solidFill>
                </a:rPr>
                <a:t>&amp; ANALYTICS</a:t>
              </a:r>
            </a:p>
          </p:txBody>
        </p:sp>
      </p:grpSp>
      <p:grpSp>
        <p:nvGrpSpPr>
          <p:cNvPr id="543" name="Group 542"/>
          <p:cNvGrpSpPr/>
          <p:nvPr/>
        </p:nvGrpSpPr>
        <p:grpSpPr>
          <a:xfrm>
            <a:off x="5187663" y="2975555"/>
            <a:ext cx="725930" cy="830344"/>
            <a:chOff x="4385467" y="2991391"/>
            <a:chExt cx="725930" cy="830344"/>
          </a:xfrm>
        </p:grpSpPr>
        <p:sp>
          <p:nvSpPr>
            <p:cNvPr id="86" name="Shape 529"/>
            <p:cNvSpPr/>
            <p:nvPr/>
          </p:nvSpPr>
          <p:spPr>
            <a:xfrm>
              <a:off x="4385467" y="299139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2100" y="3030660"/>
              <a:ext cx="587613" cy="603076"/>
            </a:xfrm>
            <a:prstGeom prst="rect">
              <a:avLst/>
            </a:prstGeom>
          </p:spPr>
        </p:pic>
        <p:sp>
          <p:nvSpPr>
            <p:cNvPr id="87" name="Shape 530"/>
            <p:cNvSpPr/>
            <p:nvPr/>
          </p:nvSpPr>
          <p:spPr>
            <a:xfrm>
              <a:off x="4398060" y="3698624"/>
              <a:ext cx="71333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DIAGNOSTICS</a:t>
              </a:r>
              <a:endParaRPr sz="800" b="1" dirty="0">
                <a:solidFill>
                  <a:srgbClr val="4277BB"/>
                </a:solidFill>
              </a:endParaRPr>
            </a:p>
          </p:txBody>
        </p:sp>
      </p:grpSp>
      <p:grpSp>
        <p:nvGrpSpPr>
          <p:cNvPr id="32" name="Group 31"/>
          <p:cNvGrpSpPr/>
          <p:nvPr/>
        </p:nvGrpSpPr>
        <p:grpSpPr>
          <a:xfrm>
            <a:off x="5202124" y="4102562"/>
            <a:ext cx="707233" cy="953454"/>
            <a:chOff x="4145652" y="4069871"/>
            <a:chExt cx="707233" cy="953454"/>
          </a:xfrm>
        </p:grpSpPr>
        <p:sp>
          <p:nvSpPr>
            <p:cNvPr id="96" name="Shape 529"/>
            <p:cNvSpPr/>
            <p:nvPr/>
          </p:nvSpPr>
          <p:spPr>
            <a:xfrm>
              <a:off x="4145652" y="40698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1" name="Picture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08186" y="4203371"/>
              <a:ext cx="463296" cy="475488"/>
            </a:xfrm>
            <a:prstGeom prst="rect">
              <a:avLst/>
            </a:prstGeom>
          </p:spPr>
        </p:pic>
        <p:sp>
          <p:nvSpPr>
            <p:cNvPr id="97" name="Shape 530"/>
            <p:cNvSpPr/>
            <p:nvPr/>
          </p:nvSpPr>
          <p:spPr>
            <a:xfrm>
              <a:off x="4250416" y="4777104"/>
              <a:ext cx="528991"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EXECUTE</a:t>
              </a:r>
            </a:p>
            <a:p>
              <a:pPr lvl="0">
                <a:defRPr sz="1800" b="0">
                  <a:solidFill>
                    <a:srgbClr val="000000"/>
                  </a:solidFill>
                </a:defRPr>
              </a:pPr>
              <a:r>
                <a:rPr lang="en-US" sz="800" b="1" dirty="0" smtClean="0">
                  <a:solidFill>
                    <a:srgbClr val="4277BB"/>
                  </a:solidFill>
                </a:rPr>
                <a:t>RUNBOOK</a:t>
              </a:r>
            </a:p>
          </p:txBody>
        </p:sp>
      </p:grpSp>
      <p:grpSp>
        <p:nvGrpSpPr>
          <p:cNvPr id="36" name="Group 35"/>
          <p:cNvGrpSpPr/>
          <p:nvPr/>
        </p:nvGrpSpPr>
        <p:grpSpPr>
          <a:xfrm>
            <a:off x="7719127" y="3012033"/>
            <a:ext cx="707233" cy="953454"/>
            <a:chOff x="6769400" y="4048944"/>
            <a:chExt cx="707233" cy="953454"/>
          </a:xfrm>
        </p:grpSpPr>
        <p:sp>
          <p:nvSpPr>
            <p:cNvPr id="102" name="Shape 529"/>
            <p:cNvSpPr/>
            <p:nvPr/>
          </p:nvSpPr>
          <p:spPr>
            <a:xfrm>
              <a:off x="6769400" y="404894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2" name="Picture 5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856703" y="4152945"/>
              <a:ext cx="528944" cy="542864"/>
            </a:xfrm>
            <a:prstGeom prst="rect">
              <a:avLst/>
            </a:prstGeom>
          </p:spPr>
        </p:pic>
        <p:sp>
          <p:nvSpPr>
            <p:cNvPr id="103" name="Shape 530"/>
            <p:cNvSpPr/>
            <p:nvPr/>
          </p:nvSpPr>
          <p:spPr>
            <a:xfrm>
              <a:off x="6810844" y="4756177"/>
              <a:ext cx="655628"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EVALUATE &amp;</a:t>
              </a:r>
            </a:p>
            <a:p>
              <a:pPr lvl="0">
                <a:defRPr sz="1800" b="0">
                  <a:solidFill>
                    <a:srgbClr val="000000"/>
                  </a:solidFill>
                </a:defRPr>
              </a:pPr>
              <a:r>
                <a:rPr lang="en-US" sz="800" b="1" dirty="0" smtClean="0">
                  <a:solidFill>
                    <a:srgbClr val="4277BB"/>
                  </a:solidFill>
                </a:rPr>
                <a:t>COMMENT</a:t>
              </a:r>
              <a:endParaRPr sz="800" b="1" dirty="0">
                <a:solidFill>
                  <a:srgbClr val="4277BB"/>
                </a:solidFill>
              </a:endParaRPr>
            </a:p>
          </p:txBody>
        </p:sp>
      </p:grpSp>
      <p:grpSp>
        <p:nvGrpSpPr>
          <p:cNvPr id="33" name="Group 32"/>
          <p:cNvGrpSpPr/>
          <p:nvPr/>
        </p:nvGrpSpPr>
        <p:grpSpPr>
          <a:xfrm>
            <a:off x="5191591" y="5221869"/>
            <a:ext cx="707233" cy="830344"/>
            <a:chOff x="4108309" y="5015443"/>
            <a:chExt cx="707233" cy="830344"/>
          </a:xfrm>
        </p:grpSpPr>
        <p:sp>
          <p:nvSpPr>
            <p:cNvPr id="108" name="Shape 529"/>
            <p:cNvSpPr/>
            <p:nvPr/>
          </p:nvSpPr>
          <p:spPr>
            <a:xfrm>
              <a:off x="4108309" y="501544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9" name="Picture 2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245918" y="5122870"/>
              <a:ext cx="463296" cy="475488"/>
            </a:xfrm>
            <a:prstGeom prst="rect">
              <a:avLst/>
            </a:prstGeom>
          </p:spPr>
        </p:pic>
        <p:sp>
          <p:nvSpPr>
            <p:cNvPr id="109" name="Shape 530"/>
            <p:cNvSpPr/>
            <p:nvPr/>
          </p:nvSpPr>
          <p:spPr>
            <a:xfrm>
              <a:off x="4301236" y="5722676"/>
              <a:ext cx="352661"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SLACK</a:t>
              </a:r>
              <a:endParaRPr sz="800" b="1" dirty="0">
                <a:solidFill>
                  <a:srgbClr val="4277BB"/>
                </a:solidFill>
              </a:endParaRPr>
            </a:p>
          </p:txBody>
        </p:sp>
      </p:grpSp>
      <p:grpSp>
        <p:nvGrpSpPr>
          <p:cNvPr id="37" name="Group 36"/>
          <p:cNvGrpSpPr/>
          <p:nvPr/>
        </p:nvGrpSpPr>
        <p:grpSpPr>
          <a:xfrm>
            <a:off x="7699854" y="4117144"/>
            <a:ext cx="707233" cy="953454"/>
            <a:chOff x="6921598" y="5050289"/>
            <a:chExt cx="707233" cy="953454"/>
          </a:xfrm>
        </p:grpSpPr>
        <p:sp>
          <p:nvSpPr>
            <p:cNvPr id="114" name="Shape 529"/>
            <p:cNvSpPr/>
            <p:nvPr/>
          </p:nvSpPr>
          <p:spPr>
            <a:xfrm>
              <a:off x="6921598" y="505028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6" name="Picture 5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5863" y="5086071"/>
              <a:ext cx="571134" cy="586164"/>
            </a:xfrm>
            <a:prstGeom prst="rect">
              <a:avLst/>
            </a:prstGeom>
          </p:spPr>
        </p:pic>
        <p:sp>
          <p:nvSpPr>
            <p:cNvPr id="115" name="Shape 530"/>
            <p:cNvSpPr/>
            <p:nvPr/>
          </p:nvSpPr>
          <p:spPr>
            <a:xfrm>
              <a:off x="7057621" y="5757522"/>
              <a:ext cx="466474"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RUBY</a:t>
              </a:r>
            </a:p>
            <a:p>
              <a:pPr lvl="0">
                <a:defRPr sz="1800" b="0">
                  <a:solidFill>
                    <a:srgbClr val="000000"/>
                  </a:solidFill>
                </a:defRPr>
              </a:pPr>
              <a:r>
                <a:rPr lang="en-US" sz="800" b="1" dirty="0" smtClean="0">
                  <a:solidFill>
                    <a:srgbClr val="4277BB"/>
                  </a:solidFill>
                </a:rPr>
                <a:t>RUNTIME</a:t>
              </a:r>
              <a:endParaRPr sz="800" b="1" dirty="0">
                <a:solidFill>
                  <a:srgbClr val="4277BB"/>
                </a:solidFill>
              </a:endParaRPr>
            </a:p>
          </p:txBody>
        </p:sp>
      </p:grpSp>
      <p:grpSp>
        <p:nvGrpSpPr>
          <p:cNvPr id="42" name="Group 41"/>
          <p:cNvGrpSpPr/>
          <p:nvPr/>
        </p:nvGrpSpPr>
        <p:grpSpPr>
          <a:xfrm>
            <a:off x="7715497" y="5205667"/>
            <a:ext cx="707233" cy="830344"/>
            <a:chOff x="6980255" y="6086959"/>
            <a:chExt cx="707233" cy="830344"/>
          </a:xfrm>
        </p:grpSpPr>
        <p:sp>
          <p:nvSpPr>
            <p:cNvPr id="124" name="Shape 529"/>
            <p:cNvSpPr/>
            <p:nvPr/>
          </p:nvSpPr>
          <p:spPr>
            <a:xfrm>
              <a:off x="6980255" y="608695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1" name="Picture 52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21175" y="6228240"/>
              <a:ext cx="463296" cy="475488"/>
            </a:xfrm>
            <a:prstGeom prst="rect">
              <a:avLst/>
            </a:prstGeom>
          </p:spPr>
        </p:pic>
        <p:sp>
          <p:nvSpPr>
            <p:cNvPr id="125" name="Shape 530"/>
            <p:cNvSpPr/>
            <p:nvPr/>
          </p:nvSpPr>
          <p:spPr>
            <a:xfrm>
              <a:off x="7153147" y="6794192"/>
              <a:ext cx="392736"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IMPACT</a:t>
              </a:r>
              <a:endParaRPr sz="800" b="1" dirty="0">
                <a:solidFill>
                  <a:srgbClr val="4277BB"/>
                </a:solidFill>
              </a:endParaRPr>
            </a:p>
          </p:txBody>
        </p:sp>
      </p:grpSp>
      <p:grpSp>
        <p:nvGrpSpPr>
          <p:cNvPr id="34" name="Group 33"/>
          <p:cNvGrpSpPr/>
          <p:nvPr/>
        </p:nvGrpSpPr>
        <p:grpSpPr>
          <a:xfrm>
            <a:off x="5242689" y="6381020"/>
            <a:ext cx="707233" cy="830344"/>
            <a:chOff x="4098484" y="6195974"/>
            <a:chExt cx="707233" cy="830344"/>
          </a:xfrm>
        </p:grpSpPr>
        <p:sp>
          <p:nvSpPr>
            <p:cNvPr id="132" name="Shape 529"/>
            <p:cNvSpPr/>
            <p:nvPr/>
          </p:nvSpPr>
          <p:spPr>
            <a:xfrm>
              <a:off x="4098484" y="619597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3" name="Picture 13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130019" y="6235284"/>
              <a:ext cx="583141" cy="598487"/>
            </a:xfrm>
            <a:prstGeom prst="rect">
              <a:avLst/>
            </a:prstGeom>
          </p:spPr>
        </p:pic>
        <p:sp>
          <p:nvSpPr>
            <p:cNvPr id="134" name="Shape 530"/>
            <p:cNvSpPr/>
            <p:nvPr/>
          </p:nvSpPr>
          <p:spPr>
            <a:xfrm>
              <a:off x="4183211" y="6903207"/>
              <a:ext cx="56906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CHANNELS</a:t>
              </a:r>
              <a:endParaRPr sz="800" b="1" dirty="0">
                <a:solidFill>
                  <a:srgbClr val="4277BB"/>
                </a:solidFill>
              </a:endParaRPr>
            </a:p>
          </p:txBody>
        </p:sp>
      </p:grpSp>
      <p:sp>
        <p:nvSpPr>
          <p:cNvPr id="147" name="Shape 536"/>
          <p:cNvSpPr/>
          <p:nvPr/>
        </p:nvSpPr>
        <p:spPr>
          <a:xfrm>
            <a:off x="1115050" y="3183738"/>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48" name="Shape 536"/>
          <p:cNvSpPr/>
          <p:nvPr/>
        </p:nvSpPr>
        <p:spPr>
          <a:xfrm>
            <a:off x="1102683" y="4315748"/>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49" name="Shape 536"/>
          <p:cNvSpPr/>
          <p:nvPr/>
        </p:nvSpPr>
        <p:spPr>
          <a:xfrm>
            <a:off x="1112939" y="548215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(Describe component)</a:t>
            </a:r>
            <a:endParaRPr sz="1000"/>
          </a:p>
        </p:txBody>
      </p:sp>
      <p:sp>
        <p:nvSpPr>
          <p:cNvPr id="155" name="Shape 536"/>
          <p:cNvSpPr/>
          <p:nvPr/>
        </p:nvSpPr>
        <p:spPr>
          <a:xfrm>
            <a:off x="3614682" y="199572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6" name="Shape 536"/>
          <p:cNvSpPr/>
          <p:nvPr/>
        </p:nvSpPr>
        <p:spPr>
          <a:xfrm>
            <a:off x="3614682" y="318065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7" name="Shape 536"/>
          <p:cNvSpPr/>
          <p:nvPr/>
        </p:nvSpPr>
        <p:spPr>
          <a:xfrm>
            <a:off x="3609482" y="439339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8" name="Shape 536"/>
          <p:cNvSpPr/>
          <p:nvPr/>
        </p:nvSpPr>
        <p:spPr>
          <a:xfrm>
            <a:off x="3585404" y="547018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9" name="Shape 536"/>
          <p:cNvSpPr/>
          <p:nvPr/>
        </p:nvSpPr>
        <p:spPr>
          <a:xfrm>
            <a:off x="3618391" y="6628607"/>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7" name="Shape 536"/>
          <p:cNvSpPr/>
          <p:nvPr/>
        </p:nvSpPr>
        <p:spPr>
          <a:xfrm>
            <a:off x="6006361" y="197875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169" name="Group 168"/>
          <p:cNvGrpSpPr/>
          <p:nvPr/>
        </p:nvGrpSpPr>
        <p:grpSpPr>
          <a:xfrm>
            <a:off x="7692750" y="6259088"/>
            <a:ext cx="825546" cy="953454"/>
            <a:chOff x="7502502" y="4076975"/>
            <a:chExt cx="825546" cy="953454"/>
          </a:xfrm>
        </p:grpSpPr>
        <p:sp>
          <p:nvSpPr>
            <p:cNvPr id="170" name="Shape 529"/>
            <p:cNvSpPr/>
            <p:nvPr/>
          </p:nvSpPr>
          <p:spPr>
            <a:xfrm>
              <a:off x="7546014" y="407697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1" name="Picture 17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659498" y="4121612"/>
              <a:ext cx="622338" cy="638715"/>
            </a:xfrm>
            <a:prstGeom prst="rect">
              <a:avLst/>
            </a:prstGeom>
          </p:spPr>
        </p:pic>
        <p:sp>
          <p:nvSpPr>
            <p:cNvPr id="172" name="Shape 530"/>
            <p:cNvSpPr/>
            <p:nvPr/>
          </p:nvSpPr>
          <p:spPr>
            <a:xfrm>
              <a:off x="7502502" y="4784208"/>
              <a:ext cx="825546"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ACKNOWLEDGE</a:t>
              </a:r>
            </a:p>
            <a:p>
              <a:pPr lvl="0">
                <a:defRPr sz="1800" b="0">
                  <a:solidFill>
                    <a:srgbClr val="000000"/>
                  </a:solidFill>
                </a:defRPr>
              </a:pPr>
              <a:r>
                <a:rPr lang="en-US" sz="800" b="1" dirty="0" smtClean="0">
                  <a:solidFill>
                    <a:srgbClr val="4277BB"/>
                  </a:solidFill>
                </a:rPr>
                <a:t>ALERTS</a:t>
              </a:r>
              <a:endParaRPr sz="800" b="1" dirty="0">
                <a:solidFill>
                  <a:srgbClr val="4277BB"/>
                </a:solidFill>
              </a:endParaRPr>
            </a:p>
          </p:txBody>
        </p:sp>
      </p:grpSp>
      <p:sp>
        <p:nvSpPr>
          <p:cNvPr id="173" name="Shape 536"/>
          <p:cNvSpPr/>
          <p:nvPr/>
        </p:nvSpPr>
        <p:spPr>
          <a:xfrm>
            <a:off x="5991372" y="3216932"/>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4" name="Shape 536"/>
          <p:cNvSpPr/>
          <p:nvPr/>
        </p:nvSpPr>
        <p:spPr>
          <a:xfrm>
            <a:off x="5969614" y="4335867"/>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5" name="Shape 536"/>
          <p:cNvSpPr/>
          <p:nvPr/>
        </p:nvSpPr>
        <p:spPr>
          <a:xfrm>
            <a:off x="5951263" y="5460658"/>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6" name="Shape 536"/>
          <p:cNvSpPr/>
          <p:nvPr/>
        </p:nvSpPr>
        <p:spPr>
          <a:xfrm>
            <a:off x="5991371" y="664173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7" name="Shape 536"/>
          <p:cNvSpPr/>
          <p:nvPr/>
        </p:nvSpPr>
        <p:spPr>
          <a:xfrm>
            <a:off x="8522000" y="199572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8" name="Shape 536"/>
          <p:cNvSpPr/>
          <p:nvPr/>
        </p:nvSpPr>
        <p:spPr>
          <a:xfrm>
            <a:off x="8472084" y="3265076"/>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9" name="Shape 536"/>
          <p:cNvSpPr/>
          <p:nvPr/>
        </p:nvSpPr>
        <p:spPr>
          <a:xfrm>
            <a:off x="8472084" y="4363672"/>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0" name="Shape 536"/>
          <p:cNvSpPr/>
          <p:nvPr/>
        </p:nvSpPr>
        <p:spPr>
          <a:xfrm>
            <a:off x="8487907" y="5449216"/>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1" name="Shape 536"/>
          <p:cNvSpPr/>
          <p:nvPr/>
        </p:nvSpPr>
        <p:spPr>
          <a:xfrm>
            <a:off x="8518296" y="6511237"/>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2" name="Shape 536"/>
          <p:cNvSpPr/>
          <p:nvPr/>
        </p:nvSpPr>
        <p:spPr>
          <a:xfrm>
            <a:off x="1041031" y="6623082"/>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(Describe component)</a:t>
            </a:r>
            <a:endParaRPr sz="1000"/>
          </a:p>
        </p:txBody>
      </p:sp>
    </p:spTree>
    <p:extLst>
      <p:ext uri="{BB962C8B-B14F-4D97-AF65-F5344CB8AC3E}">
        <p14:creationId xmlns:p14="http://schemas.microsoft.com/office/powerpoint/2010/main" val="214128561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883166" y="199187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75" y="2135327"/>
            <a:ext cx="463296" cy="4754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4" y="3414227"/>
            <a:ext cx="463296" cy="4754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86" y="6611112"/>
            <a:ext cx="463296" cy="47548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0229" y="4241800"/>
            <a:ext cx="463296" cy="475488"/>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5119" y="3095547"/>
            <a:ext cx="463296" cy="475488"/>
          </a:xfrm>
          <a:prstGeom prst="rect">
            <a:avLst/>
          </a:prstGeom>
        </p:spPr>
      </p:pic>
      <p:grpSp>
        <p:nvGrpSpPr>
          <p:cNvPr id="46" name="Group 45"/>
          <p:cNvGrpSpPr/>
          <p:nvPr/>
        </p:nvGrpSpPr>
        <p:grpSpPr>
          <a:xfrm>
            <a:off x="7789601" y="4319543"/>
            <a:ext cx="707233" cy="830344"/>
            <a:chOff x="9686459" y="6196374"/>
            <a:chExt cx="707233" cy="830344"/>
          </a:xfrm>
        </p:grpSpPr>
        <p:grpSp>
          <p:nvGrpSpPr>
            <p:cNvPr id="43" name="Group 42"/>
            <p:cNvGrpSpPr/>
            <p:nvPr/>
          </p:nvGrpSpPr>
          <p:grpSpPr>
            <a:xfrm>
              <a:off x="9686459" y="6196374"/>
              <a:ext cx="707233" cy="830344"/>
              <a:chOff x="8925155" y="5106949"/>
              <a:chExt cx="707233" cy="830344"/>
            </a:xfrm>
          </p:grpSpPr>
          <p:sp>
            <p:nvSpPr>
              <p:cNvPr id="128" name="Shape 529"/>
              <p:cNvSpPr/>
              <p:nvPr/>
            </p:nvSpPr>
            <p:spPr>
              <a:xfrm>
                <a:off x="8925155" y="510694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29" name="Shape 530"/>
              <p:cNvSpPr/>
              <p:nvPr/>
            </p:nvSpPr>
            <p:spPr>
              <a:xfrm>
                <a:off x="9038735" y="5814182"/>
                <a:ext cx="511358"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GRAFANA</a:t>
                </a:r>
                <a:endParaRPr sz="800" b="1" dirty="0">
                  <a:solidFill>
                    <a:srgbClr val="4277BB"/>
                  </a:solidFill>
                </a:endParaRPr>
              </a:p>
            </p:txBody>
          </p:sp>
        </p:grpSp>
        <p:pic>
          <p:nvPicPr>
            <p:cNvPr id="520" name="Picture 5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0121" y="6305009"/>
              <a:ext cx="463296" cy="475488"/>
            </a:xfrm>
            <a:prstGeom prst="rect">
              <a:avLst/>
            </a:prstGeom>
          </p:spPr>
        </p:pic>
      </p:grpSp>
      <p:grpSp>
        <p:nvGrpSpPr>
          <p:cNvPr id="8" name="Group 7"/>
          <p:cNvGrpSpPr/>
          <p:nvPr/>
        </p:nvGrpSpPr>
        <p:grpSpPr>
          <a:xfrm>
            <a:off x="157394" y="1777396"/>
            <a:ext cx="745397" cy="953454"/>
            <a:chOff x="1483908" y="3931896"/>
            <a:chExt cx="745397" cy="953454"/>
          </a:xfrm>
        </p:grpSpPr>
        <p:sp>
          <p:nvSpPr>
            <p:cNvPr id="64" name="Shape 529"/>
            <p:cNvSpPr/>
            <p:nvPr/>
          </p:nvSpPr>
          <p:spPr>
            <a:xfrm>
              <a:off x="1487345" y="393189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1146" y="4055662"/>
              <a:ext cx="463296" cy="475488"/>
            </a:xfrm>
            <a:prstGeom prst="rect">
              <a:avLst/>
            </a:prstGeom>
          </p:spPr>
        </p:pic>
        <p:sp>
          <p:nvSpPr>
            <p:cNvPr id="65" name="Shape 530"/>
            <p:cNvSpPr/>
            <p:nvPr/>
          </p:nvSpPr>
          <p:spPr>
            <a:xfrm>
              <a:off x="1483908" y="4639129"/>
              <a:ext cx="74539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CHANGE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9" name="Group 8"/>
          <p:cNvGrpSpPr/>
          <p:nvPr/>
        </p:nvGrpSpPr>
        <p:grpSpPr>
          <a:xfrm>
            <a:off x="160831" y="3080152"/>
            <a:ext cx="707233" cy="848067"/>
            <a:chOff x="1549459" y="5015443"/>
            <a:chExt cx="707233" cy="848067"/>
          </a:xfrm>
        </p:grpSpPr>
        <p:sp>
          <p:nvSpPr>
            <p:cNvPr id="66" name="Shape 529"/>
            <p:cNvSpPr/>
            <p:nvPr/>
          </p:nvSpPr>
          <p:spPr>
            <a:xfrm>
              <a:off x="1549459" y="501544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5389" y="5136181"/>
              <a:ext cx="463296" cy="475488"/>
            </a:xfrm>
            <a:prstGeom prst="rect">
              <a:avLst/>
            </a:prstGeom>
          </p:spPr>
        </p:pic>
        <p:sp>
          <p:nvSpPr>
            <p:cNvPr id="67" name="Shape 530"/>
            <p:cNvSpPr/>
            <p:nvPr/>
          </p:nvSpPr>
          <p:spPr>
            <a:xfrm>
              <a:off x="1571553" y="5740399"/>
              <a:ext cx="666850"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MONITORING</a:t>
              </a:r>
              <a:endParaRPr sz="800" b="1" dirty="0">
                <a:solidFill>
                  <a:srgbClr val="4277BB"/>
                </a:solidFill>
              </a:endParaRPr>
            </a:p>
          </p:txBody>
        </p:sp>
      </p:grpSp>
      <p:grpSp>
        <p:nvGrpSpPr>
          <p:cNvPr id="12" name="Group 11"/>
          <p:cNvGrpSpPr/>
          <p:nvPr/>
        </p:nvGrpSpPr>
        <p:grpSpPr>
          <a:xfrm>
            <a:off x="85769" y="4321415"/>
            <a:ext cx="865622" cy="953454"/>
            <a:chOff x="1416853" y="6410354"/>
            <a:chExt cx="865622" cy="953454"/>
          </a:xfrm>
        </p:grpSpPr>
        <p:sp>
          <p:nvSpPr>
            <p:cNvPr id="70" name="Shape 529"/>
            <p:cNvSpPr/>
            <p:nvPr/>
          </p:nvSpPr>
          <p:spPr>
            <a:xfrm>
              <a:off x="1480404" y="641035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8016" y="6526227"/>
              <a:ext cx="463296" cy="475488"/>
            </a:xfrm>
            <a:prstGeom prst="rect">
              <a:avLst/>
            </a:prstGeom>
          </p:spPr>
        </p:pic>
        <p:sp>
          <p:nvSpPr>
            <p:cNvPr id="71" name="Shape 530"/>
            <p:cNvSpPr/>
            <p:nvPr/>
          </p:nvSpPr>
          <p:spPr>
            <a:xfrm>
              <a:off x="1416853" y="7117587"/>
              <a:ext cx="865622"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CONFIGURATION</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41" name="Group 40"/>
          <p:cNvGrpSpPr/>
          <p:nvPr/>
        </p:nvGrpSpPr>
        <p:grpSpPr>
          <a:xfrm>
            <a:off x="7781621" y="1825176"/>
            <a:ext cx="707233" cy="830344"/>
            <a:chOff x="9110535" y="1934079"/>
            <a:chExt cx="707233" cy="830344"/>
          </a:xfrm>
        </p:grpSpPr>
        <p:sp>
          <p:nvSpPr>
            <p:cNvPr id="84" name="Shape 529"/>
            <p:cNvSpPr/>
            <p:nvPr/>
          </p:nvSpPr>
          <p:spPr>
            <a:xfrm>
              <a:off x="9110535" y="193407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45074" y="2049952"/>
              <a:ext cx="463296" cy="475488"/>
            </a:xfrm>
            <a:prstGeom prst="rect">
              <a:avLst/>
            </a:prstGeom>
          </p:spPr>
        </p:pic>
        <p:sp>
          <p:nvSpPr>
            <p:cNvPr id="85" name="Shape 530"/>
            <p:cNvSpPr/>
            <p:nvPr/>
          </p:nvSpPr>
          <p:spPr>
            <a:xfrm>
              <a:off x="9194459" y="2641312"/>
              <a:ext cx="570670"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LOGSTASH</a:t>
              </a:r>
              <a:endParaRPr sz="800" b="1" dirty="0">
                <a:solidFill>
                  <a:srgbClr val="4277BB"/>
                </a:solidFill>
              </a:endParaRPr>
            </a:p>
          </p:txBody>
        </p:sp>
      </p:grpSp>
      <p:grpSp>
        <p:nvGrpSpPr>
          <p:cNvPr id="32" name="Group 31"/>
          <p:cNvGrpSpPr/>
          <p:nvPr/>
        </p:nvGrpSpPr>
        <p:grpSpPr>
          <a:xfrm>
            <a:off x="182925" y="6723734"/>
            <a:ext cx="707233" cy="953454"/>
            <a:chOff x="5578327" y="3019217"/>
            <a:chExt cx="707233" cy="953454"/>
          </a:xfrm>
        </p:grpSpPr>
        <p:sp>
          <p:nvSpPr>
            <p:cNvPr id="88" name="Shape 529"/>
            <p:cNvSpPr/>
            <p:nvPr/>
          </p:nvSpPr>
          <p:spPr>
            <a:xfrm>
              <a:off x="5578327" y="301921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71419" y="3095547"/>
              <a:ext cx="560797" cy="575555"/>
            </a:xfrm>
            <a:prstGeom prst="rect">
              <a:avLst/>
            </a:prstGeom>
          </p:spPr>
        </p:pic>
        <p:sp>
          <p:nvSpPr>
            <p:cNvPr id="89" name="Shape 530"/>
            <p:cNvSpPr/>
            <p:nvPr/>
          </p:nvSpPr>
          <p:spPr>
            <a:xfrm>
              <a:off x="5793695" y="3726450"/>
              <a:ext cx="307778"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NEW</a:t>
              </a:r>
            </a:p>
            <a:p>
              <a:pPr lvl="0">
                <a:defRPr sz="1800" b="0">
                  <a:solidFill>
                    <a:srgbClr val="000000"/>
                  </a:solidFill>
                </a:defRPr>
              </a:pPr>
              <a:r>
                <a:rPr lang="en-US" sz="800" b="1" dirty="0" smtClean="0">
                  <a:solidFill>
                    <a:srgbClr val="4277BB"/>
                  </a:solidFill>
                </a:rPr>
                <a:t>RELIC</a:t>
              </a:r>
            </a:p>
          </p:txBody>
        </p:sp>
      </p:grpSp>
      <p:grpSp>
        <p:nvGrpSpPr>
          <p:cNvPr id="42" name="Group 41"/>
          <p:cNvGrpSpPr/>
          <p:nvPr/>
        </p:nvGrpSpPr>
        <p:grpSpPr>
          <a:xfrm>
            <a:off x="7777146" y="3008998"/>
            <a:ext cx="716182" cy="830344"/>
            <a:chOff x="9070615" y="3183576"/>
            <a:chExt cx="716182" cy="830344"/>
          </a:xfrm>
        </p:grpSpPr>
        <p:sp>
          <p:nvSpPr>
            <p:cNvPr id="94" name="Shape 529"/>
            <p:cNvSpPr/>
            <p:nvPr/>
          </p:nvSpPr>
          <p:spPr>
            <a:xfrm>
              <a:off x="9070615" y="318357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8" name="Picture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86578" y="3299449"/>
              <a:ext cx="700219" cy="426696"/>
            </a:xfrm>
            <a:prstGeom prst="rect">
              <a:avLst/>
            </a:prstGeom>
          </p:spPr>
        </p:pic>
        <p:sp>
          <p:nvSpPr>
            <p:cNvPr id="95" name="Shape 530"/>
            <p:cNvSpPr/>
            <p:nvPr/>
          </p:nvSpPr>
          <p:spPr>
            <a:xfrm>
              <a:off x="9241102" y="3890809"/>
              <a:ext cx="397545"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KIBANA</a:t>
              </a:r>
              <a:endParaRPr sz="800" b="1" dirty="0">
                <a:solidFill>
                  <a:srgbClr val="4277BB"/>
                </a:solidFill>
              </a:endParaRPr>
            </a:p>
          </p:txBody>
        </p:sp>
      </p:grpSp>
      <p:grpSp>
        <p:nvGrpSpPr>
          <p:cNvPr id="33" name="Group 32"/>
          <p:cNvGrpSpPr/>
          <p:nvPr/>
        </p:nvGrpSpPr>
        <p:grpSpPr>
          <a:xfrm>
            <a:off x="2753941" y="4317524"/>
            <a:ext cx="798296" cy="830344"/>
            <a:chOff x="5060136" y="4067838"/>
            <a:chExt cx="798296" cy="830344"/>
          </a:xfrm>
        </p:grpSpPr>
        <p:sp>
          <p:nvSpPr>
            <p:cNvPr id="98" name="Shape 529"/>
            <p:cNvSpPr/>
            <p:nvPr/>
          </p:nvSpPr>
          <p:spPr>
            <a:xfrm>
              <a:off x="5090024" y="4067838"/>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21269" y="4176399"/>
              <a:ext cx="463296" cy="475488"/>
            </a:xfrm>
            <a:prstGeom prst="rect">
              <a:avLst/>
            </a:prstGeom>
          </p:spPr>
        </p:pic>
        <p:sp>
          <p:nvSpPr>
            <p:cNvPr id="99" name="Shape 530"/>
            <p:cNvSpPr/>
            <p:nvPr/>
          </p:nvSpPr>
          <p:spPr>
            <a:xfrm>
              <a:off x="5060136" y="4775071"/>
              <a:ext cx="798296"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ELASTISEARCH</a:t>
              </a:r>
              <a:endParaRPr sz="800" b="1" dirty="0">
                <a:solidFill>
                  <a:srgbClr val="4277BB"/>
                </a:solidFill>
              </a:endParaRPr>
            </a:p>
          </p:txBody>
        </p:sp>
      </p:grpSp>
      <p:grpSp>
        <p:nvGrpSpPr>
          <p:cNvPr id="35" name="Group 34"/>
          <p:cNvGrpSpPr/>
          <p:nvPr/>
        </p:nvGrpSpPr>
        <p:grpSpPr>
          <a:xfrm>
            <a:off x="5432981" y="3014300"/>
            <a:ext cx="733943" cy="953454"/>
            <a:chOff x="5971046" y="4039787"/>
            <a:chExt cx="733943" cy="953454"/>
          </a:xfrm>
        </p:grpSpPr>
        <p:sp>
          <p:nvSpPr>
            <p:cNvPr id="100" name="Shape 529"/>
            <p:cNvSpPr/>
            <p:nvPr/>
          </p:nvSpPr>
          <p:spPr>
            <a:xfrm>
              <a:off x="5971046" y="40397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3" name="Picture 5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93014" y="4153383"/>
              <a:ext cx="463296" cy="475488"/>
            </a:xfrm>
            <a:prstGeom prst="rect">
              <a:avLst/>
            </a:prstGeom>
          </p:spPr>
        </p:pic>
        <p:sp>
          <p:nvSpPr>
            <p:cNvPr id="101" name="Shape 530"/>
            <p:cNvSpPr/>
            <p:nvPr/>
          </p:nvSpPr>
          <p:spPr>
            <a:xfrm>
              <a:off x="5975622" y="4747020"/>
              <a:ext cx="72936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IBM ALERT</a:t>
              </a:r>
            </a:p>
            <a:p>
              <a:pPr lvl="0">
                <a:defRPr sz="1800" b="0">
                  <a:solidFill>
                    <a:srgbClr val="000000"/>
                  </a:solidFill>
                </a:defRPr>
              </a:pPr>
              <a:r>
                <a:rPr lang="en-US" sz="800" b="1" dirty="0" smtClean="0">
                  <a:solidFill>
                    <a:srgbClr val="4277BB"/>
                  </a:solidFill>
                </a:rPr>
                <a:t>NOTIFICATION</a:t>
              </a:r>
              <a:endParaRPr sz="800" b="1" dirty="0">
                <a:solidFill>
                  <a:srgbClr val="4277BB"/>
                </a:solidFill>
              </a:endParaRPr>
            </a:p>
          </p:txBody>
        </p:sp>
      </p:grpSp>
      <p:grpSp>
        <p:nvGrpSpPr>
          <p:cNvPr id="34" name="Group 33"/>
          <p:cNvGrpSpPr/>
          <p:nvPr/>
        </p:nvGrpSpPr>
        <p:grpSpPr>
          <a:xfrm>
            <a:off x="2799472" y="5613792"/>
            <a:ext cx="707233" cy="953454"/>
            <a:chOff x="5120580" y="5020650"/>
            <a:chExt cx="707233" cy="953454"/>
          </a:xfrm>
        </p:grpSpPr>
        <p:sp>
          <p:nvSpPr>
            <p:cNvPr id="110" name="Shape 529"/>
            <p:cNvSpPr/>
            <p:nvPr/>
          </p:nvSpPr>
          <p:spPr>
            <a:xfrm>
              <a:off x="5120580" y="50206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8" name="Picture 5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58190" y="5127744"/>
              <a:ext cx="463296" cy="475488"/>
            </a:xfrm>
            <a:prstGeom prst="rect">
              <a:avLst/>
            </a:prstGeom>
          </p:spPr>
        </p:pic>
        <p:sp>
          <p:nvSpPr>
            <p:cNvPr id="111" name="Shape 530"/>
            <p:cNvSpPr/>
            <p:nvPr/>
          </p:nvSpPr>
          <p:spPr>
            <a:xfrm>
              <a:off x="5190877" y="5727883"/>
              <a:ext cx="597921"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SEARCH</a:t>
              </a:r>
            </a:p>
            <a:p>
              <a:pPr lvl="0">
                <a:defRPr sz="1800" b="0">
                  <a:solidFill>
                    <a:srgbClr val="000000"/>
                  </a:solidFill>
                </a:defRPr>
              </a:pPr>
              <a:r>
                <a:rPr lang="en-US" sz="800" b="1" dirty="0" smtClean="0">
                  <a:solidFill>
                    <a:srgbClr val="4277BB"/>
                  </a:solidFill>
                </a:rPr>
                <a:t>RUNBOOKS</a:t>
              </a:r>
              <a:endParaRPr sz="800" b="1" dirty="0">
                <a:solidFill>
                  <a:srgbClr val="4277BB"/>
                </a:solidFill>
              </a:endParaRPr>
            </a:p>
          </p:txBody>
        </p:sp>
      </p:grpSp>
      <p:grpSp>
        <p:nvGrpSpPr>
          <p:cNvPr id="38" name="Group 37"/>
          <p:cNvGrpSpPr/>
          <p:nvPr/>
        </p:nvGrpSpPr>
        <p:grpSpPr>
          <a:xfrm>
            <a:off x="5435785" y="4317985"/>
            <a:ext cx="751809" cy="953454"/>
            <a:chOff x="6100010" y="6088131"/>
            <a:chExt cx="751809" cy="953454"/>
          </a:xfrm>
        </p:grpSpPr>
        <p:sp>
          <p:nvSpPr>
            <p:cNvPr id="122" name="Shape 529"/>
            <p:cNvSpPr/>
            <p:nvPr/>
          </p:nvSpPr>
          <p:spPr>
            <a:xfrm>
              <a:off x="6106654" y="608813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22829" y="6205621"/>
              <a:ext cx="463296" cy="475488"/>
            </a:xfrm>
            <a:prstGeom prst="rect">
              <a:avLst/>
            </a:prstGeom>
          </p:spPr>
        </p:pic>
        <p:sp>
          <p:nvSpPr>
            <p:cNvPr id="123" name="Shape 530"/>
            <p:cNvSpPr/>
            <p:nvPr/>
          </p:nvSpPr>
          <p:spPr>
            <a:xfrm>
              <a:off x="6100010" y="6795364"/>
              <a:ext cx="75180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EVENT</a:t>
              </a:r>
            </a:p>
            <a:p>
              <a:pPr lvl="0">
                <a:defRPr sz="1800" b="0">
                  <a:solidFill>
                    <a:srgbClr val="000000"/>
                  </a:solidFill>
                </a:defRPr>
              </a:pPr>
              <a:r>
                <a:rPr lang="en-US" sz="800" b="1" dirty="0" smtClean="0">
                  <a:solidFill>
                    <a:srgbClr val="4277BB"/>
                  </a:solidFill>
                </a:rPr>
                <a:t>CORRELATION</a:t>
              </a:r>
              <a:endParaRPr sz="800" b="1" dirty="0">
                <a:solidFill>
                  <a:srgbClr val="4277BB"/>
                </a:solidFill>
              </a:endParaRPr>
            </a:p>
          </p:txBody>
        </p:sp>
      </p:grpSp>
      <p:grpSp>
        <p:nvGrpSpPr>
          <p:cNvPr id="44" name="Group 43"/>
          <p:cNvGrpSpPr/>
          <p:nvPr/>
        </p:nvGrpSpPr>
        <p:grpSpPr>
          <a:xfrm>
            <a:off x="7777146" y="5471365"/>
            <a:ext cx="707233" cy="830344"/>
            <a:chOff x="8925155" y="6136083"/>
            <a:chExt cx="707233" cy="830344"/>
          </a:xfrm>
        </p:grpSpPr>
        <p:sp>
          <p:nvSpPr>
            <p:cNvPr id="130" name="Shape 529"/>
            <p:cNvSpPr/>
            <p:nvPr/>
          </p:nvSpPr>
          <p:spPr>
            <a:xfrm>
              <a:off x="8925155" y="613608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9" name="Picture 5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39825" y="6268433"/>
              <a:ext cx="463296" cy="475488"/>
            </a:xfrm>
            <a:prstGeom prst="rect">
              <a:avLst/>
            </a:prstGeom>
          </p:spPr>
        </p:pic>
        <p:sp>
          <p:nvSpPr>
            <p:cNvPr id="131" name="Shape 530"/>
            <p:cNvSpPr/>
            <p:nvPr/>
          </p:nvSpPr>
          <p:spPr>
            <a:xfrm>
              <a:off x="9208652" y="6843316"/>
              <a:ext cx="171522"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API</a:t>
              </a:r>
              <a:endParaRPr sz="800" b="1" dirty="0">
                <a:solidFill>
                  <a:srgbClr val="4277BB"/>
                </a:solidFill>
              </a:endParaRPr>
            </a:p>
          </p:txBody>
        </p:sp>
      </p:grpSp>
      <p:grpSp>
        <p:nvGrpSpPr>
          <p:cNvPr id="23" name="Group 22"/>
          <p:cNvGrpSpPr/>
          <p:nvPr/>
        </p:nvGrpSpPr>
        <p:grpSpPr>
          <a:xfrm>
            <a:off x="5440066" y="1846080"/>
            <a:ext cx="707233" cy="830344"/>
            <a:chOff x="5636364" y="1824140"/>
            <a:chExt cx="707233" cy="830344"/>
          </a:xfrm>
        </p:grpSpPr>
        <p:sp>
          <p:nvSpPr>
            <p:cNvPr id="78" name="Shape 529"/>
            <p:cNvSpPr/>
            <p:nvPr/>
          </p:nvSpPr>
          <p:spPr>
            <a:xfrm>
              <a:off x="5636364" y="182414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9" name="Shape 530"/>
            <p:cNvSpPr/>
            <p:nvPr/>
          </p:nvSpPr>
          <p:spPr>
            <a:xfrm>
              <a:off x="5788415" y="2531373"/>
              <a:ext cx="434414"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PROBES</a:t>
              </a:r>
              <a:endParaRPr sz="800" b="1" dirty="0">
                <a:solidFill>
                  <a:srgbClr val="4277BB"/>
                </a:solidFill>
              </a:endParaRPr>
            </a:p>
          </p:txBody>
        </p:sp>
        <p:pic>
          <p:nvPicPr>
            <p:cNvPr id="523" name="Picture 52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35587" y="1968358"/>
              <a:ext cx="517326" cy="530940"/>
            </a:xfrm>
            <a:prstGeom prst="rect">
              <a:avLst/>
            </a:prstGeom>
          </p:spPr>
        </p:pic>
      </p:grpSp>
      <p:sp>
        <p:nvSpPr>
          <p:cNvPr id="120" name="Shape 533"/>
          <p:cNvSpPr/>
          <p:nvPr/>
        </p:nvSpPr>
        <p:spPr>
          <a:xfrm>
            <a:off x="369887" y="906462"/>
            <a:ext cx="5685208" cy="471924"/>
          </a:xfrm>
          <a:prstGeom prst="rect">
            <a:avLst/>
          </a:prstGeom>
          <a:ln w="3175">
            <a:miter lim="400000"/>
          </a:ln>
          <a:extLst>
            <a:ext uri="{C572A759-6A51-4108-AA02-DFA0A04FC94B}">
              <ma14:wrappingTextBoxFlag xmlns:ma14="http://schemas.microsoft.com/office/mac/drawingml/2011/main"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Service Management </a:t>
            </a:r>
            <a:r>
              <a:rPr sz="2400" dirty="0" smtClean="0"/>
              <a:t>Icons</a:t>
            </a:r>
            <a:endParaRPr sz="2400" dirty="0"/>
          </a:p>
        </p:txBody>
      </p:sp>
      <p:grpSp>
        <p:nvGrpSpPr>
          <p:cNvPr id="121" name="Group 120"/>
          <p:cNvGrpSpPr/>
          <p:nvPr/>
        </p:nvGrpSpPr>
        <p:grpSpPr>
          <a:xfrm>
            <a:off x="2744894" y="1786863"/>
            <a:ext cx="707233" cy="953454"/>
            <a:chOff x="7994367" y="1843524"/>
            <a:chExt cx="707233" cy="953454"/>
          </a:xfrm>
        </p:grpSpPr>
        <p:sp>
          <p:nvSpPr>
            <p:cNvPr id="135" name="Shape 529"/>
            <p:cNvSpPr/>
            <p:nvPr/>
          </p:nvSpPr>
          <p:spPr>
            <a:xfrm>
              <a:off x="7994367" y="184352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6" name="Picture 13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098434" y="1941576"/>
              <a:ext cx="518835" cy="532489"/>
            </a:xfrm>
            <a:prstGeom prst="rect">
              <a:avLst/>
            </a:prstGeom>
          </p:spPr>
        </p:pic>
        <p:sp>
          <p:nvSpPr>
            <p:cNvPr id="137" name="Shape 530"/>
            <p:cNvSpPr/>
            <p:nvPr/>
          </p:nvSpPr>
          <p:spPr>
            <a:xfrm>
              <a:off x="8180883" y="2550757"/>
              <a:ext cx="36548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PAGER</a:t>
              </a:r>
            </a:p>
            <a:p>
              <a:pPr lvl="0">
                <a:defRPr sz="1800" b="0">
                  <a:solidFill>
                    <a:srgbClr val="000000"/>
                  </a:solidFill>
                </a:defRPr>
              </a:pPr>
              <a:r>
                <a:rPr lang="en-US" sz="800" b="1" dirty="0" smtClean="0">
                  <a:solidFill>
                    <a:srgbClr val="4277BB"/>
                  </a:solidFill>
                </a:rPr>
                <a:t>DUTY</a:t>
              </a:r>
              <a:endParaRPr sz="800" b="1" dirty="0">
                <a:solidFill>
                  <a:srgbClr val="4277BB"/>
                </a:solidFill>
              </a:endParaRPr>
            </a:p>
          </p:txBody>
        </p:sp>
      </p:grpSp>
      <p:grpSp>
        <p:nvGrpSpPr>
          <p:cNvPr id="138" name="Group 137"/>
          <p:cNvGrpSpPr/>
          <p:nvPr/>
        </p:nvGrpSpPr>
        <p:grpSpPr>
          <a:xfrm>
            <a:off x="2754761" y="3010914"/>
            <a:ext cx="707233" cy="953454"/>
            <a:chOff x="8112925" y="3079385"/>
            <a:chExt cx="707233" cy="953454"/>
          </a:xfrm>
        </p:grpSpPr>
        <p:sp>
          <p:nvSpPr>
            <p:cNvPr id="139" name="Shape 529"/>
            <p:cNvSpPr/>
            <p:nvPr/>
          </p:nvSpPr>
          <p:spPr>
            <a:xfrm>
              <a:off x="8112925" y="307938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0" name="Picture 13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38304" y="3201803"/>
              <a:ext cx="463296" cy="475488"/>
            </a:xfrm>
            <a:prstGeom prst="rect">
              <a:avLst/>
            </a:prstGeom>
          </p:spPr>
        </p:pic>
        <p:sp>
          <p:nvSpPr>
            <p:cNvPr id="141" name="Shape 530"/>
            <p:cNvSpPr/>
            <p:nvPr/>
          </p:nvSpPr>
          <p:spPr>
            <a:xfrm>
              <a:off x="8228909" y="3786618"/>
              <a:ext cx="50654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CLOUD </a:t>
              </a:r>
            </a:p>
            <a:p>
              <a:pPr lvl="0">
                <a:defRPr sz="1800" b="0">
                  <a:solidFill>
                    <a:srgbClr val="000000"/>
                  </a:solidFill>
                </a:defRPr>
              </a:pPr>
              <a:r>
                <a:rPr lang="en-US" sz="800" b="1" dirty="0" smtClean="0">
                  <a:solidFill>
                    <a:srgbClr val="4277BB"/>
                  </a:solidFill>
                </a:rPr>
                <a:t>FOUNDRY</a:t>
              </a:r>
              <a:endParaRPr sz="800" b="1" dirty="0">
                <a:solidFill>
                  <a:srgbClr val="4277BB"/>
                </a:solidFill>
              </a:endParaRPr>
            </a:p>
          </p:txBody>
        </p:sp>
      </p:grpSp>
      <p:grpSp>
        <p:nvGrpSpPr>
          <p:cNvPr id="146" name="Group 145"/>
          <p:cNvGrpSpPr/>
          <p:nvPr/>
        </p:nvGrpSpPr>
        <p:grpSpPr>
          <a:xfrm>
            <a:off x="182925" y="5613792"/>
            <a:ext cx="707233" cy="953454"/>
            <a:chOff x="7811117" y="6071625"/>
            <a:chExt cx="707233" cy="953454"/>
          </a:xfrm>
        </p:grpSpPr>
        <p:sp>
          <p:nvSpPr>
            <p:cNvPr id="147" name="Shape 529"/>
            <p:cNvSpPr/>
            <p:nvPr/>
          </p:nvSpPr>
          <p:spPr>
            <a:xfrm>
              <a:off x="7811117" y="607162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8" name="Picture 14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915272" y="6168418"/>
              <a:ext cx="463296" cy="475488"/>
            </a:xfrm>
            <a:prstGeom prst="rect">
              <a:avLst/>
            </a:prstGeom>
          </p:spPr>
        </p:pic>
        <p:sp>
          <p:nvSpPr>
            <p:cNvPr id="149" name="Shape 530"/>
            <p:cNvSpPr/>
            <p:nvPr/>
          </p:nvSpPr>
          <p:spPr>
            <a:xfrm>
              <a:off x="7887028" y="6778858"/>
              <a:ext cx="58669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NOI</a:t>
              </a:r>
            </a:p>
            <a:p>
              <a:pPr lvl="0">
                <a:defRPr sz="1800" b="0">
                  <a:solidFill>
                    <a:srgbClr val="000000"/>
                  </a:solidFill>
                </a:defRPr>
              </a:pPr>
              <a:r>
                <a:rPr lang="en-US" sz="800" b="1" dirty="0" smtClean="0">
                  <a:solidFill>
                    <a:srgbClr val="4277BB"/>
                  </a:solidFill>
                </a:rPr>
                <a:t>ANALYTICS</a:t>
              </a:r>
              <a:endParaRPr sz="800" b="1" dirty="0">
                <a:solidFill>
                  <a:srgbClr val="4277BB"/>
                </a:solidFill>
              </a:endParaRPr>
            </a:p>
          </p:txBody>
        </p:sp>
      </p:grpSp>
      <p:sp>
        <p:nvSpPr>
          <p:cNvPr id="154" name="Shape 536"/>
          <p:cNvSpPr/>
          <p:nvPr/>
        </p:nvSpPr>
        <p:spPr>
          <a:xfrm>
            <a:off x="942470" y="3294192"/>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5" name="Shape 536"/>
          <p:cNvSpPr/>
          <p:nvPr/>
        </p:nvSpPr>
        <p:spPr>
          <a:xfrm>
            <a:off x="939991" y="4551794"/>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6" name="Shape 536"/>
          <p:cNvSpPr/>
          <p:nvPr/>
        </p:nvSpPr>
        <p:spPr>
          <a:xfrm>
            <a:off x="965352" y="5892858"/>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7" name="Shape 536"/>
          <p:cNvSpPr/>
          <p:nvPr/>
        </p:nvSpPr>
        <p:spPr>
          <a:xfrm>
            <a:off x="3519871" y="1960510"/>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8" name="Shape 536"/>
          <p:cNvSpPr/>
          <p:nvPr/>
        </p:nvSpPr>
        <p:spPr>
          <a:xfrm>
            <a:off x="3566813" y="3240582"/>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0" name="Shape 536"/>
          <p:cNvSpPr/>
          <p:nvPr/>
        </p:nvSpPr>
        <p:spPr>
          <a:xfrm>
            <a:off x="3545001" y="4559934"/>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1" name="Shape 536"/>
          <p:cNvSpPr/>
          <p:nvPr/>
        </p:nvSpPr>
        <p:spPr>
          <a:xfrm>
            <a:off x="3579181" y="5828600"/>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3" name="Shape 536"/>
          <p:cNvSpPr/>
          <p:nvPr/>
        </p:nvSpPr>
        <p:spPr>
          <a:xfrm>
            <a:off x="6250583" y="203280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4" name="Shape 536"/>
          <p:cNvSpPr/>
          <p:nvPr/>
        </p:nvSpPr>
        <p:spPr>
          <a:xfrm>
            <a:off x="6240238" y="3231376"/>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6" name="Shape 536"/>
          <p:cNvSpPr/>
          <p:nvPr/>
        </p:nvSpPr>
        <p:spPr>
          <a:xfrm>
            <a:off x="6240238" y="4541990"/>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7" name="Shape 536"/>
          <p:cNvSpPr/>
          <p:nvPr/>
        </p:nvSpPr>
        <p:spPr>
          <a:xfrm>
            <a:off x="8569392" y="200820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9" name="Shape 536"/>
          <p:cNvSpPr/>
          <p:nvPr/>
        </p:nvSpPr>
        <p:spPr>
          <a:xfrm>
            <a:off x="8525335" y="324585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0" name="Shape 536"/>
          <p:cNvSpPr/>
          <p:nvPr/>
        </p:nvSpPr>
        <p:spPr>
          <a:xfrm>
            <a:off x="8525335" y="4551794"/>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2" name="Shape 536"/>
          <p:cNvSpPr/>
          <p:nvPr/>
        </p:nvSpPr>
        <p:spPr>
          <a:xfrm>
            <a:off x="8521445" y="5716236"/>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3" name="Shape 536"/>
          <p:cNvSpPr/>
          <p:nvPr/>
        </p:nvSpPr>
        <p:spPr>
          <a:xfrm>
            <a:off x="1004828" y="6994282"/>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4" name="Shape 536"/>
          <p:cNvSpPr/>
          <p:nvPr/>
        </p:nvSpPr>
        <p:spPr>
          <a:xfrm>
            <a:off x="6250583" y="570066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48" name="Group 47"/>
          <p:cNvGrpSpPr/>
          <p:nvPr/>
        </p:nvGrpSpPr>
        <p:grpSpPr>
          <a:xfrm>
            <a:off x="5444335" y="5471365"/>
            <a:ext cx="707233" cy="830344"/>
            <a:chOff x="5170210" y="6765888"/>
            <a:chExt cx="707233" cy="830344"/>
          </a:xfrm>
        </p:grpSpPr>
        <p:grpSp>
          <p:nvGrpSpPr>
            <p:cNvPr id="45" name="Group 44"/>
            <p:cNvGrpSpPr/>
            <p:nvPr/>
          </p:nvGrpSpPr>
          <p:grpSpPr>
            <a:xfrm>
              <a:off x="5170210" y="6765888"/>
              <a:ext cx="707233" cy="830344"/>
              <a:chOff x="6055095" y="5030273"/>
              <a:chExt cx="707233" cy="830344"/>
            </a:xfrm>
          </p:grpSpPr>
          <p:sp>
            <p:nvSpPr>
              <p:cNvPr id="112" name="Shape 529"/>
              <p:cNvSpPr/>
              <p:nvPr/>
            </p:nvSpPr>
            <p:spPr>
              <a:xfrm>
                <a:off x="6055095" y="503027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13" name="Shape 530"/>
              <p:cNvSpPr/>
              <p:nvPr/>
            </p:nvSpPr>
            <p:spPr>
              <a:xfrm>
                <a:off x="6182300" y="5737506"/>
                <a:ext cx="48410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OMNIBUS</a:t>
                </a:r>
                <a:endParaRPr sz="800" b="1" dirty="0">
                  <a:solidFill>
                    <a:srgbClr val="4277BB"/>
                  </a:solidFill>
                </a:endParaRPr>
              </a:p>
            </p:txBody>
          </p:sp>
        </p:grpSp>
        <p:pic>
          <p:nvPicPr>
            <p:cNvPr id="47" name="Picture 4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64334" y="6884345"/>
              <a:ext cx="463296" cy="475488"/>
            </a:xfrm>
            <a:prstGeom prst="rect">
              <a:avLst/>
            </a:prstGeom>
          </p:spPr>
        </p:pic>
      </p:grpSp>
      <p:grpSp>
        <p:nvGrpSpPr>
          <p:cNvPr id="4" name="Group 3"/>
          <p:cNvGrpSpPr/>
          <p:nvPr/>
        </p:nvGrpSpPr>
        <p:grpSpPr>
          <a:xfrm>
            <a:off x="2799471" y="6675855"/>
            <a:ext cx="711500" cy="953454"/>
            <a:chOff x="2799471" y="6675855"/>
            <a:chExt cx="711500" cy="953454"/>
          </a:xfrm>
        </p:grpSpPr>
        <p:grpSp>
          <p:nvGrpSpPr>
            <p:cNvPr id="102" name="Group 101"/>
            <p:cNvGrpSpPr/>
            <p:nvPr/>
          </p:nvGrpSpPr>
          <p:grpSpPr>
            <a:xfrm>
              <a:off x="2799471" y="6675855"/>
              <a:ext cx="711500" cy="953454"/>
              <a:chOff x="5120580" y="5020650"/>
              <a:chExt cx="711500" cy="953454"/>
            </a:xfrm>
          </p:grpSpPr>
          <p:sp>
            <p:nvSpPr>
              <p:cNvPr id="103" name="Shape 529"/>
              <p:cNvSpPr/>
              <p:nvPr/>
            </p:nvSpPr>
            <p:spPr>
              <a:xfrm>
                <a:off x="5120580" y="50206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5" name="Shape 530"/>
              <p:cNvSpPr/>
              <p:nvPr/>
            </p:nvSpPr>
            <p:spPr>
              <a:xfrm>
                <a:off x="5147597" y="5727883"/>
                <a:ext cx="68448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TICKETING &amp; </a:t>
                </a:r>
              </a:p>
              <a:p>
                <a:pPr lvl="0">
                  <a:defRPr sz="1800" b="0">
                    <a:solidFill>
                      <a:srgbClr val="000000"/>
                    </a:solidFill>
                  </a:defRPr>
                </a:pPr>
                <a:r>
                  <a:rPr lang="en-US" sz="800" b="1" dirty="0" smtClean="0">
                    <a:solidFill>
                      <a:srgbClr val="4277BB"/>
                    </a:solidFill>
                  </a:rPr>
                  <a:t>TRENDING</a:t>
                </a:r>
                <a:endParaRPr sz="800" b="1" dirty="0">
                  <a:solidFill>
                    <a:srgbClr val="4277BB"/>
                  </a:solidFill>
                </a:endParaRPr>
              </a:p>
            </p:txBody>
          </p:sp>
        </p:grpSp>
        <p:pic>
          <p:nvPicPr>
            <p:cNvPr id="2" name="Picture 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73901" y="6758193"/>
              <a:ext cx="566928" cy="481584"/>
            </a:xfrm>
            <a:prstGeom prst="rect">
              <a:avLst/>
            </a:prstGeom>
          </p:spPr>
        </p:pic>
      </p:grpSp>
    </p:spTree>
    <p:extLst>
      <p:ext uri="{BB962C8B-B14F-4D97-AF65-F5344CB8AC3E}">
        <p14:creationId xmlns:p14="http://schemas.microsoft.com/office/powerpoint/2010/main" val="175698659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1" name="Group 531"/>
          <p:cNvGrpSpPr/>
          <p:nvPr/>
        </p:nvGrpSpPr>
        <p:grpSpPr>
          <a:xfrm>
            <a:off x="369887" y="1817578"/>
            <a:ext cx="707232" cy="912814"/>
            <a:chOff x="35161" y="0"/>
            <a:chExt cx="707231" cy="912812"/>
          </a:xfrm>
        </p:grpSpPr>
        <p:sp>
          <p:nvSpPr>
            <p:cNvPr id="529" name="Shape 529"/>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8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30" name="Shape 530"/>
            <p:cNvSpPr/>
            <p:nvPr/>
          </p:nvSpPr>
          <p:spPr>
            <a:xfrm>
              <a:off x="209205" y="707231"/>
              <a:ext cx="390427"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NAME</a:t>
              </a:r>
            </a:p>
          </p:txBody>
        </p:sp>
      </p:grpSp>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Capabilities Icons</a:t>
            </a: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1077120" y="2023540"/>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9" name="Shape 539"/>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Runtime numbers</a:t>
            </a:r>
          </a:p>
        </p:txBody>
      </p:sp>
      <p:sp>
        <p:nvSpPr>
          <p:cNvPr id="540" name="Shape 540"/>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 name="Group 1"/>
          <p:cNvGrpSpPr/>
          <p:nvPr/>
        </p:nvGrpSpPr>
        <p:grpSpPr>
          <a:xfrm>
            <a:off x="369887" y="1936316"/>
            <a:ext cx="267071" cy="274600"/>
            <a:chOff x="369887" y="1936316"/>
            <a:chExt cx="267071" cy="274600"/>
          </a:xfrm>
        </p:grpSpPr>
        <p:sp>
          <p:nvSpPr>
            <p:cNvPr id="541" name="Shape 541"/>
            <p:cNvSpPr/>
            <p:nvPr/>
          </p:nvSpPr>
          <p:spPr>
            <a:xfrm>
              <a:off x="369887" y="1936316"/>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2" name="Shape 542"/>
            <p:cNvSpPr/>
            <p:nvPr/>
          </p:nvSpPr>
          <p:spPr>
            <a:xfrm>
              <a:off x="46815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a:t>
              </a:r>
            </a:p>
          </p:txBody>
        </p:sp>
      </p:grpSp>
      <p:grpSp>
        <p:nvGrpSpPr>
          <p:cNvPr id="3" name="Group 2"/>
          <p:cNvGrpSpPr/>
          <p:nvPr/>
        </p:nvGrpSpPr>
        <p:grpSpPr>
          <a:xfrm>
            <a:off x="886727" y="1934351"/>
            <a:ext cx="267071" cy="274600"/>
            <a:chOff x="886727" y="1934351"/>
            <a:chExt cx="267071" cy="274600"/>
          </a:xfrm>
        </p:grpSpPr>
        <p:sp>
          <p:nvSpPr>
            <p:cNvPr id="544" name="Shape 544"/>
            <p:cNvSpPr/>
            <p:nvPr/>
          </p:nvSpPr>
          <p:spPr>
            <a:xfrm>
              <a:off x="886727" y="1934351"/>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5" name="Shape 545"/>
            <p:cNvSpPr/>
            <p:nvPr/>
          </p:nvSpPr>
          <p:spPr>
            <a:xfrm>
              <a:off x="984995" y="1986514"/>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a:t>
              </a:r>
            </a:p>
          </p:txBody>
        </p:sp>
      </p:grpSp>
      <p:grpSp>
        <p:nvGrpSpPr>
          <p:cNvPr id="4" name="Group 3"/>
          <p:cNvGrpSpPr/>
          <p:nvPr/>
        </p:nvGrpSpPr>
        <p:grpSpPr>
          <a:xfrm>
            <a:off x="1403567" y="1936316"/>
            <a:ext cx="267070" cy="274600"/>
            <a:chOff x="1403567" y="1936316"/>
            <a:chExt cx="267070" cy="274600"/>
          </a:xfrm>
        </p:grpSpPr>
        <p:sp>
          <p:nvSpPr>
            <p:cNvPr id="547" name="Shape 547"/>
            <p:cNvSpPr/>
            <p:nvPr/>
          </p:nvSpPr>
          <p:spPr>
            <a:xfrm>
              <a:off x="140356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8" name="Shape 548"/>
            <p:cNvSpPr/>
            <p:nvPr/>
          </p:nvSpPr>
          <p:spPr>
            <a:xfrm>
              <a:off x="150183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3</a:t>
              </a:r>
            </a:p>
          </p:txBody>
        </p:sp>
      </p:grpSp>
      <p:grpSp>
        <p:nvGrpSpPr>
          <p:cNvPr id="5" name="Group 4"/>
          <p:cNvGrpSpPr/>
          <p:nvPr/>
        </p:nvGrpSpPr>
        <p:grpSpPr>
          <a:xfrm>
            <a:off x="1920407" y="1936316"/>
            <a:ext cx="267070" cy="274600"/>
            <a:chOff x="1920407" y="1936316"/>
            <a:chExt cx="267070" cy="274600"/>
          </a:xfrm>
        </p:grpSpPr>
        <p:sp>
          <p:nvSpPr>
            <p:cNvPr id="550"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1"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grpSp>
        <p:nvGrpSpPr>
          <p:cNvPr id="6" name="Group 5"/>
          <p:cNvGrpSpPr/>
          <p:nvPr/>
        </p:nvGrpSpPr>
        <p:grpSpPr>
          <a:xfrm>
            <a:off x="2437247" y="1936316"/>
            <a:ext cx="267070" cy="274600"/>
            <a:chOff x="2437247" y="1936316"/>
            <a:chExt cx="267070" cy="274600"/>
          </a:xfrm>
        </p:grpSpPr>
        <p:sp>
          <p:nvSpPr>
            <p:cNvPr id="553" name="Shape 553"/>
            <p:cNvSpPr/>
            <p:nvPr/>
          </p:nvSpPr>
          <p:spPr>
            <a:xfrm>
              <a:off x="243724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4" name="Shape 554"/>
            <p:cNvSpPr/>
            <p:nvPr/>
          </p:nvSpPr>
          <p:spPr>
            <a:xfrm>
              <a:off x="253551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5</a:t>
              </a:r>
            </a:p>
          </p:txBody>
        </p:sp>
      </p:grpSp>
      <p:grpSp>
        <p:nvGrpSpPr>
          <p:cNvPr id="7" name="Group 6"/>
          <p:cNvGrpSpPr/>
          <p:nvPr/>
        </p:nvGrpSpPr>
        <p:grpSpPr>
          <a:xfrm>
            <a:off x="369887" y="2407009"/>
            <a:ext cx="267071" cy="274600"/>
            <a:chOff x="369887" y="2407009"/>
            <a:chExt cx="267071" cy="274600"/>
          </a:xfrm>
        </p:grpSpPr>
        <p:sp>
          <p:nvSpPr>
            <p:cNvPr id="556" name="Shape 556"/>
            <p:cNvSpPr/>
            <p:nvPr/>
          </p:nvSpPr>
          <p:spPr>
            <a:xfrm>
              <a:off x="369887" y="240700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7" name="Shape 557"/>
            <p:cNvSpPr/>
            <p:nvPr/>
          </p:nvSpPr>
          <p:spPr>
            <a:xfrm>
              <a:off x="46815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6</a:t>
              </a:r>
            </a:p>
          </p:txBody>
        </p:sp>
      </p:grpSp>
      <p:grpSp>
        <p:nvGrpSpPr>
          <p:cNvPr id="8" name="Group 7"/>
          <p:cNvGrpSpPr/>
          <p:nvPr/>
        </p:nvGrpSpPr>
        <p:grpSpPr>
          <a:xfrm>
            <a:off x="886727" y="2405044"/>
            <a:ext cx="267071" cy="274600"/>
            <a:chOff x="886727" y="2405044"/>
            <a:chExt cx="267071" cy="274600"/>
          </a:xfrm>
        </p:grpSpPr>
        <p:sp>
          <p:nvSpPr>
            <p:cNvPr id="559" name="Shape 559"/>
            <p:cNvSpPr/>
            <p:nvPr/>
          </p:nvSpPr>
          <p:spPr>
            <a:xfrm>
              <a:off x="886727" y="2405044"/>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0" name="Shape 560"/>
            <p:cNvSpPr/>
            <p:nvPr/>
          </p:nvSpPr>
          <p:spPr>
            <a:xfrm>
              <a:off x="984995" y="2457207"/>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7</a:t>
              </a:r>
            </a:p>
          </p:txBody>
        </p:sp>
      </p:grpSp>
      <p:grpSp>
        <p:nvGrpSpPr>
          <p:cNvPr id="9" name="Group 8"/>
          <p:cNvGrpSpPr/>
          <p:nvPr/>
        </p:nvGrpSpPr>
        <p:grpSpPr>
          <a:xfrm>
            <a:off x="1403567" y="2407009"/>
            <a:ext cx="267070" cy="274600"/>
            <a:chOff x="1403567" y="2407009"/>
            <a:chExt cx="267070" cy="274600"/>
          </a:xfrm>
        </p:grpSpPr>
        <p:sp>
          <p:nvSpPr>
            <p:cNvPr id="562" name="Shape 562"/>
            <p:cNvSpPr/>
            <p:nvPr/>
          </p:nvSpPr>
          <p:spPr>
            <a:xfrm>
              <a:off x="140356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3" name="Shape 563"/>
            <p:cNvSpPr/>
            <p:nvPr/>
          </p:nvSpPr>
          <p:spPr>
            <a:xfrm>
              <a:off x="150183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8</a:t>
              </a:r>
            </a:p>
          </p:txBody>
        </p:sp>
      </p:grpSp>
      <p:grpSp>
        <p:nvGrpSpPr>
          <p:cNvPr id="10" name="Group 9"/>
          <p:cNvGrpSpPr/>
          <p:nvPr/>
        </p:nvGrpSpPr>
        <p:grpSpPr>
          <a:xfrm>
            <a:off x="1920407" y="2407009"/>
            <a:ext cx="267070" cy="274600"/>
            <a:chOff x="1920407" y="2407009"/>
            <a:chExt cx="267070" cy="274600"/>
          </a:xfrm>
        </p:grpSpPr>
        <p:sp>
          <p:nvSpPr>
            <p:cNvPr id="565" name="Shape 565"/>
            <p:cNvSpPr/>
            <p:nvPr/>
          </p:nvSpPr>
          <p:spPr>
            <a:xfrm>
              <a:off x="192040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6" name="Shape 566"/>
            <p:cNvSpPr/>
            <p:nvPr/>
          </p:nvSpPr>
          <p:spPr>
            <a:xfrm>
              <a:off x="201867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9</a:t>
              </a:r>
            </a:p>
          </p:txBody>
        </p:sp>
      </p:grpSp>
      <p:grpSp>
        <p:nvGrpSpPr>
          <p:cNvPr id="11" name="Group 10"/>
          <p:cNvGrpSpPr/>
          <p:nvPr/>
        </p:nvGrpSpPr>
        <p:grpSpPr>
          <a:xfrm>
            <a:off x="2437247" y="2407009"/>
            <a:ext cx="267070" cy="274600"/>
            <a:chOff x="2437247" y="2407009"/>
            <a:chExt cx="267070" cy="274600"/>
          </a:xfrm>
        </p:grpSpPr>
        <p:sp>
          <p:nvSpPr>
            <p:cNvPr id="568"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9"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grpSp>
        <p:nvGrpSpPr>
          <p:cNvPr id="12" name="Group 11"/>
          <p:cNvGrpSpPr/>
          <p:nvPr/>
        </p:nvGrpSpPr>
        <p:grpSpPr>
          <a:xfrm>
            <a:off x="369887" y="2899055"/>
            <a:ext cx="267071" cy="274600"/>
            <a:chOff x="369887" y="2899055"/>
            <a:chExt cx="267071" cy="274600"/>
          </a:xfrm>
        </p:grpSpPr>
        <p:sp>
          <p:nvSpPr>
            <p:cNvPr id="571" name="Shape 571"/>
            <p:cNvSpPr/>
            <p:nvPr/>
          </p:nvSpPr>
          <p:spPr>
            <a:xfrm>
              <a:off x="369887" y="2899055"/>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2" name="Shape 572"/>
            <p:cNvSpPr/>
            <p:nvPr/>
          </p:nvSpPr>
          <p:spPr>
            <a:xfrm>
              <a:off x="432890" y="2951218"/>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11</a:t>
              </a:r>
            </a:p>
          </p:txBody>
        </p:sp>
      </p:grpSp>
      <p:grpSp>
        <p:nvGrpSpPr>
          <p:cNvPr id="20" name="Group 19"/>
          <p:cNvGrpSpPr/>
          <p:nvPr/>
        </p:nvGrpSpPr>
        <p:grpSpPr>
          <a:xfrm>
            <a:off x="886727" y="2897090"/>
            <a:ext cx="267071" cy="274600"/>
            <a:chOff x="886727" y="2897090"/>
            <a:chExt cx="267071" cy="274600"/>
          </a:xfrm>
        </p:grpSpPr>
        <p:sp>
          <p:nvSpPr>
            <p:cNvPr id="574" name="Shape 574"/>
            <p:cNvSpPr/>
            <p:nvPr/>
          </p:nvSpPr>
          <p:spPr>
            <a:xfrm>
              <a:off x="886727" y="2897090"/>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5" name="Shape 575"/>
            <p:cNvSpPr/>
            <p:nvPr/>
          </p:nvSpPr>
          <p:spPr>
            <a:xfrm>
              <a:off x="949730" y="2949253"/>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12</a:t>
              </a:r>
            </a:p>
          </p:txBody>
        </p:sp>
      </p:grpSp>
      <p:grpSp>
        <p:nvGrpSpPr>
          <p:cNvPr id="13" name="Group 12"/>
          <p:cNvGrpSpPr/>
          <p:nvPr/>
        </p:nvGrpSpPr>
        <p:grpSpPr>
          <a:xfrm>
            <a:off x="1403567" y="2899055"/>
            <a:ext cx="267070" cy="274600"/>
            <a:chOff x="1403567" y="2899055"/>
            <a:chExt cx="267070" cy="274600"/>
          </a:xfrm>
        </p:grpSpPr>
        <p:sp>
          <p:nvSpPr>
            <p:cNvPr id="577" name="Shape 577"/>
            <p:cNvSpPr/>
            <p:nvPr/>
          </p:nvSpPr>
          <p:spPr>
            <a:xfrm>
              <a:off x="140356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8" name="Shape 578"/>
            <p:cNvSpPr/>
            <p:nvPr/>
          </p:nvSpPr>
          <p:spPr>
            <a:xfrm>
              <a:off x="1466569" y="2951218"/>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13</a:t>
              </a:r>
            </a:p>
          </p:txBody>
        </p:sp>
      </p:grpSp>
      <p:grpSp>
        <p:nvGrpSpPr>
          <p:cNvPr id="21" name="Group 20"/>
          <p:cNvGrpSpPr/>
          <p:nvPr/>
        </p:nvGrpSpPr>
        <p:grpSpPr>
          <a:xfrm>
            <a:off x="1920407" y="2899055"/>
            <a:ext cx="267070" cy="274600"/>
            <a:chOff x="1920407" y="2899055"/>
            <a:chExt cx="267070" cy="274600"/>
          </a:xfrm>
        </p:grpSpPr>
        <p:sp>
          <p:nvSpPr>
            <p:cNvPr id="580" name="Shape 580"/>
            <p:cNvSpPr/>
            <p:nvPr/>
          </p:nvSpPr>
          <p:spPr>
            <a:xfrm>
              <a:off x="192040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1" name="Shape 581"/>
            <p:cNvSpPr/>
            <p:nvPr/>
          </p:nvSpPr>
          <p:spPr>
            <a:xfrm>
              <a:off x="1983409" y="2951218"/>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14</a:t>
              </a:r>
            </a:p>
          </p:txBody>
        </p:sp>
      </p:grpSp>
      <p:grpSp>
        <p:nvGrpSpPr>
          <p:cNvPr id="22" name="Group 21"/>
          <p:cNvGrpSpPr/>
          <p:nvPr/>
        </p:nvGrpSpPr>
        <p:grpSpPr>
          <a:xfrm>
            <a:off x="2437247" y="2899055"/>
            <a:ext cx="267070" cy="274600"/>
            <a:chOff x="2437247" y="2899055"/>
            <a:chExt cx="267070" cy="274600"/>
          </a:xfrm>
        </p:grpSpPr>
        <p:sp>
          <p:nvSpPr>
            <p:cNvPr id="583" name="Shape 583"/>
            <p:cNvSpPr/>
            <p:nvPr/>
          </p:nvSpPr>
          <p:spPr>
            <a:xfrm>
              <a:off x="243724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4" name="Shape 584"/>
            <p:cNvSpPr/>
            <p:nvPr/>
          </p:nvSpPr>
          <p:spPr>
            <a:xfrm>
              <a:off x="2500249" y="2951218"/>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15</a:t>
              </a:r>
            </a:p>
          </p:txBody>
        </p:sp>
      </p:grpSp>
      <p:grpSp>
        <p:nvGrpSpPr>
          <p:cNvPr id="17" name="Group 16"/>
          <p:cNvGrpSpPr/>
          <p:nvPr/>
        </p:nvGrpSpPr>
        <p:grpSpPr>
          <a:xfrm>
            <a:off x="369887" y="3412453"/>
            <a:ext cx="267071" cy="274601"/>
            <a:chOff x="369887" y="3412453"/>
            <a:chExt cx="267071" cy="274601"/>
          </a:xfrm>
        </p:grpSpPr>
        <p:sp>
          <p:nvSpPr>
            <p:cNvPr id="586" name="Shape 586"/>
            <p:cNvSpPr/>
            <p:nvPr/>
          </p:nvSpPr>
          <p:spPr>
            <a:xfrm>
              <a:off x="369887" y="3412453"/>
              <a:ext cx="267071"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7" name="Shape 587"/>
            <p:cNvSpPr/>
            <p:nvPr/>
          </p:nvSpPr>
          <p:spPr>
            <a:xfrm>
              <a:off x="432890" y="3464617"/>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16</a:t>
              </a:r>
            </a:p>
          </p:txBody>
        </p:sp>
      </p:grpSp>
      <p:grpSp>
        <p:nvGrpSpPr>
          <p:cNvPr id="23" name="Group 22"/>
          <p:cNvGrpSpPr/>
          <p:nvPr/>
        </p:nvGrpSpPr>
        <p:grpSpPr>
          <a:xfrm>
            <a:off x="886727" y="3410489"/>
            <a:ext cx="267071" cy="274600"/>
            <a:chOff x="886727" y="3410489"/>
            <a:chExt cx="267071" cy="274600"/>
          </a:xfrm>
        </p:grpSpPr>
        <p:sp>
          <p:nvSpPr>
            <p:cNvPr id="589" name="Shape 589"/>
            <p:cNvSpPr/>
            <p:nvPr/>
          </p:nvSpPr>
          <p:spPr>
            <a:xfrm>
              <a:off x="886727" y="341048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0" name="Shape 590"/>
            <p:cNvSpPr/>
            <p:nvPr/>
          </p:nvSpPr>
          <p:spPr>
            <a:xfrm>
              <a:off x="949730" y="346265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17</a:t>
              </a:r>
            </a:p>
          </p:txBody>
        </p:sp>
      </p:grpSp>
      <p:grpSp>
        <p:nvGrpSpPr>
          <p:cNvPr id="24" name="Group 23"/>
          <p:cNvGrpSpPr/>
          <p:nvPr/>
        </p:nvGrpSpPr>
        <p:grpSpPr>
          <a:xfrm>
            <a:off x="1403567" y="3412453"/>
            <a:ext cx="267070" cy="274601"/>
            <a:chOff x="1403567" y="3412453"/>
            <a:chExt cx="267070" cy="274601"/>
          </a:xfrm>
        </p:grpSpPr>
        <p:sp>
          <p:nvSpPr>
            <p:cNvPr id="592" name="Shape 592"/>
            <p:cNvSpPr/>
            <p:nvPr/>
          </p:nvSpPr>
          <p:spPr>
            <a:xfrm>
              <a:off x="140356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3" name="Shape 593"/>
            <p:cNvSpPr/>
            <p:nvPr/>
          </p:nvSpPr>
          <p:spPr>
            <a:xfrm>
              <a:off x="1466569" y="3464617"/>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18</a:t>
              </a:r>
            </a:p>
          </p:txBody>
        </p:sp>
      </p:grpSp>
      <p:grpSp>
        <p:nvGrpSpPr>
          <p:cNvPr id="25" name="Group 24"/>
          <p:cNvGrpSpPr/>
          <p:nvPr/>
        </p:nvGrpSpPr>
        <p:grpSpPr>
          <a:xfrm>
            <a:off x="1920407" y="3412453"/>
            <a:ext cx="267070" cy="274601"/>
            <a:chOff x="1920407" y="3412453"/>
            <a:chExt cx="267070" cy="274601"/>
          </a:xfrm>
        </p:grpSpPr>
        <p:sp>
          <p:nvSpPr>
            <p:cNvPr id="595" name="Shape 595"/>
            <p:cNvSpPr/>
            <p:nvPr/>
          </p:nvSpPr>
          <p:spPr>
            <a:xfrm>
              <a:off x="192040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6" name="Shape 596"/>
            <p:cNvSpPr/>
            <p:nvPr/>
          </p:nvSpPr>
          <p:spPr>
            <a:xfrm>
              <a:off x="1983409" y="3464617"/>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19</a:t>
              </a:r>
            </a:p>
          </p:txBody>
        </p:sp>
      </p:grpSp>
      <p:grpSp>
        <p:nvGrpSpPr>
          <p:cNvPr id="26" name="Group 25"/>
          <p:cNvGrpSpPr/>
          <p:nvPr/>
        </p:nvGrpSpPr>
        <p:grpSpPr>
          <a:xfrm>
            <a:off x="2437247" y="3412453"/>
            <a:ext cx="267070" cy="274601"/>
            <a:chOff x="2437247" y="3412453"/>
            <a:chExt cx="267070" cy="274601"/>
          </a:xfrm>
        </p:grpSpPr>
        <p:sp>
          <p:nvSpPr>
            <p:cNvPr id="598" name="Shape 598"/>
            <p:cNvSpPr/>
            <p:nvPr/>
          </p:nvSpPr>
          <p:spPr>
            <a:xfrm>
              <a:off x="243724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9" name="Shape 599"/>
            <p:cNvSpPr/>
            <p:nvPr/>
          </p:nvSpPr>
          <p:spPr>
            <a:xfrm>
              <a:off x="2500249" y="3464617"/>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20</a:t>
              </a:r>
            </a:p>
          </p:txBody>
        </p:sp>
      </p:gr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9" name="Shape 539"/>
          <p:cNvSpPr/>
          <p:nvPr/>
        </p:nvSpPr>
        <p:spPr>
          <a:xfrm>
            <a:off x="369887" y="906462"/>
            <a:ext cx="4464052" cy="37959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dirty="0"/>
              <a:t>Gray Icons </a:t>
            </a:r>
            <a:r>
              <a:rPr lang="en-US" dirty="0" smtClean="0"/>
              <a:t>and Arrows for </a:t>
            </a:r>
            <a:r>
              <a:rPr lang="en-US" dirty="0"/>
              <a:t>Background</a:t>
            </a:r>
          </a:p>
        </p:txBody>
      </p:sp>
      <p:sp>
        <p:nvSpPr>
          <p:cNvPr id="540" name="Shape 540"/>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2" name="TextBox 1"/>
          <p:cNvSpPr txBox="1"/>
          <p:nvPr/>
        </p:nvSpPr>
        <p:spPr>
          <a:xfrm>
            <a:off x="357229" y="3097292"/>
            <a:ext cx="5433971" cy="118734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174625" lvl="0" indent="-174625" algn="l" defTabSz="1371600">
              <a:buFont typeface="+mj-lt"/>
              <a:buAutoNum type="arabicPeriod"/>
              <a:defRPr sz="1800"/>
            </a:pPr>
            <a:r>
              <a:rPr lang="en-US" sz="1200" dirty="0" smtClean="0">
                <a:latin typeface="Helvetica Neue"/>
                <a:ea typeface="Helvetica Neue"/>
                <a:cs typeface="Helvetica Neue"/>
                <a:sym typeface="Helvetica Neue"/>
              </a:rPr>
              <a:t>Select icon </a:t>
            </a:r>
            <a:r>
              <a:rPr lang="en-US" sz="1200" dirty="0">
                <a:latin typeface="Helvetica Neue"/>
                <a:ea typeface="Helvetica Neue"/>
                <a:cs typeface="Helvetica Neue"/>
                <a:sym typeface="Helvetica Neue"/>
              </a:rPr>
              <a:t>and ungroup.</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Select the icon background and change the fill color to R221, G221, B221. This is a standard color. See the picture.</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Change the text to the same color.</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Regroup the icon.</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Change background arrows to the same color</a:t>
            </a:r>
            <a:r>
              <a:rPr lang="en-US" sz="1200" dirty="0" smtClean="0">
                <a:latin typeface="Helvetica Neue"/>
                <a:ea typeface="Helvetica Neue"/>
                <a:cs typeface="Helvetica Neue"/>
                <a:sym typeface="Helvetica Neue"/>
              </a:rPr>
              <a:t>.</a:t>
            </a:r>
            <a:endParaRPr lang="en-US" sz="1200" dirty="0">
              <a:latin typeface="Helvetica Neue"/>
              <a:ea typeface="Helvetica Neue"/>
              <a:cs typeface="Helvetica Neue"/>
              <a:sym typeface="Helvetica Neue"/>
            </a:endParaRPr>
          </a:p>
        </p:txBody>
      </p:sp>
      <p:grpSp>
        <p:nvGrpSpPr>
          <p:cNvPr id="3" name="Group 2"/>
          <p:cNvGrpSpPr/>
          <p:nvPr/>
        </p:nvGrpSpPr>
        <p:grpSpPr>
          <a:xfrm>
            <a:off x="395255" y="1960358"/>
            <a:ext cx="713337" cy="943879"/>
            <a:chOff x="395255" y="1960358"/>
            <a:chExt cx="713337" cy="943879"/>
          </a:xfrm>
        </p:grpSpPr>
        <p:sp>
          <p:nvSpPr>
            <p:cNvPr id="67" name="Shape 524"/>
            <p:cNvSpPr/>
            <p:nvPr/>
          </p:nvSpPr>
          <p:spPr>
            <a:xfrm>
              <a:off x="398307" y="19603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DDDDD"/>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68" name="Group 527"/>
            <p:cNvGrpSpPr/>
            <p:nvPr/>
          </p:nvGrpSpPr>
          <p:grpSpPr>
            <a:xfrm>
              <a:off x="395255" y="2035401"/>
              <a:ext cx="713337" cy="868836"/>
              <a:chOff x="92489" y="84617"/>
              <a:chExt cx="713335" cy="868834"/>
            </a:xfrm>
          </p:grpSpPr>
          <p:pic>
            <p:nvPicPr>
              <p:cNvPr id="69" name="_-50.png"/>
              <p:cNvPicPr/>
              <p:nvPr/>
            </p:nvPicPr>
            <p:blipFill>
              <a:blip r:embed="rId2">
                <a:extLst/>
              </a:blip>
              <a:srcRect l="27609" t="11964" r="27609" b="11964"/>
              <a:stretch>
                <a:fillRect/>
              </a:stretch>
            </p:blipFill>
            <p:spPr>
              <a:xfrm>
                <a:off x="290803" y="84617"/>
                <a:ext cx="316707" cy="537998"/>
              </a:xfrm>
              <a:prstGeom prst="rect">
                <a:avLst/>
              </a:prstGeom>
              <a:ln w="3175" cap="flat">
                <a:noFill/>
                <a:miter lim="400000"/>
              </a:ln>
              <a:effectLst/>
            </p:spPr>
          </p:pic>
          <p:sp>
            <p:nvSpPr>
              <p:cNvPr id="70" name="Shape 526"/>
              <p:cNvSpPr/>
              <p:nvPr/>
            </p:nvSpPr>
            <p:spPr>
              <a:xfrm>
                <a:off x="92489" y="707231"/>
                <a:ext cx="713335"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DDDDDD"/>
                    </a:solidFill>
                    <a:latin typeface="Helvetica"/>
                    <a:ea typeface="Helvetica"/>
                    <a:cs typeface="Helvetica"/>
                    <a:sym typeface="Helvetica"/>
                  </a:rPr>
                  <a:t>OFFLINE</a:t>
                </a:r>
              </a:p>
              <a:p>
                <a:pPr lvl="0">
                  <a:defRPr sz="1800"/>
                </a:pPr>
                <a:r>
                  <a:rPr sz="800" b="1">
                    <a:solidFill>
                      <a:srgbClr val="DDDDDD"/>
                    </a:solidFill>
                    <a:latin typeface="Helvetica"/>
                    <a:ea typeface="Helvetica"/>
                    <a:cs typeface="Helvetica"/>
                    <a:sym typeface="Helvetica"/>
                  </a:rPr>
                  <a:t>CAPABILITIES</a:t>
                </a:r>
              </a:p>
            </p:txBody>
          </p:sp>
        </p:grpSp>
      </p:grpSp>
      <p:pic>
        <p:nvPicPr>
          <p:cNvPr id="5" name="Picture 4"/>
          <p:cNvPicPr>
            <a:picLocks noChangeAspect="1"/>
          </p:cNvPicPr>
          <p:nvPr/>
        </p:nvPicPr>
        <p:blipFill>
          <a:blip r:embed="rId3"/>
          <a:stretch>
            <a:fillRect/>
          </a:stretch>
        </p:blipFill>
        <p:spPr>
          <a:xfrm>
            <a:off x="389129" y="4460605"/>
            <a:ext cx="2911092" cy="3269263"/>
          </a:xfrm>
          <a:prstGeom prst="rect">
            <a:avLst/>
          </a:prstGeom>
        </p:spPr>
      </p:pic>
    </p:spTree>
    <p:extLst>
      <p:ext uri="{BB962C8B-B14F-4D97-AF65-F5344CB8AC3E}">
        <p14:creationId xmlns:p14="http://schemas.microsoft.com/office/powerpoint/2010/main" val="3059809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Block Chain</a:t>
            </a:r>
            <a:r>
              <a:rPr sz="2400" dirty="0" smtClean="0"/>
              <a:t> </a:t>
            </a:r>
            <a:r>
              <a:rPr sz="2400" dirty="0"/>
              <a:t>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7" name="Group 16"/>
          <p:cNvGrpSpPr/>
          <p:nvPr/>
        </p:nvGrpSpPr>
        <p:grpSpPr>
          <a:xfrm>
            <a:off x="356506" y="5723522"/>
            <a:ext cx="710294" cy="830345"/>
            <a:chOff x="293304" y="5266322"/>
            <a:chExt cx="710294" cy="830345"/>
          </a:xfrm>
        </p:grpSpPr>
        <p:grpSp>
          <p:nvGrpSpPr>
            <p:cNvPr id="65" name="Group 193"/>
            <p:cNvGrpSpPr/>
            <p:nvPr/>
          </p:nvGrpSpPr>
          <p:grpSpPr>
            <a:xfrm>
              <a:off x="293304" y="5266322"/>
              <a:ext cx="710294" cy="830345"/>
              <a:chOff x="-6542137" y="3282757"/>
              <a:chExt cx="710293" cy="830343"/>
            </a:xfrm>
          </p:grpSpPr>
          <p:sp>
            <p:nvSpPr>
              <p:cNvPr id="69" name="Shape 189"/>
              <p:cNvSpPr/>
              <p:nvPr/>
            </p:nvSpPr>
            <p:spPr>
              <a:xfrm>
                <a:off x="-6539077" y="328275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8" name="Shape 192"/>
              <p:cNvSpPr/>
              <p:nvPr/>
            </p:nvSpPr>
            <p:spPr>
              <a:xfrm>
                <a:off x="-6542137" y="3989989"/>
                <a:ext cx="695702"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MEMBERSHIP</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04" y="5323490"/>
              <a:ext cx="633984" cy="591312"/>
            </a:xfrm>
            <a:prstGeom prst="rect">
              <a:avLst/>
            </a:prstGeom>
          </p:spPr>
        </p:pic>
      </p:grpSp>
      <p:grpSp>
        <p:nvGrpSpPr>
          <p:cNvPr id="16" name="Group 15"/>
          <p:cNvGrpSpPr/>
          <p:nvPr/>
        </p:nvGrpSpPr>
        <p:grpSpPr>
          <a:xfrm>
            <a:off x="354799" y="4572000"/>
            <a:ext cx="712001" cy="826607"/>
            <a:chOff x="337646" y="4228662"/>
            <a:chExt cx="712001" cy="826607"/>
          </a:xfrm>
        </p:grpSpPr>
        <p:grpSp>
          <p:nvGrpSpPr>
            <p:cNvPr id="217" name="Group 217"/>
            <p:cNvGrpSpPr/>
            <p:nvPr/>
          </p:nvGrpSpPr>
          <p:grpSpPr>
            <a:xfrm>
              <a:off x="342413" y="4234435"/>
              <a:ext cx="707234" cy="820834"/>
              <a:chOff x="-3407510" y="2287354"/>
              <a:chExt cx="707232" cy="820832"/>
            </a:xfrm>
          </p:grpSpPr>
          <p:sp>
            <p:nvSpPr>
              <p:cNvPr id="213"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5" name="Shape 215"/>
              <p:cNvSpPr/>
              <p:nvPr/>
            </p:nvSpPr>
            <p:spPr>
              <a:xfrm>
                <a:off x="-3380995" y="2985075"/>
                <a:ext cx="65081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CONSENSUS</a:t>
                </a:r>
                <a:endParaRPr sz="800" b="1" dirty="0">
                  <a:solidFill>
                    <a:srgbClr val="4277BB"/>
                  </a:solidFill>
                </a:endParaRP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46" y="4228662"/>
              <a:ext cx="664464" cy="646176"/>
            </a:xfrm>
            <a:prstGeom prst="rect">
              <a:avLst/>
            </a:prstGeom>
          </p:spPr>
        </p:pic>
      </p:grpSp>
      <p:grpSp>
        <p:nvGrpSpPr>
          <p:cNvPr id="15" name="Group 14"/>
          <p:cNvGrpSpPr/>
          <p:nvPr/>
        </p:nvGrpSpPr>
        <p:grpSpPr>
          <a:xfrm>
            <a:off x="392458" y="3276600"/>
            <a:ext cx="814326" cy="833514"/>
            <a:chOff x="316258" y="3089342"/>
            <a:chExt cx="814326" cy="833514"/>
          </a:xfrm>
        </p:grpSpPr>
        <p:grpSp>
          <p:nvGrpSpPr>
            <p:cNvPr id="228" name="Group 228"/>
            <p:cNvGrpSpPr/>
            <p:nvPr/>
          </p:nvGrpSpPr>
          <p:grpSpPr>
            <a:xfrm>
              <a:off x="316258" y="3089342"/>
              <a:ext cx="814326" cy="833514"/>
              <a:chOff x="-3232501" y="-1570980"/>
              <a:chExt cx="814325" cy="833512"/>
            </a:xfrm>
          </p:grpSpPr>
          <p:sp>
            <p:nvSpPr>
              <p:cNvPr id="224" name="Shape 224"/>
              <p:cNvSpPr/>
              <p:nvPr/>
            </p:nvSpPr>
            <p:spPr>
              <a:xfrm>
                <a:off x="-3187783" y="-157098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6" name="Shape 226"/>
              <p:cNvSpPr/>
              <p:nvPr/>
            </p:nvSpPr>
            <p:spPr>
              <a:xfrm>
                <a:off x="-3232501" y="-860579"/>
                <a:ext cx="814325"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TRANSACTIONS</a:t>
                </a:r>
                <a:endParaRPr sz="800" b="1" dirty="0">
                  <a:solidFill>
                    <a:srgbClr val="4277BB"/>
                  </a:solidFill>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187" y="3154855"/>
              <a:ext cx="548640" cy="536448"/>
            </a:xfrm>
            <a:prstGeom prst="rect">
              <a:avLst/>
            </a:prstGeom>
          </p:spPr>
        </p:pic>
      </p:grpSp>
      <p:grpSp>
        <p:nvGrpSpPr>
          <p:cNvPr id="14" name="Group 13"/>
          <p:cNvGrpSpPr/>
          <p:nvPr/>
        </p:nvGrpSpPr>
        <p:grpSpPr>
          <a:xfrm>
            <a:off x="378714" y="1977553"/>
            <a:ext cx="707234" cy="830345"/>
            <a:chOff x="378714" y="1977553"/>
            <a:chExt cx="707234" cy="830345"/>
          </a:xfrm>
        </p:grpSpPr>
        <p:grpSp>
          <p:nvGrpSpPr>
            <p:cNvPr id="193" name="Group 193"/>
            <p:cNvGrpSpPr/>
            <p:nvPr/>
          </p:nvGrpSpPr>
          <p:grpSpPr>
            <a:xfrm>
              <a:off x="378714" y="1977553"/>
              <a:ext cx="707234" cy="830345"/>
              <a:chOff x="8826" y="-1"/>
              <a:chExt cx="707233" cy="830343"/>
            </a:xfrm>
          </p:grpSpPr>
          <p:sp>
            <p:nvSpPr>
              <p:cNvPr id="189" name="Shape 189"/>
              <p:cNvSpPr/>
              <p:nvPr/>
            </p:nvSpPr>
            <p:spPr>
              <a:xfrm>
                <a:off x="8826" y="-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2" name="Shape 192"/>
              <p:cNvSpPr/>
              <p:nvPr/>
            </p:nvSpPr>
            <p:spPr>
              <a:xfrm>
                <a:off x="43436" y="707231"/>
                <a:ext cx="620362"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CHAINCODE</a:t>
                </a:r>
                <a:endParaRPr sz="800" b="1" dirty="0">
                  <a:solidFill>
                    <a:srgbClr val="4277BB"/>
                  </a:solidFill>
                </a:endParaRPr>
              </a:p>
            </p:txBody>
          </p:sp>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46" y="2083063"/>
              <a:ext cx="554736" cy="463296"/>
            </a:xfrm>
            <a:prstGeom prst="rect">
              <a:avLst/>
            </a:prstGeom>
          </p:spPr>
        </p:pic>
      </p:grpSp>
      <p:sp>
        <p:nvSpPr>
          <p:cNvPr id="82" name="Shape 240"/>
          <p:cNvSpPr/>
          <p:nvPr/>
        </p:nvSpPr>
        <p:spPr>
          <a:xfrm>
            <a:off x="1234922" y="2174088"/>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3" name="Shape 240"/>
          <p:cNvSpPr/>
          <p:nvPr/>
        </p:nvSpPr>
        <p:spPr>
          <a:xfrm>
            <a:off x="1208797" y="347674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4" name="Shape 240"/>
          <p:cNvSpPr/>
          <p:nvPr/>
        </p:nvSpPr>
        <p:spPr>
          <a:xfrm>
            <a:off x="1169971" y="4778677"/>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5" name="Shape 240"/>
          <p:cNvSpPr/>
          <p:nvPr/>
        </p:nvSpPr>
        <p:spPr>
          <a:xfrm>
            <a:off x="1066800" y="592312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4464052" cy="37959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dirty="0"/>
              <a:t>Selection of Bluemix Service Icons</a:t>
            </a: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15" name="Shape 592"/>
          <p:cNvSpPr/>
          <p:nvPr/>
        </p:nvSpPr>
        <p:spPr>
          <a:xfrm>
            <a:off x="6027438" y="542925"/>
            <a:ext cx="3568968" cy="452933"/>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1200" dirty="0">
                <a:latin typeface="Helvetica Neue"/>
                <a:ea typeface="Helvetica Neue"/>
                <a:cs typeface="Helvetica Neue"/>
                <a:sym typeface="Helvetica Neue"/>
              </a:rPr>
              <a:t>Download more icons from the Bluemix Catalog </a:t>
            </a:r>
            <a:r>
              <a:rPr sz="1200" dirty="0">
                <a:solidFill>
                  <a:srgbClr val="0000FF"/>
                </a:solidFill>
                <a:latin typeface="Helvetica Neue"/>
                <a:ea typeface="Helvetica Neue"/>
                <a:cs typeface="Helvetica Neue"/>
                <a:sym typeface="Helvetica Neue"/>
                <a:hlinkClick r:id="rId2"/>
              </a:rPr>
              <a:t>new-console.ng.bluemix.net/catalog</a:t>
            </a:r>
          </a:p>
        </p:txBody>
      </p:sp>
      <p:grpSp>
        <p:nvGrpSpPr>
          <p:cNvPr id="20" name="Group 19"/>
          <p:cNvGrpSpPr/>
          <p:nvPr/>
        </p:nvGrpSpPr>
        <p:grpSpPr>
          <a:xfrm>
            <a:off x="7133157" y="1938383"/>
            <a:ext cx="1079799" cy="925513"/>
            <a:chOff x="7133157" y="1938383"/>
            <a:chExt cx="1079799" cy="925513"/>
          </a:xfrm>
        </p:grpSpPr>
        <p:sp>
          <p:nvSpPr>
            <p:cNvPr id="21" name="Shape 544"/>
            <p:cNvSpPr/>
            <p:nvPr/>
          </p:nvSpPr>
          <p:spPr>
            <a:xfrm>
              <a:off x="7319441"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22" name="Shape 550"/>
            <p:cNvSpPr/>
            <p:nvPr/>
          </p:nvSpPr>
          <p:spPr>
            <a:xfrm>
              <a:off x="7133157" y="2645614"/>
              <a:ext cx="1079799" cy="218282"/>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IBM CONTAINERS</a:t>
              </a:r>
            </a:p>
          </p:txBody>
        </p:sp>
        <p:pic>
          <p:nvPicPr>
            <p:cNvPr id="23" name="containerServiceIcon50.png"/>
            <p:cNvPicPr/>
            <p:nvPr/>
          </p:nvPicPr>
          <p:blipFill>
            <a:blip r:embed="rId3">
              <a:extLst/>
            </a:blip>
            <a:stretch>
              <a:fillRect/>
            </a:stretch>
          </p:blipFill>
          <p:spPr>
            <a:xfrm>
              <a:off x="7496248" y="2115190"/>
              <a:ext cx="353617" cy="353617"/>
            </a:xfrm>
            <a:prstGeom prst="rect">
              <a:avLst/>
            </a:prstGeom>
            <a:ln w="3175">
              <a:miter lim="400000"/>
            </a:ln>
          </p:spPr>
        </p:pic>
      </p:grpSp>
      <p:grpSp>
        <p:nvGrpSpPr>
          <p:cNvPr id="24" name="Group 23"/>
          <p:cNvGrpSpPr/>
          <p:nvPr/>
        </p:nvGrpSpPr>
        <p:grpSpPr>
          <a:xfrm>
            <a:off x="266295" y="1938383"/>
            <a:ext cx="1202805" cy="1065213"/>
            <a:chOff x="266295" y="1938383"/>
            <a:chExt cx="1202805" cy="1065213"/>
          </a:xfrm>
        </p:grpSpPr>
        <p:sp>
          <p:nvSpPr>
            <p:cNvPr id="25" name="Shape 540"/>
            <p:cNvSpPr/>
            <p:nvPr/>
          </p:nvSpPr>
          <p:spPr>
            <a:xfrm>
              <a:off x="514081"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26" name="Shape 546"/>
            <p:cNvSpPr/>
            <p:nvPr/>
          </p:nvSpPr>
          <p:spPr>
            <a:xfrm>
              <a:off x="266295" y="2645614"/>
              <a:ext cx="1202805" cy="357982"/>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900" b="1">
                  <a:latin typeface="Helvetica"/>
                  <a:ea typeface="Helvetica"/>
                  <a:cs typeface="Helvetica"/>
                  <a:sym typeface="Helvetica"/>
                </a:rPr>
                <a:t>LIBERTY FOR JAVA</a:t>
              </a:r>
            </a:p>
            <a:p>
              <a:pPr lvl="0">
                <a:defRPr sz="1800"/>
              </a:pPr>
              <a:r>
                <a:rPr sz="900" b="1">
                  <a:latin typeface="Helvetica"/>
                  <a:ea typeface="Helvetica"/>
                  <a:cs typeface="Helvetica"/>
                  <a:sym typeface="Helvetica"/>
                </a:rPr>
                <a:t>RUNTIME</a:t>
              </a:r>
            </a:p>
          </p:txBody>
        </p:sp>
        <p:pic>
          <p:nvPicPr>
            <p:cNvPr id="27" name="i_java_50.png"/>
            <p:cNvPicPr/>
            <p:nvPr/>
          </p:nvPicPr>
          <p:blipFill>
            <a:blip r:embed="rId4">
              <a:extLst/>
            </a:blip>
            <a:stretch>
              <a:fillRect/>
            </a:stretch>
          </p:blipFill>
          <p:spPr>
            <a:xfrm>
              <a:off x="620624" y="2056254"/>
              <a:ext cx="491134" cy="491134"/>
            </a:xfrm>
            <a:prstGeom prst="rect">
              <a:avLst/>
            </a:prstGeom>
            <a:ln w="3175">
              <a:miter lim="400000"/>
            </a:ln>
          </p:spPr>
        </p:pic>
      </p:grpSp>
      <p:grpSp>
        <p:nvGrpSpPr>
          <p:cNvPr id="28" name="Group 27"/>
          <p:cNvGrpSpPr/>
          <p:nvPr/>
        </p:nvGrpSpPr>
        <p:grpSpPr>
          <a:xfrm>
            <a:off x="1951324" y="1938383"/>
            <a:ext cx="1145488" cy="925513"/>
            <a:chOff x="1951324" y="1938383"/>
            <a:chExt cx="1145488" cy="925513"/>
          </a:xfrm>
        </p:grpSpPr>
        <p:sp>
          <p:nvSpPr>
            <p:cNvPr id="29" name="Shape 541"/>
            <p:cNvSpPr/>
            <p:nvPr/>
          </p:nvSpPr>
          <p:spPr>
            <a:xfrm>
              <a:off x="2170452"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0" name="Shape 547"/>
            <p:cNvSpPr/>
            <p:nvPr/>
          </p:nvSpPr>
          <p:spPr>
            <a:xfrm>
              <a:off x="1951324" y="2645614"/>
              <a:ext cx="1145488" cy="218282"/>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NODE.JS RUNTIME</a:t>
              </a:r>
            </a:p>
          </p:txBody>
        </p:sp>
        <p:pic>
          <p:nvPicPr>
            <p:cNvPr id="31" name="i_js_50.png"/>
            <p:cNvPicPr/>
            <p:nvPr/>
          </p:nvPicPr>
          <p:blipFill>
            <a:blip r:embed="rId5">
              <a:extLst/>
            </a:blip>
            <a:stretch>
              <a:fillRect/>
            </a:stretch>
          </p:blipFill>
          <p:spPr>
            <a:xfrm>
              <a:off x="2278501" y="2046432"/>
              <a:ext cx="491134" cy="491134"/>
            </a:xfrm>
            <a:prstGeom prst="rect">
              <a:avLst/>
            </a:prstGeom>
            <a:ln w="3175">
              <a:miter lim="400000"/>
            </a:ln>
          </p:spPr>
        </p:pic>
      </p:grpSp>
      <p:grpSp>
        <p:nvGrpSpPr>
          <p:cNvPr id="32" name="Group 31"/>
          <p:cNvGrpSpPr/>
          <p:nvPr/>
        </p:nvGrpSpPr>
        <p:grpSpPr>
          <a:xfrm>
            <a:off x="3828899" y="1938134"/>
            <a:ext cx="876705" cy="925762"/>
            <a:chOff x="3828899" y="1938134"/>
            <a:chExt cx="876705" cy="925762"/>
          </a:xfrm>
        </p:grpSpPr>
        <p:sp>
          <p:nvSpPr>
            <p:cNvPr id="33" name="Shape 542"/>
            <p:cNvSpPr/>
            <p:nvPr/>
          </p:nvSpPr>
          <p:spPr>
            <a:xfrm>
              <a:off x="3913635" y="1938134"/>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4" name="Shape 548"/>
            <p:cNvSpPr/>
            <p:nvPr/>
          </p:nvSpPr>
          <p:spPr>
            <a:xfrm>
              <a:off x="3828899" y="2645614"/>
              <a:ext cx="876705" cy="218282"/>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PHP RUNTIME</a:t>
              </a:r>
            </a:p>
          </p:txBody>
        </p:sp>
        <p:pic>
          <p:nvPicPr>
            <p:cNvPr id="35" name="i_php_50.png"/>
            <p:cNvPicPr/>
            <p:nvPr/>
          </p:nvPicPr>
          <p:blipFill>
            <a:blip r:embed="rId6">
              <a:extLst/>
            </a:blip>
            <a:stretch>
              <a:fillRect/>
            </a:stretch>
          </p:blipFill>
          <p:spPr>
            <a:xfrm>
              <a:off x="4021685" y="2046432"/>
              <a:ext cx="491133" cy="491134"/>
            </a:xfrm>
            <a:prstGeom prst="rect">
              <a:avLst/>
            </a:prstGeom>
            <a:ln w="3175">
              <a:miter lim="400000"/>
            </a:ln>
          </p:spPr>
        </p:pic>
      </p:grpSp>
      <p:grpSp>
        <p:nvGrpSpPr>
          <p:cNvPr id="36" name="Group 35"/>
          <p:cNvGrpSpPr/>
          <p:nvPr/>
        </p:nvGrpSpPr>
        <p:grpSpPr>
          <a:xfrm>
            <a:off x="5424995" y="1938383"/>
            <a:ext cx="1119982" cy="925513"/>
            <a:chOff x="5424995" y="1938383"/>
            <a:chExt cx="1119982" cy="925513"/>
          </a:xfrm>
        </p:grpSpPr>
        <p:sp>
          <p:nvSpPr>
            <p:cNvPr id="37" name="Shape 543"/>
            <p:cNvSpPr/>
            <p:nvPr/>
          </p:nvSpPr>
          <p:spPr>
            <a:xfrm>
              <a:off x="5631370"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8" name="Shape 549"/>
            <p:cNvSpPr/>
            <p:nvPr/>
          </p:nvSpPr>
          <p:spPr>
            <a:xfrm>
              <a:off x="5424995" y="2645614"/>
              <a:ext cx="1119982" cy="218282"/>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PYTHON RUNTIME</a:t>
              </a:r>
            </a:p>
          </p:txBody>
        </p:sp>
        <p:pic>
          <p:nvPicPr>
            <p:cNvPr id="39" name="i_python_50.png"/>
            <p:cNvPicPr/>
            <p:nvPr/>
          </p:nvPicPr>
          <p:blipFill>
            <a:blip r:embed="rId7">
              <a:extLst/>
            </a:blip>
            <a:stretch>
              <a:fillRect/>
            </a:stretch>
          </p:blipFill>
          <p:spPr>
            <a:xfrm>
              <a:off x="5739419" y="2046432"/>
              <a:ext cx="491134" cy="491134"/>
            </a:xfrm>
            <a:prstGeom prst="rect">
              <a:avLst/>
            </a:prstGeom>
            <a:ln w="3175">
              <a:miter lim="400000"/>
            </a:ln>
          </p:spPr>
        </p:pic>
      </p:grpSp>
      <p:grpSp>
        <p:nvGrpSpPr>
          <p:cNvPr id="40" name="Group 39"/>
          <p:cNvGrpSpPr/>
          <p:nvPr/>
        </p:nvGrpSpPr>
        <p:grpSpPr>
          <a:xfrm>
            <a:off x="8574566" y="1938134"/>
            <a:ext cx="1084320" cy="925762"/>
            <a:chOff x="8574566" y="1938134"/>
            <a:chExt cx="1084320" cy="925762"/>
          </a:xfrm>
        </p:grpSpPr>
        <p:sp>
          <p:nvSpPr>
            <p:cNvPr id="41" name="Shape 545"/>
            <p:cNvSpPr/>
            <p:nvPr/>
          </p:nvSpPr>
          <p:spPr>
            <a:xfrm>
              <a:off x="8763110" y="1938134"/>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42" name="Shape 551"/>
            <p:cNvSpPr/>
            <p:nvPr/>
          </p:nvSpPr>
          <p:spPr>
            <a:xfrm>
              <a:off x="8574566" y="2645614"/>
              <a:ext cx="1084320" cy="218282"/>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VIRTUAL SERVER</a:t>
              </a:r>
            </a:p>
          </p:txBody>
        </p:sp>
        <p:pic>
          <p:nvPicPr>
            <p:cNvPr id="43" name="vm50-01.png"/>
            <p:cNvPicPr/>
            <p:nvPr/>
          </p:nvPicPr>
          <p:blipFill>
            <a:blip r:embed="rId8">
              <a:extLst/>
            </a:blip>
            <a:stretch>
              <a:fillRect/>
            </a:stretch>
          </p:blipFill>
          <p:spPr>
            <a:xfrm>
              <a:off x="8939918" y="2115190"/>
              <a:ext cx="353616" cy="353617"/>
            </a:xfrm>
            <a:prstGeom prst="rect">
              <a:avLst/>
            </a:prstGeom>
            <a:ln w="3175">
              <a:miter lim="400000"/>
            </a:ln>
          </p:spPr>
        </p:pic>
      </p:grpSp>
      <p:grpSp>
        <p:nvGrpSpPr>
          <p:cNvPr id="44" name="Group 43"/>
          <p:cNvGrpSpPr/>
          <p:nvPr/>
        </p:nvGrpSpPr>
        <p:grpSpPr>
          <a:xfrm>
            <a:off x="485546" y="3294657"/>
            <a:ext cx="764302" cy="1065214"/>
            <a:chOff x="485546" y="3294657"/>
            <a:chExt cx="764302" cy="1065214"/>
          </a:xfrm>
        </p:grpSpPr>
        <p:sp>
          <p:nvSpPr>
            <p:cNvPr id="45" name="Shape 558"/>
            <p:cNvSpPr/>
            <p:nvPr/>
          </p:nvSpPr>
          <p:spPr>
            <a:xfrm>
              <a:off x="514081"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46" name="Shape 564"/>
            <p:cNvSpPr/>
            <p:nvPr/>
          </p:nvSpPr>
          <p:spPr>
            <a:xfrm>
              <a:off x="485546" y="4001888"/>
              <a:ext cx="764302" cy="3579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900" b="1">
                  <a:latin typeface="Helvetica"/>
                  <a:ea typeface="Helvetica"/>
                  <a:cs typeface="Helvetica"/>
                  <a:sym typeface="Helvetica"/>
                </a:rPr>
                <a:t>CLOUDANT</a:t>
              </a:r>
            </a:p>
            <a:p>
              <a:pPr lvl="0">
                <a:defRPr sz="1800"/>
              </a:pPr>
              <a:r>
                <a:rPr sz="900" b="1">
                  <a:latin typeface="Helvetica"/>
                  <a:ea typeface="Helvetica"/>
                  <a:cs typeface="Helvetica"/>
                  <a:sym typeface="Helvetica"/>
                </a:rPr>
                <a:t>NOSQL DB</a:t>
              </a:r>
            </a:p>
          </p:txBody>
        </p:sp>
        <p:pic>
          <p:nvPicPr>
            <p:cNvPr id="47" name="cloudant50.png"/>
            <p:cNvPicPr/>
            <p:nvPr/>
          </p:nvPicPr>
          <p:blipFill>
            <a:blip r:embed="rId9">
              <a:extLst/>
            </a:blip>
            <a:stretch>
              <a:fillRect/>
            </a:stretch>
          </p:blipFill>
          <p:spPr>
            <a:xfrm>
              <a:off x="622130" y="3402458"/>
              <a:ext cx="491134" cy="491134"/>
            </a:xfrm>
            <a:prstGeom prst="rect">
              <a:avLst/>
            </a:prstGeom>
            <a:ln w="3175">
              <a:miter lim="400000"/>
            </a:ln>
          </p:spPr>
        </p:pic>
      </p:grpSp>
      <p:grpSp>
        <p:nvGrpSpPr>
          <p:cNvPr id="48" name="Group 47"/>
          <p:cNvGrpSpPr/>
          <p:nvPr/>
        </p:nvGrpSpPr>
        <p:grpSpPr>
          <a:xfrm>
            <a:off x="3772782" y="3294409"/>
            <a:ext cx="988939" cy="925762"/>
            <a:chOff x="3772782" y="3294409"/>
            <a:chExt cx="988939" cy="925762"/>
          </a:xfrm>
        </p:grpSpPr>
        <p:sp>
          <p:nvSpPr>
            <p:cNvPr id="49" name="Shape 560"/>
            <p:cNvSpPr/>
            <p:nvPr/>
          </p:nvSpPr>
          <p:spPr>
            <a:xfrm>
              <a:off x="3913635" y="3294409"/>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0" name="Shape 566"/>
            <p:cNvSpPr/>
            <p:nvPr/>
          </p:nvSpPr>
          <p:spPr>
            <a:xfrm>
              <a:off x="3772782" y="4001888"/>
              <a:ext cx="988939" cy="2182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APACHE SPARK</a:t>
              </a:r>
            </a:p>
          </p:txBody>
        </p:sp>
        <p:pic>
          <p:nvPicPr>
            <p:cNvPr id="51" name="apacheSpark_50x.png"/>
            <p:cNvPicPr/>
            <p:nvPr/>
          </p:nvPicPr>
          <p:blipFill>
            <a:blip r:embed="rId10">
              <a:extLst/>
            </a:blip>
            <a:stretch>
              <a:fillRect/>
            </a:stretch>
          </p:blipFill>
          <p:spPr>
            <a:xfrm>
              <a:off x="4021685" y="3393008"/>
              <a:ext cx="491133" cy="491134"/>
            </a:xfrm>
            <a:prstGeom prst="rect">
              <a:avLst/>
            </a:prstGeom>
            <a:ln w="3175">
              <a:miter lim="400000"/>
            </a:ln>
          </p:spPr>
        </p:pic>
      </p:grpSp>
      <p:grpSp>
        <p:nvGrpSpPr>
          <p:cNvPr id="52" name="Group 51"/>
          <p:cNvGrpSpPr/>
          <p:nvPr/>
        </p:nvGrpSpPr>
        <p:grpSpPr>
          <a:xfrm>
            <a:off x="2112198" y="3294657"/>
            <a:ext cx="823740" cy="925514"/>
            <a:chOff x="2112198" y="3294657"/>
            <a:chExt cx="823740" cy="925514"/>
          </a:xfrm>
        </p:grpSpPr>
        <p:sp>
          <p:nvSpPr>
            <p:cNvPr id="53" name="Shape 559"/>
            <p:cNvSpPr/>
            <p:nvPr/>
          </p:nvSpPr>
          <p:spPr>
            <a:xfrm>
              <a:off x="2170452"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4" name="Shape 565"/>
            <p:cNvSpPr/>
            <p:nvPr/>
          </p:nvSpPr>
          <p:spPr>
            <a:xfrm>
              <a:off x="2112198" y="4001888"/>
              <a:ext cx="823740" cy="2182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DATAWORKS</a:t>
              </a:r>
            </a:p>
          </p:txBody>
        </p:sp>
        <p:pic>
          <p:nvPicPr>
            <p:cNvPr id="55" name="DATAWORKS_50.png"/>
            <p:cNvPicPr/>
            <p:nvPr/>
          </p:nvPicPr>
          <p:blipFill>
            <a:blip r:embed="rId11">
              <a:extLst/>
            </a:blip>
            <a:stretch>
              <a:fillRect/>
            </a:stretch>
          </p:blipFill>
          <p:spPr>
            <a:xfrm>
              <a:off x="2278501" y="3393008"/>
              <a:ext cx="491134" cy="491134"/>
            </a:xfrm>
            <a:prstGeom prst="rect">
              <a:avLst/>
            </a:prstGeom>
            <a:ln w="3175">
              <a:miter lim="400000"/>
            </a:ln>
          </p:spPr>
        </p:pic>
      </p:grpSp>
      <p:grpSp>
        <p:nvGrpSpPr>
          <p:cNvPr id="56" name="Group 55"/>
          <p:cNvGrpSpPr/>
          <p:nvPr/>
        </p:nvGrpSpPr>
        <p:grpSpPr>
          <a:xfrm>
            <a:off x="5517054" y="3294657"/>
            <a:ext cx="935863" cy="1065214"/>
            <a:chOff x="5517054" y="3294657"/>
            <a:chExt cx="935863" cy="1065214"/>
          </a:xfrm>
        </p:grpSpPr>
        <p:sp>
          <p:nvSpPr>
            <p:cNvPr id="57" name="Shape 561"/>
            <p:cNvSpPr/>
            <p:nvPr/>
          </p:nvSpPr>
          <p:spPr>
            <a:xfrm>
              <a:off x="5631370"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8" name="Shape 567"/>
            <p:cNvSpPr/>
            <p:nvPr/>
          </p:nvSpPr>
          <p:spPr>
            <a:xfrm>
              <a:off x="5517054" y="4001888"/>
              <a:ext cx="935863" cy="3579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900" b="1">
                  <a:latin typeface="Helvetica"/>
                  <a:ea typeface="Helvetica"/>
                  <a:cs typeface="Helvetica"/>
                  <a:sym typeface="Helvetica"/>
                </a:rPr>
                <a:t>INSIGHTS FOR</a:t>
              </a:r>
            </a:p>
            <a:p>
              <a:pPr lvl="0">
                <a:defRPr sz="1800"/>
              </a:pPr>
              <a:r>
                <a:rPr sz="900" b="1">
                  <a:latin typeface="Helvetica"/>
                  <a:ea typeface="Helvetica"/>
                  <a:cs typeface="Helvetica"/>
                  <a:sym typeface="Helvetica"/>
                </a:rPr>
                <a:t>TWITTER</a:t>
              </a:r>
            </a:p>
          </p:txBody>
        </p:sp>
        <p:pic>
          <p:nvPicPr>
            <p:cNvPr id="59" name="Twitter_tilelogo_50.png"/>
            <p:cNvPicPr/>
            <p:nvPr/>
          </p:nvPicPr>
          <p:blipFill>
            <a:blip r:embed="rId12">
              <a:extLst/>
            </a:blip>
            <a:stretch>
              <a:fillRect/>
            </a:stretch>
          </p:blipFill>
          <p:spPr>
            <a:xfrm>
              <a:off x="5739419" y="3393008"/>
              <a:ext cx="491134" cy="491134"/>
            </a:xfrm>
            <a:prstGeom prst="rect">
              <a:avLst/>
            </a:prstGeom>
            <a:ln w="3175">
              <a:miter lim="400000"/>
            </a:ln>
          </p:spPr>
        </p:pic>
      </p:grpSp>
      <p:grpSp>
        <p:nvGrpSpPr>
          <p:cNvPr id="60" name="Group 59"/>
          <p:cNvGrpSpPr/>
          <p:nvPr/>
        </p:nvGrpSpPr>
        <p:grpSpPr>
          <a:xfrm>
            <a:off x="5405796" y="4769052"/>
            <a:ext cx="1158380" cy="925514"/>
            <a:chOff x="5405796" y="4769052"/>
            <a:chExt cx="1158380" cy="925514"/>
          </a:xfrm>
        </p:grpSpPr>
        <p:sp>
          <p:nvSpPr>
            <p:cNvPr id="61" name="Shape 573"/>
            <p:cNvSpPr/>
            <p:nvPr/>
          </p:nvSpPr>
          <p:spPr>
            <a:xfrm>
              <a:off x="5631370"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62" name="Shape 579"/>
            <p:cNvSpPr/>
            <p:nvPr/>
          </p:nvSpPr>
          <p:spPr>
            <a:xfrm>
              <a:off x="5405796" y="5476283"/>
              <a:ext cx="1158380" cy="2182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SECURE GATEWAY</a:t>
              </a:r>
            </a:p>
          </p:txBody>
        </p:sp>
        <p:pic>
          <p:nvPicPr>
            <p:cNvPr id="63" name="Bmix_icons_deliver_SGW 50.png"/>
            <p:cNvPicPr/>
            <p:nvPr/>
          </p:nvPicPr>
          <p:blipFill>
            <a:blip r:embed="rId13">
              <a:extLst/>
            </a:blip>
            <a:stretch>
              <a:fillRect/>
            </a:stretch>
          </p:blipFill>
          <p:spPr>
            <a:xfrm>
              <a:off x="5739419" y="4864666"/>
              <a:ext cx="491134" cy="491134"/>
            </a:xfrm>
            <a:prstGeom prst="rect">
              <a:avLst/>
            </a:prstGeom>
            <a:ln w="3175">
              <a:miter lim="400000"/>
            </a:ln>
          </p:spPr>
        </p:pic>
      </p:grpSp>
      <p:grpSp>
        <p:nvGrpSpPr>
          <p:cNvPr id="64" name="Group 63"/>
          <p:cNvGrpSpPr/>
          <p:nvPr/>
        </p:nvGrpSpPr>
        <p:grpSpPr>
          <a:xfrm>
            <a:off x="384948" y="4769052"/>
            <a:ext cx="965498" cy="925514"/>
            <a:chOff x="384948" y="4769052"/>
            <a:chExt cx="965498" cy="925514"/>
          </a:xfrm>
        </p:grpSpPr>
        <p:sp>
          <p:nvSpPr>
            <p:cNvPr id="65" name="Shape 570"/>
            <p:cNvSpPr/>
            <p:nvPr/>
          </p:nvSpPr>
          <p:spPr>
            <a:xfrm>
              <a:off x="514081"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66" name="Shape 576"/>
            <p:cNvSpPr/>
            <p:nvPr/>
          </p:nvSpPr>
          <p:spPr>
            <a:xfrm>
              <a:off x="384948" y="5476283"/>
              <a:ext cx="965498" cy="2182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AUTO-SCALING</a:t>
              </a:r>
            </a:p>
          </p:txBody>
        </p:sp>
        <p:pic>
          <p:nvPicPr>
            <p:cNvPr id="67" name="autoscaling50.png"/>
            <p:cNvPicPr/>
            <p:nvPr/>
          </p:nvPicPr>
          <p:blipFill>
            <a:blip r:embed="rId14">
              <a:extLst/>
            </a:blip>
            <a:stretch>
              <a:fillRect/>
            </a:stretch>
          </p:blipFill>
          <p:spPr>
            <a:xfrm>
              <a:off x="620624" y="4859200"/>
              <a:ext cx="491134" cy="491134"/>
            </a:xfrm>
            <a:prstGeom prst="rect">
              <a:avLst/>
            </a:prstGeom>
            <a:ln w="3175">
              <a:miter lim="400000"/>
            </a:ln>
          </p:spPr>
        </p:pic>
      </p:grpSp>
      <p:grpSp>
        <p:nvGrpSpPr>
          <p:cNvPr id="68" name="Group 67"/>
          <p:cNvGrpSpPr/>
          <p:nvPr/>
        </p:nvGrpSpPr>
        <p:grpSpPr>
          <a:xfrm>
            <a:off x="1919428" y="4769052"/>
            <a:ext cx="1209279" cy="925514"/>
            <a:chOff x="1919428" y="4769052"/>
            <a:chExt cx="1209279" cy="925514"/>
          </a:xfrm>
        </p:grpSpPr>
        <p:sp>
          <p:nvSpPr>
            <p:cNvPr id="69" name="Shape 571"/>
            <p:cNvSpPr/>
            <p:nvPr/>
          </p:nvSpPr>
          <p:spPr>
            <a:xfrm>
              <a:off x="2170452"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0" name="Shape 577"/>
            <p:cNvSpPr/>
            <p:nvPr/>
          </p:nvSpPr>
          <p:spPr>
            <a:xfrm>
              <a:off x="1919428" y="5476283"/>
              <a:ext cx="1209279" cy="2182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DELIVERY PIPELINE</a:t>
              </a:r>
            </a:p>
          </p:txBody>
        </p:sp>
        <p:pic>
          <p:nvPicPr>
            <p:cNvPr id="71" name="autodeploy50.png"/>
            <p:cNvPicPr/>
            <p:nvPr/>
          </p:nvPicPr>
          <p:blipFill>
            <a:blip r:embed="rId15">
              <a:extLst/>
            </a:blip>
            <a:stretch>
              <a:fillRect/>
            </a:stretch>
          </p:blipFill>
          <p:spPr>
            <a:xfrm>
              <a:off x="2278501" y="4877101"/>
              <a:ext cx="491134" cy="491134"/>
            </a:xfrm>
            <a:prstGeom prst="rect">
              <a:avLst/>
            </a:prstGeom>
            <a:ln w="3175">
              <a:miter lim="400000"/>
            </a:ln>
          </p:spPr>
        </p:pic>
      </p:grpSp>
      <p:grpSp>
        <p:nvGrpSpPr>
          <p:cNvPr id="72" name="Group 71"/>
          <p:cNvGrpSpPr/>
          <p:nvPr/>
        </p:nvGrpSpPr>
        <p:grpSpPr>
          <a:xfrm>
            <a:off x="3697689" y="4768804"/>
            <a:ext cx="1139125" cy="1065462"/>
            <a:chOff x="3697689" y="4768804"/>
            <a:chExt cx="1139125" cy="1065462"/>
          </a:xfrm>
        </p:grpSpPr>
        <p:sp>
          <p:nvSpPr>
            <p:cNvPr id="73" name="Shape 572"/>
            <p:cNvSpPr/>
            <p:nvPr/>
          </p:nvSpPr>
          <p:spPr>
            <a:xfrm>
              <a:off x="3913635" y="4768804"/>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4" name="Shape 578"/>
            <p:cNvSpPr/>
            <p:nvPr/>
          </p:nvSpPr>
          <p:spPr>
            <a:xfrm>
              <a:off x="3697689" y="5476283"/>
              <a:ext cx="1139125" cy="3579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900" b="1">
                  <a:latin typeface="Helvetica"/>
                  <a:ea typeface="Helvetica"/>
                  <a:cs typeface="Helvetica"/>
                  <a:sym typeface="Helvetica"/>
                </a:rPr>
                <a:t>MONITORING AND</a:t>
              </a:r>
            </a:p>
            <a:p>
              <a:pPr lvl="0">
                <a:defRPr sz="1800"/>
              </a:pPr>
              <a:r>
                <a:rPr sz="900" b="1">
                  <a:latin typeface="Helvetica"/>
                  <a:ea typeface="Helvetica"/>
                  <a:cs typeface="Helvetica"/>
                  <a:sym typeface="Helvetica"/>
                </a:rPr>
                <a:t>ANALYTICS</a:t>
              </a:r>
            </a:p>
          </p:txBody>
        </p:sp>
        <p:pic>
          <p:nvPicPr>
            <p:cNvPr id="75" name="Monitoring_Analytics50.png"/>
            <p:cNvPicPr/>
            <p:nvPr/>
          </p:nvPicPr>
          <p:blipFill>
            <a:blip r:embed="rId16">
              <a:extLst/>
            </a:blip>
            <a:stretch>
              <a:fillRect/>
            </a:stretch>
          </p:blipFill>
          <p:spPr>
            <a:xfrm>
              <a:off x="4060975" y="4859200"/>
              <a:ext cx="491134" cy="491134"/>
            </a:xfrm>
            <a:prstGeom prst="rect">
              <a:avLst/>
            </a:prstGeom>
            <a:ln w="3175">
              <a:miter lim="400000"/>
            </a:ln>
          </p:spPr>
        </p:pic>
      </p:grpSp>
      <p:grpSp>
        <p:nvGrpSpPr>
          <p:cNvPr id="76" name="Group 75"/>
          <p:cNvGrpSpPr/>
          <p:nvPr/>
        </p:nvGrpSpPr>
        <p:grpSpPr>
          <a:xfrm>
            <a:off x="7319441" y="3294657"/>
            <a:ext cx="707232" cy="925514"/>
            <a:chOff x="7319441" y="3294657"/>
            <a:chExt cx="707232" cy="925514"/>
          </a:xfrm>
        </p:grpSpPr>
        <p:sp>
          <p:nvSpPr>
            <p:cNvPr id="77" name="Shape 562"/>
            <p:cNvSpPr/>
            <p:nvPr/>
          </p:nvSpPr>
          <p:spPr>
            <a:xfrm>
              <a:off x="7319441"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8" name="Shape 568"/>
            <p:cNvSpPr/>
            <p:nvPr/>
          </p:nvSpPr>
          <p:spPr>
            <a:xfrm>
              <a:off x="7405178" y="4001888"/>
              <a:ext cx="535757" cy="2182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DIALOG</a:t>
              </a:r>
            </a:p>
          </p:txBody>
        </p:sp>
        <p:pic>
          <p:nvPicPr>
            <p:cNvPr id="79" name="Dialog_Icon-48px.png"/>
            <p:cNvPicPr/>
            <p:nvPr/>
          </p:nvPicPr>
          <p:blipFill>
            <a:blip r:embed="rId17">
              <a:extLst/>
            </a:blip>
            <a:stretch>
              <a:fillRect/>
            </a:stretch>
          </p:blipFill>
          <p:spPr>
            <a:xfrm>
              <a:off x="7427490" y="3402458"/>
              <a:ext cx="491134" cy="491134"/>
            </a:xfrm>
            <a:prstGeom prst="rect">
              <a:avLst/>
            </a:prstGeom>
            <a:ln w="3175">
              <a:miter lim="400000"/>
            </a:ln>
          </p:spPr>
        </p:pic>
      </p:grpSp>
      <p:grpSp>
        <p:nvGrpSpPr>
          <p:cNvPr id="80" name="Group 79"/>
          <p:cNvGrpSpPr/>
          <p:nvPr/>
        </p:nvGrpSpPr>
        <p:grpSpPr>
          <a:xfrm>
            <a:off x="8441347" y="3294409"/>
            <a:ext cx="1350758" cy="1065462"/>
            <a:chOff x="8441347" y="3294409"/>
            <a:chExt cx="1350758" cy="1065462"/>
          </a:xfrm>
        </p:grpSpPr>
        <p:sp>
          <p:nvSpPr>
            <p:cNvPr id="81" name="Shape 563"/>
            <p:cNvSpPr/>
            <p:nvPr/>
          </p:nvSpPr>
          <p:spPr>
            <a:xfrm>
              <a:off x="8763110" y="329440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82" name="Shape 569"/>
            <p:cNvSpPr/>
            <p:nvPr/>
          </p:nvSpPr>
          <p:spPr>
            <a:xfrm>
              <a:off x="8441347" y="4001888"/>
              <a:ext cx="1350758" cy="357983"/>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p>
              <a:pPr lvl="0">
                <a:defRPr sz="1800"/>
              </a:pPr>
              <a:r>
                <a:rPr sz="900" b="1">
                  <a:latin typeface="Helvetica"/>
                  <a:ea typeface="Helvetica"/>
                  <a:cs typeface="Helvetica"/>
                  <a:sym typeface="Helvetica"/>
                </a:rPr>
                <a:t>NATURAL LANGUAGE</a:t>
              </a:r>
            </a:p>
            <a:p>
              <a:pPr lvl="0">
                <a:defRPr sz="1800"/>
              </a:pPr>
              <a:r>
                <a:rPr sz="900" b="1">
                  <a:latin typeface="Helvetica"/>
                  <a:ea typeface="Helvetica"/>
                  <a:cs typeface="Helvetica"/>
                  <a:sym typeface="Helvetica"/>
                </a:rPr>
                <a:t>CLASSIFIER</a:t>
              </a:r>
            </a:p>
          </p:txBody>
        </p:sp>
        <p:pic>
          <p:nvPicPr>
            <p:cNvPr id="83" name="classifier-50.png"/>
            <p:cNvPicPr/>
            <p:nvPr/>
          </p:nvPicPr>
          <p:blipFill>
            <a:blip r:embed="rId18">
              <a:extLst/>
            </a:blip>
            <a:stretch>
              <a:fillRect/>
            </a:stretch>
          </p:blipFill>
          <p:spPr>
            <a:xfrm>
              <a:off x="8867334" y="3402458"/>
              <a:ext cx="491134" cy="491134"/>
            </a:xfrm>
            <a:prstGeom prst="rect">
              <a:avLst/>
            </a:prstGeom>
            <a:ln w="3175">
              <a:miter lim="400000"/>
            </a:ln>
          </p:spPr>
        </p:pic>
      </p:grpSp>
    </p:spTree>
    <p:extLst>
      <p:ext uri="{BB962C8B-B14F-4D97-AF65-F5344CB8AC3E}">
        <p14:creationId xmlns:p14="http://schemas.microsoft.com/office/powerpoint/2010/main" val="73289467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Users</a:t>
            </a:r>
            <a:r>
              <a:rPr sz="2400" dirty="0" smtClean="0"/>
              <a:t> </a:t>
            </a:r>
            <a:r>
              <a:rPr sz="2400" dirty="0"/>
              <a:t>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93" name="Group 193"/>
          <p:cNvGrpSpPr/>
          <p:nvPr/>
        </p:nvGrpSpPr>
        <p:grpSpPr>
          <a:xfrm>
            <a:off x="378714" y="1947074"/>
            <a:ext cx="707232" cy="912814"/>
            <a:chOff x="8826" y="0"/>
            <a:chExt cx="707231" cy="912812"/>
          </a:xfrm>
        </p:grpSpPr>
        <p:grpSp>
          <p:nvGrpSpPr>
            <p:cNvPr id="191" name="Group 191"/>
            <p:cNvGrpSpPr/>
            <p:nvPr/>
          </p:nvGrpSpPr>
          <p:grpSpPr>
            <a:xfrm>
              <a:off x="8826" y="-1"/>
              <a:ext cx="707232" cy="707233"/>
              <a:chOff x="8826" y="0"/>
              <a:chExt cx="707231" cy="707231"/>
            </a:xfrm>
          </p:grpSpPr>
          <p:sp>
            <p:nvSpPr>
              <p:cNvPr id="189"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90" name="_-02.png"/>
              <p:cNvPicPr/>
              <p:nvPr/>
            </p:nvPicPr>
            <p:blipFill>
              <a:blip r:embed="rId3">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192"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sp>
        <p:nvSpPr>
          <p:cNvPr id="194" name="Shape 194"/>
          <p:cNvSpPr/>
          <p:nvPr/>
        </p:nvSpPr>
        <p:spPr>
          <a:xfrm>
            <a:off x="4527682" y="3089342"/>
            <a:ext cx="1573004"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an enterprise user or third party user.</a:t>
            </a:r>
          </a:p>
        </p:txBody>
      </p:sp>
      <p:grpSp>
        <p:nvGrpSpPr>
          <p:cNvPr id="217" name="Group 217"/>
          <p:cNvGrpSpPr/>
          <p:nvPr/>
        </p:nvGrpSpPr>
        <p:grpSpPr>
          <a:xfrm>
            <a:off x="342413" y="4234434"/>
            <a:ext cx="707234" cy="903313"/>
            <a:chOff x="-3407510" y="2287354"/>
            <a:chExt cx="707232" cy="903311"/>
          </a:xfrm>
        </p:grpSpPr>
        <p:sp>
          <p:nvSpPr>
            <p:cNvPr id="213"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6" name="Group 216"/>
            <p:cNvGrpSpPr/>
            <p:nvPr/>
          </p:nvGrpSpPr>
          <p:grpSpPr>
            <a:xfrm>
              <a:off x="-3290365" y="2349903"/>
              <a:ext cx="469554" cy="840762"/>
              <a:chOff x="-3290358" y="2349898"/>
              <a:chExt cx="469553" cy="840760"/>
            </a:xfrm>
          </p:grpSpPr>
          <p:pic>
            <p:nvPicPr>
              <p:cNvPr id="214" name="_-06.png"/>
              <p:cNvPicPr/>
              <p:nvPr/>
            </p:nvPicPr>
            <p:blipFill>
              <a:blip r:embed="rId4">
                <a:extLst/>
              </a:blip>
              <a:srcRect l="25520" t="10188" r="20198" b="9074"/>
              <a:stretch>
                <a:fillRect/>
              </a:stretch>
            </p:blipFill>
            <p:spPr>
              <a:xfrm>
                <a:off x="-3228711" y="2349898"/>
                <a:ext cx="383890" cy="571003"/>
              </a:xfrm>
              <a:prstGeom prst="rect">
                <a:avLst/>
              </a:prstGeom>
              <a:ln w="3175" cap="flat">
                <a:noFill/>
                <a:miter lim="400000"/>
              </a:ln>
              <a:effectLst/>
            </p:spPr>
          </p:pic>
          <p:sp>
            <p:nvSpPr>
              <p:cNvPr id="215" name="Shape 215"/>
              <p:cNvSpPr/>
              <p:nvPr/>
            </p:nvSpPr>
            <p:spPr>
              <a:xfrm>
                <a:off x="-3290358" y="2985076"/>
                <a:ext cx="469553"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DEVICE</a:t>
                </a:r>
              </a:p>
            </p:txBody>
          </p:sp>
        </p:grpSp>
      </p:grpSp>
      <p:sp>
        <p:nvSpPr>
          <p:cNvPr id="218" name="Shape 218"/>
          <p:cNvSpPr/>
          <p:nvPr/>
        </p:nvSpPr>
        <p:spPr>
          <a:xfrm>
            <a:off x="1230602" y="4214019"/>
            <a:ext cx="1709676" cy="7181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Contains </a:t>
            </a:r>
            <a:r>
              <a:rPr sz="1000" smtClean="0"/>
              <a:t>sensors </a:t>
            </a:r>
            <a:r>
              <a:rPr sz="1000"/>
              <a:t>and/or </a:t>
            </a:r>
            <a:r>
              <a:rPr sz="1000" smtClean="0"/>
              <a:t>actuators </a:t>
            </a:r>
            <a:r>
              <a:rPr sz="1000"/>
              <a:t>and firmware plus a network connection; may have a user interface.</a:t>
            </a:r>
          </a:p>
        </p:txBody>
      </p:sp>
      <p:grpSp>
        <p:nvGrpSpPr>
          <p:cNvPr id="228" name="Group 228"/>
          <p:cNvGrpSpPr/>
          <p:nvPr/>
        </p:nvGrpSpPr>
        <p:grpSpPr>
          <a:xfrm>
            <a:off x="227077" y="3089342"/>
            <a:ext cx="992688" cy="915985"/>
            <a:chOff x="-3321683" y="-1570980"/>
            <a:chExt cx="992687" cy="915983"/>
          </a:xfrm>
        </p:grpSpPr>
        <p:sp>
          <p:nvSpPr>
            <p:cNvPr id="224" name="Shape 224"/>
            <p:cNvSpPr/>
            <p:nvPr/>
          </p:nvSpPr>
          <p:spPr>
            <a:xfrm>
              <a:off x="-3187783" y="-157098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7" name="Group 227"/>
            <p:cNvGrpSpPr/>
            <p:nvPr/>
          </p:nvGrpSpPr>
          <p:grpSpPr>
            <a:xfrm>
              <a:off x="-3321683" y="-1394112"/>
              <a:ext cx="992687" cy="739115"/>
              <a:chOff x="-3307270" y="-1406853"/>
              <a:chExt cx="992685" cy="739114"/>
            </a:xfrm>
          </p:grpSpPr>
          <p:pic>
            <p:nvPicPr>
              <p:cNvPr id="225" name="_-05.png"/>
              <p:cNvPicPr/>
              <p:nvPr/>
            </p:nvPicPr>
            <p:blipFill>
              <a:blip r:embed="rId5">
                <a:extLst/>
              </a:blip>
              <a:srcRect l="23064" t="23206" r="23064" b="23206"/>
              <a:stretch>
                <a:fillRect/>
              </a:stretch>
            </p:blipFill>
            <p:spPr>
              <a:xfrm>
                <a:off x="-3010245" y="-1406853"/>
                <a:ext cx="380996" cy="378980"/>
              </a:xfrm>
              <a:prstGeom prst="rect">
                <a:avLst/>
              </a:prstGeom>
              <a:ln w="3175" cap="flat">
                <a:noFill/>
                <a:miter lim="400000"/>
              </a:ln>
              <a:effectLst/>
            </p:spPr>
          </p:pic>
          <p:sp>
            <p:nvSpPr>
              <p:cNvPr id="226" name="Shape 226"/>
              <p:cNvSpPr/>
              <p:nvPr/>
            </p:nvSpPr>
            <p:spPr>
              <a:xfrm>
                <a:off x="-3307270" y="-873322"/>
                <a:ext cx="992685"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PHYSICAL ENTITY</a:t>
                </a:r>
              </a:p>
            </p:txBody>
          </p:sp>
        </p:grpSp>
      </p:grpSp>
      <p:sp>
        <p:nvSpPr>
          <p:cNvPr id="230" name="Shape 230"/>
          <p:cNvSpPr/>
          <p:nvPr/>
        </p:nvSpPr>
        <p:spPr>
          <a:xfrm>
            <a:off x="1298938" y="3101878"/>
            <a:ext cx="1709677"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Real-world object that is of interest and subject to sensor measurements and/or actuator behavior.</a:t>
            </a:r>
          </a:p>
        </p:txBody>
      </p:sp>
      <p:sp>
        <p:nvSpPr>
          <p:cNvPr id="240" name="Shape 240"/>
          <p:cNvSpPr/>
          <p:nvPr/>
        </p:nvSpPr>
        <p:spPr>
          <a:xfrm>
            <a:off x="4527682" y="2173786"/>
            <a:ext cx="1709677" cy="25648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Web based user</a:t>
            </a:r>
            <a:endParaRPr sz="1000" dirty="0"/>
          </a:p>
        </p:txBody>
      </p:sp>
      <p:grpSp>
        <p:nvGrpSpPr>
          <p:cNvPr id="65" name="Group 193"/>
          <p:cNvGrpSpPr/>
          <p:nvPr/>
        </p:nvGrpSpPr>
        <p:grpSpPr>
          <a:xfrm>
            <a:off x="296364" y="5266321"/>
            <a:ext cx="707234" cy="953454"/>
            <a:chOff x="-6539077" y="3282757"/>
            <a:chExt cx="707233" cy="953452"/>
          </a:xfrm>
        </p:grpSpPr>
        <p:grpSp>
          <p:nvGrpSpPr>
            <p:cNvPr id="67" name="Group 191"/>
            <p:cNvGrpSpPr/>
            <p:nvPr/>
          </p:nvGrpSpPr>
          <p:grpSpPr>
            <a:xfrm>
              <a:off x="-6539077" y="3282757"/>
              <a:ext cx="707233" cy="707234"/>
              <a:chOff x="-6539068" y="3282749"/>
              <a:chExt cx="707232" cy="707232"/>
            </a:xfrm>
          </p:grpSpPr>
          <p:sp>
            <p:nvSpPr>
              <p:cNvPr id="69" name="Shape 189"/>
              <p:cNvSpPr/>
              <p:nvPr/>
            </p:nvSpPr>
            <p:spPr>
              <a:xfrm>
                <a:off x="-6539068" y="328274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0" name="_-02.png"/>
              <p:cNvPicPr/>
              <p:nvPr/>
            </p:nvPicPr>
            <p:blipFill>
              <a:blip r:embed="rId3">
                <a:extLst/>
              </a:blip>
              <a:srcRect l="24323" t="21763" r="24323" b="21763"/>
              <a:stretch>
                <a:fillRect/>
              </a:stretch>
            </p:blipFill>
            <p:spPr>
              <a:xfrm>
                <a:off x="-6375876" y="3436670"/>
                <a:ext cx="363191" cy="399394"/>
              </a:xfrm>
              <a:prstGeom prst="rect">
                <a:avLst/>
              </a:prstGeom>
              <a:ln w="3175" cap="flat">
                <a:noFill/>
                <a:miter lim="400000"/>
              </a:ln>
              <a:effectLst/>
            </p:spPr>
          </p:pic>
        </p:grpSp>
        <p:sp>
          <p:nvSpPr>
            <p:cNvPr id="68" name="Shape 192"/>
            <p:cNvSpPr/>
            <p:nvPr/>
          </p:nvSpPr>
          <p:spPr>
            <a:xfrm>
              <a:off x="-6376229" y="3989989"/>
              <a:ext cx="363881"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CLOUD</a:t>
              </a:r>
            </a:p>
            <a:p>
              <a:pPr lvl="0">
                <a:defRPr sz="1800" b="0">
                  <a:solidFill>
                    <a:srgbClr val="000000"/>
                  </a:solidFill>
                </a:defRPr>
              </a:pPr>
              <a:r>
                <a:rPr lang="en-US" sz="800" b="1" dirty="0" smtClean="0">
                  <a:solidFill>
                    <a:srgbClr val="4277BB"/>
                  </a:solidFill>
                </a:rPr>
                <a:t>ADMIN</a:t>
              </a:r>
            </a:p>
          </p:txBody>
        </p:sp>
      </p:grpSp>
      <p:sp>
        <p:nvSpPr>
          <p:cNvPr id="66" name="Shape 194"/>
          <p:cNvSpPr/>
          <p:nvPr/>
        </p:nvSpPr>
        <p:spPr>
          <a:xfrm>
            <a:off x="1166792" y="5337809"/>
            <a:ext cx="1573004" cy="56425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an </a:t>
            </a:r>
            <a:r>
              <a:rPr lang="en-US" sz="1000" smtClean="0"/>
              <a:t>adminstrator of the cloud infrastructure</a:t>
            </a:r>
            <a:r>
              <a:rPr sz="1000" smtClean="0"/>
              <a:t>.</a:t>
            </a:r>
            <a:endParaRPr sz="1000"/>
          </a:p>
        </p:txBody>
      </p:sp>
      <p:grpSp>
        <p:nvGrpSpPr>
          <p:cNvPr id="71" name="Group 193"/>
          <p:cNvGrpSpPr/>
          <p:nvPr/>
        </p:nvGrpSpPr>
        <p:grpSpPr>
          <a:xfrm>
            <a:off x="296364" y="6526872"/>
            <a:ext cx="707234" cy="953453"/>
            <a:chOff x="-6547048" y="3144027"/>
            <a:chExt cx="707233" cy="953451"/>
          </a:xfrm>
        </p:grpSpPr>
        <p:grpSp>
          <p:nvGrpSpPr>
            <p:cNvPr id="72" name="Group 191"/>
            <p:cNvGrpSpPr/>
            <p:nvPr/>
          </p:nvGrpSpPr>
          <p:grpSpPr>
            <a:xfrm>
              <a:off x="-6547048" y="3144027"/>
              <a:ext cx="707233" cy="707234"/>
              <a:chOff x="-6547039" y="3144019"/>
              <a:chExt cx="707232" cy="707232"/>
            </a:xfrm>
          </p:grpSpPr>
          <p:sp>
            <p:nvSpPr>
              <p:cNvPr id="74" name="Shape 189"/>
              <p:cNvSpPr/>
              <p:nvPr/>
            </p:nvSpPr>
            <p:spPr>
              <a:xfrm>
                <a:off x="-6547039" y="314401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5" name="_-02.png"/>
              <p:cNvPicPr/>
              <p:nvPr/>
            </p:nvPicPr>
            <p:blipFill>
              <a:blip r:embed="rId3">
                <a:extLst/>
              </a:blip>
              <a:srcRect l="24323" t="21763" r="24323" b="21763"/>
              <a:stretch>
                <a:fillRect/>
              </a:stretch>
            </p:blipFill>
            <p:spPr>
              <a:xfrm>
                <a:off x="-6383845" y="3297940"/>
                <a:ext cx="363191" cy="399394"/>
              </a:xfrm>
              <a:prstGeom prst="rect">
                <a:avLst/>
              </a:prstGeom>
              <a:ln w="3175" cap="flat">
                <a:noFill/>
                <a:miter lim="400000"/>
              </a:ln>
              <a:effectLst/>
            </p:spPr>
          </p:pic>
        </p:grpSp>
        <p:sp>
          <p:nvSpPr>
            <p:cNvPr id="73" name="Shape 192"/>
            <p:cNvSpPr/>
            <p:nvPr/>
          </p:nvSpPr>
          <p:spPr>
            <a:xfrm>
              <a:off x="-6470759" y="3851258"/>
              <a:ext cx="537005"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SERVICE</a:t>
              </a:r>
            </a:p>
            <a:p>
              <a:pPr lvl="0">
                <a:defRPr sz="1800" b="0">
                  <a:solidFill>
                    <a:srgbClr val="000000"/>
                  </a:solidFill>
                </a:defRPr>
              </a:pPr>
              <a:r>
                <a:rPr lang="en-US" sz="800" b="1" dirty="0" smtClean="0">
                  <a:solidFill>
                    <a:srgbClr val="4277BB"/>
                  </a:solidFill>
                </a:rPr>
                <a:t>PROVIDER</a:t>
              </a:r>
              <a:endParaRPr sz="800" b="1" dirty="0">
                <a:solidFill>
                  <a:srgbClr val="4277BB"/>
                </a:solidFill>
              </a:endParaRPr>
            </a:p>
          </p:txBody>
        </p:sp>
      </p:grpSp>
      <p:sp>
        <p:nvSpPr>
          <p:cNvPr id="76" name="Shape 194"/>
          <p:cNvSpPr/>
          <p:nvPr/>
        </p:nvSpPr>
        <p:spPr>
          <a:xfrm>
            <a:off x="1166446" y="6670176"/>
            <a:ext cx="1573004" cy="410369"/>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t>
            </a:r>
            <a:r>
              <a:rPr sz="1000" smtClean="0"/>
              <a:t>a</a:t>
            </a:r>
            <a:r>
              <a:rPr lang="en-US" sz="1000" smtClean="0"/>
              <a:t> service provider.</a:t>
            </a:r>
            <a:endParaRPr sz="1000"/>
          </a:p>
        </p:txBody>
      </p:sp>
      <p:grpSp>
        <p:nvGrpSpPr>
          <p:cNvPr id="7" name="Group 6"/>
          <p:cNvGrpSpPr/>
          <p:nvPr/>
        </p:nvGrpSpPr>
        <p:grpSpPr>
          <a:xfrm>
            <a:off x="3352800" y="1943100"/>
            <a:ext cx="707233" cy="820840"/>
            <a:chOff x="4062544" y="1950926"/>
            <a:chExt cx="707233" cy="820840"/>
          </a:xfrm>
        </p:grpSpPr>
        <p:grpSp>
          <p:nvGrpSpPr>
            <p:cNvPr id="239" name="Group 239"/>
            <p:cNvGrpSpPr/>
            <p:nvPr/>
          </p:nvGrpSpPr>
          <p:grpSpPr>
            <a:xfrm>
              <a:off x="4062544" y="1950926"/>
              <a:ext cx="707233" cy="820840"/>
              <a:chOff x="1694" y="9504"/>
              <a:chExt cx="707232" cy="820838"/>
            </a:xfrm>
          </p:grpSpPr>
          <p:sp>
            <p:nvSpPr>
              <p:cNvPr id="237"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8" name="Shape 238"/>
              <p:cNvSpPr/>
              <p:nvPr/>
            </p:nvSpPr>
            <p:spPr>
              <a:xfrm>
                <a:off x="234189" y="707231"/>
                <a:ext cx="238848"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WEB</a:t>
                </a:r>
                <a:endParaRPr sz="800" b="1" dirty="0">
                  <a:solidFill>
                    <a:srgbClr val="4277BB"/>
                  </a:solidFill>
                </a:endParaRPr>
              </a:p>
            </p:txBody>
          </p:sp>
        </p:gr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459" y="2046807"/>
              <a:ext cx="585216" cy="505968"/>
            </a:xfrm>
            <a:prstGeom prst="rect">
              <a:avLst/>
            </a:prstGeom>
          </p:spPr>
        </p:pic>
      </p:grpSp>
      <p:grpSp>
        <p:nvGrpSpPr>
          <p:cNvPr id="6" name="Group 5"/>
          <p:cNvGrpSpPr/>
          <p:nvPr/>
        </p:nvGrpSpPr>
        <p:grpSpPr>
          <a:xfrm>
            <a:off x="3352800" y="3086100"/>
            <a:ext cx="713336" cy="986762"/>
            <a:chOff x="4057799" y="2988407"/>
            <a:chExt cx="713336" cy="986762"/>
          </a:xfrm>
        </p:grpSpPr>
        <p:grpSp>
          <p:nvGrpSpPr>
            <p:cNvPr id="88" name="Group 239"/>
            <p:cNvGrpSpPr/>
            <p:nvPr/>
          </p:nvGrpSpPr>
          <p:grpSpPr>
            <a:xfrm>
              <a:off x="4057799" y="3031220"/>
              <a:ext cx="713336" cy="943949"/>
              <a:chOff x="-3051" y="9504"/>
              <a:chExt cx="713335" cy="943947"/>
            </a:xfrm>
          </p:grpSpPr>
          <p:sp>
            <p:nvSpPr>
              <p:cNvPr id="89"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0" name="Shape 238"/>
              <p:cNvSpPr/>
              <p:nvPr/>
            </p:nvSpPr>
            <p:spPr>
              <a:xfrm>
                <a:off x="-3051" y="707231"/>
                <a:ext cx="713335"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OFFLINE</a:t>
                </a:r>
              </a:p>
              <a:p>
                <a:pPr lvl="0">
                  <a:defRPr sz="1800" b="0">
                    <a:solidFill>
                      <a:srgbClr val="000000"/>
                    </a:solidFill>
                  </a:defRPr>
                </a:pPr>
                <a:r>
                  <a:rPr lang="en-US" sz="800" b="1" dirty="0" smtClean="0">
                    <a:solidFill>
                      <a:srgbClr val="4277BB"/>
                    </a:solidFill>
                  </a:rPr>
                  <a:t>CAPABILITIES</a:t>
                </a:r>
              </a:p>
            </p:txBody>
          </p:sp>
        </p:grpSp>
        <p:pic>
          <p:nvPicPr>
            <p:cNvPr id="87" name="Picture 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2815" y="2988407"/>
              <a:ext cx="463296" cy="719328"/>
            </a:xfrm>
            <a:prstGeom prst="rect">
              <a:avLst/>
            </a:prstGeom>
          </p:spPr>
        </p:pic>
      </p:grpSp>
      <p:sp>
        <p:nvSpPr>
          <p:cNvPr id="91" name="Shape 535"/>
          <p:cNvSpPr/>
          <p:nvPr/>
        </p:nvSpPr>
        <p:spPr>
          <a:xfrm>
            <a:off x="1298938" y="2021387"/>
            <a:ext cx="1976190" cy="25648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Any User </a:t>
            </a:r>
            <a:endParaRPr sz="1000" dirty="0"/>
          </a:p>
        </p:txBody>
      </p:sp>
      <p:grpSp>
        <p:nvGrpSpPr>
          <p:cNvPr id="5" name="Group 4"/>
          <p:cNvGrpSpPr/>
          <p:nvPr/>
        </p:nvGrpSpPr>
        <p:grpSpPr>
          <a:xfrm>
            <a:off x="3352800" y="4229100"/>
            <a:ext cx="725424" cy="791209"/>
            <a:chOff x="4019251" y="4194119"/>
            <a:chExt cx="725424" cy="791209"/>
          </a:xfrm>
        </p:grpSpPr>
        <p:pic>
          <p:nvPicPr>
            <p:cNvPr id="92" name="Picture 9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9251" y="4194119"/>
              <a:ext cx="725424" cy="585216"/>
            </a:xfrm>
            <a:prstGeom prst="rect">
              <a:avLst/>
            </a:prstGeom>
          </p:spPr>
        </p:pic>
        <p:sp>
          <p:nvSpPr>
            <p:cNvPr id="93" name="Shape 226"/>
            <p:cNvSpPr/>
            <p:nvPr/>
          </p:nvSpPr>
          <p:spPr>
            <a:xfrm>
              <a:off x="4211801" y="4739107"/>
              <a:ext cx="363882"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PEER</a:t>
              </a:r>
            </a:p>
            <a:p>
              <a:pPr lvl="0">
                <a:defRPr sz="1800" b="0">
                  <a:solidFill>
                    <a:srgbClr val="000000"/>
                  </a:solidFill>
                </a:defRPr>
              </a:pPr>
              <a:r>
                <a:rPr lang="en-US" sz="800" b="1" dirty="0" smtClean="0">
                  <a:solidFill>
                    <a:srgbClr val="4277BB"/>
                  </a:solidFill>
                </a:rPr>
                <a:t>CLOUD</a:t>
              </a:r>
            </a:p>
          </p:txBody>
        </p:sp>
      </p:grpSp>
      <p:grpSp>
        <p:nvGrpSpPr>
          <p:cNvPr id="3" name="Group 2"/>
          <p:cNvGrpSpPr/>
          <p:nvPr/>
        </p:nvGrpSpPr>
        <p:grpSpPr>
          <a:xfrm>
            <a:off x="3183700" y="5257800"/>
            <a:ext cx="1106072" cy="943949"/>
            <a:chOff x="3759772" y="5263781"/>
            <a:chExt cx="1106072" cy="943949"/>
          </a:xfrm>
        </p:grpSpPr>
        <p:grpSp>
          <p:nvGrpSpPr>
            <p:cNvPr id="95" name="Group 239"/>
            <p:cNvGrpSpPr/>
            <p:nvPr/>
          </p:nvGrpSpPr>
          <p:grpSpPr>
            <a:xfrm>
              <a:off x="3759772" y="5263781"/>
              <a:ext cx="1106072" cy="943949"/>
              <a:chOff x="-199418" y="9504"/>
              <a:chExt cx="1106071" cy="943947"/>
            </a:xfrm>
          </p:grpSpPr>
          <p:sp>
            <p:nvSpPr>
              <p:cNvPr id="96"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38"/>
              <p:cNvSpPr/>
              <p:nvPr/>
            </p:nvSpPr>
            <p:spPr>
              <a:xfrm>
                <a:off x="-199418" y="707231"/>
                <a:ext cx="1106071"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INTEGRATED DIGITAL</a:t>
                </a:r>
              </a:p>
              <a:p>
                <a:pPr lvl="0">
                  <a:defRPr sz="1800" b="0">
                    <a:solidFill>
                      <a:srgbClr val="000000"/>
                    </a:solidFill>
                  </a:defRPr>
                </a:pPr>
                <a:r>
                  <a:rPr lang="en-US" sz="800" b="1" dirty="0" smtClean="0">
                    <a:solidFill>
                      <a:srgbClr val="4277BB"/>
                    </a:solidFill>
                  </a:rPr>
                  <a:t>EXPERIENCES</a:t>
                </a:r>
                <a:endParaRPr sz="800" b="1" dirty="0">
                  <a:solidFill>
                    <a:srgbClr val="4277BB"/>
                  </a:solidFill>
                </a:endParaRPr>
              </a:p>
            </p:txBody>
          </p:sp>
        </p:grpSp>
        <p:pic>
          <p:nvPicPr>
            <p:cNvPr id="94" name="Picture 9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2387" y="5368336"/>
              <a:ext cx="560832" cy="518160"/>
            </a:xfrm>
            <a:prstGeom prst="rect">
              <a:avLst/>
            </a:prstGeom>
          </p:spPr>
        </p:pic>
      </p:grpSp>
      <p:grpSp>
        <p:nvGrpSpPr>
          <p:cNvPr id="4" name="Group 3"/>
          <p:cNvGrpSpPr/>
          <p:nvPr/>
        </p:nvGrpSpPr>
        <p:grpSpPr>
          <a:xfrm>
            <a:off x="3352800" y="6515100"/>
            <a:ext cx="707234" cy="953454"/>
            <a:chOff x="3900211" y="6515352"/>
            <a:chExt cx="707234" cy="953454"/>
          </a:xfrm>
        </p:grpSpPr>
        <p:sp>
          <p:nvSpPr>
            <p:cNvPr id="51" name="Shape 189"/>
            <p:cNvSpPr/>
            <p:nvPr/>
          </p:nvSpPr>
          <p:spPr>
            <a:xfrm>
              <a:off x="3900211" y="6515352"/>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 name="_-02.png"/>
            <p:cNvPicPr/>
            <p:nvPr/>
          </p:nvPicPr>
          <p:blipFill>
            <a:blip r:embed="rId3">
              <a:extLst/>
            </a:blip>
            <a:srcRect l="24323" t="21763" r="24323" b="21763"/>
            <a:stretch>
              <a:fillRect/>
            </a:stretch>
          </p:blipFill>
          <p:spPr>
            <a:xfrm>
              <a:off x="4063403" y="6669274"/>
              <a:ext cx="363192" cy="399396"/>
            </a:xfrm>
            <a:prstGeom prst="rect">
              <a:avLst/>
            </a:prstGeom>
            <a:ln w="3175" cap="flat">
              <a:noFill/>
              <a:miter lim="400000"/>
            </a:ln>
            <a:effectLst/>
          </p:spPr>
        </p:pic>
        <p:sp>
          <p:nvSpPr>
            <p:cNvPr id="53" name="Shape 192"/>
            <p:cNvSpPr/>
            <p:nvPr/>
          </p:nvSpPr>
          <p:spPr>
            <a:xfrm>
              <a:off x="3982109" y="7222585"/>
              <a:ext cx="52578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BUSINESS</a:t>
              </a:r>
            </a:p>
            <a:p>
              <a:pPr lvl="0">
                <a:defRPr sz="1800" b="0">
                  <a:solidFill>
                    <a:srgbClr val="000000"/>
                  </a:solidFill>
                </a:defRPr>
              </a:pPr>
              <a:r>
                <a:rPr lang="en-US" sz="800" b="1" dirty="0" smtClean="0">
                  <a:solidFill>
                    <a:srgbClr val="4277BB"/>
                  </a:solidFill>
                </a:rPr>
                <a:t>USER</a:t>
              </a:r>
            </a:p>
          </p:txBody>
        </p:sp>
      </p:grpSp>
      <p:grpSp>
        <p:nvGrpSpPr>
          <p:cNvPr id="2" name="Group 1"/>
          <p:cNvGrpSpPr/>
          <p:nvPr/>
        </p:nvGrpSpPr>
        <p:grpSpPr>
          <a:xfrm>
            <a:off x="7008806" y="1947071"/>
            <a:ext cx="712699" cy="953454"/>
            <a:chOff x="7008806" y="1947071"/>
            <a:chExt cx="712699" cy="953454"/>
          </a:xfrm>
        </p:grpSpPr>
        <p:sp>
          <p:nvSpPr>
            <p:cNvPr id="54" name="Shape 189"/>
            <p:cNvSpPr/>
            <p:nvPr/>
          </p:nvSpPr>
          <p:spPr>
            <a:xfrm>
              <a:off x="7014271" y="194707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5" name="_-02.png"/>
            <p:cNvPicPr/>
            <p:nvPr/>
          </p:nvPicPr>
          <p:blipFill>
            <a:blip r:embed="rId3">
              <a:extLst/>
            </a:blip>
            <a:srcRect l="24323" t="21763" r="24323" b="21763"/>
            <a:stretch>
              <a:fillRect/>
            </a:stretch>
          </p:blipFill>
          <p:spPr>
            <a:xfrm>
              <a:off x="7177463" y="2100993"/>
              <a:ext cx="363192" cy="399396"/>
            </a:xfrm>
            <a:prstGeom prst="rect">
              <a:avLst/>
            </a:prstGeom>
            <a:ln w="3175" cap="flat">
              <a:noFill/>
              <a:miter lim="400000"/>
            </a:ln>
            <a:effectLst/>
          </p:spPr>
        </p:pic>
        <p:sp>
          <p:nvSpPr>
            <p:cNvPr id="56" name="Shape 192"/>
            <p:cNvSpPr/>
            <p:nvPr/>
          </p:nvSpPr>
          <p:spPr>
            <a:xfrm>
              <a:off x="7008806" y="2654304"/>
              <a:ext cx="700512"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e-COMMERCE</a:t>
              </a:r>
            </a:p>
            <a:p>
              <a:pPr lvl="0">
                <a:defRPr sz="1800" b="0">
                  <a:solidFill>
                    <a:srgbClr val="000000"/>
                  </a:solidFill>
                </a:defRPr>
              </a:pPr>
              <a:r>
                <a:rPr lang="en-US" sz="800" b="1" dirty="0" smtClean="0">
                  <a:solidFill>
                    <a:srgbClr val="4277BB"/>
                  </a:solidFill>
                </a:rPr>
                <a:t>USER</a:t>
              </a:r>
            </a:p>
          </p:txBody>
        </p:sp>
      </p:grpSp>
      <p:sp>
        <p:nvSpPr>
          <p:cNvPr id="78" name="Shape 358"/>
          <p:cNvSpPr/>
          <p:nvPr/>
        </p:nvSpPr>
        <p:spPr>
          <a:xfrm>
            <a:off x="7811307" y="218608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9" name="Shape 358"/>
          <p:cNvSpPr/>
          <p:nvPr/>
        </p:nvSpPr>
        <p:spPr>
          <a:xfrm>
            <a:off x="4570601" y="435626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0" name="Shape 358"/>
          <p:cNvSpPr/>
          <p:nvPr/>
        </p:nvSpPr>
        <p:spPr>
          <a:xfrm>
            <a:off x="4534025" y="549012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1" name="Shape 358"/>
          <p:cNvSpPr/>
          <p:nvPr/>
        </p:nvSpPr>
        <p:spPr>
          <a:xfrm>
            <a:off x="4399913" y="681904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extLst>
      <p:ext uri="{BB962C8B-B14F-4D97-AF65-F5344CB8AC3E}">
        <p14:creationId xmlns:p14="http://schemas.microsoft.com/office/powerpoint/2010/main" val="17964006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Application 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99" name="Group 199"/>
          <p:cNvGrpSpPr/>
          <p:nvPr/>
        </p:nvGrpSpPr>
        <p:grpSpPr>
          <a:xfrm>
            <a:off x="363366" y="1869277"/>
            <a:ext cx="772419" cy="912814"/>
            <a:chOff x="42571" y="0"/>
            <a:chExt cx="772417" cy="912812"/>
          </a:xfrm>
        </p:grpSpPr>
        <p:sp>
          <p:nvSpPr>
            <p:cNvPr id="195"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98" name="Group 198"/>
            <p:cNvGrpSpPr/>
            <p:nvPr/>
          </p:nvGrpSpPr>
          <p:grpSpPr>
            <a:xfrm>
              <a:off x="42571" y="160392"/>
              <a:ext cx="772419" cy="752421"/>
              <a:chOff x="53105" y="160392"/>
              <a:chExt cx="772417" cy="752420"/>
            </a:xfrm>
          </p:grpSpPr>
          <p:pic>
            <p:nvPicPr>
              <p:cNvPr id="196" name="_-03.png"/>
              <p:cNvPicPr/>
              <p:nvPr/>
            </p:nvPicPr>
            <p:blipFill>
              <a:blip r:embed="rId3">
                <a:extLst/>
              </a:blip>
              <a:srcRect l="22990" t="22678" r="12110" b="12057"/>
              <a:stretch>
                <a:fillRect/>
              </a:stretch>
            </p:blipFill>
            <p:spPr>
              <a:xfrm>
                <a:off x="247528" y="160392"/>
                <a:ext cx="460830" cy="461566"/>
              </a:xfrm>
              <a:prstGeom prst="rect">
                <a:avLst/>
              </a:prstGeom>
              <a:ln w="3175" cap="flat">
                <a:noFill/>
                <a:miter lim="400000"/>
              </a:ln>
              <a:effectLst/>
            </p:spPr>
          </p:pic>
          <p:sp>
            <p:nvSpPr>
              <p:cNvPr id="197" name="Shape 197"/>
              <p:cNvSpPr/>
              <p:nvPr/>
            </p:nvSpPr>
            <p:spPr>
              <a:xfrm>
                <a:off x="53105" y="707231"/>
                <a:ext cx="772419"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APPLICATION</a:t>
                </a:r>
              </a:p>
            </p:txBody>
          </p:sp>
        </p:grpSp>
      </p:grpSp>
      <p:sp>
        <p:nvSpPr>
          <p:cNvPr id="200" name="Shape 200"/>
          <p:cNvSpPr/>
          <p:nvPr/>
        </p:nvSpPr>
        <p:spPr>
          <a:xfrm>
            <a:off x="1298938" y="1994964"/>
            <a:ext cx="1709677"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Domain specific or device specific application.</a:t>
            </a:r>
          </a:p>
        </p:txBody>
      </p:sp>
      <p:grpSp>
        <p:nvGrpSpPr>
          <p:cNvPr id="205" name="Group 205"/>
          <p:cNvGrpSpPr/>
          <p:nvPr/>
        </p:nvGrpSpPr>
        <p:grpSpPr>
          <a:xfrm>
            <a:off x="364185" y="3232893"/>
            <a:ext cx="785516" cy="1049636"/>
            <a:chOff x="43389" y="0"/>
            <a:chExt cx="785514" cy="1049635"/>
          </a:xfrm>
        </p:grpSpPr>
        <p:sp>
          <p:nvSpPr>
            <p:cNvPr id="201" name="Shape 201"/>
            <p:cNvSpPr/>
            <p:nvPr/>
          </p:nvSpPr>
          <p:spPr>
            <a:xfrm>
              <a:off x="7370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04" name="Group 204"/>
            <p:cNvGrpSpPr/>
            <p:nvPr/>
          </p:nvGrpSpPr>
          <p:grpSpPr>
            <a:xfrm>
              <a:off x="43389" y="148663"/>
              <a:ext cx="785516" cy="900973"/>
              <a:chOff x="54154" y="138841"/>
              <a:chExt cx="785514" cy="900971"/>
            </a:xfrm>
          </p:grpSpPr>
          <p:pic>
            <p:nvPicPr>
              <p:cNvPr id="202" name="_-04.png"/>
              <p:cNvPicPr/>
              <p:nvPr/>
            </p:nvPicPr>
            <p:blipFill>
              <a:blip r:embed="rId4">
                <a:extLst/>
              </a:blip>
              <a:srcRect l="12816" t="19631" r="12816" b="19631"/>
              <a:stretch>
                <a:fillRect/>
              </a:stretch>
            </p:blipFill>
            <p:spPr>
              <a:xfrm>
                <a:off x="182885" y="138841"/>
                <a:ext cx="528054" cy="429550"/>
              </a:xfrm>
              <a:prstGeom prst="rect">
                <a:avLst/>
              </a:prstGeom>
              <a:ln w="3175" cap="flat">
                <a:noFill/>
                <a:miter lim="400000"/>
              </a:ln>
              <a:effectLst/>
            </p:spPr>
          </p:pic>
          <p:sp>
            <p:nvSpPr>
              <p:cNvPr id="203" name="Shape 203"/>
              <p:cNvSpPr/>
              <p:nvPr/>
            </p:nvSpPr>
            <p:spPr>
              <a:xfrm>
                <a:off x="54154" y="707231"/>
                <a:ext cx="785516"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ACTIONABLE</a:t>
                </a:r>
              </a:p>
              <a:p>
                <a:pPr lvl="0">
                  <a:defRPr sz="1800"/>
                </a:pPr>
                <a:r>
                  <a:rPr sz="800" b="1">
                    <a:solidFill>
                      <a:srgbClr val="4277BB"/>
                    </a:solidFill>
                    <a:latin typeface="Helvetica"/>
                    <a:ea typeface="Helvetica"/>
                    <a:cs typeface="Helvetica"/>
                    <a:sym typeface="Helvetica"/>
                  </a:rPr>
                  <a:t>INSIGHT</a:t>
                </a:r>
              </a:p>
            </p:txBody>
          </p:sp>
        </p:grpSp>
      </p:grpSp>
      <p:sp>
        <p:nvSpPr>
          <p:cNvPr id="206" name="Shape 206"/>
          <p:cNvSpPr/>
          <p:nvPr/>
        </p:nvSpPr>
        <p:spPr>
          <a:xfrm>
            <a:off x="1298938" y="3218186"/>
            <a:ext cx="2049790"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Data collected, processed and stored in data repositories used by business applications to drive insights and actions.</a:t>
            </a:r>
          </a:p>
        </p:txBody>
      </p:sp>
      <p:grpSp>
        <p:nvGrpSpPr>
          <p:cNvPr id="211" name="Group 211"/>
          <p:cNvGrpSpPr/>
          <p:nvPr/>
        </p:nvGrpSpPr>
        <p:grpSpPr>
          <a:xfrm>
            <a:off x="296563" y="4608399"/>
            <a:ext cx="862708" cy="912814"/>
            <a:chOff x="48214" y="0"/>
            <a:chExt cx="862707" cy="912812"/>
          </a:xfrm>
        </p:grpSpPr>
        <p:sp>
          <p:nvSpPr>
            <p:cNvPr id="207" name="Shape 207"/>
            <p:cNvSpPr/>
            <p:nvPr/>
          </p:nvSpPr>
          <p:spPr>
            <a:xfrm>
              <a:off x="11975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0" name="Group 210"/>
            <p:cNvGrpSpPr/>
            <p:nvPr/>
          </p:nvGrpSpPr>
          <p:grpSpPr>
            <a:xfrm>
              <a:off x="48214" y="216543"/>
              <a:ext cx="862708" cy="696270"/>
              <a:chOff x="60335" y="216543"/>
              <a:chExt cx="862707" cy="696268"/>
            </a:xfrm>
          </p:grpSpPr>
          <p:pic>
            <p:nvPicPr>
              <p:cNvPr id="208" name="_-08.png"/>
              <p:cNvPicPr/>
              <p:nvPr/>
            </p:nvPicPr>
            <p:blipFill>
              <a:blip r:embed="rId5">
                <a:extLst/>
              </a:blip>
              <a:srcRect l="18802" t="30618" r="18802" b="30618"/>
              <a:stretch>
                <a:fillRect/>
              </a:stretch>
            </p:blipFill>
            <p:spPr>
              <a:xfrm>
                <a:off x="271055" y="216543"/>
                <a:ext cx="441281" cy="274145"/>
              </a:xfrm>
              <a:prstGeom prst="rect">
                <a:avLst/>
              </a:prstGeom>
              <a:ln w="3175" cap="flat">
                <a:noFill/>
                <a:miter lim="400000"/>
              </a:ln>
              <a:effectLst/>
            </p:spPr>
          </p:pic>
          <p:sp>
            <p:nvSpPr>
              <p:cNvPr id="209" name="Shape 209"/>
              <p:cNvSpPr/>
              <p:nvPr/>
            </p:nvSpPr>
            <p:spPr>
              <a:xfrm>
                <a:off x="60335" y="707231"/>
                <a:ext cx="862708"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VISUALIZATION</a:t>
                </a:r>
              </a:p>
            </p:txBody>
          </p:sp>
        </p:grpSp>
      </p:grpSp>
      <p:sp>
        <p:nvSpPr>
          <p:cNvPr id="212" name="Shape 212"/>
          <p:cNvSpPr/>
          <p:nvPr/>
        </p:nvSpPr>
        <p:spPr>
          <a:xfrm>
            <a:off x="1298938" y="4626372"/>
            <a:ext cx="2049790" cy="7181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Lets users explore and </a:t>
            </a:r>
            <a:r>
              <a:rPr sz="1000" smtClean="0"/>
              <a:t>interact </a:t>
            </a:r>
            <a:r>
              <a:rPr sz="1000"/>
              <a:t>with data from the data repositories and actionable insight or enterprise applications.</a:t>
            </a:r>
          </a:p>
        </p:txBody>
      </p:sp>
      <p:grpSp>
        <p:nvGrpSpPr>
          <p:cNvPr id="223" name="Group 223"/>
          <p:cNvGrpSpPr/>
          <p:nvPr/>
        </p:nvGrpSpPr>
        <p:grpSpPr>
          <a:xfrm>
            <a:off x="3704073" y="1874707"/>
            <a:ext cx="800648" cy="1030311"/>
            <a:chOff x="44335" y="9504"/>
            <a:chExt cx="800646" cy="1030309"/>
          </a:xfrm>
        </p:grpSpPr>
        <p:sp>
          <p:nvSpPr>
            <p:cNvPr id="21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2" name="Group 222"/>
            <p:cNvGrpSpPr/>
            <p:nvPr/>
          </p:nvGrpSpPr>
          <p:grpSpPr>
            <a:xfrm>
              <a:off x="44335" y="168712"/>
              <a:ext cx="800646" cy="871101"/>
              <a:chOff x="55365" y="168712"/>
              <a:chExt cx="800647" cy="871101"/>
            </a:xfrm>
          </p:grpSpPr>
          <p:pic>
            <p:nvPicPr>
              <p:cNvPr id="220" name="_-07.png"/>
              <p:cNvPicPr/>
              <p:nvPr/>
            </p:nvPicPr>
            <p:blipFill>
              <a:blip r:embed="rId6">
                <a:extLst/>
              </a:blip>
              <a:srcRect l="15104" t="23855" r="15104" b="23855"/>
              <a:stretch>
                <a:fillRect/>
              </a:stretch>
            </p:blipFill>
            <p:spPr>
              <a:xfrm>
                <a:off x="208897" y="168712"/>
                <a:ext cx="493583" cy="369807"/>
              </a:xfrm>
              <a:prstGeom prst="rect">
                <a:avLst/>
              </a:prstGeom>
              <a:ln w="3175" cap="flat">
                <a:noFill/>
                <a:miter lim="400000"/>
              </a:ln>
              <a:effectLst/>
            </p:spPr>
          </p:pic>
          <p:sp>
            <p:nvSpPr>
              <p:cNvPr id="221" name="Shape 221"/>
              <p:cNvSpPr/>
              <p:nvPr/>
            </p:nvSpPr>
            <p:spPr>
              <a:xfrm>
                <a:off x="55365" y="707231"/>
                <a:ext cx="800647"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APPLICATION</a:t>
                </a:r>
              </a:p>
              <a:p>
                <a:pPr lvl="0">
                  <a:defRPr sz="1800"/>
                </a:pPr>
                <a:r>
                  <a:rPr sz="800" b="1">
                    <a:solidFill>
                      <a:srgbClr val="4277BB"/>
                    </a:solidFill>
                    <a:latin typeface="Helvetica"/>
                    <a:ea typeface="Helvetica"/>
                    <a:cs typeface="Helvetica"/>
                    <a:sym typeface="Helvetica"/>
                  </a:rPr>
                  <a:t>LOGIC</a:t>
                </a:r>
              </a:p>
            </p:txBody>
          </p:sp>
        </p:grpSp>
      </p:grpSp>
      <p:grpSp>
        <p:nvGrpSpPr>
          <p:cNvPr id="4" name="Group 3"/>
          <p:cNvGrpSpPr/>
          <p:nvPr/>
        </p:nvGrpSpPr>
        <p:grpSpPr>
          <a:xfrm>
            <a:off x="3605100" y="3256064"/>
            <a:ext cx="992688" cy="894214"/>
            <a:chOff x="3605100" y="3256064"/>
            <a:chExt cx="992688" cy="894214"/>
          </a:xfrm>
        </p:grpSpPr>
        <p:sp>
          <p:nvSpPr>
            <p:cNvPr id="224" name="Shape 224"/>
            <p:cNvSpPr/>
            <p:nvPr/>
          </p:nvSpPr>
          <p:spPr>
            <a:xfrm>
              <a:off x="3739000" y="325606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7" name="Group 227"/>
            <p:cNvGrpSpPr/>
            <p:nvPr/>
          </p:nvGrpSpPr>
          <p:grpSpPr>
            <a:xfrm>
              <a:off x="3605100" y="3411161"/>
              <a:ext cx="992688" cy="739117"/>
              <a:chOff x="70743" y="164126"/>
              <a:chExt cx="992685" cy="739113"/>
            </a:xfrm>
          </p:grpSpPr>
          <p:pic>
            <p:nvPicPr>
              <p:cNvPr id="225" name="_-05.png"/>
              <p:cNvPicPr/>
              <p:nvPr/>
            </p:nvPicPr>
            <p:blipFill>
              <a:blip r:embed="rId7">
                <a:extLst/>
              </a:blip>
              <a:srcRect l="23064" t="23206" r="23064" b="23206"/>
              <a:stretch>
                <a:fillRect/>
              </a:stretch>
            </p:blipFill>
            <p:spPr>
              <a:xfrm>
                <a:off x="367768" y="164126"/>
                <a:ext cx="380996" cy="378980"/>
              </a:xfrm>
              <a:prstGeom prst="rect">
                <a:avLst/>
              </a:prstGeom>
              <a:ln w="3175" cap="flat">
                <a:noFill/>
                <a:miter lim="400000"/>
              </a:ln>
              <a:effectLst/>
            </p:spPr>
          </p:pic>
          <p:sp>
            <p:nvSpPr>
              <p:cNvPr id="226" name="Shape 226"/>
              <p:cNvSpPr/>
              <p:nvPr/>
            </p:nvSpPr>
            <p:spPr>
              <a:xfrm>
                <a:off x="70743" y="697656"/>
                <a:ext cx="992685"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PHYSICAL ENTITY</a:t>
                </a:r>
              </a:p>
            </p:txBody>
          </p:sp>
        </p:grpSp>
      </p:grpSp>
      <p:sp>
        <p:nvSpPr>
          <p:cNvPr id="229" name="Shape 229"/>
          <p:cNvSpPr/>
          <p:nvPr/>
        </p:nvSpPr>
        <p:spPr>
          <a:xfrm>
            <a:off x="4736461" y="1865202"/>
            <a:ext cx="1709677" cy="8600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Workflow logic. Coordinates domain and infrastructure components according to the requirements of the application.</a:t>
            </a:r>
          </a:p>
        </p:txBody>
      </p:sp>
      <p:sp>
        <p:nvSpPr>
          <p:cNvPr id="230" name="Shape 230"/>
          <p:cNvSpPr/>
          <p:nvPr/>
        </p:nvSpPr>
        <p:spPr>
          <a:xfrm>
            <a:off x="4736461" y="3234292"/>
            <a:ext cx="1709677"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Real-world object that is of interest and subject to sensor measurements and/or actuator behavior.</a:t>
            </a:r>
          </a:p>
        </p:txBody>
      </p:sp>
      <p:sp>
        <p:nvSpPr>
          <p:cNvPr id="240" name="Shape 240"/>
          <p:cNvSpPr/>
          <p:nvPr/>
        </p:nvSpPr>
        <p:spPr>
          <a:xfrm>
            <a:off x="7805540" y="191283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3" name="Group 2"/>
          <p:cNvGrpSpPr/>
          <p:nvPr/>
        </p:nvGrpSpPr>
        <p:grpSpPr>
          <a:xfrm>
            <a:off x="3765844" y="4571155"/>
            <a:ext cx="713047" cy="833343"/>
            <a:chOff x="3772670" y="5990560"/>
            <a:chExt cx="713047" cy="833343"/>
          </a:xfrm>
        </p:grpSpPr>
        <p:sp>
          <p:nvSpPr>
            <p:cNvPr id="53" name="Shape 529"/>
            <p:cNvSpPr/>
            <p:nvPr/>
          </p:nvSpPr>
          <p:spPr>
            <a:xfrm>
              <a:off x="3778484" y="599355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 name="Shape 530"/>
            <p:cNvSpPr/>
            <p:nvPr/>
          </p:nvSpPr>
          <p:spPr>
            <a:xfrm>
              <a:off x="3840769" y="6700792"/>
              <a:ext cx="613951"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WORKLOAD</a:t>
              </a:r>
              <a:endParaRPr sz="800" b="1" dirty="0">
                <a:solidFill>
                  <a:srgbClr val="4277BB"/>
                </a:solidFill>
              </a:endParaRPr>
            </a:p>
          </p:txBody>
        </p:sp>
        <p:pic>
          <p:nvPicPr>
            <p:cNvPr id="55" name="Picture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2670" y="5990560"/>
              <a:ext cx="609600" cy="713232"/>
            </a:xfrm>
            <a:prstGeom prst="rect">
              <a:avLst/>
            </a:prstGeom>
          </p:spPr>
        </p:pic>
      </p:grpSp>
      <p:sp>
        <p:nvSpPr>
          <p:cNvPr id="56" name="Shape 535"/>
          <p:cNvSpPr/>
          <p:nvPr/>
        </p:nvSpPr>
        <p:spPr>
          <a:xfrm>
            <a:off x="4736461" y="4679886"/>
            <a:ext cx="1976190" cy="564257"/>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Actual work that your instance of a set of instances are going to perform.</a:t>
            </a:r>
            <a:endParaRPr sz="1000" dirty="0"/>
          </a:p>
        </p:txBody>
      </p:sp>
      <p:grpSp>
        <p:nvGrpSpPr>
          <p:cNvPr id="5" name="Group 4"/>
          <p:cNvGrpSpPr/>
          <p:nvPr/>
        </p:nvGrpSpPr>
        <p:grpSpPr>
          <a:xfrm>
            <a:off x="6853870" y="1846580"/>
            <a:ext cx="707233" cy="943949"/>
            <a:chOff x="6853870" y="3218186"/>
            <a:chExt cx="707233" cy="943949"/>
          </a:xfrm>
        </p:grpSpPr>
        <p:grpSp>
          <p:nvGrpSpPr>
            <p:cNvPr id="239" name="Group 239"/>
            <p:cNvGrpSpPr/>
            <p:nvPr/>
          </p:nvGrpSpPr>
          <p:grpSpPr>
            <a:xfrm>
              <a:off x="6853870" y="3218186"/>
              <a:ext cx="707233" cy="943949"/>
              <a:chOff x="1694" y="9504"/>
              <a:chExt cx="707232" cy="943947"/>
            </a:xfrm>
          </p:grpSpPr>
          <p:sp>
            <p:nvSpPr>
              <p:cNvPr id="237"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8" name="Shape 238"/>
              <p:cNvSpPr/>
              <p:nvPr/>
            </p:nvSpPr>
            <p:spPr>
              <a:xfrm>
                <a:off x="88316" y="707231"/>
                <a:ext cx="53059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MANAGED</a:t>
                </a:r>
              </a:p>
              <a:p>
                <a:pPr lvl="0">
                  <a:defRPr sz="1800" b="0">
                    <a:solidFill>
                      <a:srgbClr val="000000"/>
                    </a:solidFill>
                  </a:defRPr>
                </a:pPr>
                <a:r>
                  <a:rPr lang="en-US" sz="800" b="1" dirty="0" smtClean="0">
                    <a:solidFill>
                      <a:srgbClr val="4277BB"/>
                    </a:solidFill>
                  </a:rPr>
                  <a:t>SOLUTION</a:t>
                </a:r>
              </a:p>
            </p:txBody>
          </p:sp>
        </p:grpSp>
        <p:pic>
          <p:nvPicPr>
            <p:cNvPr id="77" name="Picture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8190" y="3297138"/>
              <a:ext cx="615696" cy="475488"/>
            </a:xfrm>
            <a:prstGeom prst="rect">
              <a:avLst/>
            </a:prstGeom>
          </p:spPr>
        </p:pic>
      </p:grpSp>
      <p:grpSp>
        <p:nvGrpSpPr>
          <p:cNvPr id="81" name="Group 80"/>
          <p:cNvGrpSpPr/>
          <p:nvPr/>
        </p:nvGrpSpPr>
        <p:grpSpPr>
          <a:xfrm>
            <a:off x="6844828" y="3264244"/>
            <a:ext cx="721904" cy="830345"/>
            <a:chOff x="378714" y="1947073"/>
            <a:chExt cx="721904" cy="830345"/>
          </a:xfrm>
        </p:grpSpPr>
        <p:sp>
          <p:nvSpPr>
            <p:cNvPr id="82" name="Shape 189"/>
            <p:cNvSpPr/>
            <p:nvPr/>
          </p:nvSpPr>
          <p:spPr>
            <a:xfrm>
              <a:off x="378714" y="1947073"/>
              <a:ext cx="707234" cy="7072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3" name="Shape 192"/>
            <p:cNvSpPr/>
            <p:nvPr/>
          </p:nvSpPr>
          <p:spPr>
            <a:xfrm>
              <a:off x="472636" y="2654307"/>
              <a:ext cx="501740"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PAYMENT</a:t>
              </a:r>
              <a:endParaRPr sz="800" b="1" dirty="0">
                <a:solidFill>
                  <a:srgbClr val="4277BB"/>
                </a:solidFill>
              </a:endParaRPr>
            </a:p>
          </p:txBody>
        </p:sp>
        <p:pic>
          <p:nvPicPr>
            <p:cNvPr id="84" name="Picture 8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883" y="1996508"/>
              <a:ext cx="700735" cy="619597"/>
            </a:xfrm>
            <a:prstGeom prst="rect">
              <a:avLst/>
            </a:prstGeom>
          </p:spPr>
        </p:pic>
      </p:grpSp>
      <p:grpSp>
        <p:nvGrpSpPr>
          <p:cNvPr id="85" name="Group 84"/>
          <p:cNvGrpSpPr/>
          <p:nvPr/>
        </p:nvGrpSpPr>
        <p:grpSpPr>
          <a:xfrm>
            <a:off x="6784639" y="5976097"/>
            <a:ext cx="876843" cy="840166"/>
            <a:chOff x="318525" y="4658926"/>
            <a:chExt cx="876843" cy="840166"/>
          </a:xfrm>
        </p:grpSpPr>
        <p:sp>
          <p:nvSpPr>
            <p:cNvPr id="86" name="Shape 201"/>
            <p:cNvSpPr/>
            <p:nvPr/>
          </p:nvSpPr>
          <p:spPr>
            <a:xfrm>
              <a:off x="394500" y="4658926"/>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7" name="Shape 203"/>
            <p:cNvSpPr/>
            <p:nvPr/>
          </p:nvSpPr>
          <p:spPr>
            <a:xfrm>
              <a:off x="318525" y="5375981"/>
              <a:ext cx="876843"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MERCHANDISING</a:t>
              </a:r>
              <a:endParaRPr sz="800" b="1" dirty="0">
                <a:solidFill>
                  <a:srgbClr val="4277BB"/>
                </a:solidFill>
                <a:latin typeface="Helvetica"/>
                <a:ea typeface="Helvetica"/>
                <a:cs typeface="Helvetica"/>
                <a:sym typeface="Helvetica"/>
              </a:endParaRPr>
            </a:p>
          </p:txBody>
        </p:sp>
        <p:pic>
          <p:nvPicPr>
            <p:cNvPr id="88" name="Picture 8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8261" y="4702743"/>
              <a:ext cx="700735" cy="619597"/>
            </a:xfrm>
            <a:prstGeom prst="rect">
              <a:avLst/>
            </a:prstGeom>
          </p:spPr>
        </p:pic>
      </p:grpSp>
      <p:grpSp>
        <p:nvGrpSpPr>
          <p:cNvPr id="89" name="Group 88"/>
          <p:cNvGrpSpPr/>
          <p:nvPr/>
        </p:nvGrpSpPr>
        <p:grpSpPr>
          <a:xfrm>
            <a:off x="6852649" y="4612481"/>
            <a:ext cx="793487" cy="1102191"/>
            <a:chOff x="386535" y="3295310"/>
            <a:chExt cx="793487" cy="1102191"/>
          </a:xfrm>
        </p:grpSpPr>
        <p:sp>
          <p:nvSpPr>
            <p:cNvPr id="90" name="Shape 195"/>
            <p:cNvSpPr/>
            <p:nvPr/>
          </p:nvSpPr>
          <p:spPr>
            <a:xfrm>
              <a:off x="396212" y="3295310"/>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3914" y="3339128"/>
              <a:ext cx="700735" cy="619597"/>
            </a:xfrm>
            <a:prstGeom prst="rect">
              <a:avLst/>
            </a:prstGeom>
          </p:spPr>
        </p:pic>
        <p:sp>
          <p:nvSpPr>
            <p:cNvPr id="92" name="Shape 192"/>
            <p:cNvSpPr/>
            <p:nvPr/>
          </p:nvSpPr>
          <p:spPr>
            <a:xfrm>
              <a:off x="386535" y="4028169"/>
              <a:ext cx="793487" cy="36933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SUPPLY CHAIN </a:t>
              </a:r>
            </a:p>
            <a:p>
              <a:pPr lvl="0">
                <a:defRPr sz="1800" b="0">
                  <a:solidFill>
                    <a:srgbClr val="000000"/>
                  </a:solidFill>
                </a:defRPr>
              </a:pPr>
              <a:r>
                <a:rPr lang="en-US" sz="800" b="1" dirty="0" smtClean="0">
                  <a:solidFill>
                    <a:srgbClr val="4277BB"/>
                  </a:solidFill>
                </a:rPr>
                <a:t>&amp; LOGISTICS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95" name="Group 94"/>
          <p:cNvGrpSpPr/>
          <p:nvPr/>
        </p:nvGrpSpPr>
        <p:grpSpPr>
          <a:xfrm>
            <a:off x="434096" y="5942057"/>
            <a:ext cx="727264" cy="943951"/>
            <a:chOff x="3751627" y="1956579"/>
            <a:chExt cx="727264" cy="943951"/>
          </a:xfrm>
        </p:grpSpPr>
        <p:sp>
          <p:nvSpPr>
            <p:cNvPr id="96" name="Shape 213"/>
            <p:cNvSpPr/>
            <p:nvPr/>
          </p:nvSpPr>
          <p:spPr>
            <a:xfrm>
              <a:off x="3751627" y="1956579"/>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15"/>
            <p:cNvSpPr/>
            <p:nvPr/>
          </p:nvSpPr>
          <p:spPr>
            <a:xfrm>
              <a:off x="3771727" y="2654309"/>
              <a:ext cx="66364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DIGITAL </a:t>
              </a:r>
            </a:p>
            <a:p>
              <a:pPr lvl="0">
                <a:defRPr sz="1800" b="0">
                  <a:solidFill>
                    <a:srgbClr val="000000"/>
                  </a:solidFill>
                </a:defRPr>
              </a:pPr>
              <a:r>
                <a:rPr lang="en-US" sz="800" b="1" dirty="0" smtClean="0">
                  <a:solidFill>
                    <a:srgbClr val="4277BB"/>
                  </a:solidFill>
                </a:rPr>
                <a:t>EXPERIENCE</a:t>
              </a:r>
              <a:endParaRPr sz="800" b="1" dirty="0">
                <a:solidFill>
                  <a:srgbClr val="4277BB"/>
                </a:solidFill>
              </a:endParaRPr>
            </a:p>
          </p:txBody>
        </p:sp>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78156" y="2012024"/>
              <a:ext cx="700735" cy="619597"/>
            </a:xfrm>
            <a:prstGeom prst="rect">
              <a:avLst/>
            </a:prstGeom>
          </p:spPr>
        </p:pic>
      </p:grpSp>
      <p:grpSp>
        <p:nvGrpSpPr>
          <p:cNvPr id="99" name="Group 98"/>
          <p:cNvGrpSpPr/>
          <p:nvPr/>
        </p:nvGrpSpPr>
        <p:grpSpPr>
          <a:xfrm>
            <a:off x="3726093" y="5858870"/>
            <a:ext cx="764633" cy="953454"/>
            <a:chOff x="6806751" y="1983556"/>
            <a:chExt cx="764633" cy="953454"/>
          </a:xfrm>
        </p:grpSpPr>
        <p:grpSp>
          <p:nvGrpSpPr>
            <p:cNvPr id="100" name="Group 193"/>
            <p:cNvGrpSpPr/>
            <p:nvPr/>
          </p:nvGrpSpPr>
          <p:grpSpPr>
            <a:xfrm>
              <a:off x="6806751" y="1983556"/>
              <a:ext cx="764633" cy="953454"/>
              <a:chOff x="-28699" y="-1"/>
              <a:chExt cx="764632" cy="953452"/>
            </a:xfrm>
          </p:grpSpPr>
          <p:sp>
            <p:nvSpPr>
              <p:cNvPr id="102" name="Shape 189"/>
              <p:cNvSpPr/>
              <p:nvPr/>
            </p:nvSpPr>
            <p:spPr>
              <a:xfrm>
                <a:off x="8826" y="-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3" name="Shape 192"/>
              <p:cNvSpPr/>
              <p:nvPr/>
            </p:nvSpPr>
            <p:spPr>
              <a:xfrm>
                <a:off x="-28699" y="707231"/>
                <a:ext cx="764632"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e-COMMERCE </a:t>
                </a:r>
              </a:p>
              <a:p>
                <a:pPr lvl="0">
                  <a:defRPr sz="1800" b="0">
                    <a:solidFill>
                      <a:srgbClr val="000000"/>
                    </a:solidFill>
                  </a:defRPr>
                </a:pPr>
                <a:r>
                  <a:rPr lang="en-US" sz="800" b="1" dirty="0" smtClean="0">
                    <a:solidFill>
                      <a:srgbClr val="4277BB"/>
                    </a:solidFill>
                  </a:rPr>
                  <a:t>APPLICATIONS</a:t>
                </a:r>
              </a:p>
            </p:txBody>
          </p:sp>
        </p:grpSp>
        <p:pic>
          <p:nvPicPr>
            <p:cNvPr id="101" name="Picture 10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24246" y="2049908"/>
              <a:ext cx="700735" cy="619597"/>
            </a:xfrm>
            <a:prstGeom prst="rect">
              <a:avLst/>
            </a:prstGeom>
          </p:spPr>
        </p:pic>
      </p:grpSp>
      <p:sp>
        <p:nvSpPr>
          <p:cNvPr id="72" name="Shape 240"/>
          <p:cNvSpPr/>
          <p:nvPr/>
        </p:nvSpPr>
        <p:spPr>
          <a:xfrm>
            <a:off x="7671428" y="344902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3" name="Shape 240"/>
          <p:cNvSpPr/>
          <p:nvPr/>
        </p:nvSpPr>
        <p:spPr>
          <a:xfrm>
            <a:off x="7744580" y="483891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4" name="Shape 240"/>
          <p:cNvSpPr/>
          <p:nvPr/>
        </p:nvSpPr>
        <p:spPr>
          <a:xfrm>
            <a:off x="7695812" y="618003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5" name="Shape 240"/>
          <p:cNvSpPr/>
          <p:nvPr/>
        </p:nvSpPr>
        <p:spPr>
          <a:xfrm>
            <a:off x="4635620" y="610687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6" name="Shape 240"/>
          <p:cNvSpPr/>
          <p:nvPr/>
        </p:nvSpPr>
        <p:spPr>
          <a:xfrm>
            <a:off x="1258436" y="619222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extLst>
      <p:ext uri="{BB962C8B-B14F-4D97-AF65-F5344CB8AC3E}">
        <p14:creationId xmlns:p14="http://schemas.microsoft.com/office/powerpoint/2010/main" val="171611322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Application 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32" name="Group 231"/>
          <p:cNvGrpSpPr/>
          <p:nvPr/>
        </p:nvGrpSpPr>
        <p:grpSpPr>
          <a:xfrm>
            <a:off x="384586" y="3318041"/>
            <a:ext cx="708847" cy="956623"/>
            <a:chOff x="3737386" y="4660325"/>
            <a:chExt cx="708847" cy="956623"/>
          </a:xfrm>
        </p:grpSpPr>
        <p:sp>
          <p:nvSpPr>
            <p:cNvPr id="224" name="Shape 224"/>
            <p:cNvSpPr/>
            <p:nvPr/>
          </p:nvSpPr>
          <p:spPr>
            <a:xfrm>
              <a:off x="3739000" y="466032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6" name="Shape 226"/>
            <p:cNvSpPr/>
            <p:nvPr/>
          </p:nvSpPr>
          <p:spPr>
            <a:xfrm>
              <a:off x="3808097" y="5370727"/>
              <a:ext cx="58669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CUSTOMER</a:t>
              </a:r>
            </a:p>
            <a:p>
              <a:pPr lvl="0">
                <a:defRPr sz="1800" b="0">
                  <a:solidFill>
                    <a:srgbClr val="000000"/>
                  </a:solidFill>
                </a:defRPr>
              </a:pPr>
              <a:r>
                <a:rPr lang="en-US" sz="800" b="1" dirty="0" smtClean="0">
                  <a:solidFill>
                    <a:srgbClr val="4277BB"/>
                  </a:solidFill>
                </a:rPr>
                <a:t>CARE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86" y="4702743"/>
              <a:ext cx="700735" cy="619597"/>
            </a:xfrm>
            <a:prstGeom prst="rect">
              <a:avLst/>
            </a:prstGeom>
          </p:spPr>
        </p:pic>
      </p:grpSp>
      <p:grpSp>
        <p:nvGrpSpPr>
          <p:cNvPr id="30" name="Group 29"/>
          <p:cNvGrpSpPr/>
          <p:nvPr/>
        </p:nvGrpSpPr>
        <p:grpSpPr>
          <a:xfrm>
            <a:off x="355221" y="6034432"/>
            <a:ext cx="761494" cy="953454"/>
            <a:chOff x="355221" y="6034432"/>
            <a:chExt cx="761494" cy="953454"/>
          </a:xfrm>
        </p:grpSpPr>
        <p:sp>
          <p:nvSpPr>
            <p:cNvPr id="207" name="Shape 207"/>
            <p:cNvSpPr/>
            <p:nvPr/>
          </p:nvSpPr>
          <p:spPr>
            <a:xfrm>
              <a:off x="368104" y="603443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9" name="Shape 209"/>
            <p:cNvSpPr/>
            <p:nvPr/>
          </p:nvSpPr>
          <p:spPr>
            <a:xfrm>
              <a:off x="355221" y="6741665"/>
              <a:ext cx="74539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WAREHOUSE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80" y="6144763"/>
              <a:ext cx="700735" cy="619597"/>
            </a:xfrm>
            <a:prstGeom prst="rect">
              <a:avLst/>
            </a:prstGeom>
          </p:spPr>
        </p:pic>
      </p:grpSp>
      <p:grpSp>
        <p:nvGrpSpPr>
          <p:cNvPr id="231" name="Group 230"/>
          <p:cNvGrpSpPr/>
          <p:nvPr/>
        </p:nvGrpSpPr>
        <p:grpSpPr>
          <a:xfrm>
            <a:off x="398956" y="1961797"/>
            <a:ext cx="707234" cy="820842"/>
            <a:chOff x="3751756" y="3300740"/>
            <a:chExt cx="707234" cy="820842"/>
          </a:xfrm>
        </p:grpSpPr>
        <p:grpSp>
          <p:nvGrpSpPr>
            <p:cNvPr id="223" name="Group 223"/>
            <p:cNvGrpSpPr/>
            <p:nvPr/>
          </p:nvGrpSpPr>
          <p:grpSpPr>
            <a:xfrm>
              <a:off x="3751756" y="3300740"/>
              <a:ext cx="707234" cy="820842"/>
              <a:chOff x="92018" y="9504"/>
              <a:chExt cx="707232" cy="820840"/>
            </a:xfrm>
          </p:grpSpPr>
          <p:sp>
            <p:nvSpPr>
              <p:cNvPr id="219" name="Shape 219"/>
              <p:cNvSpPr/>
              <p:nvPr/>
            </p:nvSpPr>
            <p:spPr>
              <a:xfrm>
                <a:off x="92018"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1" name="Shape 221"/>
              <p:cNvSpPr/>
              <p:nvPr/>
            </p:nvSpPr>
            <p:spPr>
              <a:xfrm>
                <a:off x="134479" y="707233"/>
                <a:ext cx="620361"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MARKETING</a:t>
                </a:r>
                <a:endParaRPr sz="800" b="1" dirty="0">
                  <a:solidFill>
                    <a:srgbClr val="4277BB"/>
                  </a:solidFill>
                  <a:latin typeface="Helvetica"/>
                  <a:ea typeface="Helvetica"/>
                  <a:cs typeface="Helvetica"/>
                  <a:sym typeface="Helvetica"/>
                </a:endParaRPr>
              </a:p>
            </p:txBody>
          </p:sp>
        </p:gr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6888" y="3429782"/>
              <a:ext cx="541537" cy="478833"/>
            </a:xfrm>
            <a:prstGeom prst="rect">
              <a:avLst/>
            </a:prstGeom>
          </p:spPr>
        </p:pic>
      </p:grpSp>
      <p:grpSp>
        <p:nvGrpSpPr>
          <p:cNvPr id="233" name="Group 232"/>
          <p:cNvGrpSpPr/>
          <p:nvPr/>
        </p:nvGrpSpPr>
        <p:grpSpPr>
          <a:xfrm>
            <a:off x="229475" y="4661244"/>
            <a:ext cx="1117293" cy="953454"/>
            <a:chOff x="3582275" y="6000187"/>
            <a:chExt cx="1117293" cy="953454"/>
          </a:xfrm>
        </p:grpSpPr>
        <p:sp>
          <p:nvSpPr>
            <p:cNvPr id="53" name="Shape 529"/>
            <p:cNvSpPr/>
            <p:nvPr/>
          </p:nvSpPr>
          <p:spPr>
            <a:xfrm>
              <a:off x="3771658" y="60001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 name="Shape 530"/>
            <p:cNvSpPr/>
            <p:nvPr/>
          </p:nvSpPr>
          <p:spPr>
            <a:xfrm>
              <a:off x="3582275" y="6707420"/>
              <a:ext cx="111729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DISTRIBUTED ORDER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92" name="Picture 9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509" y="6044005"/>
              <a:ext cx="700735" cy="619597"/>
            </a:xfrm>
            <a:prstGeom prst="rect">
              <a:avLst/>
            </a:prstGeom>
          </p:spPr>
        </p:pic>
      </p:grpSp>
      <p:sp>
        <p:nvSpPr>
          <p:cNvPr id="26" name="Shape 358"/>
          <p:cNvSpPr/>
          <p:nvPr/>
        </p:nvSpPr>
        <p:spPr>
          <a:xfrm>
            <a:off x="1300779" y="213732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7" name="Shape 358"/>
          <p:cNvSpPr/>
          <p:nvPr/>
        </p:nvSpPr>
        <p:spPr>
          <a:xfrm>
            <a:off x="1252011" y="3515017"/>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8" name="Shape 358"/>
          <p:cNvSpPr/>
          <p:nvPr/>
        </p:nvSpPr>
        <p:spPr>
          <a:xfrm>
            <a:off x="1276395" y="488052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9" name="Shape 358"/>
          <p:cNvSpPr/>
          <p:nvPr/>
        </p:nvSpPr>
        <p:spPr>
          <a:xfrm>
            <a:off x="1227627" y="6197257"/>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32" name="Shape 195"/>
          <p:cNvSpPr/>
          <p:nvPr/>
        </p:nvSpPr>
        <p:spPr>
          <a:xfrm>
            <a:off x="3352800" y="1943100"/>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8117" y="2017195"/>
            <a:ext cx="627888" cy="548640"/>
          </a:xfrm>
          <a:prstGeom prst="rect">
            <a:avLst/>
          </a:prstGeom>
        </p:spPr>
      </p:pic>
      <p:sp>
        <p:nvSpPr>
          <p:cNvPr id="34" name="Shape 197"/>
          <p:cNvSpPr/>
          <p:nvPr/>
        </p:nvSpPr>
        <p:spPr>
          <a:xfrm>
            <a:off x="3432855" y="2669789"/>
            <a:ext cx="54662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a:t>
            </a:r>
          </a:p>
          <a:p>
            <a:pPr lvl="0">
              <a:defRPr sz="1800" b="0">
                <a:solidFill>
                  <a:srgbClr val="000000"/>
                </a:solidFill>
              </a:defRPr>
            </a:pPr>
            <a:r>
              <a:rPr lang="en-US" sz="800" b="1" dirty="0" smtClean="0">
                <a:solidFill>
                  <a:srgbClr val="4277BB"/>
                </a:solidFill>
              </a:rPr>
              <a:t>MACHINES</a:t>
            </a:r>
          </a:p>
        </p:txBody>
      </p:sp>
      <p:grpSp>
        <p:nvGrpSpPr>
          <p:cNvPr id="2" name="Group 1"/>
          <p:cNvGrpSpPr/>
          <p:nvPr/>
        </p:nvGrpSpPr>
        <p:grpSpPr>
          <a:xfrm>
            <a:off x="3293547" y="3314700"/>
            <a:ext cx="899312" cy="847011"/>
            <a:chOff x="3256376" y="3314700"/>
            <a:chExt cx="899312" cy="847011"/>
          </a:xfrm>
        </p:grpSpPr>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8946" y="3314700"/>
              <a:ext cx="886742" cy="740631"/>
            </a:xfrm>
            <a:prstGeom prst="rect">
              <a:avLst/>
            </a:prstGeom>
          </p:spPr>
        </p:pic>
        <p:sp>
          <p:nvSpPr>
            <p:cNvPr id="36" name="Shape 197"/>
            <p:cNvSpPr/>
            <p:nvPr/>
          </p:nvSpPr>
          <p:spPr>
            <a:xfrm>
              <a:off x="3256376" y="4038600"/>
              <a:ext cx="86241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MICROSERVICES</a:t>
              </a:r>
            </a:p>
          </p:txBody>
        </p:sp>
      </p:grpSp>
    </p:spTree>
    <p:extLst>
      <p:ext uri="{BB962C8B-B14F-4D97-AF65-F5344CB8AC3E}">
        <p14:creationId xmlns:p14="http://schemas.microsoft.com/office/powerpoint/2010/main" val="176036918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6"/>
          <p:cNvGrpSpPr/>
          <p:nvPr/>
        </p:nvGrpSpPr>
        <p:grpSpPr>
          <a:xfrm>
            <a:off x="6635325" y="1953382"/>
            <a:ext cx="1158479" cy="925557"/>
            <a:chOff x="14382" y="0"/>
            <a:chExt cx="1158478" cy="925555"/>
          </a:xfrm>
        </p:grpSpPr>
        <p:sp>
          <p:nvSpPr>
            <p:cNvPr id="242" name="Shape 242"/>
            <p:cNvSpPr/>
            <p:nvPr/>
          </p:nvSpPr>
          <p:spPr>
            <a:xfrm>
              <a:off x="23258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245"/>
            <p:cNvGrpSpPr/>
            <p:nvPr/>
          </p:nvGrpSpPr>
          <p:grpSpPr>
            <a:xfrm>
              <a:off x="14382" y="178570"/>
              <a:ext cx="1158479" cy="746986"/>
              <a:chOff x="31703" y="165827"/>
              <a:chExt cx="1158478" cy="746984"/>
            </a:xfrm>
          </p:grpSpPr>
          <p:pic>
            <p:nvPicPr>
              <p:cNvPr id="243" name="_-15.png"/>
              <p:cNvPicPr/>
              <p:nvPr/>
            </p:nvPicPr>
            <p:blipFill>
              <a:blip r:embed="rId2">
                <a:extLst/>
              </a:blip>
              <a:srcRect l="22431" t="23447" r="22431" b="23447"/>
              <a:stretch>
                <a:fillRect/>
              </a:stretch>
            </p:blipFill>
            <p:spPr>
              <a:xfrm>
                <a:off x="415970" y="165827"/>
                <a:ext cx="389944" cy="375577"/>
              </a:xfrm>
              <a:prstGeom prst="rect">
                <a:avLst/>
              </a:prstGeom>
              <a:ln w="3175" cap="flat">
                <a:noFill/>
                <a:miter lim="400000"/>
              </a:ln>
              <a:effectLst/>
            </p:spPr>
          </p:pic>
          <p:sp>
            <p:nvSpPr>
              <p:cNvPr id="244" name="Shape 244"/>
              <p:cNvSpPr/>
              <p:nvPr/>
            </p:nvSpPr>
            <p:spPr>
              <a:xfrm>
                <a:off x="31703" y="707231"/>
                <a:ext cx="1158479"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SERVICE DISCOVERY</a:t>
                </a:r>
              </a:p>
            </p:txBody>
          </p:sp>
        </p:grpSp>
      </p:grpSp>
      <p:grpSp>
        <p:nvGrpSpPr>
          <p:cNvPr id="251" name="Group 251"/>
          <p:cNvGrpSpPr/>
          <p:nvPr/>
        </p:nvGrpSpPr>
        <p:grpSpPr>
          <a:xfrm>
            <a:off x="3619464" y="6043831"/>
            <a:ext cx="969865" cy="1021413"/>
            <a:chOff x="54911" y="9398"/>
            <a:chExt cx="969863" cy="1021411"/>
          </a:xfrm>
        </p:grpSpPr>
        <p:sp>
          <p:nvSpPr>
            <p:cNvPr id="247" name="Shape 247"/>
            <p:cNvSpPr/>
            <p:nvPr/>
          </p:nvSpPr>
          <p:spPr>
            <a:xfrm>
              <a:off x="182516" y="9398"/>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0" name="Group 250"/>
            <p:cNvGrpSpPr/>
            <p:nvPr/>
          </p:nvGrpSpPr>
          <p:grpSpPr>
            <a:xfrm>
              <a:off x="54911" y="129525"/>
              <a:ext cx="969864" cy="901286"/>
              <a:chOff x="68916" y="129525"/>
              <a:chExt cx="969863" cy="901284"/>
            </a:xfrm>
          </p:grpSpPr>
          <p:pic>
            <p:nvPicPr>
              <p:cNvPr id="248" name="_-17.png"/>
              <p:cNvPicPr/>
              <p:nvPr/>
            </p:nvPicPr>
            <p:blipFill>
              <a:blip r:embed="rId3">
                <a:extLst/>
              </a:blip>
              <a:srcRect l="19107" t="18314" r="19107" b="18314"/>
              <a:stretch>
                <a:fillRect/>
              </a:stretch>
            </p:blipFill>
            <p:spPr>
              <a:xfrm>
                <a:off x="335357" y="129525"/>
                <a:ext cx="436966" cy="448181"/>
              </a:xfrm>
              <a:prstGeom prst="rect">
                <a:avLst/>
              </a:prstGeom>
              <a:ln w="3175" cap="flat">
                <a:noFill/>
                <a:miter lim="400000"/>
              </a:ln>
              <a:effectLst/>
            </p:spPr>
          </p:pic>
          <p:sp>
            <p:nvSpPr>
              <p:cNvPr id="249" name="Shape 249"/>
              <p:cNvSpPr/>
              <p:nvPr/>
            </p:nvSpPr>
            <p:spPr>
              <a:xfrm>
                <a:off x="68916" y="698229"/>
                <a:ext cx="969864"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INTERSERVICE</a:t>
                </a:r>
              </a:p>
              <a:p>
                <a:pPr lvl="0">
                  <a:defRPr sz="1800"/>
                </a:pPr>
                <a:r>
                  <a:rPr sz="800" b="1">
                    <a:solidFill>
                      <a:srgbClr val="4277BB"/>
                    </a:solidFill>
                    <a:latin typeface="Helvetica"/>
                    <a:ea typeface="Helvetica"/>
                    <a:cs typeface="Helvetica"/>
                    <a:sym typeface="Helvetica"/>
                  </a:rPr>
                  <a:t>COMMUNICATION</a:t>
                </a:r>
              </a:p>
            </p:txBody>
          </p:sp>
        </p:grpSp>
      </p:grpSp>
      <p:grpSp>
        <p:nvGrpSpPr>
          <p:cNvPr id="256" name="Group 256"/>
          <p:cNvGrpSpPr/>
          <p:nvPr/>
        </p:nvGrpSpPr>
        <p:grpSpPr>
          <a:xfrm>
            <a:off x="3747069" y="4704611"/>
            <a:ext cx="707233" cy="894413"/>
            <a:chOff x="0" y="12742"/>
            <a:chExt cx="707231" cy="894411"/>
          </a:xfrm>
        </p:grpSpPr>
        <p:sp>
          <p:nvSpPr>
            <p:cNvPr id="252" name="Shape 252"/>
            <p:cNvSpPr/>
            <p:nvPr/>
          </p:nvSpPr>
          <p:spPr>
            <a:xfrm>
              <a:off x="0" y="12742"/>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255"/>
            <p:cNvGrpSpPr/>
            <p:nvPr/>
          </p:nvGrpSpPr>
          <p:grpSpPr>
            <a:xfrm>
              <a:off x="105390" y="165715"/>
              <a:ext cx="488544" cy="741440"/>
              <a:chOff x="105390" y="165715"/>
              <a:chExt cx="488542" cy="741439"/>
            </a:xfrm>
          </p:grpSpPr>
          <p:pic>
            <p:nvPicPr>
              <p:cNvPr id="253" name="_-18.png"/>
              <p:cNvPicPr/>
              <p:nvPr/>
            </p:nvPicPr>
            <p:blipFill>
              <a:blip r:embed="rId4">
                <a:extLst/>
              </a:blip>
              <a:srcRect l="14901" t="23726" r="16019" b="18099"/>
              <a:stretch>
                <a:fillRect/>
              </a:stretch>
            </p:blipFill>
            <p:spPr>
              <a:xfrm>
                <a:off x="105390" y="165715"/>
                <a:ext cx="488544" cy="409783"/>
              </a:xfrm>
              <a:prstGeom prst="rect">
                <a:avLst/>
              </a:prstGeom>
              <a:ln w="3175" cap="flat">
                <a:noFill/>
                <a:miter lim="400000"/>
              </a:ln>
              <a:effectLst/>
            </p:spPr>
          </p:pic>
          <p:sp>
            <p:nvSpPr>
              <p:cNvPr id="254" name="Shape 254"/>
              <p:cNvSpPr/>
              <p:nvPr/>
            </p:nvSpPr>
            <p:spPr>
              <a:xfrm>
                <a:off x="203522" y="701573"/>
                <a:ext cx="300187"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VPN</a:t>
                </a:r>
              </a:p>
            </p:txBody>
          </p:sp>
        </p:grpSp>
      </p:grpSp>
      <p:grpSp>
        <p:nvGrpSpPr>
          <p:cNvPr id="261" name="Group 261"/>
          <p:cNvGrpSpPr/>
          <p:nvPr/>
        </p:nvGrpSpPr>
        <p:grpSpPr>
          <a:xfrm>
            <a:off x="3674804" y="3303935"/>
            <a:ext cx="879675" cy="1039814"/>
            <a:chOff x="49274" y="0"/>
            <a:chExt cx="879673" cy="1039812"/>
          </a:xfrm>
        </p:grpSpPr>
        <p:sp>
          <p:nvSpPr>
            <p:cNvPr id="257" name="Shape 257"/>
            <p:cNvSpPr/>
            <p:nvPr/>
          </p:nvSpPr>
          <p:spPr>
            <a:xfrm>
              <a:off x="128073"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260"/>
            <p:cNvGrpSpPr/>
            <p:nvPr/>
          </p:nvGrpSpPr>
          <p:grpSpPr>
            <a:xfrm>
              <a:off x="49274" y="174320"/>
              <a:ext cx="879674" cy="865493"/>
              <a:chOff x="61694" y="174320"/>
              <a:chExt cx="879673" cy="865492"/>
            </a:xfrm>
          </p:grpSpPr>
          <p:pic>
            <p:nvPicPr>
              <p:cNvPr id="258" name="_-14.png"/>
              <p:cNvPicPr/>
              <p:nvPr/>
            </p:nvPicPr>
            <p:blipFill>
              <a:blip r:embed="rId5">
                <a:extLst/>
              </a:blip>
              <a:srcRect l="17846" t="24648" r="17846" b="24648"/>
              <a:stretch>
                <a:fillRect/>
              </a:stretch>
            </p:blipFill>
            <p:spPr>
              <a:xfrm>
                <a:off x="266711" y="174320"/>
                <a:ext cx="454796" cy="358592"/>
              </a:xfrm>
              <a:prstGeom prst="rect">
                <a:avLst/>
              </a:prstGeom>
              <a:ln w="3175" cap="flat">
                <a:noFill/>
                <a:miter lim="400000"/>
              </a:ln>
              <a:effectLst/>
            </p:spPr>
          </p:pic>
          <p:sp>
            <p:nvSpPr>
              <p:cNvPr id="259" name="Shape 259"/>
              <p:cNvSpPr/>
              <p:nvPr/>
            </p:nvSpPr>
            <p:spPr>
              <a:xfrm>
                <a:off x="61694" y="707231"/>
                <a:ext cx="879674"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MONITORING &amp;</a:t>
                </a:r>
              </a:p>
              <a:p>
                <a:pPr lvl="0">
                  <a:defRPr sz="1800"/>
                </a:pPr>
                <a:r>
                  <a:rPr sz="800" b="1">
                    <a:solidFill>
                      <a:srgbClr val="4277BB"/>
                    </a:solidFill>
                    <a:latin typeface="Helvetica"/>
                    <a:ea typeface="Helvetica"/>
                    <a:cs typeface="Helvetica"/>
                    <a:sym typeface="Helvetica"/>
                  </a:rPr>
                  <a:t>LOGGING</a:t>
                </a:r>
              </a:p>
            </p:txBody>
          </p:sp>
        </p:grpSp>
      </p:grpSp>
      <p:grpSp>
        <p:nvGrpSpPr>
          <p:cNvPr id="266" name="Group 266"/>
          <p:cNvGrpSpPr/>
          <p:nvPr/>
        </p:nvGrpSpPr>
        <p:grpSpPr>
          <a:xfrm>
            <a:off x="3529547" y="1905000"/>
            <a:ext cx="1073499" cy="1039814"/>
            <a:chOff x="61388" y="0"/>
            <a:chExt cx="1073497" cy="1039812"/>
          </a:xfrm>
        </p:grpSpPr>
        <p:sp>
          <p:nvSpPr>
            <p:cNvPr id="262" name="Shape 262"/>
            <p:cNvSpPr/>
            <p:nvPr/>
          </p:nvSpPr>
          <p:spPr>
            <a:xfrm>
              <a:off x="28564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65"/>
            <p:cNvGrpSpPr/>
            <p:nvPr/>
          </p:nvGrpSpPr>
          <p:grpSpPr>
            <a:xfrm>
              <a:off x="61388" y="125481"/>
              <a:ext cx="1073498" cy="914332"/>
              <a:chOff x="77215" y="125481"/>
              <a:chExt cx="1073497" cy="914330"/>
            </a:xfrm>
          </p:grpSpPr>
          <p:pic>
            <p:nvPicPr>
              <p:cNvPr id="263" name="_-12.png"/>
              <p:cNvPicPr/>
              <p:nvPr/>
            </p:nvPicPr>
            <p:blipFill>
              <a:blip r:embed="rId6">
                <a:extLst/>
              </a:blip>
              <a:srcRect l="21926" t="17742" r="21926" b="17742"/>
              <a:stretch>
                <a:fillRect/>
              </a:stretch>
            </p:blipFill>
            <p:spPr>
              <a:xfrm>
                <a:off x="452826" y="125481"/>
                <a:ext cx="397094" cy="456269"/>
              </a:xfrm>
              <a:prstGeom prst="rect">
                <a:avLst/>
              </a:prstGeom>
              <a:ln w="3175" cap="flat">
                <a:noFill/>
                <a:miter lim="400000"/>
              </a:ln>
              <a:effectLst/>
            </p:spPr>
          </p:pic>
          <p:sp>
            <p:nvSpPr>
              <p:cNvPr id="264" name="Shape 264"/>
              <p:cNvSpPr/>
              <p:nvPr/>
            </p:nvSpPr>
            <p:spPr>
              <a:xfrm>
                <a:off x="77215" y="707231"/>
                <a:ext cx="1073498"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PROVIDER</a:t>
                </a:r>
              </a:p>
              <a:p>
                <a:pPr lvl="0">
                  <a:defRPr sz="1800"/>
                </a:pPr>
                <a:r>
                  <a:rPr sz="800" b="1">
                    <a:solidFill>
                      <a:srgbClr val="4277BB"/>
                    </a:solidFill>
                    <a:latin typeface="Helvetica"/>
                    <a:ea typeface="Helvetica"/>
                    <a:cs typeface="Helvetica"/>
                    <a:sym typeface="Helvetica"/>
                  </a:rPr>
                  <a:t>NETWORK</a:t>
                </a:r>
              </a:p>
            </p:txBody>
          </p:sp>
        </p:grpSp>
      </p:grpSp>
      <p:grpSp>
        <p:nvGrpSpPr>
          <p:cNvPr id="271" name="Group 271"/>
          <p:cNvGrpSpPr/>
          <p:nvPr/>
        </p:nvGrpSpPr>
        <p:grpSpPr>
          <a:xfrm>
            <a:off x="289845" y="6043831"/>
            <a:ext cx="977405" cy="912814"/>
            <a:chOff x="55382" y="0"/>
            <a:chExt cx="977403" cy="912812"/>
          </a:xfrm>
        </p:grpSpPr>
        <p:sp>
          <p:nvSpPr>
            <p:cNvPr id="267" name="Shape 267"/>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0" name="Group 270"/>
            <p:cNvGrpSpPr/>
            <p:nvPr/>
          </p:nvGrpSpPr>
          <p:grpSpPr>
            <a:xfrm>
              <a:off x="55382" y="135400"/>
              <a:ext cx="977405" cy="777413"/>
              <a:chOff x="69520" y="135400"/>
              <a:chExt cx="977403" cy="777412"/>
            </a:xfrm>
          </p:grpSpPr>
          <p:pic>
            <p:nvPicPr>
              <p:cNvPr id="268" name="_-16.png"/>
              <p:cNvPicPr/>
              <p:nvPr/>
            </p:nvPicPr>
            <p:blipFill>
              <a:blip r:embed="rId7">
                <a:extLst/>
              </a:blip>
              <a:srcRect l="26965" t="19145" r="26965" b="19145"/>
              <a:stretch>
                <a:fillRect/>
              </a:stretch>
            </p:blipFill>
            <p:spPr>
              <a:xfrm>
                <a:off x="387909" y="135400"/>
                <a:ext cx="325809" cy="436431"/>
              </a:xfrm>
              <a:prstGeom prst="rect">
                <a:avLst/>
              </a:prstGeom>
              <a:ln w="3175" cap="flat">
                <a:noFill/>
                <a:miter lim="400000"/>
              </a:ln>
              <a:effectLst/>
            </p:spPr>
          </p:pic>
          <p:sp>
            <p:nvSpPr>
              <p:cNvPr id="269" name="Shape 269"/>
              <p:cNvSpPr/>
              <p:nvPr/>
            </p:nvSpPr>
            <p:spPr>
              <a:xfrm>
                <a:off x="69520" y="707231"/>
                <a:ext cx="977405"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LOAD BALANCER</a:t>
                </a:r>
              </a:p>
            </p:txBody>
          </p:sp>
        </p:grpSp>
      </p:grpSp>
      <p:grpSp>
        <p:nvGrpSpPr>
          <p:cNvPr id="276" name="Group 276"/>
          <p:cNvGrpSpPr/>
          <p:nvPr/>
        </p:nvGrpSpPr>
        <p:grpSpPr>
          <a:xfrm>
            <a:off x="394759" y="4656919"/>
            <a:ext cx="707232" cy="912813"/>
            <a:chOff x="0" y="0"/>
            <a:chExt cx="707231" cy="912812"/>
          </a:xfrm>
        </p:grpSpPr>
        <p:sp>
          <p:nvSpPr>
            <p:cNvPr id="272" name="Shape 2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5" name="Group 275"/>
            <p:cNvGrpSpPr/>
            <p:nvPr/>
          </p:nvGrpSpPr>
          <p:grpSpPr>
            <a:xfrm>
              <a:off x="63797" y="165973"/>
              <a:ext cx="599283" cy="746840"/>
              <a:chOff x="61396" y="165973"/>
              <a:chExt cx="599281" cy="746839"/>
            </a:xfrm>
          </p:grpSpPr>
          <p:pic>
            <p:nvPicPr>
              <p:cNvPr id="273" name="_-13.png"/>
              <p:cNvPicPr/>
              <p:nvPr/>
            </p:nvPicPr>
            <p:blipFill>
              <a:blip r:embed="rId8">
                <a:extLst/>
              </a:blip>
              <a:srcRect l="19624" t="23468" r="19624" b="23468"/>
              <a:stretch>
                <a:fillRect/>
              </a:stretch>
            </p:blipFill>
            <p:spPr>
              <a:xfrm>
                <a:off x="138787" y="165973"/>
                <a:ext cx="429658" cy="375286"/>
              </a:xfrm>
              <a:prstGeom prst="rect">
                <a:avLst/>
              </a:prstGeom>
              <a:ln w="3175" cap="flat">
                <a:noFill/>
                <a:miter lim="400000"/>
              </a:ln>
              <a:effectLst/>
            </p:spPr>
          </p:pic>
          <p:sp>
            <p:nvSpPr>
              <p:cNvPr id="274" name="Shape 274"/>
              <p:cNvSpPr/>
              <p:nvPr/>
            </p:nvSpPr>
            <p:spPr>
              <a:xfrm>
                <a:off x="61396" y="707231"/>
                <a:ext cx="599282"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BACKEND</a:t>
                </a:r>
              </a:p>
            </p:txBody>
          </p:sp>
        </p:grpSp>
      </p:grpSp>
      <p:grpSp>
        <p:nvGrpSpPr>
          <p:cNvPr id="281" name="Group 281"/>
          <p:cNvGrpSpPr/>
          <p:nvPr/>
        </p:nvGrpSpPr>
        <p:grpSpPr>
          <a:xfrm>
            <a:off x="168838" y="3324587"/>
            <a:ext cx="1178720" cy="1049636"/>
            <a:chOff x="67964" y="0"/>
            <a:chExt cx="1178718" cy="1049635"/>
          </a:xfrm>
        </p:grpSpPr>
        <p:sp>
          <p:nvSpPr>
            <p:cNvPr id="27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0" name="Group 280"/>
            <p:cNvGrpSpPr/>
            <p:nvPr/>
          </p:nvGrpSpPr>
          <p:grpSpPr>
            <a:xfrm>
              <a:off x="67964" y="116277"/>
              <a:ext cx="1178720" cy="933359"/>
              <a:chOff x="85641" y="106455"/>
              <a:chExt cx="1178718" cy="933357"/>
            </a:xfrm>
          </p:grpSpPr>
          <p:pic>
            <p:nvPicPr>
              <p:cNvPr id="278" name="_-11.png"/>
              <p:cNvPicPr/>
              <p:nvPr/>
            </p:nvPicPr>
            <p:blipFill>
              <a:blip r:embed="rId9">
                <a:extLst/>
              </a:blip>
              <a:srcRect l="10614" t="15052" r="10614" b="23720"/>
              <a:stretch>
                <a:fillRect/>
              </a:stretch>
            </p:blipFill>
            <p:spPr>
              <a:xfrm>
                <a:off x="387925" y="106455"/>
                <a:ext cx="559330" cy="433018"/>
              </a:xfrm>
              <a:prstGeom prst="rect">
                <a:avLst/>
              </a:prstGeom>
              <a:ln w="3175" cap="flat">
                <a:noFill/>
                <a:miter lim="400000"/>
              </a:ln>
              <a:effectLst/>
            </p:spPr>
          </p:pic>
          <p:sp>
            <p:nvSpPr>
              <p:cNvPr id="279"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286" name="Group 286"/>
          <p:cNvGrpSpPr/>
          <p:nvPr/>
        </p:nvGrpSpPr>
        <p:grpSpPr>
          <a:xfrm>
            <a:off x="289845" y="1947074"/>
            <a:ext cx="919462" cy="922636"/>
            <a:chOff x="51761" y="0"/>
            <a:chExt cx="919460" cy="922635"/>
          </a:xfrm>
        </p:grpSpPr>
        <p:sp>
          <p:nvSpPr>
            <p:cNvPr id="282" name="Shape 282"/>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5" name="Group 285"/>
            <p:cNvGrpSpPr/>
            <p:nvPr/>
          </p:nvGrpSpPr>
          <p:grpSpPr>
            <a:xfrm>
              <a:off x="51761" y="137126"/>
              <a:ext cx="919461" cy="785510"/>
              <a:chOff x="64880" y="127304"/>
              <a:chExt cx="919460" cy="785508"/>
            </a:xfrm>
          </p:grpSpPr>
          <p:pic>
            <p:nvPicPr>
              <p:cNvPr id="283" name="_-10.png"/>
              <p:cNvPicPr/>
              <p:nvPr/>
            </p:nvPicPr>
            <p:blipFill>
              <a:blip r:embed="rId10">
                <a:extLst/>
              </a:blip>
              <a:srcRect l="18106" t="18000" r="18106" b="18000"/>
              <a:stretch>
                <a:fillRect/>
              </a:stretch>
            </p:blipFill>
            <p:spPr>
              <a:xfrm>
                <a:off x="291644" y="127304"/>
                <a:ext cx="451116" cy="452624"/>
              </a:xfrm>
              <a:prstGeom prst="rect">
                <a:avLst/>
              </a:prstGeom>
              <a:ln w="3175" cap="flat">
                <a:noFill/>
                <a:miter lim="400000"/>
              </a:ln>
              <a:effectLst/>
            </p:spPr>
          </p:pic>
          <p:sp>
            <p:nvSpPr>
              <p:cNvPr id="284"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Infrastructure Icons</a:t>
            </a:r>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290" name="Shape 290"/>
          <p:cNvSpPr/>
          <p:nvPr/>
        </p:nvSpPr>
        <p:spPr>
          <a:xfrm>
            <a:off x="1298938" y="2021387"/>
            <a:ext cx="1573004"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Services needed to allow data to flow safely from the Internet.</a:t>
            </a:r>
          </a:p>
        </p:txBody>
      </p:sp>
      <p:sp>
        <p:nvSpPr>
          <p:cNvPr id="291" name="Shape 291"/>
          <p:cNvSpPr/>
          <p:nvPr/>
        </p:nvSpPr>
        <p:spPr>
          <a:xfrm>
            <a:off x="1298938" y="3192414"/>
            <a:ext cx="2049790" cy="7181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Connect securely between micro-services running in the cloud and data/applications running </a:t>
            </a:r>
            <a:r>
              <a:rPr sz="1000" smtClean="0"/>
              <a:t>on-premise</a:t>
            </a:r>
            <a:r>
              <a:rPr lang="en-US" sz="1000" smtClean="0"/>
              <a:t>s</a:t>
            </a:r>
            <a:r>
              <a:rPr sz="1000" smtClean="0"/>
              <a:t> </a:t>
            </a:r>
            <a:r>
              <a:rPr sz="1000"/>
              <a:t>or in other clouds.</a:t>
            </a:r>
          </a:p>
        </p:txBody>
      </p:sp>
      <p:sp>
        <p:nvSpPr>
          <p:cNvPr id="292" name="Shape 292"/>
          <p:cNvSpPr/>
          <p:nvPr/>
        </p:nvSpPr>
        <p:spPr>
          <a:xfrm>
            <a:off x="1298938" y="4617440"/>
            <a:ext cx="2049790" cy="1012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foundational capabilities (e.g. mobile app logic, API implementation, operational analytics, push notifications, location services, application security, data synch).</a:t>
            </a:r>
          </a:p>
        </p:txBody>
      </p:sp>
      <p:sp>
        <p:nvSpPr>
          <p:cNvPr id="293" name="Shape 293"/>
          <p:cNvSpPr/>
          <p:nvPr/>
        </p:nvSpPr>
        <p:spPr>
          <a:xfrm>
            <a:off x="1298938" y="6052405"/>
            <a:ext cx="2049790"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 load and availability across multiple microservices instances.</a:t>
            </a:r>
          </a:p>
        </p:txBody>
      </p:sp>
      <p:sp>
        <p:nvSpPr>
          <p:cNvPr id="294" name="Shape 294"/>
          <p:cNvSpPr/>
          <p:nvPr/>
        </p:nvSpPr>
        <p:spPr>
          <a:xfrm>
            <a:off x="4736462" y="3291235"/>
            <a:ext cx="1709676"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Monitoring and logging across all microservices.</a:t>
            </a:r>
          </a:p>
        </p:txBody>
      </p:sp>
      <p:sp>
        <p:nvSpPr>
          <p:cNvPr id="295" name="Shape 295"/>
          <p:cNvSpPr/>
          <p:nvPr/>
        </p:nvSpPr>
        <p:spPr>
          <a:xfrm>
            <a:off x="4736462" y="4660325"/>
            <a:ext cx="1709676"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constructed by public wires to connect to a private network, such as a company’s internal network.</a:t>
            </a:r>
          </a:p>
        </p:txBody>
      </p:sp>
      <p:sp>
        <p:nvSpPr>
          <p:cNvPr id="296" name="Shape 296"/>
          <p:cNvSpPr/>
          <p:nvPr/>
        </p:nvSpPr>
        <p:spPr>
          <a:xfrm>
            <a:off x="4736462" y="6108745"/>
            <a:ext cx="1709676"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Synchronous and asynchronous (message bus) communication among microservices.</a:t>
            </a:r>
          </a:p>
        </p:txBody>
      </p:sp>
      <p:sp>
        <p:nvSpPr>
          <p:cNvPr id="297" name="Shape 297"/>
          <p:cNvSpPr/>
          <p:nvPr/>
        </p:nvSpPr>
        <p:spPr>
          <a:xfrm>
            <a:off x="7837268" y="2021387"/>
            <a:ext cx="1709677"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Enables lookup of available microservices.</a:t>
            </a:r>
          </a:p>
        </p:txBody>
      </p:sp>
      <p:sp>
        <p:nvSpPr>
          <p:cNvPr id="302" name="Shape 302"/>
          <p:cNvSpPr/>
          <p:nvPr/>
        </p:nvSpPr>
        <p:spPr>
          <a:xfrm>
            <a:off x="4736462" y="2097587"/>
            <a:ext cx="1709676" cy="7076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Wireless service provider, carrier or cellular company. Provider of wireless communications.</a:t>
            </a:r>
          </a:p>
        </p:txBody>
      </p:sp>
      <p:grpSp>
        <p:nvGrpSpPr>
          <p:cNvPr id="2" name="Group 1"/>
          <p:cNvGrpSpPr/>
          <p:nvPr/>
        </p:nvGrpSpPr>
        <p:grpSpPr>
          <a:xfrm>
            <a:off x="6747507" y="3177598"/>
            <a:ext cx="944169" cy="1025984"/>
            <a:chOff x="6721762" y="3138396"/>
            <a:chExt cx="944169" cy="1025984"/>
          </a:xfrm>
        </p:grpSpPr>
        <p:sp>
          <p:nvSpPr>
            <p:cNvPr id="64" name="Shape 529"/>
            <p:cNvSpPr/>
            <p:nvPr/>
          </p:nvSpPr>
          <p:spPr>
            <a:xfrm>
              <a:off x="6824587" y="321092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5" name="Shape 530"/>
            <p:cNvSpPr/>
            <p:nvPr/>
          </p:nvSpPr>
          <p:spPr>
            <a:xfrm>
              <a:off x="6721762" y="3918159"/>
              <a:ext cx="94416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a:t>
              </a:r>
            </a:p>
            <a:p>
              <a:pPr lvl="0">
                <a:defRPr sz="1800" b="0">
                  <a:solidFill>
                    <a:srgbClr val="000000"/>
                  </a:solidFill>
                </a:defRPr>
              </a:pPr>
              <a:r>
                <a:rPr lang="en-US" sz="800" b="1" dirty="0" smtClean="0">
                  <a:solidFill>
                    <a:srgbClr val="4277BB"/>
                  </a:solidFill>
                </a:rPr>
                <a:t>INFRASTRUCTURE</a:t>
              </a:r>
            </a:p>
          </p:txBody>
        </p:sp>
        <p:pic>
          <p:nvPicPr>
            <p:cNvPr id="66" name="Picture 6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31967" y="3138396"/>
              <a:ext cx="707136" cy="725424"/>
            </a:xfrm>
            <a:prstGeom prst="rect">
              <a:avLst/>
            </a:prstGeom>
          </p:spPr>
        </p:pic>
      </p:grpSp>
      <p:sp>
        <p:nvSpPr>
          <p:cNvPr id="67" name="Shape 535"/>
          <p:cNvSpPr/>
          <p:nvPr/>
        </p:nvSpPr>
        <p:spPr>
          <a:xfrm>
            <a:off x="7859617" y="3165242"/>
            <a:ext cx="1976190" cy="1025922"/>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Reflects the physical infrastructure with three different components: compute virtualization, storage virtualization, and network virtualization.</a:t>
            </a:r>
            <a:endParaRPr sz="1000" dirty="0"/>
          </a:p>
        </p:txBody>
      </p:sp>
      <p:grpSp>
        <p:nvGrpSpPr>
          <p:cNvPr id="3" name="Group 2"/>
          <p:cNvGrpSpPr/>
          <p:nvPr/>
        </p:nvGrpSpPr>
        <p:grpSpPr>
          <a:xfrm>
            <a:off x="6751275" y="4556014"/>
            <a:ext cx="944169" cy="953454"/>
            <a:chOff x="6721762" y="4542106"/>
            <a:chExt cx="944169" cy="953454"/>
          </a:xfrm>
        </p:grpSpPr>
        <p:sp>
          <p:nvSpPr>
            <p:cNvPr id="70" name="Shape 529"/>
            <p:cNvSpPr/>
            <p:nvPr/>
          </p:nvSpPr>
          <p:spPr>
            <a:xfrm>
              <a:off x="6824587" y="454210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1" name="Shape 530"/>
            <p:cNvSpPr/>
            <p:nvPr/>
          </p:nvSpPr>
          <p:spPr>
            <a:xfrm>
              <a:off x="6721762" y="5249339"/>
              <a:ext cx="94416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PHYSICAL</a:t>
              </a:r>
            </a:p>
            <a:p>
              <a:pPr lvl="0">
                <a:defRPr sz="1800" b="0">
                  <a:solidFill>
                    <a:srgbClr val="000000"/>
                  </a:solidFill>
                </a:defRPr>
              </a:pPr>
              <a:r>
                <a:rPr lang="en-US" sz="800" b="1" dirty="0" smtClean="0">
                  <a:solidFill>
                    <a:srgbClr val="4277BB"/>
                  </a:solidFill>
                </a:rPr>
                <a:t>INFRASTRUCTURE</a:t>
              </a:r>
            </a:p>
          </p:txBody>
        </p:sp>
        <p:pic>
          <p:nvPicPr>
            <p:cNvPr id="72" name="Picture 7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9568" y="4578464"/>
              <a:ext cx="637270" cy="617198"/>
            </a:xfrm>
            <a:prstGeom prst="rect">
              <a:avLst/>
            </a:prstGeom>
          </p:spPr>
        </p:pic>
      </p:grpSp>
      <p:sp>
        <p:nvSpPr>
          <p:cNvPr id="73" name="Shape 535"/>
          <p:cNvSpPr/>
          <p:nvPr/>
        </p:nvSpPr>
        <p:spPr>
          <a:xfrm>
            <a:off x="7859617" y="4645482"/>
            <a:ext cx="1976190" cy="7181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Includes compute, storage, and network. The compute and storage areas are combined in the cluster architecture. </a:t>
            </a:r>
            <a:endParaRPr sz="1000" dirty="0"/>
          </a:p>
        </p:txBody>
      </p:sp>
      <p:grpSp>
        <p:nvGrpSpPr>
          <p:cNvPr id="4" name="Group 3"/>
          <p:cNvGrpSpPr/>
          <p:nvPr/>
        </p:nvGrpSpPr>
        <p:grpSpPr>
          <a:xfrm>
            <a:off x="6728298" y="5985840"/>
            <a:ext cx="944169" cy="953454"/>
            <a:chOff x="6635325" y="5985294"/>
            <a:chExt cx="944169" cy="953454"/>
          </a:xfrm>
        </p:grpSpPr>
        <p:sp>
          <p:nvSpPr>
            <p:cNvPr id="81" name="Shape 529"/>
            <p:cNvSpPr/>
            <p:nvPr/>
          </p:nvSpPr>
          <p:spPr>
            <a:xfrm>
              <a:off x="6738149" y="598529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2" name="Shape 530"/>
            <p:cNvSpPr/>
            <p:nvPr/>
          </p:nvSpPr>
          <p:spPr>
            <a:xfrm>
              <a:off x="6635325" y="6692527"/>
              <a:ext cx="94416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INFRASTRUCTURE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83" name="Picture 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73130" y="6040680"/>
              <a:ext cx="658368" cy="505968"/>
            </a:xfrm>
            <a:prstGeom prst="rect">
              <a:avLst/>
            </a:prstGeom>
          </p:spPr>
        </p:pic>
      </p:grpSp>
      <p:sp>
        <p:nvSpPr>
          <p:cNvPr id="84" name="Shape 535"/>
          <p:cNvSpPr/>
          <p:nvPr/>
        </p:nvSpPr>
        <p:spPr>
          <a:xfrm>
            <a:off x="7859617" y="5949606"/>
            <a:ext cx="1976190" cy="1025922"/>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Manages compute, network, and storage virtual resources provided by the lower layer. It also provides consolidation services to the upper layers for operational services.</a:t>
            </a:r>
            <a:endParaRPr sz="10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Infrastructure </a:t>
            </a:r>
            <a:r>
              <a:rPr sz="2400" smtClean="0"/>
              <a:t>Icons</a:t>
            </a:r>
            <a:r>
              <a:rPr lang="en-US" sz="2400" smtClean="0"/>
              <a:t> (continued)</a:t>
            </a:r>
            <a:endParaRPr sz="2400"/>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 name="Group 1"/>
          <p:cNvGrpSpPr/>
          <p:nvPr/>
        </p:nvGrpSpPr>
        <p:grpSpPr>
          <a:xfrm>
            <a:off x="369887" y="1925488"/>
            <a:ext cx="746999" cy="953454"/>
            <a:chOff x="369887" y="1925488"/>
            <a:chExt cx="746999" cy="953454"/>
          </a:xfrm>
        </p:grpSpPr>
        <p:sp>
          <p:nvSpPr>
            <p:cNvPr id="64" name="Shape 529"/>
            <p:cNvSpPr/>
            <p:nvPr/>
          </p:nvSpPr>
          <p:spPr>
            <a:xfrm>
              <a:off x="374126" y="1925488"/>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5" name="Shape 530"/>
            <p:cNvSpPr/>
            <p:nvPr/>
          </p:nvSpPr>
          <p:spPr>
            <a:xfrm>
              <a:off x="369887" y="2632721"/>
              <a:ext cx="746999"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OPERATIONAL</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86" y="2023073"/>
              <a:ext cx="591312" cy="512064"/>
            </a:xfrm>
            <a:prstGeom prst="rect">
              <a:avLst/>
            </a:prstGeom>
          </p:spPr>
        </p:pic>
      </p:grpSp>
      <p:sp>
        <p:nvSpPr>
          <p:cNvPr id="67" name="Shape 535"/>
          <p:cNvSpPr/>
          <p:nvPr/>
        </p:nvSpPr>
        <p:spPr>
          <a:xfrm>
            <a:off x="1332184" y="1937012"/>
            <a:ext cx="1976190" cy="872034"/>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monitoring, patching, log consolidation, log analysis, disaster recovery, and backup services for the cloud management platform.</a:t>
            </a:r>
            <a:endParaRPr sz="1000" dirty="0"/>
          </a:p>
        </p:txBody>
      </p:sp>
      <p:grpSp>
        <p:nvGrpSpPr>
          <p:cNvPr id="3" name="Group 2"/>
          <p:cNvGrpSpPr/>
          <p:nvPr/>
        </p:nvGrpSpPr>
        <p:grpSpPr>
          <a:xfrm>
            <a:off x="369887" y="3291235"/>
            <a:ext cx="707233" cy="943949"/>
            <a:chOff x="369887" y="3291235"/>
            <a:chExt cx="707233" cy="943949"/>
          </a:xfrm>
        </p:grpSpPr>
        <p:grpSp>
          <p:nvGrpSpPr>
            <p:cNvPr id="71" name="Group 300"/>
            <p:cNvGrpSpPr/>
            <p:nvPr/>
          </p:nvGrpSpPr>
          <p:grpSpPr>
            <a:xfrm>
              <a:off x="369887" y="3291235"/>
              <a:ext cx="707233" cy="943949"/>
              <a:chOff x="1694" y="9504"/>
              <a:chExt cx="707232" cy="943947"/>
            </a:xfrm>
          </p:grpSpPr>
          <p:sp>
            <p:nvSpPr>
              <p:cNvPr id="73" name="Shape 298"/>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BC83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4" name="Shape 299"/>
              <p:cNvSpPr/>
              <p:nvPr/>
            </p:nvSpPr>
            <p:spPr>
              <a:xfrm>
                <a:off x="93126" y="707231"/>
                <a:ext cx="520975"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PEER</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gr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02" y="3383984"/>
              <a:ext cx="292608" cy="445008"/>
            </a:xfrm>
            <a:prstGeom prst="rect">
              <a:avLst/>
            </a:prstGeom>
          </p:spPr>
        </p:pic>
      </p:grpSp>
      <p:grpSp>
        <p:nvGrpSpPr>
          <p:cNvPr id="4" name="Group 3"/>
          <p:cNvGrpSpPr/>
          <p:nvPr/>
        </p:nvGrpSpPr>
        <p:grpSpPr>
          <a:xfrm>
            <a:off x="343489" y="4527896"/>
            <a:ext cx="707233" cy="943949"/>
            <a:chOff x="355681" y="4515704"/>
            <a:chExt cx="707233" cy="943949"/>
          </a:xfrm>
        </p:grpSpPr>
        <p:grpSp>
          <p:nvGrpSpPr>
            <p:cNvPr id="17" name="Group 300"/>
            <p:cNvGrpSpPr/>
            <p:nvPr/>
          </p:nvGrpSpPr>
          <p:grpSpPr>
            <a:xfrm>
              <a:off x="355681" y="4515704"/>
              <a:ext cx="707233" cy="943949"/>
              <a:chOff x="1694" y="9504"/>
              <a:chExt cx="707232" cy="943947"/>
            </a:xfrm>
          </p:grpSpPr>
          <p:sp>
            <p:nvSpPr>
              <p:cNvPr id="18" name="Shape 298"/>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BC83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 name="Shape 299"/>
              <p:cNvSpPr/>
              <p:nvPr/>
            </p:nvSpPr>
            <p:spPr>
              <a:xfrm>
                <a:off x="182092" y="707231"/>
                <a:ext cx="34304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EVENT</a:t>
                </a:r>
              </a:p>
              <a:p>
                <a:pPr lvl="0">
                  <a:defRPr sz="1800" b="0">
                    <a:solidFill>
                      <a:srgbClr val="000000"/>
                    </a:solidFill>
                  </a:defRPr>
                </a:pPr>
                <a:r>
                  <a:rPr lang="en-US" sz="800" b="1" dirty="0" smtClean="0">
                    <a:solidFill>
                      <a:srgbClr val="4277BB"/>
                    </a:solidFill>
                  </a:rPr>
                  <a:t>FEED</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953" y="4626824"/>
              <a:ext cx="463296" cy="475488"/>
            </a:xfrm>
            <a:prstGeom prst="rect">
              <a:avLst/>
            </a:prstGeom>
          </p:spPr>
        </p:pic>
      </p:grpSp>
      <p:sp>
        <p:nvSpPr>
          <p:cNvPr id="22" name="Shape 535"/>
          <p:cNvSpPr/>
          <p:nvPr/>
        </p:nvSpPr>
        <p:spPr>
          <a:xfrm>
            <a:off x="1282735" y="4590818"/>
            <a:ext cx="1976190" cy="25648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endParaRPr sz="1000"/>
          </a:p>
        </p:txBody>
      </p:sp>
      <p:sp>
        <p:nvSpPr>
          <p:cNvPr id="25" name="Shape 358"/>
          <p:cNvSpPr/>
          <p:nvPr/>
        </p:nvSpPr>
        <p:spPr>
          <a:xfrm>
            <a:off x="1337355" y="3478441"/>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6" name="Shape 358"/>
          <p:cNvSpPr/>
          <p:nvPr/>
        </p:nvSpPr>
        <p:spPr>
          <a:xfrm>
            <a:off x="1300779" y="477079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23" name="Group 22"/>
          <p:cNvGrpSpPr/>
          <p:nvPr/>
        </p:nvGrpSpPr>
        <p:grpSpPr>
          <a:xfrm>
            <a:off x="359565" y="5941634"/>
            <a:ext cx="707235" cy="840166"/>
            <a:chOff x="6845302" y="4135798"/>
            <a:chExt cx="707235" cy="840166"/>
          </a:xfrm>
        </p:grpSpPr>
        <p:sp>
          <p:nvSpPr>
            <p:cNvPr id="24" name="Shape 282"/>
            <p:cNvSpPr/>
            <p:nvPr/>
          </p:nvSpPr>
          <p:spPr>
            <a:xfrm>
              <a:off x="6845302" y="4135798"/>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480" y="4193973"/>
              <a:ext cx="640080" cy="560832"/>
            </a:xfrm>
            <a:prstGeom prst="rect">
              <a:avLst/>
            </a:prstGeom>
          </p:spPr>
        </p:pic>
        <p:sp>
          <p:nvSpPr>
            <p:cNvPr id="28" name="Shape 284"/>
            <p:cNvSpPr/>
            <p:nvPr/>
          </p:nvSpPr>
          <p:spPr>
            <a:xfrm>
              <a:off x="6871314" y="4852853"/>
              <a:ext cx="674864"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HYPERVISOR</a:t>
              </a:r>
              <a:endParaRPr sz="800" b="1" dirty="0">
                <a:solidFill>
                  <a:srgbClr val="4277BB"/>
                </a:solidFill>
              </a:endParaRPr>
            </a:p>
          </p:txBody>
        </p:sp>
      </p:grpSp>
      <p:grpSp>
        <p:nvGrpSpPr>
          <p:cNvPr id="29" name="Group 28"/>
          <p:cNvGrpSpPr/>
          <p:nvPr/>
        </p:nvGrpSpPr>
        <p:grpSpPr>
          <a:xfrm>
            <a:off x="3352800" y="1905000"/>
            <a:ext cx="707235" cy="840166"/>
            <a:chOff x="6874485" y="5128020"/>
            <a:chExt cx="707235" cy="840166"/>
          </a:xfrm>
        </p:grpSpPr>
        <p:sp>
          <p:nvSpPr>
            <p:cNvPr id="30" name="Shape 282"/>
            <p:cNvSpPr/>
            <p:nvPr/>
          </p:nvSpPr>
          <p:spPr>
            <a:xfrm>
              <a:off x="6874485" y="512802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1219" y="5186195"/>
              <a:ext cx="536448" cy="548640"/>
            </a:xfrm>
            <a:prstGeom prst="rect">
              <a:avLst/>
            </a:prstGeom>
          </p:spPr>
        </p:pic>
        <p:sp>
          <p:nvSpPr>
            <p:cNvPr id="32" name="Shape 284"/>
            <p:cNvSpPr/>
            <p:nvPr/>
          </p:nvSpPr>
          <p:spPr>
            <a:xfrm>
              <a:off x="7131326" y="5845075"/>
              <a:ext cx="213200"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IaaS</a:t>
              </a:r>
              <a:endParaRPr sz="800" b="1" dirty="0">
                <a:solidFill>
                  <a:srgbClr val="4277BB"/>
                </a:solidFill>
              </a:endParaRPr>
            </a:p>
          </p:txBody>
        </p:sp>
      </p:grpSp>
      <p:grpSp>
        <p:nvGrpSpPr>
          <p:cNvPr id="33" name="Group 32"/>
          <p:cNvGrpSpPr/>
          <p:nvPr/>
        </p:nvGrpSpPr>
        <p:grpSpPr>
          <a:xfrm>
            <a:off x="3352800" y="3314700"/>
            <a:ext cx="707235" cy="840166"/>
            <a:chOff x="2032056" y="1049300"/>
            <a:chExt cx="707235" cy="840166"/>
          </a:xfrm>
        </p:grpSpPr>
        <p:sp>
          <p:nvSpPr>
            <p:cNvPr id="34" name="Shape 282"/>
            <p:cNvSpPr/>
            <p:nvPr/>
          </p:nvSpPr>
          <p:spPr>
            <a:xfrm>
              <a:off x="2032056" y="104930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6225" y="1052241"/>
              <a:ext cx="599473" cy="656320"/>
            </a:xfrm>
            <a:prstGeom prst="rect">
              <a:avLst/>
            </a:prstGeom>
          </p:spPr>
        </p:pic>
        <p:sp>
          <p:nvSpPr>
            <p:cNvPr id="36" name="Shape 284"/>
            <p:cNvSpPr/>
            <p:nvPr/>
          </p:nvSpPr>
          <p:spPr>
            <a:xfrm>
              <a:off x="2072493" y="1766355"/>
              <a:ext cx="646011"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ON PREMISE</a:t>
              </a:r>
              <a:endParaRPr sz="800" b="1" dirty="0">
                <a:solidFill>
                  <a:srgbClr val="4277BB"/>
                </a:solidFill>
              </a:endParaRPr>
            </a:p>
          </p:txBody>
        </p:sp>
      </p:grpSp>
      <p:grpSp>
        <p:nvGrpSpPr>
          <p:cNvPr id="37" name="Group 36"/>
          <p:cNvGrpSpPr/>
          <p:nvPr/>
        </p:nvGrpSpPr>
        <p:grpSpPr>
          <a:xfrm>
            <a:off x="5638800" y="1905000"/>
            <a:ext cx="707234" cy="990810"/>
            <a:chOff x="0" y="6012711"/>
            <a:chExt cx="707234" cy="990810"/>
          </a:xfrm>
        </p:grpSpPr>
        <p:sp>
          <p:nvSpPr>
            <p:cNvPr id="38" name="Shape 252"/>
            <p:cNvSpPr/>
            <p:nvPr/>
          </p:nvSpPr>
          <p:spPr>
            <a:xfrm>
              <a:off x="0" y="60127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9" name="Shape 254"/>
            <p:cNvSpPr/>
            <p:nvPr/>
          </p:nvSpPr>
          <p:spPr>
            <a:xfrm>
              <a:off x="94140" y="6757300"/>
              <a:ext cx="45204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KEY </a:t>
              </a:r>
            </a:p>
            <a:p>
              <a:pPr lvl="0">
                <a:defRPr sz="1800" b="0">
                  <a:solidFill>
                    <a:srgbClr val="000000"/>
                  </a:solidFill>
                </a:defRPr>
              </a:pPr>
              <a:r>
                <a:rPr lang="en-US" sz="800" b="1" dirty="0" smtClean="0">
                  <a:solidFill>
                    <a:srgbClr val="4277BB"/>
                  </a:solidFill>
                </a:rPr>
                <a:t>SERVICE</a:t>
              </a:r>
            </a:p>
          </p:txBody>
        </p:sp>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701" y="6088416"/>
              <a:ext cx="457200" cy="528284"/>
            </a:xfrm>
            <a:prstGeom prst="rect">
              <a:avLst/>
            </a:prstGeom>
          </p:spPr>
        </p:pic>
      </p:grpSp>
      <p:grpSp>
        <p:nvGrpSpPr>
          <p:cNvPr id="41" name="Group 40"/>
          <p:cNvGrpSpPr/>
          <p:nvPr/>
        </p:nvGrpSpPr>
        <p:grpSpPr>
          <a:xfrm>
            <a:off x="3352800" y="4488180"/>
            <a:ext cx="707234" cy="939425"/>
            <a:chOff x="-1033601" y="3428739"/>
            <a:chExt cx="707234" cy="939425"/>
          </a:xfrm>
        </p:grpSpPr>
        <p:grpSp>
          <p:nvGrpSpPr>
            <p:cNvPr id="42" name="Group 41"/>
            <p:cNvGrpSpPr/>
            <p:nvPr/>
          </p:nvGrpSpPr>
          <p:grpSpPr>
            <a:xfrm>
              <a:off x="-1033601" y="3428739"/>
              <a:ext cx="707234" cy="762522"/>
              <a:chOff x="-1042655" y="3492918"/>
              <a:chExt cx="707234" cy="762522"/>
            </a:xfrm>
          </p:grpSpPr>
          <p:sp>
            <p:nvSpPr>
              <p:cNvPr id="44" name="Shape 252"/>
              <p:cNvSpPr/>
              <p:nvPr/>
            </p:nvSpPr>
            <p:spPr>
              <a:xfrm>
                <a:off x="-1042655" y="354820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5" name="Picture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645" y="3492918"/>
                <a:ext cx="670560" cy="652272"/>
              </a:xfrm>
              <a:prstGeom prst="rect">
                <a:avLst/>
              </a:prstGeom>
            </p:spPr>
          </p:pic>
        </p:grpSp>
        <p:sp>
          <p:nvSpPr>
            <p:cNvPr id="43" name="Shape 254"/>
            <p:cNvSpPr/>
            <p:nvPr/>
          </p:nvSpPr>
          <p:spPr>
            <a:xfrm>
              <a:off x="-962678" y="4245053"/>
              <a:ext cx="583494"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 SERVICE</a:t>
              </a:r>
            </a:p>
          </p:txBody>
        </p:sp>
      </p:grpSp>
      <p:grpSp>
        <p:nvGrpSpPr>
          <p:cNvPr id="46" name="Group 45"/>
          <p:cNvGrpSpPr/>
          <p:nvPr/>
        </p:nvGrpSpPr>
        <p:grpSpPr>
          <a:xfrm>
            <a:off x="3352800" y="5943600"/>
            <a:ext cx="707234" cy="853910"/>
            <a:chOff x="-824553" y="2842033"/>
            <a:chExt cx="707234" cy="853910"/>
          </a:xfrm>
        </p:grpSpPr>
        <p:grpSp>
          <p:nvGrpSpPr>
            <p:cNvPr id="47" name="Group 46"/>
            <p:cNvGrpSpPr/>
            <p:nvPr/>
          </p:nvGrpSpPr>
          <p:grpSpPr>
            <a:xfrm>
              <a:off x="-824553" y="2842033"/>
              <a:ext cx="707234" cy="707235"/>
              <a:chOff x="-825373" y="2832980"/>
              <a:chExt cx="707234" cy="707235"/>
            </a:xfrm>
          </p:grpSpPr>
          <p:sp>
            <p:nvSpPr>
              <p:cNvPr id="49" name="Shape 252"/>
              <p:cNvSpPr/>
              <p:nvPr/>
            </p:nvSpPr>
            <p:spPr>
              <a:xfrm>
                <a:off x="-825373" y="2832980"/>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0" name="Picture 4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9450" y="2869194"/>
                <a:ext cx="567114" cy="571122"/>
              </a:xfrm>
              <a:prstGeom prst="rect">
                <a:avLst/>
              </a:prstGeom>
            </p:spPr>
          </p:pic>
        </p:grpSp>
        <p:sp>
          <p:nvSpPr>
            <p:cNvPr id="48" name="Shape 483"/>
            <p:cNvSpPr/>
            <p:nvPr/>
          </p:nvSpPr>
          <p:spPr>
            <a:xfrm>
              <a:off x="-760278" y="3572832"/>
              <a:ext cx="578685"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IP SERVICE</a:t>
              </a:r>
            </a:p>
          </p:txBody>
        </p:sp>
      </p:grpSp>
      <p:grpSp>
        <p:nvGrpSpPr>
          <p:cNvPr id="51" name="Group 50"/>
          <p:cNvGrpSpPr/>
          <p:nvPr/>
        </p:nvGrpSpPr>
        <p:grpSpPr>
          <a:xfrm>
            <a:off x="5638800" y="4533900"/>
            <a:ext cx="707234" cy="857441"/>
            <a:chOff x="-846540" y="1963849"/>
            <a:chExt cx="707234" cy="857441"/>
          </a:xfrm>
        </p:grpSpPr>
        <p:grpSp>
          <p:nvGrpSpPr>
            <p:cNvPr id="52" name="Group 51"/>
            <p:cNvGrpSpPr/>
            <p:nvPr/>
          </p:nvGrpSpPr>
          <p:grpSpPr>
            <a:xfrm>
              <a:off x="-846540" y="1963849"/>
              <a:ext cx="707234" cy="707235"/>
              <a:chOff x="-825373" y="1954795"/>
              <a:chExt cx="707234" cy="707235"/>
            </a:xfrm>
          </p:grpSpPr>
          <p:sp>
            <p:nvSpPr>
              <p:cNvPr id="54" name="Shape 252"/>
              <p:cNvSpPr/>
              <p:nvPr/>
            </p:nvSpPr>
            <p:spPr>
              <a:xfrm>
                <a:off x="-825373" y="195479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5" name="Picture 5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6646" y="2004966"/>
                <a:ext cx="632737" cy="637209"/>
              </a:xfrm>
              <a:prstGeom prst="rect">
                <a:avLst/>
              </a:prstGeom>
            </p:spPr>
          </p:pic>
        </p:grpSp>
        <p:sp>
          <p:nvSpPr>
            <p:cNvPr id="53" name="Shape 483"/>
            <p:cNvSpPr/>
            <p:nvPr/>
          </p:nvSpPr>
          <p:spPr>
            <a:xfrm>
              <a:off x="-839169" y="2698179"/>
              <a:ext cx="69249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SSH SERVICE</a:t>
              </a:r>
            </a:p>
          </p:txBody>
        </p:sp>
      </p:grpSp>
      <p:grpSp>
        <p:nvGrpSpPr>
          <p:cNvPr id="9" name="Group 8"/>
          <p:cNvGrpSpPr/>
          <p:nvPr/>
        </p:nvGrpSpPr>
        <p:grpSpPr>
          <a:xfrm>
            <a:off x="5638800" y="3337830"/>
            <a:ext cx="711733" cy="944340"/>
            <a:chOff x="5638800" y="3337830"/>
            <a:chExt cx="711733" cy="944340"/>
          </a:xfrm>
        </p:grpSpPr>
        <p:grpSp>
          <p:nvGrpSpPr>
            <p:cNvPr id="57" name="Group 56"/>
            <p:cNvGrpSpPr/>
            <p:nvPr/>
          </p:nvGrpSpPr>
          <p:grpSpPr>
            <a:xfrm>
              <a:off x="5641049" y="3337830"/>
              <a:ext cx="707234" cy="707235"/>
              <a:chOff x="-798213" y="1058501"/>
              <a:chExt cx="707234" cy="707235"/>
            </a:xfrm>
          </p:grpSpPr>
          <p:sp>
            <p:nvSpPr>
              <p:cNvPr id="59" name="Shape 252"/>
              <p:cNvSpPr/>
              <p:nvPr/>
            </p:nvSpPr>
            <p:spPr>
              <a:xfrm>
                <a:off x="-798213" y="105850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4750" y="1127229"/>
                <a:ext cx="560309" cy="564269"/>
              </a:xfrm>
              <a:prstGeom prst="rect">
                <a:avLst/>
              </a:prstGeom>
            </p:spPr>
          </p:pic>
        </p:grpSp>
        <p:sp>
          <p:nvSpPr>
            <p:cNvPr id="58" name="Shape 483"/>
            <p:cNvSpPr/>
            <p:nvPr/>
          </p:nvSpPr>
          <p:spPr>
            <a:xfrm>
              <a:off x="5638800" y="4035949"/>
              <a:ext cx="71173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DOMAIN </a:t>
              </a:r>
            </a:p>
            <a:p>
              <a:pPr lvl="0">
                <a:defRPr sz="1800" b="0">
                  <a:solidFill>
                    <a:srgbClr val="000000"/>
                  </a:solidFill>
                </a:defRPr>
              </a:pPr>
              <a:r>
                <a:rPr lang="en-US" sz="800" b="1" dirty="0" smtClean="0">
                  <a:solidFill>
                    <a:srgbClr val="4277BB"/>
                  </a:solidFill>
                </a:rPr>
                <a:t>CONTROLLER</a:t>
              </a:r>
              <a:endParaRPr sz="800" b="1" dirty="0">
                <a:solidFill>
                  <a:srgbClr val="4277BB"/>
                </a:solidFill>
              </a:endParaRPr>
            </a:p>
          </p:txBody>
        </p:sp>
      </p:grpSp>
      <p:grpSp>
        <p:nvGrpSpPr>
          <p:cNvPr id="61" name="Group 60"/>
          <p:cNvGrpSpPr/>
          <p:nvPr/>
        </p:nvGrpSpPr>
        <p:grpSpPr>
          <a:xfrm>
            <a:off x="5638800" y="5943600"/>
            <a:ext cx="707234" cy="935054"/>
            <a:chOff x="7421897" y="5974611"/>
            <a:chExt cx="707234" cy="935054"/>
          </a:xfrm>
        </p:grpSpPr>
        <p:sp>
          <p:nvSpPr>
            <p:cNvPr id="62" name="Shape 254"/>
            <p:cNvSpPr/>
            <p:nvPr/>
          </p:nvSpPr>
          <p:spPr>
            <a:xfrm>
              <a:off x="7549493" y="6663444"/>
              <a:ext cx="45204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grpSp>
          <p:nvGrpSpPr>
            <p:cNvPr id="63" name="Group 62"/>
            <p:cNvGrpSpPr/>
            <p:nvPr/>
          </p:nvGrpSpPr>
          <p:grpSpPr>
            <a:xfrm>
              <a:off x="7421897" y="5974611"/>
              <a:ext cx="707234" cy="707235"/>
              <a:chOff x="7421897" y="5974611"/>
              <a:chExt cx="707234" cy="707235"/>
            </a:xfrm>
          </p:grpSpPr>
          <p:sp>
            <p:nvSpPr>
              <p:cNvPr id="68"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9" name="_-41.png"/>
              <p:cNvPicPr/>
              <p:nvPr/>
            </p:nvPicPr>
            <p:blipFill>
              <a:blip r:embed="rId14">
                <a:extLst/>
              </a:blip>
              <a:srcRect l="21704" t="15445" r="21704" b="15445"/>
              <a:stretch>
                <a:fillRect/>
              </a:stretch>
            </p:blipFill>
            <p:spPr>
              <a:xfrm>
                <a:off x="7573831" y="6067479"/>
                <a:ext cx="400239" cy="488767"/>
              </a:xfrm>
              <a:prstGeom prst="rect">
                <a:avLst/>
              </a:prstGeom>
              <a:ln w="3175" cap="flat">
                <a:noFill/>
                <a:miter lim="400000"/>
              </a:ln>
              <a:effectLst/>
            </p:spPr>
          </p:pic>
        </p:grpSp>
      </p:gr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172618" y="1862665"/>
            <a:ext cx="811431" cy="795416"/>
          </a:xfrm>
          <a:prstGeom prst="rect">
            <a:avLst/>
          </a:prstGeom>
        </p:spPr>
      </p:pic>
      <p:sp>
        <p:nvSpPr>
          <p:cNvPr id="72" name="Shape 483"/>
          <p:cNvSpPr/>
          <p:nvPr/>
        </p:nvSpPr>
        <p:spPr>
          <a:xfrm>
            <a:off x="7244082" y="2629564"/>
            <a:ext cx="671658"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BAREMETAL </a:t>
            </a:r>
          </a:p>
          <a:p>
            <a:pPr lvl="0">
              <a:defRPr sz="1800" b="0">
                <a:solidFill>
                  <a:srgbClr val="000000"/>
                </a:solidFill>
              </a:defRPr>
            </a:pPr>
            <a:r>
              <a:rPr lang="en-US" sz="800" b="1" dirty="0" smtClean="0">
                <a:solidFill>
                  <a:srgbClr val="4277BB"/>
                </a:solidFill>
              </a:rPr>
              <a:t>SERVERS</a:t>
            </a:r>
            <a:endParaRPr sz="800" b="1" dirty="0">
              <a:solidFill>
                <a:srgbClr val="4277BB"/>
              </a:solidFill>
            </a:endParaRPr>
          </a:p>
        </p:txBody>
      </p:sp>
    </p:spTree>
    <p:extLst>
      <p:ext uri="{BB962C8B-B14F-4D97-AF65-F5344CB8AC3E}">
        <p14:creationId xmlns:p14="http://schemas.microsoft.com/office/powerpoint/2010/main" val="178839039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 name="Group 308"/>
          <p:cNvGrpSpPr/>
          <p:nvPr/>
        </p:nvGrpSpPr>
        <p:grpSpPr>
          <a:xfrm>
            <a:off x="3516126" y="6036615"/>
            <a:ext cx="1175439" cy="923331"/>
            <a:chOff x="0" y="0"/>
            <a:chExt cx="1175438" cy="923330"/>
          </a:xfrm>
        </p:grpSpPr>
        <p:sp>
          <p:nvSpPr>
            <p:cNvPr id="304" name="Shape 304"/>
            <p:cNvSpPr/>
            <p:nvPr/>
          </p:nvSpPr>
          <p:spPr>
            <a:xfrm>
              <a:off x="234103"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7" name="Group 307"/>
            <p:cNvGrpSpPr/>
            <p:nvPr/>
          </p:nvGrpSpPr>
          <p:grpSpPr>
            <a:xfrm>
              <a:off x="-1" y="156276"/>
              <a:ext cx="1175440" cy="767055"/>
              <a:chOff x="0" y="156276"/>
              <a:chExt cx="1175438" cy="767053"/>
            </a:xfrm>
          </p:grpSpPr>
          <p:pic>
            <p:nvPicPr>
              <p:cNvPr id="305" name="_-52.png"/>
              <p:cNvPicPr/>
              <p:nvPr/>
            </p:nvPicPr>
            <p:blipFill>
              <a:blip r:embed="rId3">
                <a:extLst/>
              </a:blip>
              <a:srcRect l="18565" t="22096" r="18565" b="22096"/>
              <a:stretch>
                <a:fillRect/>
              </a:stretch>
            </p:blipFill>
            <p:spPr>
              <a:xfrm>
                <a:off x="365402" y="156276"/>
                <a:ext cx="444634" cy="394680"/>
              </a:xfrm>
              <a:prstGeom prst="rect">
                <a:avLst/>
              </a:prstGeom>
              <a:ln w="3175" cap="flat">
                <a:noFill/>
                <a:miter lim="400000"/>
              </a:ln>
              <a:effectLst/>
            </p:spPr>
          </p:pic>
          <p:sp>
            <p:nvSpPr>
              <p:cNvPr id="306" name="Shape 306"/>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FILE REPOSITORY</a:t>
                </a:r>
              </a:p>
            </p:txBody>
          </p:sp>
        </p:grpSp>
      </p:grpSp>
      <p:grpSp>
        <p:nvGrpSpPr>
          <p:cNvPr id="313" name="Group 313"/>
          <p:cNvGrpSpPr/>
          <p:nvPr/>
        </p:nvGrpSpPr>
        <p:grpSpPr>
          <a:xfrm>
            <a:off x="3516126" y="4660325"/>
            <a:ext cx="1175439" cy="929753"/>
            <a:chOff x="0" y="0"/>
            <a:chExt cx="1175438" cy="929751"/>
          </a:xfrm>
        </p:grpSpPr>
        <p:sp>
          <p:nvSpPr>
            <p:cNvPr id="309" name="Shape 309"/>
            <p:cNvSpPr/>
            <p:nvPr/>
          </p:nvSpPr>
          <p:spPr>
            <a:xfrm>
              <a:off x="21907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12" name="Group 312"/>
            <p:cNvGrpSpPr/>
            <p:nvPr/>
          </p:nvGrpSpPr>
          <p:grpSpPr>
            <a:xfrm>
              <a:off x="-1" y="169762"/>
              <a:ext cx="1175440" cy="759990"/>
              <a:chOff x="0" y="163340"/>
              <a:chExt cx="1175438" cy="759989"/>
            </a:xfrm>
          </p:grpSpPr>
          <p:pic>
            <p:nvPicPr>
              <p:cNvPr id="310" name="_-51.png"/>
              <p:cNvPicPr/>
              <p:nvPr/>
            </p:nvPicPr>
            <p:blipFill>
              <a:blip r:embed="rId4">
                <a:extLst/>
              </a:blip>
              <a:srcRect l="18127" t="23095" r="18127" b="23095"/>
              <a:stretch>
                <a:fillRect/>
              </a:stretch>
            </p:blipFill>
            <p:spPr>
              <a:xfrm>
                <a:off x="362307" y="163340"/>
                <a:ext cx="450824" cy="380551"/>
              </a:xfrm>
              <a:prstGeom prst="rect">
                <a:avLst/>
              </a:prstGeom>
              <a:ln w="3175" cap="flat">
                <a:noFill/>
                <a:miter lim="400000"/>
              </a:ln>
              <a:effectLst/>
            </p:spPr>
          </p:pic>
          <p:sp>
            <p:nvSpPr>
              <p:cNvPr id="311" name="Shape 311"/>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CACHES</a:t>
                </a:r>
              </a:p>
            </p:txBody>
          </p:sp>
        </p:grpSp>
      </p:grpSp>
      <p:grpSp>
        <p:nvGrpSpPr>
          <p:cNvPr id="318" name="Group 318"/>
          <p:cNvGrpSpPr/>
          <p:nvPr/>
        </p:nvGrpSpPr>
        <p:grpSpPr>
          <a:xfrm>
            <a:off x="3661131" y="3305933"/>
            <a:ext cx="885429" cy="919234"/>
            <a:chOff x="49634" y="0"/>
            <a:chExt cx="885428" cy="919233"/>
          </a:xfrm>
        </p:grpSpPr>
        <p:sp>
          <p:nvSpPr>
            <p:cNvPr id="3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17" name="Group 317"/>
            <p:cNvGrpSpPr/>
            <p:nvPr/>
          </p:nvGrpSpPr>
          <p:grpSpPr>
            <a:xfrm>
              <a:off x="49634" y="78308"/>
              <a:ext cx="885429" cy="840926"/>
              <a:chOff x="62155" y="71887"/>
              <a:chExt cx="885428" cy="840925"/>
            </a:xfrm>
          </p:grpSpPr>
          <p:pic>
            <p:nvPicPr>
              <p:cNvPr id="315" name="_-37.png"/>
              <p:cNvPicPr/>
              <p:nvPr/>
            </p:nvPicPr>
            <p:blipFill>
              <a:blip r:embed="rId5">
                <a:extLst/>
              </a:blip>
              <a:srcRect l="9474" t="10164" r="9474" b="18860"/>
              <a:stretch>
                <a:fillRect/>
              </a:stretch>
            </p:blipFill>
            <p:spPr>
              <a:xfrm>
                <a:off x="217117" y="71887"/>
                <a:ext cx="575523" cy="501959"/>
              </a:xfrm>
              <a:prstGeom prst="rect">
                <a:avLst/>
              </a:prstGeom>
              <a:ln w="3175" cap="flat">
                <a:noFill/>
                <a:miter lim="400000"/>
              </a:ln>
              <a:effectLst/>
            </p:spPr>
          </p:pic>
          <p:sp>
            <p:nvSpPr>
              <p:cNvPr id="316" name="Shape 316"/>
              <p:cNvSpPr/>
              <p:nvPr/>
            </p:nvSpPr>
            <p:spPr>
              <a:xfrm>
                <a:off x="62155" y="707231"/>
                <a:ext cx="885429"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SOURCES</a:t>
                </a:r>
              </a:p>
            </p:txBody>
          </p:sp>
        </p:grpSp>
      </p:grpSp>
      <p:grpSp>
        <p:nvGrpSpPr>
          <p:cNvPr id="323" name="Group 323"/>
          <p:cNvGrpSpPr/>
          <p:nvPr/>
        </p:nvGrpSpPr>
        <p:grpSpPr>
          <a:xfrm>
            <a:off x="3585873" y="1953353"/>
            <a:ext cx="1035944" cy="919235"/>
            <a:chOff x="59041" y="0"/>
            <a:chExt cx="1035942" cy="919233"/>
          </a:xfrm>
        </p:grpSpPr>
        <p:sp>
          <p:nvSpPr>
            <p:cNvPr id="31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22" name="Group 322"/>
            <p:cNvGrpSpPr/>
            <p:nvPr/>
          </p:nvGrpSpPr>
          <p:grpSpPr>
            <a:xfrm>
              <a:off x="59041" y="158596"/>
              <a:ext cx="1035944" cy="760638"/>
              <a:chOff x="378700" y="152175"/>
              <a:chExt cx="1035942" cy="760637"/>
            </a:xfrm>
          </p:grpSpPr>
          <p:pic>
            <p:nvPicPr>
              <p:cNvPr id="320" name="_-36.png"/>
              <p:cNvPicPr/>
              <p:nvPr/>
            </p:nvPicPr>
            <p:blipFill>
              <a:blip r:embed="rId6">
                <a:extLst/>
              </a:blip>
              <a:srcRect l="15445" t="21517" r="15445" b="21517"/>
              <a:stretch>
                <a:fillRect/>
              </a:stretch>
            </p:blipFill>
            <p:spPr>
              <a:xfrm>
                <a:off x="652290" y="152175"/>
                <a:ext cx="488765" cy="402882"/>
              </a:xfrm>
              <a:prstGeom prst="rect">
                <a:avLst/>
              </a:prstGeom>
              <a:ln w="3175" cap="flat">
                <a:noFill/>
                <a:miter lim="400000"/>
              </a:ln>
              <a:effectLst/>
            </p:spPr>
          </p:pic>
          <p:sp>
            <p:nvSpPr>
              <p:cNvPr id="321"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ENTERPRISE DATA</a:t>
                </a:r>
              </a:p>
            </p:txBody>
          </p:sp>
        </p:grpSp>
      </p:grpSp>
      <p:grpSp>
        <p:nvGrpSpPr>
          <p:cNvPr id="328" name="Group 328"/>
          <p:cNvGrpSpPr/>
          <p:nvPr/>
        </p:nvGrpSpPr>
        <p:grpSpPr>
          <a:xfrm>
            <a:off x="246184" y="6034432"/>
            <a:ext cx="988865" cy="1046235"/>
            <a:chOff x="56098" y="0"/>
            <a:chExt cx="988863" cy="1046233"/>
          </a:xfrm>
        </p:grpSpPr>
        <p:sp>
          <p:nvSpPr>
            <p:cNvPr id="324" name="Shape 324"/>
            <p:cNvSpPr/>
            <p:nvPr/>
          </p:nvSpPr>
          <p:spPr>
            <a:xfrm>
              <a:off x="18189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27" name="Group 327"/>
            <p:cNvGrpSpPr/>
            <p:nvPr/>
          </p:nvGrpSpPr>
          <p:grpSpPr>
            <a:xfrm>
              <a:off x="56098" y="182977"/>
              <a:ext cx="988865" cy="863257"/>
              <a:chOff x="287706" y="176556"/>
              <a:chExt cx="988863" cy="863256"/>
            </a:xfrm>
          </p:grpSpPr>
          <p:pic>
            <p:nvPicPr>
              <p:cNvPr id="325" name="_-39.png"/>
              <p:cNvPicPr/>
              <p:nvPr/>
            </p:nvPicPr>
            <p:blipFill>
              <a:blip r:embed="rId7">
                <a:extLst/>
              </a:blip>
              <a:srcRect l="22596" t="24964" r="19829" b="19895"/>
              <a:stretch>
                <a:fillRect/>
              </a:stretch>
            </p:blipFill>
            <p:spPr>
              <a:xfrm>
                <a:off x="588331" y="176556"/>
                <a:ext cx="407181" cy="389970"/>
              </a:xfrm>
              <a:prstGeom prst="rect">
                <a:avLst/>
              </a:prstGeom>
              <a:ln w="3175" cap="flat">
                <a:noFill/>
                <a:miter lim="400000"/>
              </a:ln>
              <a:effectLst/>
            </p:spPr>
          </p:pic>
          <p:sp>
            <p:nvSpPr>
              <p:cNvPr id="326" name="Shape 326"/>
              <p:cNvSpPr/>
              <p:nvPr/>
            </p:nvSpPr>
            <p:spPr>
              <a:xfrm>
                <a:off x="287706" y="707231"/>
                <a:ext cx="988865"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 IDENTITY</a:t>
                </a:r>
              </a:p>
              <a:p>
                <a:pPr lvl="0">
                  <a:defRPr sz="1800"/>
                </a:pPr>
                <a:r>
                  <a:rPr sz="800" b="1">
                    <a:solidFill>
                      <a:srgbClr val="4277BB"/>
                    </a:solidFill>
                    <a:latin typeface="Helvetica"/>
                    <a:ea typeface="Helvetica"/>
                    <a:cs typeface="Helvetica"/>
                    <a:sym typeface="Helvetica"/>
                  </a:rPr>
                  <a:t>SERVICE</a:t>
                </a:r>
              </a:p>
            </p:txBody>
          </p:sp>
        </p:grpSp>
      </p:grpSp>
      <p:grpSp>
        <p:nvGrpSpPr>
          <p:cNvPr id="333" name="Group 333"/>
          <p:cNvGrpSpPr/>
          <p:nvPr/>
        </p:nvGrpSpPr>
        <p:grpSpPr>
          <a:xfrm>
            <a:off x="398459" y="4679557"/>
            <a:ext cx="707232" cy="1039814"/>
            <a:chOff x="0" y="0"/>
            <a:chExt cx="707231" cy="1039812"/>
          </a:xfrm>
        </p:grpSpPr>
        <p:sp>
          <p:nvSpPr>
            <p:cNvPr id="329" name="Shape 329"/>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32" name="Group 332"/>
            <p:cNvGrpSpPr/>
            <p:nvPr/>
          </p:nvGrpSpPr>
          <p:grpSpPr>
            <a:xfrm>
              <a:off x="50149" y="86756"/>
              <a:ext cx="606922" cy="953057"/>
              <a:chOff x="629212" y="86756"/>
              <a:chExt cx="606921" cy="953055"/>
            </a:xfrm>
          </p:grpSpPr>
          <p:pic>
            <p:nvPicPr>
              <p:cNvPr id="330" name="_-38.png"/>
              <p:cNvPicPr/>
              <p:nvPr/>
            </p:nvPicPr>
            <p:blipFill>
              <a:blip r:embed="rId8">
                <a:extLst/>
              </a:blip>
              <a:srcRect l="16764" t="12267" r="16764" b="20454"/>
              <a:stretch>
                <a:fillRect/>
              </a:stretch>
            </p:blipFill>
            <p:spPr>
              <a:xfrm>
                <a:off x="696683" y="86756"/>
                <a:ext cx="471991" cy="475815"/>
              </a:xfrm>
              <a:prstGeom prst="rect">
                <a:avLst/>
              </a:prstGeom>
              <a:ln w="3175" cap="flat">
                <a:noFill/>
                <a:miter lim="400000"/>
              </a:ln>
              <a:effectLst/>
            </p:spPr>
          </p:pic>
          <p:sp>
            <p:nvSpPr>
              <p:cNvPr id="331" name="Shape 331"/>
              <p:cNvSpPr/>
              <p:nvPr/>
            </p:nvSpPr>
            <p:spPr>
              <a:xfrm>
                <a:off x="629212" y="707231"/>
                <a:ext cx="606922" cy="332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a:t>
                </a:r>
              </a:p>
              <a:p>
                <a:pPr lvl="0">
                  <a:defRPr sz="1800"/>
                </a:pPr>
                <a:r>
                  <a:rPr sz="800" b="1">
                    <a:solidFill>
                      <a:srgbClr val="4277BB"/>
                    </a:solidFill>
                    <a:latin typeface="Helvetica"/>
                    <a:ea typeface="Helvetica"/>
                    <a:cs typeface="Helvetica"/>
                    <a:sym typeface="Helvetica"/>
                  </a:rPr>
                  <a:t>REGISTRY</a:t>
                </a:r>
              </a:p>
            </p:txBody>
          </p:sp>
        </p:grpSp>
      </p:grpSp>
      <p:grpSp>
        <p:nvGrpSpPr>
          <p:cNvPr id="338" name="Group 338"/>
          <p:cNvGrpSpPr/>
          <p:nvPr/>
        </p:nvGrpSpPr>
        <p:grpSpPr>
          <a:xfrm>
            <a:off x="258007" y="3298815"/>
            <a:ext cx="994619" cy="922026"/>
            <a:chOff x="56458" y="0"/>
            <a:chExt cx="994618" cy="922024"/>
          </a:xfrm>
        </p:grpSpPr>
        <p:sp>
          <p:nvSpPr>
            <p:cNvPr id="334" name="Shape 334"/>
            <p:cNvSpPr/>
            <p:nvPr/>
          </p:nvSpPr>
          <p:spPr>
            <a:xfrm>
              <a:off x="196910"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37" name="Group 337"/>
            <p:cNvGrpSpPr/>
            <p:nvPr/>
          </p:nvGrpSpPr>
          <p:grpSpPr>
            <a:xfrm>
              <a:off x="56458" y="184181"/>
              <a:ext cx="994619" cy="737844"/>
              <a:chOff x="70898" y="174968"/>
              <a:chExt cx="994618" cy="737843"/>
            </a:xfrm>
          </p:grpSpPr>
          <p:pic>
            <p:nvPicPr>
              <p:cNvPr id="335" name="_-35.png"/>
              <p:cNvPicPr/>
              <p:nvPr/>
            </p:nvPicPr>
            <p:blipFill>
              <a:blip r:embed="rId9">
                <a:extLst/>
              </a:blip>
              <a:srcRect l="16797" t="24739" r="16797" b="24739"/>
              <a:stretch>
                <a:fillRect/>
              </a:stretch>
            </p:blipFill>
            <p:spPr>
              <a:xfrm>
                <a:off x="333393" y="174968"/>
                <a:ext cx="469637" cy="357295"/>
              </a:xfrm>
              <a:prstGeom prst="rect">
                <a:avLst/>
              </a:prstGeom>
              <a:ln w="3175" cap="flat">
                <a:noFill/>
                <a:miter lim="400000"/>
              </a:ln>
              <a:effectLst/>
            </p:spPr>
          </p:pic>
          <p:sp>
            <p:nvSpPr>
              <p:cNvPr id="336" name="Shape 336"/>
              <p:cNvSpPr/>
              <p:nvPr/>
            </p:nvSpPr>
            <p:spPr>
              <a:xfrm>
                <a:off x="70898" y="707231"/>
                <a:ext cx="994620"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 DIRECTORY</a:t>
                </a:r>
              </a:p>
            </p:txBody>
          </p:sp>
        </p:grpSp>
      </p:grpSp>
      <p:sp>
        <p:nvSpPr>
          <p:cNvPr id="59" name="Shape 339"/>
          <p:cNvSpPr/>
          <p:nvPr/>
        </p:nvSpPr>
        <p:spPr>
          <a:xfrm>
            <a:off x="7064536" y="188322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 name="Group 1"/>
          <p:cNvGrpSpPr/>
          <p:nvPr/>
        </p:nvGrpSpPr>
        <p:grpSpPr>
          <a:xfrm>
            <a:off x="375020" y="1950562"/>
            <a:ext cx="731197" cy="922028"/>
            <a:chOff x="375020" y="1950562"/>
            <a:chExt cx="731197" cy="922028"/>
          </a:xfrm>
        </p:grpSpPr>
        <p:sp>
          <p:nvSpPr>
            <p:cNvPr id="339"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40" name="_-41.png"/>
            <p:cNvPicPr/>
            <p:nvPr/>
          </p:nvPicPr>
          <p:blipFill>
            <a:blip r:embed="rId10">
              <a:extLst/>
            </a:blip>
            <a:srcRect l="21704" t="15445" r="21704" b="15445"/>
            <a:stretch>
              <a:fillRect/>
            </a:stretch>
          </p:blipFill>
          <p:spPr>
            <a:xfrm>
              <a:off x="540499" y="2069007"/>
              <a:ext cx="400239" cy="488767"/>
            </a:xfrm>
            <a:prstGeom prst="rect">
              <a:avLst/>
            </a:prstGeom>
            <a:ln w="3175" cap="flat">
              <a:noFill/>
              <a:miter lim="400000"/>
            </a:ln>
            <a:effectLst/>
          </p:spPr>
        </p:pic>
        <p:sp>
          <p:nvSpPr>
            <p:cNvPr id="341" name="Shape 341"/>
            <p:cNvSpPr/>
            <p:nvPr/>
          </p:nvSpPr>
          <p:spPr>
            <a:xfrm>
              <a:off x="375020" y="2667007"/>
              <a:ext cx="731197"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STORE</a:t>
              </a:r>
            </a:p>
          </p:txBody>
        </p:sp>
      </p:grpSp>
      <p:pic>
        <p:nvPicPr>
          <p:cNvPr id="60" name="_-41.png"/>
          <p:cNvPicPr/>
          <p:nvPr/>
        </p:nvPicPr>
        <p:blipFill>
          <a:blip r:embed="rId10">
            <a:extLst/>
          </a:blip>
          <a:srcRect l="21704" t="15445" r="21704" b="15445"/>
          <a:stretch>
            <a:fillRect/>
          </a:stretch>
        </p:blipFill>
        <p:spPr>
          <a:xfrm>
            <a:off x="7017914" y="3351523"/>
            <a:ext cx="400239" cy="488767"/>
          </a:xfrm>
          <a:prstGeom prst="rect">
            <a:avLst/>
          </a:prstGeom>
          <a:ln w="3175" cap="flat">
            <a:noFill/>
            <a:miter lim="400000"/>
          </a:ln>
          <a:effectLst/>
        </p:spPr>
      </p:pic>
      <p:sp>
        <p:nvSpPr>
          <p:cNvPr id="61" name="Shape 341"/>
          <p:cNvSpPr/>
          <p:nvPr/>
        </p:nvSpPr>
        <p:spPr>
          <a:xfrm>
            <a:off x="7064692" y="2614538"/>
            <a:ext cx="706925"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GRAPHITE DB</a:t>
            </a:r>
            <a:endParaRPr sz="800" b="1" dirty="0">
              <a:solidFill>
                <a:srgbClr val="4277BB"/>
              </a:solidFill>
            </a:endParaRPr>
          </a:p>
        </p:txBody>
      </p:sp>
      <p:pic>
        <p:nvPicPr>
          <p:cNvPr id="64" name="_-41.png"/>
          <p:cNvPicPr/>
          <p:nvPr/>
        </p:nvPicPr>
        <p:blipFill>
          <a:blip r:embed="rId10">
            <a:extLst/>
          </a:blip>
          <a:srcRect l="21704" t="15445" r="21704" b="15445"/>
          <a:stretch>
            <a:fillRect/>
          </a:stretch>
        </p:blipFill>
        <p:spPr>
          <a:xfrm>
            <a:off x="7218033" y="1972646"/>
            <a:ext cx="400239" cy="488767"/>
          </a:xfrm>
          <a:prstGeom prst="rect">
            <a:avLst/>
          </a:prstGeom>
          <a:ln w="3175" cap="flat">
            <a:noFill/>
            <a:miter lim="400000"/>
          </a:ln>
          <a:effectLst/>
        </p:spPr>
      </p:pic>
      <p:sp>
        <p:nvSpPr>
          <p:cNvPr id="344" name="Shape 344"/>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45" name="Shape 345"/>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Data Store Icons</a:t>
            </a:r>
          </a:p>
        </p:txBody>
      </p:sp>
      <p:sp>
        <p:nvSpPr>
          <p:cNvPr id="346" name="Shape 346"/>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47" name="Shape 347"/>
          <p:cNvSpPr/>
          <p:nvPr/>
        </p:nvSpPr>
        <p:spPr>
          <a:xfrm>
            <a:off x="1298938" y="2021387"/>
            <a:ext cx="1809096"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Repository for storing and managing collections of data.</a:t>
            </a:r>
          </a:p>
        </p:txBody>
      </p:sp>
      <p:sp>
        <p:nvSpPr>
          <p:cNvPr id="348" name="Shape 348"/>
          <p:cNvSpPr/>
          <p:nvPr/>
        </p:nvSpPr>
        <p:spPr>
          <a:xfrm>
            <a:off x="1298938" y="3420998"/>
            <a:ext cx="1809096"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storage and access to user info for authentication, authorization or profile data.</a:t>
            </a:r>
          </a:p>
        </p:txBody>
      </p:sp>
      <p:sp>
        <p:nvSpPr>
          <p:cNvPr id="349" name="Shape 349"/>
          <p:cNvSpPr/>
          <p:nvPr/>
        </p:nvSpPr>
        <p:spPr>
          <a:xfrm>
            <a:off x="1298938" y="4644219"/>
            <a:ext cx="2172291"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Stores info about devices that the IoT system may read, communicate with, control, provision, or manage.</a:t>
            </a:r>
          </a:p>
        </p:txBody>
      </p:sp>
      <p:sp>
        <p:nvSpPr>
          <p:cNvPr id="350" name="Shape 350"/>
          <p:cNvSpPr/>
          <p:nvPr/>
        </p:nvSpPr>
        <p:spPr>
          <a:xfrm>
            <a:off x="1298938" y="6052405"/>
            <a:ext cx="2049790" cy="4028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Identifies the device services after the user registers a device.</a:t>
            </a:r>
          </a:p>
        </p:txBody>
      </p:sp>
      <p:sp>
        <p:nvSpPr>
          <p:cNvPr id="351" name="Shape 351"/>
          <p:cNvSpPr/>
          <p:nvPr/>
        </p:nvSpPr>
        <p:spPr>
          <a:xfrm>
            <a:off x="4736462" y="2021387"/>
            <a:ext cx="1709676"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Systems of record and metadata about the data for enterprise applications.</a:t>
            </a:r>
          </a:p>
        </p:txBody>
      </p:sp>
      <p:sp>
        <p:nvSpPr>
          <p:cNvPr id="352" name="Shape 352"/>
          <p:cNvSpPr/>
          <p:nvPr/>
        </p:nvSpPr>
        <p:spPr>
          <a:xfrm>
            <a:off x="4736462" y="3291235"/>
            <a:ext cx="1927391"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Includes different information sources that may contain data of interest.</a:t>
            </a:r>
          </a:p>
        </p:txBody>
      </p:sp>
      <p:sp>
        <p:nvSpPr>
          <p:cNvPr id="353" name="Shape 353"/>
          <p:cNvSpPr/>
          <p:nvPr/>
        </p:nvSpPr>
        <p:spPr>
          <a:xfrm>
            <a:off x="4736462" y="4660325"/>
            <a:ext cx="1927391"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Stores recently used information so that it can be quickly accessed at a later time.</a:t>
            </a:r>
          </a:p>
        </p:txBody>
      </p:sp>
      <p:sp>
        <p:nvSpPr>
          <p:cNvPr id="354" name="Shape 354"/>
          <p:cNvSpPr/>
          <p:nvPr/>
        </p:nvSpPr>
        <p:spPr>
          <a:xfrm>
            <a:off x="4736462" y="6108745"/>
            <a:ext cx="2049789" cy="5552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devices or applications that store info, data, and more in the form of files.</a:t>
            </a:r>
          </a:p>
        </p:txBody>
      </p:sp>
      <p:sp>
        <p:nvSpPr>
          <p:cNvPr id="358" name="Shape 358"/>
          <p:cNvSpPr/>
          <p:nvPr/>
        </p:nvSpPr>
        <p:spPr>
          <a:xfrm>
            <a:off x="7837268" y="2021387"/>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67" name="Shape 309"/>
          <p:cNvSpPr/>
          <p:nvPr/>
        </p:nvSpPr>
        <p:spPr>
          <a:xfrm>
            <a:off x="7047876" y="329881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9" name="Shape 311"/>
          <p:cNvSpPr/>
          <p:nvPr/>
        </p:nvSpPr>
        <p:spPr>
          <a:xfrm>
            <a:off x="6828796" y="4012470"/>
            <a:ext cx="1175442" cy="21610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CHANNEL</a:t>
            </a:r>
            <a:endParaRPr sz="800" b="1" dirty="0">
              <a:solidFill>
                <a:srgbClr val="4277BB"/>
              </a:solidFill>
            </a:endParaRPr>
          </a:p>
        </p:txBody>
      </p:sp>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2010" y="3385987"/>
            <a:ext cx="579120" cy="512064"/>
          </a:xfrm>
          <a:prstGeom prst="rect">
            <a:avLst/>
          </a:prstGeom>
        </p:spPr>
      </p:pic>
      <p:sp>
        <p:nvSpPr>
          <p:cNvPr id="71" name="Shape 358"/>
          <p:cNvSpPr/>
          <p:nvPr/>
        </p:nvSpPr>
        <p:spPr>
          <a:xfrm>
            <a:off x="7896651" y="3527209"/>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2" name="Shape 339"/>
          <p:cNvSpPr/>
          <p:nvPr/>
        </p:nvSpPr>
        <p:spPr>
          <a:xfrm>
            <a:off x="7035505" y="4467258"/>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3" name="_-41.png"/>
          <p:cNvPicPr/>
          <p:nvPr/>
        </p:nvPicPr>
        <p:blipFill>
          <a:blip r:embed="rId10">
            <a:extLst/>
          </a:blip>
          <a:srcRect l="21704" t="15445" r="21704" b="15445"/>
          <a:stretch>
            <a:fillRect/>
          </a:stretch>
        </p:blipFill>
        <p:spPr>
          <a:xfrm>
            <a:off x="7192342" y="4585703"/>
            <a:ext cx="400239" cy="488767"/>
          </a:xfrm>
          <a:prstGeom prst="rect">
            <a:avLst/>
          </a:prstGeom>
          <a:ln w="3175" cap="flat">
            <a:noFill/>
            <a:miter lim="400000"/>
          </a:ln>
          <a:effectLst/>
        </p:spPr>
      </p:pic>
      <p:sp>
        <p:nvSpPr>
          <p:cNvPr id="74" name="Shape 341"/>
          <p:cNvSpPr/>
          <p:nvPr/>
        </p:nvSpPr>
        <p:spPr>
          <a:xfrm>
            <a:off x="7166439" y="5183703"/>
            <a:ext cx="452047"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sp>
        <p:nvSpPr>
          <p:cNvPr id="75" name="Shape 358"/>
          <p:cNvSpPr/>
          <p:nvPr/>
        </p:nvSpPr>
        <p:spPr>
          <a:xfrm>
            <a:off x="7837268" y="4660325"/>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6" name="Shape 309"/>
          <p:cNvSpPr/>
          <p:nvPr/>
        </p:nvSpPr>
        <p:spPr>
          <a:xfrm>
            <a:off x="7047876" y="603443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7" name="Shape 311"/>
          <p:cNvSpPr/>
          <p:nvPr/>
        </p:nvSpPr>
        <p:spPr>
          <a:xfrm>
            <a:off x="6828796" y="6748087"/>
            <a:ext cx="1175442" cy="21610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INTERNAL</a:t>
            </a:r>
          </a:p>
          <a:p>
            <a:pPr lvl="0">
              <a:defRPr sz="1800" b="0">
                <a:solidFill>
                  <a:srgbClr val="000000"/>
                </a:solidFill>
              </a:defRPr>
            </a:pPr>
            <a:r>
              <a:rPr lang="en-US" sz="800" b="1" dirty="0" smtClean="0">
                <a:solidFill>
                  <a:srgbClr val="4277BB"/>
                </a:solidFill>
              </a:rPr>
              <a:t>CHANNEL</a:t>
            </a:r>
            <a:endParaRPr sz="800" b="1" dirty="0">
              <a:solidFill>
                <a:srgbClr val="4277BB"/>
              </a:solidFill>
            </a:endParaRPr>
          </a:p>
        </p:txBody>
      </p:sp>
      <p:pic>
        <p:nvPicPr>
          <p:cNvPr id="78" name="Picture 7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2010" y="6121604"/>
            <a:ext cx="579120" cy="512064"/>
          </a:xfrm>
          <a:prstGeom prst="rect">
            <a:avLst/>
          </a:prstGeom>
        </p:spPr>
      </p:pic>
      <p:sp>
        <p:nvSpPr>
          <p:cNvPr id="79" name="Shape 358"/>
          <p:cNvSpPr/>
          <p:nvPr/>
        </p:nvSpPr>
        <p:spPr>
          <a:xfrm>
            <a:off x="7837674" y="6268833"/>
            <a:ext cx="1709677" cy="250445"/>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45" name="Shape 345"/>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Data Store Icons</a:t>
            </a:r>
          </a:p>
        </p:txBody>
      </p:sp>
      <p:sp>
        <p:nvSpPr>
          <p:cNvPr id="346" name="Shape 346"/>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80" name="Group 79"/>
          <p:cNvGrpSpPr/>
          <p:nvPr/>
        </p:nvGrpSpPr>
        <p:grpSpPr>
          <a:xfrm>
            <a:off x="285403" y="1870219"/>
            <a:ext cx="781397" cy="1032025"/>
            <a:chOff x="3867793" y="850425"/>
            <a:chExt cx="781397" cy="1032025"/>
          </a:xfrm>
        </p:grpSpPr>
        <p:sp>
          <p:nvSpPr>
            <p:cNvPr id="81" name="Shape 339"/>
            <p:cNvSpPr/>
            <p:nvPr/>
          </p:nvSpPr>
          <p:spPr>
            <a:xfrm>
              <a:off x="3941509" y="919784"/>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793" y="850425"/>
              <a:ext cx="781397" cy="727508"/>
            </a:xfrm>
            <a:prstGeom prst="rect">
              <a:avLst/>
            </a:prstGeom>
          </p:spPr>
        </p:pic>
        <p:sp>
          <p:nvSpPr>
            <p:cNvPr id="83" name="Shape 341"/>
            <p:cNvSpPr/>
            <p:nvPr/>
          </p:nvSpPr>
          <p:spPr>
            <a:xfrm>
              <a:off x="4041986" y="1636229"/>
              <a:ext cx="512961"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PUBLIC </a:t>
              </a:r>
            </a:p>
            <a:p>
              <a:pPr lvl="0">
                <a:defRPr sz="1800" b="0">
                  <a:solidFill>
                    <a:srgbClr val="000000"/>
                  </a:solidFill>
                </a:defRPr>
              </a:pPr>
              <a:r>
                <a:rPr lang="en-US" sz="800" b="1" dirty="0" smtClean="0">
                  <a:solidFill>
                    <a:srgbClr val="4277BB"/>
                  </a:solidFill>
                </a:rPr>
                <a:t>INTERNET</a:t>
              </a:r>
              <a:endParaRPr sz="800" b="1" dirty="0">
                <a:solidFill>
                  <a:srgbClr val="4277BB"/>
                </a:solidFill>
              </a:endParaRPr>
            </a:p>
          </p:txBody>
        </p:sp>
      </p:grpSp>
      <p:grpSp>
        <p:nvGrpSpPr>
          <p:cNvPr id="9" name="Group 8"/>
          <p:cNvGrpSpPr/>
          <p:nvPr/>
        </p:nvGrpSpPr>
        <p:grpSpPr>
          <a:xfrm>
            <a:off x="322484" y="3075934"/>
            <a:ext cx="711809" cy="962666"/>
            <a:chOff x="7680754" y="5549733"/>
            <a:chExt cx="711809" cy="962666"/>
          </a:xfrm>
        </p:grpSpPr>
        <p:sp>
          <p:nvSpPr>
            <p:cNvPr id="10" name="Shape 341"/>
            <p:cNvSpPr/>
            <p:nvPr/>
          </p:nvSpPr>
          <p:spPr>
            <a:xfrm>
              <a:off x="7688806" y="6266178"/>
              <a:ext cx="695704"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REPLICATION</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nvGrpSpPr>
            <p:cNvPr id="11" name="Group 10"/>
            <p:cNvGrpSpPr/>
            <p:nvPr/>
          </p:nvGrpSpPr>
          <p:grpSpPr>
            <a:xfrm>
              <a:off x="7680754" y="5549733"/>
              <a:ext cx="711809" cy="707233"/>
              <a:chOff x="7680754" y="5549733"/>
              <a:chExt cx="711809" cy="707233"/>
            </a:xfrm>
          </p:grpSpPr>
          <p:sp>
            <p:nvSpPr>
              <p:cNvPr id="12" name="Shape 339"/>
              <p:cNvSpPr/>
              <p:nvPr/>
            </p:nvSpPr>
            <p:spPr>
              <a:xfrm>
                <a:off x="7680754" y="5549733"/>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7619" y="5761776"/>
                <a:ext cx="694944" cy="298704"/>
              </a:xfrm>
              <a:prstGeom prst="rect">
                <a:avLst/>
              </a:prstGeom>
            </p:spPr>
          </p:pic>
        </p:grpSp>
      </p:grpSp>
    </p:spTree>
    <p:extLst>
      <p:ext uri="{BB962C8B-B14F-4D97-AF65-F5344CB8AC3E}">
        <p14:creationId xmlns:p14="http://schemas.microsoft.com/office/powerpoint/2010/main" val="2071175684"/>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1795</Words>
  <Application>Microsoft Macintosh PowerPoint</Application>
  <PresentationFormat>Custom</PresentationFormat>
  <Paragraphs>476</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Helvetica</vt:lpstr>
      <vt:lpstr>Helvetica Light</vt:lpstr>
      <vt:lpstr>Helvetica Neue</vt:lpstr>
      <vt:lpstr>Helvetica Neue Light</vt:lpstr>
      <vt:lpstr>HelvNeue Light for IBM</vt:lpstr>
      <vt:lpstr>HelvNeue Medium for IBM</vt:lpstr>
      <vt:lpstr>HelvNeue Roman for IBM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 Template 17 May 2016</dc:title>
  <dc:subject/>
  <dc:creator/>
  <cp:keywords/>
  <dc:description/>
  <cp:lastModifiedBy/>
  <cp:revision>1</cp:revision>
  <dcterms:modified xsi:type="dcterms:W3CDTF">2017-11-06T17:13:08Z</dcterms:modified>
  <cp:category/>
</cp:coreProperties>
</file>