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5"/>
  </p:notesMasterIdLst>
  <p:sldIdLst>
    <p:sldId id="256" r:id="rId2"/>
    <p:sldId id="285" r:id="rId3"/>
    <p:sldId id="283" r:id="rId4"/>
    <p:sldId id="259" r:id="rId5"/>
    <p:sldId id="280" r:id="rId6"/>
    <p:sldId id="277" r:id="rId7"/>
    <p:sldId id="278" r:id="rId8"/>
    <p:sldId id="260" r:id="rId9"/>
    <p:sldId id="284" r:id="rId10"/>
    <p:sldId id="270" r:id="rId11"/>
    <p:sldId id="261" r:id="rId12"/>
    <p:sldId id="282" r:id="rId13"/>
    <p:sldId id="262" r:id="rId14"/>
    <p:sldId id="263" r:id="rId15"/>
    <p:sldId id="264" r:id="rId16"/>
    <p:sldId id="279" r:id="rId17"/>
    <p:sldId id="265" r:id="rId18"/>
    <p:sldId id="274" r:id="rId19"/>
    <p:sldId id="275" r:id="rId20"/>
    <p:sldId id="266" r:id="rId21"/>
    <p:sldId id="267" r:id="rId22"/>
    <p:sldId id="269" r:id="rId23"/>
    <p:sldId id="271" r:id="rId24"/>
  </p:sldIdLst>
  <p:sldSz cx="10058400" cy="7772400"/>
  <p:notesSz cx="6858000" cy="9144000"/>
  <p:defaultTextStyle>
    <a:lvl1pPr algn="ctr" defTabSz="584200">
      <a:defRPr sz="2800">
        <a:latin typeface="+mn-lt"/>
        <a:ea typeface="+mn-ea"/>
        <a:cs typeface="+mn-cs"/>
        <a:sym typeface="Helvetica Light"/>
      </a:defRPr>
    </a:lvl1pPr>
    <a:lvl2pPr indent="228600" algn="ctr" defTabSz="584200">
      <a:defRPr sz="2800">
        <a:latin typeface="+mn-lt"/>
        <a:ea typeface="+mn-ea"/>
        <a:cs typeface="+mn-cs"/>
        <a:sym typeface="Helvetica Light"/>
      </a:defRPr>
    </a:lvl2pPr>
    <a:lvl3pPr indent="457200" algn="ctr" defTabSz="584200">
      <a:defRPr sz="2800">
        <a:latin typeface="+mn-lt"/>
        <a:ea typeface="+mn-ea"/>
        <a:cs typeface="+mn-cs"/>
        <a:sym typeface="Helvetica Light"/>
      </a:defRPr>
    </a:lvl3pPr>
    <a:lvl4pPr indent="685800" algn="ctr" defTabSz="584200">
      <a:defRPr sz="2800">
        <a:latin typeface="+mn-lt"/>
        <a:ea typeface="+mn-ea"/>
        <a:cs typeface="+mn-cs"/>
        <a:sym typeface="Helvetica Light"/>
      </a:defRPr>
    </a:lvl4pPr>
    <a:lvl5pPr indent="914400" algn="ctr" defTabSz="584200">
      <a:defRPr sz="2800">
        <a:latin typeface="+mn-lt"/>
        <a:ea typeface="+mn-ea"/>
        <a:cs typeface="+mn-cs"/>
        <a:sym typeface="Helvetica Light"/>
      </a:defRPr>
    </a:lvl5pPr>
    <a:lvl6pPr indent="1143000" algn="ctr" defTabSz="584200">
      <a:defRPr sz="2800">
        <a:latin typeface="+mn-lt"/>
        <a:ea typeface="+mn-ea"/>
        <a:cs typeface="+mn-cs"/>
        <a:sym typeface="Helvetica Light"/>
      </a:defRPr>
    </a:lvl6pPr>
    <a:lvl7pPr indent="1371600" algn="ctr" defTabSz="584200">
      <a:defRPr sz="2800">
        <a:latin typeface="+mn-lt"/>
        <a:ea typeface="+mn-ea"/>
        <a:cs typeface="+mn-cs"/>
        <a:sym typeface="Helvetica Light"/>
      </a:defRPr>
    </a:lvl7pPr>
    <a:lvl8pPr indent="1600200" algn="ctr" defTabSz="584200">
      <a:defRPr sz="2800">
        <a:latin typeface="+mn-lt"/>
        <a:ea typeface="+mn-ea"/>
        <a:cs typeface="+mn-cs"/>
        <a:sym typeface="Helvetica Light"/>
      </a:defRPr>
    </a:lvl8pPr>
    <a:lvl9pPr indent="1828800" algn="ctr" defTabSz="584200">
      <a:defRPr sz="2800">
        <a:latin typeface="+mn-lt"/>
        <a:ea typeface="+mn-ea"/>
        <a:cs typeface="+mn-cs"/>
        <a:sym typeface="Helvetica Light"/>
      </a:defRPr>
    </a:lvl9pPr>
  </p:defaultTextStyle>
  <p:extLst>
    <p:ext uri="{EFAFB233-063F-42B5-8137-9DF3F51BA10A}">
      <p15:sldGuideLst xmlns:p15="http://schemas.microsoft.com/office/powerpoint/2012/main">
        <p15:guide id="1" orient="horz" pos="2400" userDrawn="1">
          <p15:clr>
            <a:srgbClr val="A4A3A4"/>
          </p15:clr>
        </p15:guide>
        <p15:guide id="2" pos="2352" userDrawn="1">
          <p15:clr>
            <a:srgbClr val="A4A3A4"/>
          </p15:clr>
        </p15:guide>
        <p15:guide id="3" pos="2112" userDrawn="1">
          <p15:clr>
            <a:srgbClr val="A4A3A4"/>
          </p15:clr>
        </p15:guide>
        <p15:guide id="4" orient="horz" pos="1224" userDrawn="1">
          <p15:clr>
            <a:srgbClr val="A4A3A4"/>
          </p15:clr>
        </p15:guide>
        <p15:guide id="5" orient="horz" pos="4104" userDrawn="1">
          <p15:clr>
            <a:srgbClr val="A4A3A4"/>
          </p15:clr>
        </p15:guide>
        <p15:guide id="6" orient="horz" pos="3312" userDrawn="1">
          <p15:clr>
            <a:srgbClr val="A4A3A4"/>
          </p15:clr>
        </p15:guide>
        <p15:guide id="7" orient="horz" pos="1944" userDrawn="1">
          <p15:clr>
            <a:srgbClr val="A4A3A4"/>
          </p15:clr>
        </p15:guide>
        <p15:guide id="8" pos="3552" userDrawn="1">
          <p15:clr>
            <a:srgbClr val="A4A3A4"/>
          </p15:clr>
        </p15:guide>
        <p15:guide id="9" orient="horz" pos="105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378BB"/>
    <a:srgbClr val="4177BB"/>
    <a:srgbClr val="325C80"/>
    <a:srgbClr val="FA694E"/>
    <a:srgbClr val="196970"/>
    <a:srgbClr val="724098"/>
    <a:srgbClr val="C06328"/>
    <a:srgbClr val="E42233"/>
    <a:srgbClr val="F47738"/>
    <a:srgbClr val="00B19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365C0"/>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00882B"/>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520" autoAdjust="0"/>
    <p:restoredTop sz="91398"/>
  </p:normalViewPr>
  <p:slideViewPr>
    <p:cSldViewPr snapToGrid="0">
      <p:cViewPr varScale="1">
        <p:scale>
          <a:sx n="69" d="100"/>
          <a:sy n="69" d="100"/>
        </p:scale>
        <p:origin x="1146" y="60"/>
      </p:cViewPr>
      <p:guideLst>
        <p:guide orient="horz" pos="2400"/>
        <p:guide pos="2352"/>
        <p:guide pos="2112"/>
        <p:guide orient="horz" pos="1224"/>
        <p:guide orient="horz" pos="4104"/>
        <p:guide orient="horz" pos="3312"/>
        <p:guide orient="horz" pos="1944"/>
        <p:guide pos="3552"/>
        <p:guide orient="horz" pos="1056"/>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3" name="Shape 53"/>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54" name="Shape 54"/>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val="375865331"/>
      </p:ext>
    </p:extLst>
  </p:cSld>
  <p:clrMap bg1="lt1" tx1="dk1" bg2="lt2" tx2="dk2" accent1="accent1" accent2="accent2" accent3="accent3" accent4="accent4" accent5="accent5" accent6="accent6" hlink="hlink" folHlink="folHlink"/>
  <p:notesStyle>
    <a:lvl1pPr defTabSz="457200">
      <a:lnSpc>
        <a:spcPct val="117999"/>
      </a:lnSpc>
      <a:defRPr sz="1600">
        <a:latin typeface="Helvetica Neue"/>
        <a:ea typeface="Helvetica Neue"/>
        <a:cs typeface="Helvetica Neue"/>
        <a:sym typeface="Helvetica Neue"/>
      </a:defRPr>
    </a:lvl1pPr>
    <a:lvl2pPr indent="228600" defTabSz="457200">
      <a:lnSpc>
        <a:spcPct val="117999"/>
      </a:lnSpc>
      <a:defRPr sz="1600">
        <a:latin typeface="Helvetica Neue"/>
        <a:ea typeface="Helvetica Neue"/>
        <a:cs typeface="Helvetica Neue"/>
        <a:sym typeface="Helvetica Neue"/>
      </a:defRPr>
    </a:lvl2pPr>
    <a:lvl3pPr indent="457200" defTabSz="457200">
      <a:lnSpc>
        <a:spcPct val="117999"/>
      </a:lnSpc>
      <a:defRPr sz="1600">
        <a:latin typeface="Helvetica Neue"/>
        <a:ea typeface="Helvetica Neue"/>
        <a:cs typeface="Helvetica Neue"/>
        <a:sym typeface="Helvetica Neue"/>
      </a:defRPr>
    </a:lvl3pPr>
    <a:lvl4pPr indent="685800" defTabSz="457200">
      <a:lnSpc>
        <a:spcPct val="117999"/>
      </a:lnSpc>
      <a:defRPr sz="1600">
        <a:latin typeface="Helvetica Neue"/>
        <a:ea typeface="Helvetica Neue"/>
        <a:cs typeface="Helvetica Neue"/>
        <a:sym typeface="Helvetica Neue"/>
      </a:defRPr>
    </a:lvl4pPr>
    <a:lvl5pPr indent="914400" defTabSz="457200">
      <a:lnSpc>
        <a:spcPct val="117999"/>
      </a:lnSpc>
      <a:defRPr sz="1600">
        <a:latin typeface="Helvetica Neue"/>
        <a:ea typeface="Helvetica Neue"/>
        <a:cs typeface="Helvetica Neue"/>
        <a:sym typeface="Helvetica Neue"/>
      </a:defRPr>
    </a:lvl5pPr>
    <a:lvl6pPr indent="1143000" defTabSz="457200">
      <a:lnSpc>
        <a:spcPct val="117999"/>
      </a:lnSpc>
      <a:defRPr sz="1600">
        <a:latin typeface="Helvetica Neue"/>
        <a:ea typeface="Helvetica Neue"/>
        <a:cs typeface="Helvetica Neue"/>
        <a:sym typeface="Helvetica Neue"/>
      </a:defRPr>
    </a:lvl6pPr>
    <a:lvl7pPr indent="1371600" defTabSz="457200">
      <a:lnSpc>
        <a:spcPct val="117999"/>
      </a:lnSpc>
      <a:defRPr sz="1600">
        <a:latin typeface="Helvetica Neue"/>
        <a:ea typeface="Helvetica Neue"/>
        <a:cs typeface="Helvetica Neue"/>
        <a:sym typeface="Helvetica Neue"/>
      </a:defRPr>
    </a:lvl7pPr>
    <a:lvl8pPr indent="1600200" defTabSz="457200">
      <a:lnSpc>
        <a:spcPct val="117999"/>
      </a:lnSpc>
      <a:defRPr sz="1600">
        <a:latin typeface="Helvetica Neue"/>
        <a:ea typeface="Helvetica Neue"/>
        <a:cs typeface="Helvetica Neue"/>
        <a:sym typeface="Helvetica Neue"/>
      </a:defRPr>
    </a:lvl8pPr>
    <a:lvl9pPr indent="1828800" defTabSz="457200">
      <a:lnSpc>
        <a:spcPct val="117999"/>
      </a:lnSpc>
      <a:defRPr sz="16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9675" y="685800"/>
            <a:ext cx="443865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87973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9675" y="685800"/>
            <a:ext cx="443865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531832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9675" y="685800"/>
            <a:ext cx="4438650" cy="3429000"/>
          </a:xfrm>
        </p:spPr>
      </p:sp>
      <p:sp>
        <p:nvSpPr>
          <p:cNvPr id="3" name="Notes Placeholder 2"/>
          <p:cNvSpPr>
            <a:spLocks noGrp="1"/>
          </p:cNvSpPr>
          <p:nvPr>
            <p:ph type="body" idx="1"/>
          </p:nvPr>
        </p:nvSpPr>
        <p:spPr/>
        <p:txBody>
          <a:bodyPr/>
          <a:lstStyle/>
          <a:p>
            <a:r>
              <a:rPr lang="en-US" smtClean="0"/>
              <a:t>S</a:t>
            </a:r>
            <a:endParaRPr lang="en-US" dirty="0"/>
          </a:p>
        </p:txBody>
      </p:sp>
    </p:spTree>
    <p:extLst>
      <p:ext uri="{BB962C8B-B14F-4D97-AF65-F5344CB8AC3E}">
        <p14:creationId xmlns:p14="http://schemas.microsoft.com/office/powerpoint/2010/main" val="10622953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9675" y="685800"/>
            <a:ext cx="443865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738181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9675" y="685800"/>
            <a:ext cx="443865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328288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9675" y="685800"/>
            <a:ext cx="443865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095933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9675" y="685800"/>
            <a:ext cx="443865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427043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9675" y="685800"/>
            <a:ext cx="443865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543863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9675" y="685800"/>
            <a:ext cx="443865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872867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hyperlink" Target="http://www.ibm.com/legal/copytrade.shtml" TargetMode="Externa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hyperlink" Target="http://www.ibm.com/legal/copytrade.shtml" TargetMode="Externa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hyperlink" Target="http://www.ibm.com/legal/copytrade.shtml" TargetMode="Externa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hyperlink" Target="http://www.ibm.com/legal/copytrade.shtml" TargetMode="Externa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hyperlink" Target="http://www.ibm.com/legal/copytrade.shtml"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amp; Subtitle">
    <p:spTree>
      <p:nvGrpSpPr>
        <p:cNvPr id="1" name=""/>
        <p:cNvGrpSpPr/>
        <p:nvPr/>
      </p:nvGrpSpPr>
      <p:grpSpPr>
        <a:xfrm>
          <a:off x="0" y="0"/>
          <a:ext cx="0" cy="0"/>
          <a:chOff x="0" y="0"/>
          <a:chExt cx="0" cy="0"/>
        </a:xfrm>
      </p:grpSpPr>
      <p:sp>
        <p:nvSpPr>
          <p:cNvPr id="5" name="Shape 5"/>
          <p:cNvSpPr>
            <a:spLocks noGrp="1"/>
          </p:cNvSpPr>
          <p:nvPr>
            <p:ph type="title"/>
          </p:nvPr>
        </p:nvSpPr>
        <p:spPr>
          <a:xfrm>
            <a:off x="982265" y="1381422"/>
            <a:ext cx="8093870" cy="2553892"/>
          </a:xfrm>
          <a:prstGeom prst="rect">
            <a:avLst/>
          </a:prstGeom>
        </p:spPr>
        <p:txBody>
          <a:bodyPr anchor="b"/>
          <a:lstStyle/>
          <a:p>
            <a:pPr lvl="0">
              <a:defRPr sz="1800"/>
            </a:pPr>
            <a:r>
              <a:rPr sz="6200"/>
              <a:t>Title Text</a:t>
            </a:r>
          </a:p>
        </p:txBody>
      </p:sp>
      <p:sp>
        <p:nvSpPr>
          <p:cNvPr id="6" name="Shape 6"/>
          <p:cNvSpPr>
            <a:spLocks noGrp="1"/>
          </p:cNvSpPr>
          <p:nvPr>
            <p:ph type="body" idx="1"/>
          </p:nvPr>
        </p:nvSpPr>
        <p:spPr>
          <a:xfrm>
            <a:off x="982265" y="4004071"/>
            <a:ext cx="8093870" cy="874218"/>
          </a:xfrm>
          <a:prstGeom prst="rect">
            <a:avLst/>
          </a:prstGeom>
        </p:spPr>
        <p:txBody>
          <a:bodyPr anchor="t"/>
          <a:lstStyle>
            <a:lvl1pPr marL="0" indent="0" algn="ctr">
              <a:spcBef>
                <a:spcPts val="0"/>
              </a:spcBef>
              <a:buSzTx/>
              <a:buNone/>
              <a:defRPr sz="2400"/>
            </a:lvl1pPr>
            <a:lvl2pPr marL="0" indent="228600" algn="ctr">
              <a:spcBef>
                <a:spcPts val="0"/>
              </a:spcBef>
              <a:buSzTx/>
              <a:buNone/>
              <a:defRPr sz="2400"/>
            </a:lvl2pPr>
            <a:lvl3pPr marL="0" indent="457200" algn="ctr">
              <a:spcBef>
                <a:spcPts val="0"/>
              </a:spcBef>
              <a:buSzTx/>
              <a:buNone/>
              <a:defRPr sz="2400"/>
            </a:lvl3pPr>
            <a:lvl4pPr marL="0" indent="685800" algn="ctr">
              <a:spcBef>
                <a:spcPts val="0"/>
              </a:spcBef>
              <a:buSzTx/>
              <a:buNone/>
              <a:defRPr sz="2400"/>
            </a:lvl4pPr>
            <a:lvl5pPr marL="0" indent="914400" algn="ctr">
              <a:spcBef>
                <a:spcPts val="0"/>
              </a:spcBef>
              <a:buSzTx/>
              <a:buNone/>
              <a:defRPr sz="2400"/>
            </a:lvl5pPr>
          </a:lstStyle>
          <a:p>
            <a:pPr lvl="0">
              <a:defRPr sz="1800"/>
            </a:pPr>
            <a:r>
              <a:rPr sz="2400"/>
              <a:t>Body Level One</a:t>
            </a:r>
          </a:p>
          <a:p>
            <a:pPr lvl="1">
              <a:defRPr sz="1800"/>
            </a:pPr>
            <a:r>
              <a:rPr sz="2400"/>
              <a:t>Body Level Two</a:t>
            </a:r>
          </a:p>
          <a:p>
            <a:pPr lvl="2">
              <a:defRPr sz="1800"/>
            </a:pPr>
            <a:r>
              <a:rPr sz="2400"/>
              <a:t>Body Level Three</a:t>
            </a:r>
          </a:p>
          <a:p>
            <a:pPr lvl="3">
              <a:defRPr sz="1800"/>
            </a:pPr>
            <a:r>
              <a:rPr sz="2400"/>
              <a:t>Body Level Four</a:t>
            </a:r>
          </a:p>
          <a:p>
            <a:pPr lvl="4">
              <a:defRPr sz="1800"/>
            </a:pPr>
            <a:r>
              <a:rPr sz="2400"/>
              <a:t>Body Level Five</a:t>
            </a: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Master 2">
    <p:spTree>
      <p:nvGrpSpPr>
        <p:cNvPr id="1" name=""/>
        <p:cNvGrpSpPr/>
        <p:nvPr/>
      </p:nvGrpSpPr>
      <p:grpSpPr>
        <a:xfrm>
          <a:off x="0" y="0"/>
          <a:ext cx="0" cy="0"/>
          <a:chOff x="0" y="0"/>
          <a:chExt cx="0" cy="0"/>
        </a:xfrm>
      </p:grpSpPr>
      <p:sp>
        <p:nvSpPr>
          <p:cNvPr id="27" name="Shape 27"/>
          <p:cNvSpPr/>
          <p:nvPr/>
        </p:nvSpPr>
        <p:spPr>
          <a:xfrm>
            <a:off x="5029200" y="2065265"/>
            <a:ext cx="5098841" cy="5102987"/>
          </a:xfrm>
          <a:prstGeom prst="rect">
            <a:avLst/>
          </a:prstGeom>
          <a:solidFill>
            <a:srgbClr val="6EEDD8">
              <a:alpha val="50000"/>
            </a:srgbClr>
          </a:solidFill>
          <a:ln w="3175">
            <a:miter lim="400000"/>
          </a:ln>
        </p:spPr>
        <p:txBody>
          <a:bodyPr lIns="0" tIns="0" rIns="0" bIns="0" anchor="ctr"/>
          <a:lstStyle/>
          <a:p>
            <a:pPr lvl="0">
              <a:defRPr sz="1800">
                <a:solidFill>
                  <a:srgbClr val="FFFFFF"/>
                </a:solidFill>
              </a:defRPr>
            </a:pPr>
            <a:endParaRPr/>
          </a:p>
        </p:txBody>
      </p:sp>
      <p:sp>
        <p:nvSpPr>
          <p:cNvPr id="28" name="Shape 28"/>
          <p:cNvSpPr/>
          <p:nvPr/>
        </p:nvSpPr>
        <p:spPr>
          <a:xfrm>
            <a:off x="-1" y="2065265"/>
            <a:ext cx="5029215" cy="5102987"/>
          </a:xfrm>
          <a:prstGeom prst="rect">
            <a:avLst/>
          </a:prstGeom>
          <a:solidFill>
            <a:srgbClr val="5596E6">
              <a:alpha val="50000"/>
            </a:srgbClr>
          </a:solidFill>
          <a:ln w="3175">
            <a:miter lim="400000"/>
          </a:ln>
        </p:spPr>
        <p:txBody>
          <a:bodyPr lIns="0" tIns="0" rIns="0" bIns="0" anchor="ctr"/>
          <a:lstStyle/>
          <a:p>
            <a:pPr lvl="0">
              <a:defRPr sz="1800">
                <a:solidFill>
                  <a:srgbClr val="FFFFFF"/>
                </a:solidFill>
              </a:defRPr>
            </a:pPr>
            <a:endParaRPr/>
          </a:p>
        </p:txBody>
      </p:sp>
      <p:sp>
        <p:nvSpPr>
          <p:cNvPr id="29" name="Shape 29"/>
          <p:cNvSpPr/>
          <p:nvPr/>
        </p:nvSpPr>
        <p:spPr>
          <a:xfrm>
            <a:off x="233386" y="338499"/>
            <a:ext cx="1905125" cy="230982"/>
          </a:xfrm>
          <a:prstGeom prst="rect">
            <a:avLst/>
          </a:prstGeom>
          <a:ln w="3175">
            <a:miter lim="400000"/>
          </a:ln>
          <a:extLst>
            <a:ext uri="{C572A759-6A51-4108-AA02-DFA0A04FC94B}">
              <ma14:wrappingTextBoxFlag xmlns:ma14="http://schemas.microsoft.com/office/mac/drawingml/2011/main" xmlns="" val="1"/>
            </a:ext>
          </a:extLst>
        </p:spPr>
        <p:txBody>
          <a:bodyPr wrap="none" lIns="39290" tIns="39290" rIns="39290" bIns="39290" anchor="ctr">
            <a:spAutoFit/>
          </a:bodyPr>
          <a:lstStyle/>
          <a:p>
            <a:pPr lvl="0" algn="l">
              <a:defRPr sz="1800"/>
            </a:pPr>
            <a:r>
              <a:rPr sz="1000">
                <a:latin typeface="Helvetica"/>
                <a:ea typeface="Helvetica"/>
                <a:cs typeface="Helvetica"/>
                <a:sym typeface="Helvetica"/>
              </a:rPr>
              <a:t>IBM Cloud </a:t>
            </a:r>
            <a:r>
              <a:rPr sz="1000" b="1">
                <a:latin typeface="Helvetica"/>
                <a:ea typeface="Helvetica"/>
                <a:cs typeface="Helvetica"/>
                <a:sym typeface="Helvetica"/>
              </a:rPr>
              <a:t>Architecture Center</a:t>
            </a:r>
          </a:p>
        </p:txBody>
      </p:sp>
      <p:sp>
        <p:nvSpPr>
          <p:cNvPr id="30" name="Shape 30"/>
          <p:cNvSpPr/>
          <p:nvPr/>
        </p:nvSpPr>
        <p:spPr>
          <a:xfrm>
            <a:off x="233386" y="592784"/>
            <a:ext cx="1029710" cy="276804"/>
          </a:xfrm>
          <a:prstGeom prst="rect">
            <a:avLst/>
          </a:prstGeom>
          <a:ln w="3175">
            <a:miter lim="400000"/>
          </a:ln>
          <a:extLst>
            <a:ext uri="{C572A759-6A51-4108-AA02-DFA0A04FC94B}">
              <ma14:wrappingTextBoxFlag xmlns:ma14="http://schemas.microsoft.com/office/mac/drawingml/2011/main" xmlns="" val="1"/>
            </a:ext>
          </a:extLst>
        </p:spPr>
        <p:txBody>
          <a:bodyPr wrap="none" lIns="39290" tIns="39290" rIns="39290" bIns="39290" anchor="ctr">
            <a:spAutoFit/>
          </a:bodyPr>
          <a:lstStyle>
            <a:lvl1pPr algn="l">
              <a:defRPr sz="1400">
                <a:latin typeface="Helvetica Neue"/>
                <a:ea typeface="Helvetica Neue"/>
                <a:cs typeface="Helvetica Neue"/>
                <a:sym typeface="Helvetica Neue"/>
              </a:defRPr>
            </a:lvl1pPr>
          </a:lstStyle>
          <a:p>
            <a:pPr lvl="0">
              <a:defRPr sz="1800"/>
            </a:pPr>
            <a:r>
              <a:rPr sz="1400"/>
              <a:t>Icon Library</a:t>
            </a:r>
          </a:p>
        </p:txBody>
      </p:sp>
      <p:sp>
        <p:nvSpPr>
          <p:cNvPr id="31" name="Shape 31"/>
          <p:cNvSpPr/>
          <p:nvPr/>
        </p:nvSpPr>
        <p:spPr>
          <a:xfrm>
            <a:off x="8131212" y="7357870"/>
            <a:ext cx="1668925" cy="134438"/>
          </a:xfrm>
          <a:prstGeom prst="rect">
            <a:avLst/>
          </a:prstGeom>
          <a:ln w="3175">
            <a:miter lim="400000"/>
          </a:ln>
          <a:extLst>
            <a:ext uri="{C572A759-6A51-4108-AA02-DFA0A04FC94B}">
              <ma14:wrappingTextBoxFlag xmlns:ma14="http://schemas.microsoft.com/office/mac/drawingml/2011/main" xmlns="" val="1"/>
            </a:ext>
          </a:extLst>
        </p:spPr>
        <p:txBody>
          <a:bodyPr lIns="30388" tIns="30388" rIns="30388" bIns="30388" anchor="ctr">
            <a:spAutoFit/>
          </a:bodyPr>
          <a:lstStyle/>
          <a:p>
            <a:pPr lvl="0" algn="r">
              <a:defRPr sz="1800"/>
            </a:pPr>
            <a:r>
              <a:rPr sz="600">
                <a:latin typeface="HelvNeue Roman for IBM"/>
                <a:ea typeface="HelvNeue Roman for IBM"/>
                <a:cs typeface="HelvNeue Roman for IBM"/>
                <a:sym typeface="HelvNeue Roman for IBM"/>
              </a:rPr>
              <a:t>© </a:t>
            </a:r>
            <a:r>
              <a:rPr sz="600">
                <a:solidFill>
                  <a:srgbClr val="0000FF"/>
                </a:solidFill>
                <a:uFill>
                  <a:solidFill>
                    <a:srgbClr val="0000FF"/>
                  </a:solidFill>
                </a:uFill>
                <a:latin typeface="HelvNeue Roman for IBM"/>
                <a:ea typeface="HelvNeue Roman for IBM"/>
                <a:cs typeface="HelvNeue Roman for IBM"/>
                <a:sym typeface="HelvNeue Roman for IBM"/>
                <a:hlinkClick r:id="rId2"/>
              </a:rPr>
              <a:t>Copyright IBM Corporation 2016</a:t>
            </a: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Master 3">
    <p:spTree>
      <p:nvGrpSpPr>
        <p:cNvPr id="1" name=""/>
        <p:cNvGrpSpPr/>
        <p:nvPr/>
      </p:nvGrpSpPr>
      <p:grpSpPr>
        <a:xfrm>
          <a:off x="0" y="0"/>
          <a:ext cx="0" cy="0"/>
          <a:chOff x="0" y="0"/>
          <a:chExt cx="0" cy="0"/>
        </a:xfrm>
      </p:grpSpPr>
      <p:sp>
        <p:nvSpPr>
          <p:cNvPr id="33" name="Shape 33"/>
          <p:cNvSpPr/>
          <p:nvPr/>
        </p:nvSpPr>
        <p:spPr>
          <a:xfrm>
            <a:off x="233386" y="338499"/>
            <a:ext cx="1905125" cy="230982"/>
          </a:xfrm>
          <a:prstGeom prst="rect">
            <a:avLst/>
          </a:prstGeom>
          <a:ln w="3175">
            <a:miter lim="400000"/>
          </a:ln>
          <a:extLst>
            <a:ext uri="{C572A759-6A51-4108-AA02-DFA0A04FC94B}">
              <ma14:wrappingTextBoxFlag xmlns:ma14="http://schemas.microsoft.com/office/mac/drawingml/2011/main" xmlns="" val="1"/>
            </a:ext>
          </a:extLst>
        </p:spPr>
        <p:txBody>
          <a:bodyPr wrap="none" lIns="39290" tIns="39290" rIns="39290" bIns="39290" anchor="ctr">
            <a:spAutoFit/>
          </a:bodyPr>
          <a:lstStyle/>
          <a:p>
            <a:pPr lvl="0" algn="l">
              <a:defRPr sz="1800"/>
            </a:pPr>
            <a:r>
              <a:rPr sz="1000">
                <a:latin typeface="Helvetica"/>
                <a:ea typeface="Helvetica"/>
                <a:cs typeface="Helvetica"/>
                <a:sym typeface="Helvetica"/>
              </a:rPr>
              <a:t>IBM Cloud </a:t>
            </a:r>
            <a:r>
              <a:rPr sz="1000" b="1">
                <a:latin typeface="Helvetica"/>
                <a:ea typeface="Helvetica"/>
                <a:cs typeface="Helvetica"/>
                <a:sym typeface="Helvetica"/>
              </a:rPr>
              <a:t>Architecture Center</a:t>
            </a:r>
          </a:p>
        </p:txBody>
      </p:sp>
      <p:sp>
        <p:nvSpPr>
          <p:cNvPr id="34" name="Shape 34"/>
          <p:cNvSpPr/>
          <p:nvPr/>
        </p:nvSpPr>
        <p:spPr>
          <a:xfrm>
            <a:off x="233386" y="592784"/>
            <a:ext cx="1029710" cy="276804"/>
          </a:xfrm>
          <a:prstGeom prst="rect">
            <a:avLst/>
          </a:prstGeom>
          <a:ln w="3175">
            <a:miter lim="400000"/>
          </a:ln>
          <a:extLst>
            <a:ext uri="{C572A759-6A51-4108-AA02-DFA0A04FC94B}">
              <ma14:wrappingTextBoxFlag xmlns:ma14="http://schemas.microsoft.com/office/mac/drawingml/2011/main" xmlns="" val="1"/>
            </a:ext>
          </a:extLst>
        </p:spPr>
        <p:txBody>
          <a:bodyPr wrap="none" lIns="39290" tIns="39290" rIns="39290" bIns="39290" anchor="ctr">
            <a:spAutoFit/>
          </a:bodyPr>
          <a:lstStyle>
            <a:lvl1pPr algn="l">
              <a:defRPr sz="1400">
                <a:latin typeface="Helvetica Neue"/>
                <a:ea typeface="Helvetica Neue"/>
                <a:cs typeface="Helvetica Neue"/>
                <a:sym typeface="Helvetica Neue"/>
              </a:defRPr>
            </a:lvl1pPr>
          </a:lstStyle>
          <a:p>
            <a:pPr lvl="0">
              <a:defRPr sz="1800"/>
            </a:pPr>
            <a:r>
              <a:rPr sz="1400"/>
              <a:t>Icon Library</a:t>
            </a:r>
          </a:p>
        </p:txBody>
      </p:sp>
      <p:sp>
        <p:nvSpPr>
          <p:cNvPr id="35" name="Shape 35"/>
          <p:cNvSpPr/>
          <p:nvPr/>
        </p:nvSpPr>
        <p:spPr>
          <a:xfrm>
            <a:off x="8131212" y="7357870"/>
            <a:ext cx="1668925" cy="134438"/>
          </a:xfrm>
          <a:prstGeom prst="rect">
            <a:avLst/>
          </a:prstGeom>
          <a:ln w="3175">
            <a:miter lim="400000"/>
          </a:ln>
          <a:extLst>
            <a:ext uri="{C572A759-6A51-4108-AA02-DFA0A04FC94B}">
              <ma14:wrappingTextBoxFlag xmlns:ma14="http://schemas.microsoft.com/office/mac/drawingml/2011/main" xmlns="" val="1"/>
            </a:ext>
          </a:extLst>
        </p:spPr>
        <p:txBody>
          <a:bodyPr lIns="30388" tIns="30388" rIns="30388" bIns="30388" anchor="ctr">
            <a:spAutoFit/>
          </a:bodyPr>
          <a:lstStyle/>
          <a:p>
            <a:pPr lvl="0" algn="r">
              <a:defRPr sz="1800"/>
            </a:pPr>
            <a:r>
              <a:rPr sz="600">
                <a:latin typeface="HelvNeue Roman for IBM"/>
                <a:ea typeface="HelvNeue Roman for IBM"/>
                <a:cs typeface="HelvNeue Roman for IBM"/>
                <a:sym typeface="HelvNeue Roman for IBM"/>
              </a:rPr>
              <a:t>© </a:t>
            </a:r>
            <a:r>
              <a:rPr sz="600">
                <a:solidFill>
                  <a:srgbClr val="0000FF"/>
                </a:solidFill>
                <a:uFill>
                  <a:solidFill>
                    <a:srgbClr val="0000FF"/>
                  </a:solidFill>
                </a:uFill>
                <a:latin typeface="HelvNeue Roman for IBM"/>
                <a:ea typeface="HelvNeue Roman for IBM"/>
                <a:cs typeface="HelvNeue Roman for IBM"/>
                <a:sym typeface="HelvNeue Roman for IBM"/>
                <a:hlinkClick r:id="rId2"/>
              </a:rPr>
              <a:t>Copyright IBM Corporation 2016</a:t>
            </a:r>
          </a:p>
        </p:txBody>
      </p:sp>
      <p:sp>
        <p:nvSpPr>
          <p:cNvPr id="36" name="Shape 36"/>
          <p:cNvSpPr/>
          <p:nvPr/>
        </p:nvSpPr>
        <p:spPr>
          <a:xfrm>
            <a:off x="5029200" y="2065265"/>
            <a:ext cx="5029200" cy="5102987"/>
          </a:xfrm>
          <a:prstGeom prst="rect">
            <a:avLst/>
          </a:prstGeom>
          <a:solidFill>
            <a:srgbClr val="FF7D87">
              <a:alpha val="50000"/>
            </a:srgbClr>
          </a:solidFill>
          <a:ln w="3175">
            <a:miter lim="400000"/>
          </a:ln>
        </p:spPr>
        <p:txBody>
          <a:bodyPr lIns="0" tIns="0" rIns="0" bIns="0" anchor="ctr"/>
          <a:lstStyle/>
          <a:p>
            <a:pPr lvl="0">
              <a:defRPr sz="1800">
                <a:solidFill>
                  <a:srgbClr val="FFFFFF"/>
                </a:solidFill>
              </a:defRPr>
            </a:pPr>
            <a:endParaRPr/>
          </a:p>
        </p:txBody>
      </p:sp>
      <p:sp>
        <p:nvSpPr>
          <p:cNvPr id="37" name="Shape 37"/>
          <p:cNvSpPr/>
          <p:nvPr/>
        </p:nvSpPr>
        <p:spPr>
          <a:xfrm>
            <a:off x="-1" y="2065265"/>
            <a:ext cx="5029202" cy="5102987"/>
          </a:xfrm>
          <a:prstGeom prst="rect">
            <a:avLst/>
          </a:prstGeom>
          <a:solidFill>
            <a:srgbClr val="FFA573">
              <a:alpha val="50000"/>
            </a:srgbClr>
          </a:solidFill>
          <a:ln w="3175">
            <a:miter lim="400000"/>
          </a:ln>
        </p:spPr>
        <p:txBody>
          <a:bodyPr lIns="0" tIns="0" rIns="0" bIns="0" anchor="ctr"/>
          <a:lstStyle/>
          <a:p>
            <a:pPr lvl="0">
              <a:defRPr sz="1800">
                <a:solidFill>
                  <a:srgbClr val="FFFFFF"/>
                </a:solidFill>
              </a:defRPr>
            </a:pPr>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Master 4">
    <p:spTree>
      <p:nvGrpSpPr>
        <p:cNvPr id="1" name=""/>
        <p:cNvGrpSpPr/>
        <p:nvPr/>
      </p:nvGrpSpPr>
      <p:grpSpPr>
        <a:xfrm>
          <a:off x="0" y="0"/>
          <a:ext cx="0" cy="0"/>
          <a:chOff x="0" y="0"/>
          <a:chExt cx="0" cy="0"/>
        </a:xfrm>
      </p:grpSpPr>
      <p:sp>
        <p:nvSpPr>
          <p:cNvPr id="39" name="Shape 39"/>
          <p:cNvSpPr/>
          <p:nvPr/>
        </p:nvSpPr>
        <p:spPr>
          <a:xfrm>
            <a:off x="233386" y="338499"/>
            <a:ext cx="1905125" cy="230982"/>
          </a:xfrm>
          <a:prstGeom prst="rect">
            <a:avLst/>
          </a:prstGeom>
          <a:ln w="3175">
            <a:miter lim="400000"/>
          </a:ln>
          <a:extLst>
            <a:ext uri="{C572A759-6A51-4108-AA02-DFA0A04FC94B}">
              <ma14:wrappingTextBoxFlag xmlns:ma14="http://schemas.microsoft.com/office/mac/drawingml/2011/main" xmlns="" val="1"/>
            </a:ext>
          </a:extLst>
        </p:spPr>
        <p:txBody>
          <a:bodyPr wrap="none" lIns="39290" tIns="39290" rIns="39290" bIns="39290" anchor="ctr">
            <a:spAutoFit/>
          </a:bodyPr>
          <a:lstStyle/>
          <a:p>
            <a:pPr lvl="0" algn="l">
              <a:defRPr sz="1800"/>
            </a:pPr>
            <a:r>
              <a:rPr sz="1000">
                <a:latin typeface="Helvetica"/>
                <a:ea typeface="Helvetica"/>
                <a:cs typeface="Helvetica"/>
                <a:sym typeface="Helvetica"/>
              </a:rPr>
              <a:t>IBM Cloud </a:t>
            </a:r>
            <a:r>
              <a:rPr sz="1000" b="1">
                <a:latin typeface="Helvetica"/>
                <a:ea typeface="Helvetica"/>
                <a:cs typeface="Helvetica"/>
                <a:sym typeface="Helvetica"/>
              </a:rPr>
              <a:t>Architecture Center</a:t>
            </a:r>
          </a:p>
        </p:txBody>
      </p:sp>
      <p:sp>
        <p:nvSpPr>
          <p:cNvPr id="40" name="Shape 40"/>
          <p:cNvSpPr/>
          <p:nvPr/>
        </p:nvSpPr>
        <p:spPr>
          <a:xfrm>
            <a:off x="233386" y="592784"/>
            <a:ext cx="1029710" cy="276804"/>
          </a:xfrm>
          <a:prstGeom prst="rect">
            <a:avLst/>
          </a:prstGeom>
          <a:ln w="3175">
            <a:miter lim="400000"/>
          </a:ln>
          <a:extLst>
            <a:ext uri="{C572A759-6A51-4108-AA02-DFA0A04FC94B}">
              <ma14:wrappingTextBoxFlag xmlns:ma14="http://schemas.microsoft.com/office/mac/drawingml/2011/main" xmlns="" val="1"/>
            </a:ext>
          </a:extLst>
        </p:spPr>
        <p:txBody>
          <a:bodyPr wrap="none" lIns="39290" tIns="39290" rIns="39290" bIns="39290" anchor="ctr">
            <a:spAutoFit/>
          </a:bodyPr>
          <a:lstStyle>
            <a:lvl1pPr algn="l">
              <a:defRPr sz="1400">
                <a:latin typeface="Helvetica Neue"/>
                <a:ea typeface="Helvetica Neue"/>
                <a:cs typeface="Helvetica Neue"/>
                <a:sym typeface="Helvetica Neue"/>
              </a:defRPr>
            </a:lvl1pPr>
          </a:lstStyle>
          <a:p>
            <a:pPr lvl="0">
              <a:defRPr sz="1800"/>
            </a:pPr>
            <a:r>
              <a:rPr sz="1400"/>
              <a:t>Icon Library</a:t>
            </a:r>
          </a:p>
        </p:txBody>
      </p:sp>
      <p:sp>
        <p:nvSpPr>
          <p:cNvPr id="41" name="Shape 41"/>
          <p:cNvSpPr/>
          <p:nvPr/>
        </p:nvSpPr>
        <p:spPr>
          <a:xfrm>
            <a:off x="8131212" y="7357870"/>
            <a:ext cx="1668925" cy="134438"/>
          </a:xfrm>
          <a:prstGeom prst="rect">
            <a:avLst/>
          </a:prstGeom>
          <a:ln w="3175">
            <a:miter lim="400000"/>
          </a:ln>
          <a:extLst>
            <a:ext uri="{C572A759-6A51-4108-AA02-DFA0A04FC94B}">
              <ma14:wrappingTextBoxFlag xmlns:ma14="http://schemas.microsoft.com/office/mac/drawingml/2011/main" xmlns="" val="1"/>
            </a:ext>
          </a:extLst>
        </p:spPr>
        <p:txBody>
          <a:bodyPr lIns="30388" tIns="30388" rIns="30388" bIns="30388" anchor="ctr">
            <a:spAutoFit/>
          </a:bodyPr>
          <a:lstStyle/>
          <a:p>
            <a:pPr lvl="0" algn="r">
              <a:defRPr sz="1800"/>
            </a:pPr>
            <a:r>
              <a:rPr sz="600">
                <a:latin typeface="HelvNeue Roman for IBM"/>
                <a:ea typeface="HelvNeue Roman for IBM"/>
                <a:cs typeface="HelvNeue Roman for IBM"/>
                <a:sym typeface="HelvNeue Roman for IBM"/>
              </a:rPr>
              <a:t>© </a:t>
            </a:r>
            <a:r>
              <a:rPr sz="600">
                <a:solidFill>
                  <a:srgbClr val="0000FF"/>
                </a:solidFill>
                <a:uFill>
                  <a:solidFill>
                    <a:srgbClr val="0000FF"/>
                  </a:solidFill>
                </a:uFill>
                <a:latin typeface="HelvNeue Roman for IBM"/>
                <a:ea typeface="HelvNeue Roman for IBM"/>
                <a:cs typeface="HelvNeue Roman for IBM"/>
                <a:sym typeface="HelvNeue Roman for IBM"/>
                <a:hlinkClick r:id="rId2"/>
              </a:rPr>
              <a:t>Copyright IBM Corporation 2016</a:t>
            </a:r>
          </a:p>
        </p:txBody>
      </p:sp>
      <p:sp>
        <p:nvSpPr>
          <p:cNvPr id="42" name="Shape 42"/>
          <p:cNvSpPr/>
          <p:nvPr/>
        </p:nvSpPr>
        <p:spPr>
          <a:xfrm>
            <a:off x="5029200" y="2065265"/>
            <a:ext cx="5029201" cy="5102987"/>
          </a:xfrm>
          <a:prstGeom prst="rect">
            <a:avLst/>
          </a:prstGeom>
          <a:solidFill>
            <a:srgbClr val="FF71D4">
              <a:alpha val="50000"/>
            </a:srgbClr>
          </a:solidFill>
          <a:ln w="3175">
            <a:miter lim="400000"/>
          </a:ln>
        </p:spPr>
        <p:txBody>
          <a:bodyPr lIns="0" tIns="0" rIns="0" bIns="0" anchor="ctr"/>
          <a:lstStyle/>
          <a:p>
            <a:pPr lvl="0">
              <a:defRPr sz="1800">
                <a:solidFill>
                  <a:srgbClr val="FFFFFF"/>
                </a:solidFill>
              </a:defRPr>
            </a:pPr>
            <a:endParaRPr/>
          </a:p>
        </p:txBody>
      </p:sp>
      <p:sp>
        <p:nvSpPr>
          <p:cNvPr id="43" name="Shape 43"/>
          <p:cNvSpPr/>
          <p:nvPr/>
        </p:nvSpPr>
        <p:spPr>
          <a:xfrm>
            <a:off x="-1" y="2065265"/>
            <a:ext cx="5029202" cy="5102987"/>
          </a:xfrm>
          <a:prstGeom prst="rect">
            <a:avLst/>
          </a:prstGeom>
          <a:solidFill>
            <a:srgbClr val="BA8FF7">
              <a:alpha val="50000"/>
            </a:srgbClr>
          </a:solidFill>
          <a:ln w="3175">
            <a:miter lim="400000"/>
          </a:ln>
        </p:spPr>
        <p:txBody>
          <a:bodyPr lIns="0" tIns="0" rIns="0" bIns="0" anchor="ctr"/>
          <a:lstStyle/>
          <a:p>
            <a:pPr lvl="0">
              <a:defRPr sz="1800">
                <a:solidFill>
                  <a:srgbClr val="FFFFFF"/>
                </a:solidFill>
              </a:defRPr>
            </a:pPr>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Master 1">
    <p:spTree>
      <p:nvGrpSpPr>
        <p:cNvPr id="1" name=""/>
        <p:cNvGrpSpPr/>
        <p:nvPr/>
      </p:nvGrpSpPr>
      <p:grpSpPr>
        <a:xfrm>
          <a:off x="0" y="0"/>
          <a:ext cx="0" cy="0"/>
          <a:chOff x="0" y="0"/>
          <a:chExt cx="0" cy="0"/>
        </a:xfrm>
      </p:grpSpPr>
      <p:sp>
        <p:nvSpPr>
          <p:cNvPr id="46" name="Shape 46"/>
          <p:cNvSpPr/>
          <p:nvPr/>
        </p:nvSpPr>
        <p:spPr>
          <a:xfrm>
            <a:off x="8131212" y="7357870"/>
            <a:ext cx="1668925" cy="134438"/>
          </a:xfrm>
          <a:prstGeom prst="rect">
            <a:avLst/>
          </a:prstGeom>
          <a:ln w="3175">
            <a:miter lim="400000"/>
          </a:ln>
          <a:extLst>
            <a:ext uri="{C572A759-6A51-4108-AA02-DFA0A04FC94B}">
              <ma14:wrappingTextBoxFlag xmlns:ma14="http://schemas.microsoft.com/office/mac/drawingml/2011/main" xmlns="" val="1"/>
            </a:ext>
          </a:extLst>
        </p:spPr>
        <p:txBody>
          <a:bodyPr lIns="30388" tIns="30388" rIns="30388" bIns="30388" anchor="ctr">
            <a:spAutoFit/>
          </a:bodyPr>
          <a:lstStyle/>
          <a:p>
            <a:pPr lvl="0" algn="r">
              <a:defRPr sz="1800"/>
            </a:pPr>
            <a:r>
              <a:rPr sz="600">
                <a:latin typeface="HelvNeue Roman for IBM"/>
                <a:ea typeface="HelvNeue Roman for IBM"/>
                <a:cs typeface="HelvNeue Roman for IBM"/>
                <a:sym typeface="HelvNeue Roman for IBM"/>
              </a:rPr>
              <a:t>© </a:t>
            </a:r>
            <a:r>
              <a:rPr sz="600">
                <a:solidFill>
                  <a:srgbClr val="0000FF"/>
                </a:solidFill>
                <a:uFill>
                  <a:solidFill>
                    <a:srgbClr val="0000FF"/>
                  </a:solidFill>
                </a:uFill>
                <a:latin typeface="HelvNeue Roman for IBM"/>
                <a:ea typeface="HelvNeue Roman for IBM"/>
                <a:cs typeface="HelvNeue Roman for IBM"/>
                <a:sym typeface="HelvNeue Roman for IBM"/>
                <a:hlinkClick r:id="rId2"/>
              </a:rPr>
              <a:t>Copyright IBM Corporation 2016</a:t>
            </a:r>
          </a:p>
        </p:txBody>
      </p:sp>
      <p:sp>
        <p:nvSpPr>
          <p:cNvPr id="47" name="Shape 47"/>
          <p:cNvSpPr/>
          <p:nvPr/>
        </p:nvSpPr>
        <p:spPr>
          <a:xfrm>
            <a:off x="5029200" y="2065265"/>
            <a:ext cx="5098841" cy="5102987"/>
          </a:xfrm>
          <a:prstGeom prst="rect">
            <a:avLst/>
          </a:prstGeom>
          <a:solidFill>
            <a:srgbClr val="C8F08F">
              <a:alpha val="50000"/>
            </a:srgbClr>
          </a:solidFill>
          <a:ln w="3175">
            <a:miter lim="400000"/>
          </a:ln>
        </p:spPr>
        <p:txBody>
          <a:bodyPr lIns="0" tIns="0" rIns="0" bIns="0" anchor="ctr"/>
          <a:lstStyle/>
          <a:p>
            <a:pPr lvl="0">
              <a:defRPr sz="1800">
                <a:solidFill>
                  <a:srgbClr val="FFFFFF"/>
                </a:solidFill>
              </a:defRPr>
            </a:pPr>
            <a:endParaRPr/>
          </a:p>
        </p:txBody>
      </p:sp>
      <p:sp>
        <p:nvSpPr>
          <p:cNvPr id="48" name="Shape 48"/>
          <p:cNvSpPr/>
          <p:nvPr/>
        </p:nvSpPr>
        <p:spPr>
          <a:xfrm>
            <a:off x="-1" y="2065265"/>
            <a:ext cx="5029215" cy="5102987"/>
          </a:xfrm>
          <a:prstGeom prst="rect">
            <a:avLst/>
          </a:prstGeom>
          <a:solidFill>
            <a:srgbClr val="FDE876">
              <a:alpha val="50000"/>
            </a:srgbClr>
          </a:solidFill>
          <a:ln w="3175">
            <a:miter lim="400000"/>
          </a:ln>
        </p:spPr>
        <p:txBody>
          <a:bodyPr lIns="0" tIns="0" rIns="0" bIns="0" anchor="ctr"/>
          <a:lstStyle/>
          <a:p>
            <a:pPr lvl="0">
              <a:defRPr sz="1800">
                <a:solidFill>
                  <a:srgbClr val="FFFFFF"/>
                </a:solidFill>
              </a:defRPr>
            </a:pPr>
            <a:endParaRPr/>
          </a:p>
        </p:txBody>
      </p:sp>
      <p:sp>
        <p:nvSpPr>
          <p:cNvPr id="49" name="Shape 49"/>
          <p:cNvSpPr/>
          <p:nvPr/>
        </p:nvSpPr>
        <p:spPr>
          <a:xfrm>
            <a:off x="233386" y="338499"/>
            <a:ext cx="1905125" cy="230982"/>
          </a:xfrm>
          <a:prstGeom prst="rect">
            <a:avLst/>
          </a:prstGeom>
          <a:ln w="3175">
            <a:miter lim="400000"/>
          </a:ln>
          <a:extLst>
            <a:ext uri="{C572A759-6A51-4108-AA02-DFA0A04FC94B}">
              <ma14:wrappingTextBoxFlag xmlns:ma14="http://schemas.microsoft.com/office/mac/drawingml/2011/main" xmlns="" val="1"/>
            </a:ext>
          </a:extLst>
        </p:spPr>
        <p:txBody>
          <a:bodyPr wrap="none" lIns="39290" tIns="39290" rIns="39290" bIns="39290" anchor="ctr">
            <a:spAutoFit/>
          </a:bodyPr>
          <a:lstStyle/>
          <a:p>
            <a:pPr lvl="0" algn="l">
              <a:defRPr sz="1800"/>
            </a:pPr>
            <a:r>
              <a:rPr sz="1000">
                <a:latin typeface="Helvetica"/>
                <a:ea typeface="Helvetica"/>
                <a:cs typeface="Helvetica"/>
                <a:sym typeface="Helvetica"/>
              </a:rPr>
              <a:t>IBM Cloud </a:t>
            </a:r>
            <a:r>
              <a:rPr sz="1000" b="1">
                <a:latin typeface="Helvetica"/>
                <a:ea typeface="Helvetica"/>
                <a:cs typeface="Helvetica"/>
                <a:sym typeface="Helvetica"/>
              </a:rPr>
              <a:t>Architecture Center</a:t>
            </a:r>
          </a:p>
        </p:txBody>
      </p:sp>
      <p:sp>
        <p:nvSpPr>
          <p:cNvPr id="50" name="Shape 50"/>
          <p:cNvSpPr/>
          <p:nvPr/>
        </p:nvSpPr>
        <p:spPr>
          <a:xfrm>
            <a:off x="233386" y="592784"/>
            <a:ext cx="1029710" cy="276804"/>
          </a:xfrm>
          <a:prstGeom prst="rect">
            <a:avLst/>
          </a:prstGeom>
          <a:ln w="3175">
            <a:miter lim="400000"/>
          </a:ln>
          <a:extLst>
            <a:ext uri="{C572A759-6A51-4108-AA02-DFA0A04FC94B}">
              <ma14:wrappingTextBoxFlag xmlns:ma14="http://schemas.microsoft.com/office/mac/drawingml/2011/main" xmlns="" val="1"/>
            </a:ext>
          </a:extLst>
        </p:spPr>
        <p:txBody>
          <a:bodyPr wrap="none" lIns="39290" tIns="39290" rIns="39290" bIns="39290" anchor="ctr">
            <a:spAutoFit/>
          </a:bodyPr>
          <a:lstStyle>
            <a:lvl1pPr algn="l">
              <a:defRPr sz="1400">
                <a:latin typeface="Helvetica Neue"/>
                <a:ea typeface="Helvetica Neue"/>
                <a:cs typeface="Helvetica Neue"/>
                <a:sym typeface="Helvetica Neue"/>
              </a:defRPr>
            </a:lvl1pPr>
          </a:lstStyle>
          <a:p>
            <a:pPr lvl="0">
              <a:defRPr sz="1800"/>
            </a:pPr>
            <a:r>
              <a:rPr sz="1400"/>
              <a:t>Icon Library</a:t>
            </a: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Master 5">
    <p:spTree>
      <p:nvGrpSpPr>
        <p:cNvPr id="1" name=""/>
        <p:cNvGrpSpPr/>
        <p:nvPr/>
      </p:nvGrpSpPr>
      <p:grpSpPr>
        <a:xfrm>
          <a:off x="0" y="0"/>
          <a:ext cx="0" cy="0"/>
          <a:chOff x="0" y="0"/>
          <a:chExt cx="0" cy="0"/>
        </a:xfrm>
      </p:grpSpPr>
      <p:sp>
        <p:nvSpPr>
          <p:cNvPr id="52" name="Shape 52"/>
          <p:cNvSpPr/>
          <p:nvPr/>
        </p:nvSpPr>
        <p:spPr>
          <a:xfrm>
            <a:off x="8131212" y="7348238"/>
            <a:ext cx="1668925" cy="153702"/>
          </a:xfrm>
          <a:prstGeom prst="rect">
            <a:avLst/>
          </a:prstGeom>
          <a:ln w="3175">
            <a:miter lim="400000"/>
          </a:ln>
          <a:extLst>
            <a:ext uri="{C572A759-6A51-4108-AA02-DFA0A04FC94B}">
              <ma14:wrappingTextBoxFlag xmlns:ma14="http://schemas.microsoft.com/office/mac/drawingml/2011/main" xmlns="" val="1"/>
            </a:ext>
          </a:extLst>
        </p:spPr>
        <p:txBody>
          <a:bodyPr lIns="30388" tIns="30388" rIns="30388" bIns="30388" anchor="ctr">
            <a:spAutoFit/>
          </a:bodyPr>
          <a:lstStyle/>
          <a:p>
            <a:pPr lvl="0" algn="r">
              <a:defRPr sz="1800"/>
            </a:pPr>
            <a:r>
              <a:rPr sz="600" baseline="0">
                <a:solidFill>
                  <a:schemeClr val="tx1"/>
                </a:solidFill>
                <a:latin typeface="HelvNeue Roman for IBM"/>
                <a:ea typeface="HelvNeue Roman for IBM"/>
                <a:cs typeface="HelvNeue Roman for IBM"/>
                <a:sym typeface="HelvNeue Roman for IBM"/>
              </a:rPr>
              <a:t>© </a:t>
            </a:r>
            <a:r>
              <a:rPr sz="600" baseline="0">
                <a:solidFill>
                  <a:schemeClr val="tx1"/>
                </a:solidFill>
                <a:uFill>
                  <a:solidFill>
                    <a:srgbClr val="0000FF"/>
                  </a:solidFill>
                </a:uFill>
                <a:latin typeface="HelvNeue Roman for IBM"/>
                <a:ea typeface="HelvNeue Roman for IBM"/>
                <a:cs typeface="HelvNeue Roman for IBM"/>
                <a:sym typeface="HelvNeue Roman for IBM"/>
              </a:rPr>
              <a:t>Copyright IBM Corporation 2016</a:t>
            </a:r>
            <a:endParaRPr sz="600" baseline="0">
              <a:solidFill>
                <a:schemeClr val="tx1"/>
              </a:solidFill>
              <a:uFill>
                <a:solidFill>
                  <a:srgbClr val="0000FF"/>
                </a:solidFill>
              </a:uFill>
              <a:latin typeface="HelvNeue Roman for IBM"/>
              <a:ea typeface="HelvNeue Roman for IBM"/>
              <a:cs typeface="HelvNeue Roman for IBM"/>
              <a:sym typeface="HelvNeue Roman for IBM"/>
              <a:hlinkClick r:id="rId2"/>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8" name="Shape 8"/>
          <p:cNvSpPr>
            <a:spLocks noGrp="1"/>
          </p:cNvSpPr>
          <p:nvPr>
            <p:ph type="title"/>
          </p:nvPr>
        </p:nvSpPr>
        <p:spPr>
          <a:xfrm>
            <a:off x="982265" y="5310485"/>
            <a:ext cx="8093870" cy="1100138"/>
          </a:xfrm>
          <a:prstGeom prst="rect">
            <a:avLst/>
          </a:prstGeom>
        </p:spPr>
        <p:txBody>
          <a:bodyPr anchor="b"/>
          <a:lstStyle/>
          <a:p>
            <a:pPr lvl="0">
              <a:defRPr sz="1800"/>
            </a:pPr>
            <a:r>
              <a:rPr sz="6200"/>
              <a:t>Title Text</a:t>
            </a:r>
          </a:p>
        </p:txBody>
      </p:sp>
      <p:sp>
        <p:nvSpPr>
          <p:cNvPr id="9" name="Shape 9"/>
          <p:cNvSpPr>
            <a:spLocks noGrp="1"/>
          </p:cNvSpPr>
          <p:nvPr>
            <p:ph type="body" idx="1"/>
          </p:nvPr>
        </p:nvSpPr>
        <p:spPr>
          <a:xfrm>
            <a:off x="982265" y="6449913"/>
            <a:ext cx="8093870" cy="874217"/>
          </a:xfrm>
          <a:prstGeom prst="rect">
            <a:avLst/>
          </a:prstGeom>
        </p:spPr>
        <p:txBody>
          <a:bodyPr anchor="t"/>
          <a:lstStyle>
            <a:lvl1pPr marL="0" indent="0" algn="ctr">
              <a:spcBef>
                <a:spcPts val="0"/>
              </a:spcBef>
              <a:buSzTx/>
              <a:buNone/>
              <a:defRPr sz="2400"/>
            </a:lvl1pPr>
            <a:lvl2pPr marL="0" indent="228600" algn="ctr">
              <a:spcBef>
                <a:spcPts val="0"/>
              </a:spcBef>
              <a:buSzTx/>
              <a:buNone/>
              <a:defRPr sz="2400"/>
            </a:lvl2pPr>
            <a:lvl3pPr marL="0" indent="457200" algn="ctr">
              <a:spcBef>
                <a:spcPts val="0"/>
              </a:spcBef>
              <a:buSzTx/>
              <a:buNone/>
              <a:defRPr sz="2400"/>
            </a:lvl3pPr>
            <a:lvl4pPr marL="0" indent="685800" algn="ctr">
              <a:spcBef>
                <a:spcPts val="0"/>
              </a:spcBef>
              <a:buSzTx/>
              <a:buNone/>
              <a:defRPr sz="2400"/>
            </a:lvl4pPr>
            <a:lvl5pPr marL="0" indent="914400" algn="ctr">
              <a:spcBef>
                <a:spcPts val="0"/>
              </a:spcBef>
              <a:buSzTx/>
              <a:buNone/>
              <a:defRPr sz="2400"/>
            </a:lvl5pPr>
          </a:lstStyle>
          <a:p>
            <a:pPr lvl="0">
              <a:defRPr sz="1800"/>
            </a:pPr>
            <a:r>
              <a:rPr sz="2400"/>
              <a:t>Body Level One</a:t>
            </a:r>
          </a:p>
          <a:p>
            <a:pPr lvl="1">
              <a:defRPr sz="1800"/>
            </a:pPr>
            <a:r>
              <a:rPr sz="2400"/>
              <a:t>Body Level Two</a:t>
            </a:r>
          </a:p>
          <a:p>
            <a:pPr lvl="2">
              <a:defRPr sz="1800"/>
            </a:pPr>
            <a:r>
              <a:rPr sz="2400"/>
              <a:t>Body Level Three</a:t>
            </a:r>
          </a:p>
          <a:p>
            <a:pPr lvl="3">
              <a:defRPr sz="1800"/>
            </a:pPr>
            <a:r>
              <a:rPr sz="2400"/>
              <a:t>Body Level Four</a:t>
            </a:r>
          </a:p>
          <a:p>
            <a:pPr lvl="4">
              <a:defRPr sz="1800"/>
            </a:pPr>
            <a:r>
              <a:rPr sz="2400"/>
              <a:t>Body Level Five</a:t>
            </a: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11" name="Shape 11"/>
          <p:cNvSpPr>
            <a:spLocks noGrp="1"/>
          </p:cNvSpPr>
          <p:nvPr>
            <p:ph type="title"/>
          </p:nvPr>
        </p:nvSpPr>
        <p:spPr>
          <a:xfrm>
            <a:off x="982265" y="2609254"/>
            <a:ext cx="8093870" cy="2553892"/>
          </a:xfrm>
          <a:prstGeom prst="rect">
            <a:avLst/>
          </a:prstGeom>
        </p:spPr>
        <p:txBody>
          <a:bodyPr/>
          <a:lstStyle/>
          <a:p>
            <a:pPr lvl="0">
              <a:defRPr sz="1800"/>
            </a:pPr>
            <a:r>
              <a:rPr sz="6200"/>
              <a:t>Title Text</a:t>
            </a: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13" name="Shape 13"/>
          <p:cNvSpPr>
            <a:spLocks noGrp="1"/>
          </p:cNvSpPr>
          <p:nvPr>
            <p:ph type="title"/>
          </p:nvPr>
        </p:nvSpPr>
        <p:spPr>
          <a:xfrm>
            <a:off x="736699" y="605432"/>
            <a:ext cx="4125516" cy="3084315"/>
          </a:xfrm>
          <a:prstGeom prst="rect">
            <a:avLst/>
          </a:prstGeom>
        </p:spPr>
        <p:txBody>
          <a:bodyPr anchor="b"/>
          <a:lstStyle>
            <a:lvl1pPr>
              <a:defRPr sz="4600"/>
            </a:lvl1pPr>
          </a:lstStyle>
          <a:p>
            <a:pPr lvl="0">
              <a:defRPr sz="1800"/>
            </a:pPr>
            <a:r>
              <a:rPr sz="4600"/>
              <a:t>Title Text</a:t>
            </a:r>
          </a:p>
        </p:txBody>
      </p:sp>
      <p:sp>
        <p:nvSpPr>
          <p:cNvPr id="14" name="Shape 14"/>
          <p:cNvSpPr>
            <a:spLocks noGrp="1"/>
          </p:cNvSpPr>
          <p:nvPr>
            <p:ph type="body" idx="1"/>
          </p:nvPr>
        </p:nvSpPr>
        <p:spPr>
          <a:xfrm>
            <a:off x="736699" y="3797796"/>
            <a:ext cx="4125516" cy="3172719"/>
          </a:xfrm>
          <a:prstGeom prst="rect">
            <a:avLst/>
          </a:prstGeom>
        </p:spPr>
        <p:txBody>
          <a:bodyPr anchor="t"/>
          <a:lstStyle>
            <a:lvl1pPr marL="0" indent="0" algn="ctr">
              <a:spcBef>
                <a:spcPts val="0"/>
              </a:spcBef>
              <a:buSzTx/>
              <a:buNone/>
              <a:defRPr sz="2400"/>
            </a:lvl1pPr>
            <a:lvl2pPr marL="0" indent="228600" algn="ctr">
              <a:spcBef>
                <a:spcPts val="0"/>
              </a:spcBef>
              <a:buSzTx/>
              <a:buNone/>
              <a:defRPr sz="2400"/>
            </a:lvl2pPr>
            <a:lvl3pPr marL="0" indent="457200" algn="ctr">
              <a:spcBef>
                <a:spcPts val="0"/>
              </a:spcBef>
              <a:buSzTx/>
              <a:buNone/>
              <a:defRPr sz="2400"/>
            </a:lvl3pPr>
            <a:lvl4pPr marL="0" indent="685800" algn="ctr">
              <a:spcBef>
                <a:spcPts val="0"/>
              </a:spcBef>
              <a:buSzTx/>
              <a:buNone/>
              <a:defRPr sz="2400"/>
            </a:lvl4pPr>
            <a:lvl5pPr marL="0" indent="914400" algn="ctr">
              <a:spcBef>
                <a:spcPts val="0"/>
              </a:spcBef>
              <a:buSzTx/>
              <a:buNone/>
              <a:defRPr sz="2400"/>
            </a:lvl5pPr>
          </a:lstStyle>
          <a:p>
            <a:pPr lvl="0">
              <a:defRPr sz="1800"/>
            </a:pPr>
            <a:r>
              <a:rPr sz="2400"/>
              <a:t>Body Level One</a:t>
            </a:r>
          </a:p>
          <a:p>
            <a:pPr lvl="1">
              <a:defRPr sz="1800"/>
            </a:pPr>
            <a:r>
              <a:rPr sz="2400"/>
              <a:t>Body Level Two</a:t>
            </a:r>
          </a:p>
          <a:p>
            <a:pPr lvl="2">
              <a:defRPr sz="1800"/>
            </a:pPr>
            <a:r>
              <a:rPr sz="2400"/>
              <a:t>Body Level Three</a:t>
            </a:r>
          </a:p>
          <a:p>
            <a:pPr lvl="3">
              <a:defRPr sz="1800"/>
            </a:pPr>
            <a:r>
              <a:rPr sz="2400"/>
              <a:t>Body Level Four</a:t>
            </a:r>
          </a:p>
          <a:p>
            <a:pPr lvl="4">
              <a:defRPr sz="1800"/>
            </a:pPr>
            <a:r>
              <a:rPr sz="2400"/>
              <a:t>Body Level Five</a:t>
            </a: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16" name="Shape 16"/>
          <p:cNvSpPr>
            <a:spLocks noGrp="1"/>
          </p:cNvSpPr>
          <p:nvPr>
            <p:ph type="title"/>
          </p:nvPr>
        </p:nvSpPr>
        <p:spPr>
          <a:prstGeom prst="rect">
            <a:avLst/>
          </a:prstGeom>
        </p:spPr>
        <p:txBody>
          <a:bodyPr/>
          <a:lstStyle/>
          <a:p>
            <a:pPr lvl="0">
              <a:defRPr sz="1800"/>
            </a:pPr>
            <a:r>
              <a:rPr sz="6200"/>
              <a:t>Title Text</a:t>
            </a: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18" name="Shape 18"/>
          <p:cNvSpPr>
            <a:spLocks noGrp="1"/>
          </p:cNvSpPr>
          <p:nvPr>
            <p:ph type="title"/>
          </p:nvPr>
        </p:nvSpPr>
        <p:spPr>
          <a:prstGeom prst="rect">
            <a:avLst/>
          </a:prstGeom>
        </p:spPr>
        <p:txBody>
          <a:bodyPr/>
          <a:lstStyle/>
          <a:p>
            <a:pPr lvl="0">
              <a:defRPr sz="1800"/>
            </a:pPr>
            <a:r>
              <a:rPr sz="6200"/>
              <a:t>Title Text</a:t>
            </a:r>
          </a:p>
        </p:txBody>
      </p:sp>
      <p:sp>
        <p:nvSpPr>
          <p:cNvPr id="19" name="Shape 19"/>
          <p:cNvSpPr>
            <a:spLocks noGrp="1"/>
          </p:cNvSpPr>
          <p:nvPr>
            <p:ph type="body" idx="1"/>
          </p:nvPr>
        </p:nvSpPr>
        <p:spPr>
          <a:prstGeom prst="rect">
            <a:avLst/>
          </a:prstGeom>
        </p:spPr>
        <p:txBody>
          <a:bodyPr/>
          <a:lstStyle/>
          <a:p>
            <a:pPr lvl="0">
              <a:defRPr sz="1800"/>
            </a:pPr>
            <a:r>
              <a:rPr sz="2800"/>
              <a:t>Body Level One</a:t>
            </a:r>
          </a:p>
          <a:p>
            <a:pPr lvl="1">
              <a:defRPr sz="1800"/>
            </a:pPr>
            <a:r>
              <a:rPr sz="2800"/>
              <a:t>Body Level Two</a:t>
            </a:r>
          </a:p>
          <a:p>
            <a:pPr lvl="2">
              <a:defRPr sz="1800"/>
            </a:pPr>
            <a:r>
              <a:rPr sz="2800"/>
              <a:t>Body Level Three</a:t>
            </a:r>
          </a:p>
          <a:p>
            <a:pPr lvl="3">
              <a:defRPr sz="1800"/>
            </a:pPr>
            <a:r>
              <a:rPr sz="2800"/>
              <a:t>Body Level Four</a:t>
            </a:r>
          </a:p>
          <a:p>
            <a:pPr lvl="4">
              <a:defRPr sz="1800"/>
            </a:pPr>
            <a:r>
              <a:rPr sz="2800"/>
              <a:t>Body Level Five</a:t>
            </a: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21" name="Shape 21"/>
          <p:cNvSpPr>
            <a:spLocks noGrp="1"/>
          </p:cNvSpPr>
          <p:nvPr>
            <p:ph type="title"/>
          </p:nvPr>
        </p:nvSpPr>
        <p:spPr>
          <a:prstGeom prst="rect">
            <a:avLst/>
          </a:prstGeom>
        </p:spPr>
        <p:txBody>
          <a:bodyPr/>
          <a:lstStyle/>
          <a:p>
            <a:pPr lvl="0">
              <a:defRPr sz="1800"/>
            </a:pPr>
            <a:r>
              <a:rPr sz="6200"/>
              <a:t>Title Text</a:t>
            </a:r>
          </a:p>
        </p:txBody>
      </p:sp>
      <p:sp>
        <p:nvSpPr>
          <p:cNvPr id="22" name="Shape 22"/>
          <p:cNvSpPr>
            <a:spLocks noGrp="1"/>
          </p:cNvSpPr>
          <p:nvPr>
            <p:ph type="body" idx="1"/>
          </p:nvPr>
        </p:nvSpPr>
        <p:spPr>
          <a:xfrm>
            <a:off x="736699" y="2127944"/>
            <a:ext cx="4125516" cy="4862216"/>
          </a:xfrm>
          <a:prstGeom prst="rect">
            <a:avLst/>
          </a:prstGeom>
        </p:spPr>
        <p:txBody>
          <a:bodyPr/>
          <a:lstStyle>
            <a:lvl1pPr marL="269421" indent="-269421">
              <a:spcBef>
                <a:spcPts val="3200"/>
              </a:spcBef>
              <a:defRPr sz="2200"/>
            </a:lvl1pPr>
            <a:lvl2pPr marL="612321" indent="-269421">
              <a:spcBef>
                <a:spcPts val="3200"/>
              </a:spcBef>
              <a:defRPr sz="2200"/>
            </a:lvl2pPr>
            <a:lvl3pPr marL="955221" indent="-269421">
              <a:spcBef>
                <a:spcPts val="3200"/>
              </a:spcBef>
              <a:defRPr sz="2200"/>
            </a:lvl3pPr>
            <a:lvl4pPr marL="1298121" indent="-269421">
              <a:spcBef>
                <a:spcPts val="3200"/>
              </a:spcBef>
              <a:defRPr sz="2200"/>
            </a:lvl4pPr>
            <a:lvl5pPr marL="1641021" indent="-269421">
              <a:spcBef>
                <a:spcPts val="3200"/>
              </a:spcBef>
              <a:defRPr sz="2200"/>
            </a:lvl5pPr>
          </a:lstStyle>
          <a:p>
            <a:pPr lvl="0">
              <a:defRPr sz="1800"/>
            </a:pPr>
            <a:r>
              <a:rPr sz="2200"/>
              <a:t>Body Level One</a:t>
            </a:r>
          </a:p>
          <a:p>
            <a:pPr lvl="1">
              <a:defRPr sz="1800"/>
            </a:pPr>
            <a:r>
              <a:rPr sz="2200"/>
              <a:t>Body Level Two</a:t>
            </a:r>
          </a:p>
          <a:p>
            <a:pPr lvl="2">
              <a:defRPr sz="1800"/>
            </a:pPr>
            <a:r>
              <a:rPr sz="2200"/>
              <a:t>Body Level Three</a:t>
            </a:r>
          </a:p>
          <a:p>
            <a:pPr lvl="3">
              <a:defRPr sz="1800"/>
            </a:pPr>
            <a:r>
              <a:rPr sz="2200"/>
              <a:t>Body Level Four</a:t>
            </a:r>
          </a:p>
          <a:p>
            <a:pPr lvl="4">
              <a:defRPr sz="1800"/>
            </a:pPr>
            <a:r>
              <a:rPr sz="2200"/>
              <a:t>Body Level Five</a:t>
            </a: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24" name="Shape 24"/>
          <p:cNvSpPr>
            <a:spLocks noGrp="1"/>
          </p:cNvSpPr>
          <p:nvPr>
            <p:ph type="body" idx="1"/>
          </p:nvPr>
        </p:nvSpPr>
        <p:spPr>
          <a:xfrm>
            <a:off x="736699" y="1096565"/>
            <a:ext cx="8585002" cy="5579270"/>
          </a:xfrm>
          <a:prstGeom prst="rect">
            <a:avLst/>
          </a:prstGeom>
        </p:spPr>
        <p:txBody>
          <a:bodyPr/>
          <a:lstStyle/>
          <a:p>
            <a:pPr lvl="0">
              <a:defRPr sz="1800"/>
            </a:pPr>
            <a:r>
              <a:rPr sz="2800"/>
              <a:t>Body Level One</a:t>
            </a:r>
          </a:p>
          <a:p>
            <a:pPr lvl="1">
              <a:defRPr sz="1800"/>
            </a:pPr>
            <a:r>
              <a:rPr sz="2800"/>
              <a:t>Body Level Two</a:t>
            </a:r>
          </a:p>
          <a:p>
            <a:pPr lvl="2">
              <a:defRPr sz="1800"/>
            </a:pPr>
            <a:r>
              <a:rPr sz="2800"/>
              <a:t>Body Level Three</a:t>
            </a:r>
          </a:p>
          <a:p>
            <a:pPr lvl="3">
              <a:defRPr sz="1800"/>
            </a:pPr>
            <a:r>
              <a:rPr sz="2800"/>
              <a:t>Body Level Four</a:t>
            </a:r>
          </a:p>
          <a:p>
            <a:pPr lvl="4">
              <a:defRPr sz="1800"/>
            </a:pPr>
            <a:r>
              <a:rPr sz="2800"/>
              <a:t>Body Level Five</a:t>
            </a: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736699" y="458092"/>
            <a:ext cx="8585002" cy="1669853"/>
          </a:xfrm>
          <a:prstGeom prst="rect">
            <a:avLst/>
          </a:prstGeom>
          <a:ln w="3175">
            <a:miter lim="400000"/>
          </a:ln>
          <a:extLst>
            <a:ext uri="{C572A759-6A51-4108-AA02-DFA0A04FC94B}">
              <ma14:wrappingTextBoxFlag xmlns:ma14="http://schemas.microsoft.com/office/mac/drawingml/2011/main" xmlns="" val="1"/>
            </a:ext>
          </a:extLst>
        </p:spPr>
        <p:txBody>
          <a:bodyPr lIns="0" tIns="0" rIns="0" bIns="0" anchor="ctr">
            <a:normAutofit/>
          </a:bodyPr>
          <a:lstStyle/>
          <a:p>
            <a:pPr lvl="0">
              <a:defRPr sz="1800"/>
            </a:pPr>
            <a:r>
              <a:rPr sz="6200"/>
              <a:t>Title Text</a:t>
            </a:r>
          </a:p>
        </p:txBody>
      </p:sp>
      <p:sp>
        <p:nvSpPr>
          <p:cNvPr id="3" name="Shape 3"/>
          <p:cNvSpPr>
            <a:spLocks noGrp="1"/>
          </p:cNvSpPr>
          <p:nvPr>
            <p:ph type="body" idx="1"/>
          </p:nvPr>
        </p:nvSpPr>
        <p:spPr>
          <a:xfrm>
            <a:off x="736699" y="2127944"/>
            <a:ext cx="8585002" cy="4862216"/>
          </a:xfrm>
          <a:prstGeom prst="rect">
            <a:avLst/>
          </a:prstGeom>
          <a:ln w="3175">
            <a:miter lim="400000"/>
          </a:ln>
          <a:extLst>
            <a:ext uri="{C572A759-6A51-4108-AA02-DFA0A04FC94B}">
              <ma14:wrappingTextBoxFlag xmlns:ma14="http://schemas.microsoft.com/office/mac/drawingml/2011/main" xmlns="" val="1"/>
            </a:ext>
          </a:extLst>
        </p:spPr>
        <p:txBody>
          <a:bodyPr lIns="0" tIns="0" rIns="0" bIns="0" anchor="ctr">
            <a:normAutofit/>
          </a:bodyPr>
          <a:lstStyle/>
          <a:p>
            <a:pPr lvl="0">
              <a:defRPr sz="1800"/>
            </a:pPr>
            <a:r>
              <a:rPr sz="2800"/>
              <a:t>Body Level One</a:t>
            </a:r>
          </a:p>
          <a:p>
            <a:pPr lvl="1">
              <a:defRPr sz="1800"/>
            </a:pPr>
            <a:r>
              <a:rPr sz="2800"/>
              <a:t>Body Level Two</a:t>
            </a:r>
          </a:p>
          <a:p>
            <a:pPr lvl="2">
              <a:defRPr sz="1800"/>
            </a:pPr>
            <a:r>
              <a:rPr sz="2800"/>
              <a:t>Body Level Three</a:t>
            </a:r>
          </a:p>
          <a:p>
            <a:pPr lvl="3">
              <a:defRPr sz="1800"/>
            </a:pPr>
            <a:r>
              <a:rPr sz="2800"/>
              <a:t>Body Level Four</a:t>
            </a:r>
          </a:p>
          <a:p>
            <a:pPr lvl="4">
              <a:defRPr sz="1800"/>
            </a:pPr>
            <a:r>
              <a:rPr sz="2800"/>
              <a:t>Body Level Five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ransition spd="med"/>
  <p:txStyles>
    <p:titleStyle>
      <a:lvl1pPr algn="ctr" defTabSz="584200">
        <a:defRPr sz="6200">
          <a:latin typeface="+mn-lt"/>
          <a:ea typeface="+mn-ea"/>
          <a:cs typeface="+mn-cs"/>
          <a:sym typeface="Helvetica Light"/>
        </a:defRPr>
      </a:lvl1pPr>
      <a:lvl2pPr indent="228600" algn="ctr" defTabSz="584200">
        <a:defRPr sz="6200">
          <a:latin typeface="+mn-lt"/>
          <a:ea typeface="+mn-ea"/>
          <a:cs typeface="+mn-cs"/>
          <a:sym typeface="Helvetica Light"/>
        </a:defRPr>
      </a:lvl2pPr>
      <a:lvl3pPr indent="457200" algn="ctr" defTabSz="584200">
        <a:defRPr sz="6200">
          <a:latin typeface="+mn-lt"/>
          <a:ea typeface="+mn-ea"/>
          <a:cs typeface="+mn-cs"/>
          <a:sym typeface="Helvetica Light"/>
        </a:defRPr>
      </a:lvl3pPr>
      <a:lvl4pPr indent="685800" algn="ctr" defTabSz="584200">
        <a:defRPr sz="6200">
          <a:latin typeface="+mn-lt"/>
          <a:ea typeface="+mn-ea"/>
          <a:cs typeface="+mn-cs"/>
          <a:sym typeface="Helvetica Light"/>
        </a:defRPr>
      </a:lvl4pPr>
      <a:lvl5pPr indent="914400" algn="ctr" defTabSz="584200">
        <a:defRPr sz="6200">
          <a:latin typeface="+mn-lt"/>
          <a:ea typeface="+mn-ea"/>
          <a:cs typeface="+mn-cs"/>
          <a:sym typeface="Helvetica Light"/>
        </a:defRPr>
      </a:lvl5pPr>
      <a:lvl6pPr indent="1143000" algn="ctr" defTabSz="584200">
        <a:defRPr sz="6200">
          <a:latin typeface="+mn-lt"/>
          <a:ea typeface="+mn-ea"/>
          <a:cs typeface="+mn-cs"/>
          <a:sym typeface="Helvetica Light"/>
        </a:defRPr>
      </a:lvl6pPr>
      <a:lvl7pPr indent="1371600" algn="ctr" defTabSz="584200">
        <a:defRPr sz="6200">
          <a:latin typeface="+mn-lt"/>
          <a:ea typeface="+mn-ea"/>
          <a:cs typeface="+mn-cs"/>
          <a:sym typeface="Helvetica Light"/>
        </a:defRPr>
      </a:lvl7pPr>
      <a:lvl8pPr indent="1600200" algn="ctr" defTabSz="584200">
        <a:defRPr sz="6200">
          <a:latin typeface="+mn-lt"/>
          <a:ea typeface="+mn-ea"/>
          <a:cs typeface="+mn-cs"/>
          <a:sym typeface="Helvetica Light"/>
        </a:defRPr>
      </a:lvl8pPr>
      <a:lvl9pPr indent="1828800" algn="ctr" defTabSz="584200">
        <a:defRPr sz="6200">
          <a:latin typeface="+mn-lt"/>
          <a:ea typeface="+mn-ea"/>
          <a:cs typeface="+mn-cs"/>
          <a:sym typeface="Helvetica Light"/>
        </a:defRPr>
      </a:lvl9pPr>
    </p:titleStyle>
    <p:bodyStyle>
      <a:lvl1pPr marL="345722" indent="-345722" defTabSz="584200">
        <a:spcBef>
          <a:spcPts val="4200"/>
        </a:spcBef>
        <a:buSzPct val="75000"/>
        <a:buChar char="•"/>
        <a:defRPr sz="2800">
          <a:latin typeface="+mn-lt"/>
          <a:ea typeface="+mn-ea"/>
          <a:cs typeface="+mn-cs"/>
          <a:sym typeface="Helvetica Light"/>
        </a:defRPr>
      </a:lvl1pPr>
      <a:lvl2pPr marL="790222" indent="-345722" defTabSz="584200">
        <a:spcBef>
          <a:spcPts val="4200"/>
        </a:spcBef>
        <a:buSzPct val="75000"/>
        <a:buChar char="•"/>
        <a:defRPr sz="2800">
          <a:latin typeface="+mn-lt"/>
          <a:ea typeface="+mn-ea"/>
          <a:cs typeface="+mn-cs"/>
          <a:sym typeface="Helvetica Light"/>
        </a:defRPr>
      </a:lvl2pPr>
      <a:lvl3pPr marL="1234722" indent="-345722" defTabSz="584200">
        <a:spcBef>
          <a:spcPts val="4200"/>
        </a:spcBef>
        <a:buSzPct val="75000"/>
        <a:buChar char="•"/>
        <a:defRPr sz="2800">
          <a:latin typeface="+mn-lt"/>
          <a:ea typeface="+mn-ea"/>
          <a:cs typeface="+mn-cs"/>
          <a:sym typeface="Helvetica Light"/>
        </a:defRPr>
      </a:lvl3pPr>
      <a:lvl4pPr marL="1679222" indent="-345722" defTabSz="584200">
        <a:spcBef>
          <a:spcPts val="4200"/>
        </a:spcBef>
        <a:buSzPct val="75000"/>
        <a:buChar char="•"/>
        <a:defRPr sz="2800">
          <a:latin typeface="+mn-lt"/>
          <a:ea typeface="+mn-ea"/>
          <a:cs typeface="+mn-cs"/>
          <a:sym typeface="Helvetica Light"/>
        </a:defRPr>
      </a:lvl4pPr>
      <a:lvl5pPr marL="2123722" indent="-345722" defTabSz="584200">
        <a:spcBef>
          <a:spcPts val="4200"/>
        </a:spcBef>
        <a:buSzPct val="75000"/>
        <a:buChar char="•"/>
        <a:defRPr sz="2800">
          <a:latin typeface="+mn-lt"/>
          <a:ea typeface="+mn-ea"/>
          <a:cs typeface="+mn-cs"/>
          <a:sym typeface="Helvetica Light"/>
        </a:defRPr>
      </a:lvl5pPr>
      <a:lvl6pPr marL="2568222" indent="-345722" defTabSz="584200">
        <a:spcBef>
          <a:spcPts val="4200"/>
        </a:spcBef>
        <a:buSzPct val="75000"/>
        <a:buChar char="•"/>
        <a:defRPr sz="2800">
          <a:latin typeface="+mn-lt"/>
          <a:ea typeface="+mn-ea"/>
          <a:cs typeface="+mn-cs"/>
          <a:sym typeface="Helvetica Light"/>
        </a:defRPr>
      </a:lvl6pPr>
      <a:lvl7pPr marL="3012722" indent="-345722" defTabSz="584200">
        <a:spcBef>
          <a:spcPts val="4200"/>
        </a:spcBef>
        <a:buSzPct val="75000"/>
        <a:buChar char="•"/>
        <a:defRPr sz="2800">
          <a:latin typeface="+mn-lt"/>
          <a:ea typeface="+mn-ea"/>
          <a:cs typeface="+mn-cs"/>
          <a:sym typeface="Helvetica Light"/>
        </a:defRPr>
      </a:lvl7pPr>
      <a:lvl8pPr marL="3457222" indent="-345722" defTabSz="584200">
        <a:spcBef>
          <a:spcPts val="4200"/>
        </a:spcBef>
        <a:buSzPct val="75000"/>
        <a:buChar char="•"/>
        <a:defRPr sz="2800">
          <a:latin typeface="+mn-lt"/>
          <a:ea typeface="+mn-ea"/>
          <a:cs typeface="+mn-cs"/>
          <a:sym typeface="Helvetica Light"/>
        </a:defRPr>
      </a:lvl8pPr>
      <a:lvl9pPr marL="3901722" indent="-345722" defTabSz="584200">
        <a:spcBef>
          <a:spcPts val="4200"/>
        </a:spcBef>
        <a:buSzPct val="75000"/>
        <a:buChar char="•"/>
        <a:defRPr sz="2800">
          <a:latin typeface="+mn-lt"/>
          <a:ea typeface="+mn-ea"/>
          <a:cs typeface="+mn-cs"/>
          <a:sym typeface="Helvetica Light"/>
        </a:defRPr>
      </a:lvl9pPr>
    </p:bodyStyle>
    <p:otherStyle>
      <a:lvl1pPr algn="ctr" defTabSz="584200">
        <a:defRPr sz="1400">
          <a:solidFill>
            <a:schemeClr val="tx1"/>
          </a:solidFill>
          <a:latin typeface="+mn-lt"/>
          <a:ea typeface="+mn-ea"/>
          <a:cs typeface="+mn-cs"/>
          <a:sym typeface="Helvetica Light"/>
        </a:defRPr>
      </a:lvl1pPr>
      <a:lvl2pPr indent="228600" algn="ctr" defTabSz="584200">
        <a:defRPr sz="1400">
          <a:solidFill>
            <a:schemeClr val="tx1"/>
          </a:solidFill>
          <a:latin typeface="+mn-lt"/>
          <a:ea typeface="+mn-ea"/>
          <a:cs typeface="+mn-cs"/>
          <a:sym typeface="Helvetica Light"/>
        </a:defRPr>
      </a:lvl2pPr>
      <a:lvl3pPr indent="457200" algn="ctr" defTabSz="584200">
        <a:defRPr sz="1400">
          <a:solidFill>
            <a:schemeClr val="tx1"/>
          </a:solidFill>
          <a:latin typeface="+mn-lt"/>
          <a:ea typeface="+mn-ea"/>
          <a:cs typeface="+mn-cs"/>
          <a:sym typeface="Helvetica Light"/>
        </a:defRPr>
      </a:lvl3pPr>
      <a:lvl4pPr indent="685800" algn="ctr" defTabSz="584200">
        <a:defRPr sz="1400">
          <a:solidFill>
            <a:schemeClr val="tx1"/>
          </a:solidFill>
          <a:latin typeface="+mn-lt"/>
          <a:ea typeface="+mn-ea"/>
          <a:cs typeface="+mn-cs"/>
          <a:sym typeface="Helvetica Light"/>
        </a:defRPr>
      </a:lvl4pPr>
      <a:lvl5pPr indent="914400" algn="ctr" defTabSz="584200">
        <a:defRPr sz="1400">
          <a:solidFill>
            <a:schemeClr val="tx1"/>
          </a:solidFill>
          <a:latin typeface="+mn-lt"/>
          <a:ea typeface="+mn-ea"/>
          <a:cs typeface="+mn-cs"/>
          <a:sym typeface="Helvetica Light"/>
        </a:defRPr>
      </a:lvl5pPr>
      <a:lvl6pPr indent="1143000" algn="ctr" defTabSz="584200">
        <a:defRPr sz="1400">
          <a:solidFill>
            <a:schemeClr val="tx1"/>
          </a:solidFill>
          <a:latin typeface="+mn-lt"/>
          <a:ea typeface="+mn-ea"/>
          <a:cs typeface="+mn-cs"/>
          <a:sym typeface="Helvetica Light"/>
        </a:defRPr>
      </a:lvl6pPr>
      <a:lvl7pPr indent="1371600" algn="ctr" defTabSz="584200">
        <a:defRPr sz="1400">
          <a:solidFill>
            <a:schemeClr val="tx1"/>
          </a:solidFill>
          <a:latin typeface="+mn-lt"/>
          <a:ea typeface="+mn-ea"/>
          <a:cs typeface="+mn-cs"/>
          <a:sym typeface="Helvetica Light"/>
        </a:defRPr>
      </a:lvl7pPr>
      <a:lvl8pPr indent="1600200" algn="ctr" defTabSz="584200">
        <a:defRPr sz="1400">
          <a:solidFill>
            <a:schemeClr val="tx1"/>
          </a:solidFill>
          <a:latin typeface="+mn-lt"/>
          <a:ea typeface="+mn-ea"/>
          <a:cs typeface="+mn-cs"/>
          <a:sym typeface="Helvetica Light"/>
        </a:defRPr>
      </a:lvl8pPr>
      <a:lvl9pPr indent="1828800" algn="ctr" defTabSz="584200">
        <a:defRPr sz="1400">
          <a:solidFill>
            <a:schemeClr val="tx1"/>
          </a:solidFill>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8" Type="http://schemas.openxmlformats.org/officeDocument/2006/relationships/image" Target="../media/image42.png"/><Relationship Id="rId13" Type="http://schemas.openxmlformats.org/officeDocument/2006/relationships/image" Target="../media/image66.emf"/><Relationship Id="rId18" Type="http://schemas.openxmlformats.org/officeDocument/2006/relationships/image" Target="../media/image71.emf"/><Relationship Id="rId3" Type="http://schemas.openxmlformats.org/officeDocument/2006/relationships/image" Target="../media/image60.png"/><Relationship Id="rId7" Type="http://schemas.openxmlformats.org/officeDocument/2006/relationships/image" Target="../media/image62.png"/><Relationship Id="rId12" Type="http://schemas.openxmlformats.org/officeDocument/2006/relationships/image" Target="../media/image65.emf"/><Relationship Id="rId17" Type="http://schemas.openxmlformats.org/officeDocument/2006/relationships/image" Target="../media/image70.PNG"/><Relationship Id="rId2" Type="http://schemas.openxmlformats.org/officeDocument/2006/relationships/image" Target="../media/image39.png"/><Relationship Id="rId16" Type="http://schemas.openxmlformats.org/officeDocument/2006/relationships/image" Target="../media/image69.PNG"/><Relationship Id="rId20" Type="http://schemas.openxmlformats.org/officeDocument/2006/relationships/image" Target="../media/image73.png"/><Relationship Id="rId1" Type="http://schemas.openxmlformats.org/officeDocument/2006/relationships/slideLayout" Target="../slideLayouts/slideLayout15.xml"/><Relationship Id="rId6" Type="http://schemas.openxmlformats.org/officeDocument/2006/relationships/image" Target="../media/image9.png"/><Relationship Id="rId11" Type="http://schemas.openxmlformats.org/officeDocument/2006/relationships/image" Target="../media/image64.emf"/><Relationship Id="rId5" Type="http://schemas.openxmlformats.org/officeDocument/2006/relationships/image" Target="../media/image8.png"/><Relationship Id="rId15" Type="http://schemas.openxmlformats.org/officeDocument/2006/relationships/image" Target="../media/image68.emf"/><Relationship Id="rId10" Type="http://schemas.openxmlformats.org/officeDocument/2006/relationships/image" Target="../media/image63.emf"/><Relationship Id="rId19" Type="http://schemas.openxmlformats.org/officeDocument/2006/relationships/image" Target="../media/image72.emf"/><Relationship Id="rId4" Type="http://schemas.openxmlformats.org/officeDocument/2006/relationships/image" Target="../media/image61.png"/><Relationship Id="rId9" Type="http://schemas.openxmlformats.org/officeDocument/2006/relationships/image" Target="../media/image50.png"/><Relationship Id="rId14" Type="http://schemas.openxmlformats.org/officeDocument/2006/relationships/image" Target="../media/image67.emf"/></Relationships>
</file>

<file path=ppt/slides/_rels/slide11.xml.rels><?xml version="1.0" encoding="UTF-8" standalone="yes"?>
<Relationships xmlns="http://schemas.openxmlformats.org/package/2006/relationships"><Relationship Id="rId8" Type="http://schemas.openxmlformats.org/officeDocument/2006/relationships/image" Target="../media/image79.png"/><Relationship Id="rId3" Type="http://schemas.openxmlformats.org/officeDocument/2006/relationships/image" Target="../media/image74.png"/><Relationship Id="rId7" Type="http://schemas.openxmlformats.org/officeDocument/2006/relationships/image" Target="../media/image78.png"/><Relationship Id="rId2" Type="http://schemas.openxmlformats.org/officeDocument/2006/relationships/notesSlide" Target="../notesSlides/notesSlide8.xml"/><Relationship Id="rId1" Type="http://schemas.openxmlformats.org/officeDocument/2006/relationships/slideLayout" Target="../slideLayouts/slideLayout15.xml"/><Relationship Id="rId6" Type="http://schemas.openxmlformats.org/officeDocument/2006/relationships/image" Target="../media/image77.png"/><Relationship Id="rId11" Type="http://schemas.openxmlformats.org/officeDocument/2006/relationships/image" Target="../media/image81.png"/><Relationship Id="rId5" Type="http://schemas.openxmlformats.org/officeDocument/2006/relationships/image" Target="../media/image76.png"/><Relationship Id="rId10" Type="http://schemas.openxmlformats.org/officeDocument/2006/relationships/image" Target="../media/image8.png"/><Relationship Id="rId4" Type="http://schemas.openxmlformats.org/officeDocument/2006/relationships/image" Target="../media/image75.png"/><Relationship Id="rId9" Type="http://schemas.openxmlformats.org/officeDocument/2006/relationships/image" Target="../media/image80.png"/></Relationships>
</file>

<file path=ppt/slides/_rels/slide12.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9.xml"/><Relationship Id="rId1" Type="http://schemas.openxmlformats.org/officeDocument/2006/relationships/slideLayout" Target="../slideLayouts/slideLayout15.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8" Type="http://schemas.openxmlformats.org/officeDocument/2006/relationships/image" Target="../media/image86.png"/><Relationship Id="rId13" Type="http://schemas.openxmlformats.org/officeDocument/2006/relationships/image" Target="../media/image91.png"/><Relationship Id="rId3" Type="http://schemas.openxmlformats.org/officeDocument/2006/relationships/image" Target="../media/image46.png"/><Relationship Id="rId7" Type="http://schemas.openxmlformats.org/officeDocument/2006/relationships/image" Target="../media/image85.png"/><Relationship Id="rId12" Type="http://schemas.openxmlformats.org/officeDocument/2006/relationships/image" Target="../media/image90.png"/><Relationship Id="rId2" Type="http://schemas.openxmlformats.org/officeDocument/2006/relationships/image" Target="../media/image22.png"/><Relationship Id="rId1" Type="http://schemas.openxmlformats.org/officeDocument/2006/relationships/slideLayout" Target="../slideLayouts/slideLayout15.xml"/><Relationship Id="rId6" Type="http://schemas.openxmlformats.org/officeDocument/2006/relationships/image" Target="../media/image84.png"/><Relationship Id="rId11" Type="http://schemas.openxmlformats.org/officeDocument/2006/relationships/image" Target="../media/image89.png"/><Relationship Id="rId5" Type="http://schemas.openxmlformats.org/officeDocument/2006/relationships/image" Target="../media/image83.png"/><Relationship Id="rId10" Type="http://schemas.openxmlformats.org/officeDocument/2006/relationships/image" Target="../media/image88.png"/><Relationship Id="rId4" Type="http://schemas.openxmlformats.org/officeDocument/2006/relationships/image" Target="../media/image61.png"/><Relationship Id="rId9" Type="http://schemas.openxmlformats.org/officeDocument/2006/relationships/image" Target="../media/image87.png"/><Relationship Id="rId14" Type="http://schemas.openxmlformats.org/officeDocument/2006/relationships/image" Target="../media/image92.png"/></Relationships>
</file>

<file path=ppt/slides/_rels/slide14.xml.rels><?xml version="1.0" encoding="UTF-8" standalone="yes"?>
<Relationships xmlns="http://schemas.openxmlformats.org/package/2006/relationships"><Relationship Id="rId8" Type="http://schemas.openxmlformats.org/officeDocument/2006/relationships/image" Target="../media/image97.png"/><Relationship Id="rId3" Type="http://schemas.openxmlformats.org/officeDocument/2006/relationships/image" Target="../media/image94.png"/><Relationship Id="rId7" Type="http://schemas.openxmlformats.org/officeDocument/2006/relationships/image" Target="../media/image62.png"/><Relationship Id="rId2" Type="http://schemas.openxmlformats.org/officeDocument/2006/relationships/image" Target="../media/image93.png"/><Relationship Id="rId1" Type="http://schemas.openxmlformats.org/officeDocument/2006/relationships/slideLayout" Target="../slideLayouts/slideLayout15.xml"/><Relationship Id="rId6" Type="http://schemas.openxmlformats.org/officeDocument/2006/relationships/image" Target="../media/image60.png"/><Relationship Id="rId11" Type="http://schemas.openxmlformats.org/officeDocument/2006/relationships/image" Target="../media/image100.png"/><Relationship Id="rId5" Type="http://schemas.openxmlformats.org/officeDocument/2006/relationships/image" Target="../media/image96.png"/><Relationship Id="rId10" Type="http://schemas.openxmlformats.org/officeDocument/2006/relationships/image" Target="../media/image99.png"/><Relationship Id="rId4" Type="http://schemas.openxmlformats.org/officeDocument/2006/relationships/image" Target="../media/image95.png"/><Relationship Id="rId9" Type="http://schemas.openxmlformats.org/officeDocument/2006/relationships/image" Target="../media/image98.png"/></Relationships>
</file>

<file path=ppt/slides/_rels/slide15.xml.rels><?xml version="1.0" encoding="UTF-8" standalone="yes"?>
<Relationships xmlns="http://schemas.openxmlformats.org/package/2006/relationships"><Relationship Id="rId8" Type="http://schemas.openxmlformats.org/officeDocument/2006/relationships/image" Target="../media/image105.png"/><Relationship Id="rId3" Type="http://schemas.openxmlformats.org/officeDocument/2006/relationships/image" Target="../media/image15.png"/><Relationship Id="rId7" Type="http://schemas.openxmlformats.org/officeDocument/2006/relationships/image" Target="../media/image104.png"/><Relationship Id="rId12" Type="http://schemas.openxmlformats.org/officeDocument/2006/relationships/image" Target="../media/image108.png"/><Relationship Id="rId2" Type="http://schemas.openxmlformats.org/officeDocument/2006/relationships/image" Target="../media/image13.png"/><Relationship Id="rId1" Type="http://schemas.openxmlformats.org/officeDocument/2006/relationships/slideLayout" Target="../slideLayouts/slideLayout15.xml"/><Relationship Id="rId6" Type="http://schemas.openxmlformats.org/officeDocument/2006/relationships/image" Target="../media/image103.png"/><Relationship Id="rId11" Type="http://schemas.openxmlformats.org/officeDocument/2006/relationships/image" Target="../media/image107.png"/><Relationship Id="rId5" Type="http://schemas.openxmlformats.org/officeDocument/2006/relationships/image" Target="../media/image102.png"/><Relationship Id="rId10" Type="http://schemas.openxmlformats.org/officeDocument/2006/relationships/image" Target="../media/image5.png"/><Relationship Id="rId4" Type="http://schemas.openxmlformats.org/officeDocument/2006/relationships/image" Target="../media/image101.png"/><Relationship Id="rId9" Type="http://schemas.openxmlformats.org/officeDocument/2006/relationships/image" Target="../media/image106.png"/></Relationships>
</file>

<file path=ppt/slides/_rels/slide16.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image" Target="../media/image109.png"/><Relationship Id="rId1" Type="http://schemas.openxmlformats.org/officeDocument/2006/relationships/slideLayout" Target="../slideLayouts/slideLayout15.xml"/><Relationship Id="rId6" Type="http://schemas.openxmlformats.org/officeDocument/2006/relationships/image" Target="../media/image113.png"/><Relationship Id="rId5" Type="http://schemas.openxmlformats.org/officeDocument/2006/relationships/image" Target="../media/image112.png"/><Relationship Id="rId4" Type="http://schemas.openxmlformats.org/officeDocument/2006/relationships/image" Target="../media/image111.png"/></Relationships>
</file>

<file path=ppt/slides/_rels/slide17.xml.rels><?xml version="1.0" encoding="UTF-8" standalone="yes"?>
<Relationships xmlns="http://schemas.openxmlformats.org/package/2006/relationships"><Relationship Id="rId3" Type="http://schemas.openxmlformats.org/officeDocument/2006/relationships/image" Target="../media/image114.png"/><Relationship Id="rId2" Type="http://schemas.openxmlformats.org/officeDocument/2006/relationships/image" Target="../media/image79.png"/><Relationship Id="rId1" Type="http://schemas.openxmlformats.org/officeDocument/2006/relationships/slideLayout" Target="../slideLayouts/slideLayout15.xml"/><Relationship Id="rId4" Type="http://schemas.openxmlformats.org/officeDocument/2006/relationships/image" Target="../media/image115.png"/></Relationships>
</file>

<file path=ppt/slides/_rels/slide18.xml.rels><?xml version="1.0" encoding="UTF-8" standalone="yes"?>
<Relationships xmlns="http://schemas.openxmlformats.org/package/2006/relationships"><Relationship Id="rId8" Type="http://schemas.openxmlformats.org/officeDocument/2006/relationships/image" Target="../media/image122.png"/><Relationship Id="rId13" Type="http://schemas.openxmlformats.org/officeDocument/2006/relationships/image" Target="../media/image127.png"/><Relationship Id="rId18" Type="http://schemas.openxmlformats.org/officeDocument/2006/relationships/image" Target="../media/image132.png"/><Relationship Id="rId3" Type="http://schemas.openxmlformats.org/officeDocument/2006/relationships/image" Target="../media/image117.png"/><Relationship Id="rId21" Type="http://schemas.openxmlformats.org/officeDocument/2006/relationships/image" Target="../media/image135.png"/><Relationship Id="rId7" Type="http://schemas.openxmlformats.org/officeDocument/2006/relationships/image" Target="../media/image121.png"/><Relationship Id="rId12" Type="http://schemas.openxmlformats.org/officeDocument/2006/relationships/image" Target="../media/image126.png"/><Relationship Id="rId17" Type="http://schemas.openxmlformats.org/officeDocument/2006/relationships/image" Target="../media/image131.png"/><Relationship Id="rId2" Type="http://schemas.openxmlformats.org/officeDocument/2006/relationships/image" Target="../media/image116.png"/><Relationship Id="rId16" Type="http://schemas.openxmlformats.org/officeDocument/2006/relationships/image" Target="../media/image130.png"/><Relationship Id="rId20" Type="http://schemas.openxmlformats.org/officeDocument/2006/relationships/image" Target="../media/image134.png"/><Relationship Id="rId1" Type="http://schemas.openxmlformats.org/officeDocument/2006/relationships/slideLayout" Target="../slideLayouts/slideLayout15.xml"/><Relationship Id="rId6" Type="http://schemas.openxmlformats.org/officeDocument/2006/relationships/image" Target="../media/image120.png"/><Relationship Id="rId11" Type="http://schemas.openxmlformats.org/officeDocument/2006/relationships/image" Target="../media/image125.png"/><Relationship Id="rId5" Type="http://schemas.openxmlformats.org/officeDocument/2006/relationships/image" Target="../media/image119.png"/><Relationship Id="rId15" Type="http://schemas.openxmlformats.org/officeDocument/2006/relationships/image" Target="../media/image129.png"/><Relationship Id="rId23" Type="http://schemas.openxmlformats.org/officeDocument/2006/relationships/image" Target="../media/image137.png"/><Relationship Id="rId10" Type="http://schemas.openxmlformats.org/officeDocument/2006/relationships/image" Target="../media/image124.png"/><Relationship Id="rId19" Type="http://schemas.openxmlformats.org/officeDocument/2006/relationships/image" Target="../media/image133.png"/><Relationship Id="rId4" Type="http://schemas.openxmlformats.org/officeDocument/2006/relationships/image" Target="../media/image118.png"/><Relationship Id="rId9" Type="http://schemas.openxmlformats.org/officeDocument/2006/relationships/image" Target="../media/image123.png"/><Relationship Id="rId14" Type="http://schemas.openxmlformats.org/officeDocument/2006/relationships/image" Target="../media/image128.png"/><Relationship Id="rId22" Type="http://schemas.openxmlformats.org/officeDocument/2006/relationships/image" Target="../media/image136.png"/></Relationships>
</file>

<file path=ppt/slides/_rels/slide19.xml.rels><?xml version="1.0" encoding="UTF-8" standalone="yes"?>
<Relationships xmlns="http://schemas.openxmlformats.org/package/2006/relationships"><Relationship Id="rId8" Type="http://schemas.openxmlformats.org/officeDocument/2006/relationships/image" Target="../media/image117.png"/><Relationship Id="rId13" Type="http://schemas.openxmlformats.org/officeDocument/2006/relationships/image" Target="../media/image143.png"/><Relationship Id="rId18" Type="http://schemas.openxmlformats.org/officeDocument/2006/relationships/image" Target="../media/image147.png"/><Relationship Id="rId3" Type="http://schemas.openxmlformats.org/officeDocument/2006/relationships/image" Target="../media/image116.png"/><Relationship Id="rId21" Type="http://schemas.openxmlformats.org/officeDocument/2006/relationships/image" Target="../media/image150.png"/><Relationship Id="rId7" Type="http://schemas.openxmlformats.org/officeDocument/2006/relationships/image" Target="../media/image138.png"/><Relationship Id="rId12" Type="http://schemas.openxmlformats.org/officeDocument/2006/relationships/image" Target="../media/image142.png"/><Relationship Id="rId17" Type="http://schemas.openxmlformats.org/officeDocument/2006/relationships/image" Target="../media/image118.png"/><Relationship Id="rId2" Type="http://schemas.openxmlformats.org/officeDocument/2006/relationships/image" Target="../media/image121.png"/><Relationship Id="rId16" Type="http://schemas.openxmlformats.org/officeDocument/2006/relationships/image" Target="../media/image146.png"/><Relationship Id="rId20" Type="http://schemas.openxmlformats.org/officeDocument/2006/relationships/image" Target="../media/image149.png"/><Relationship Id="rId1" Type="http://schemas.openxmlformats.org/officeDocument/2006/relationships/slideLayout" Target="../slideLayouts/slideLayout15.xml"/><Relationship Id="rId6" Type="http://schemas.openxmlformats.org/officeDocument/2006/relationships/image" Target="../media/image130.png"/><Relationship Id="rId11" Type="http://schemas.openxmlformats.org/officeDocument/2006/relationships/image" Target="../media/image141.png"/><Relationship Id="rId24" Type="http://schemas.openxmlformats.org/officeDocument/2006/relationships/image" Target="../media/image153.png"/><Relationship Id="rId5" Type="http://schemas.openxmlformats.org/officeDocument/2006/relationships/image" Target="../media/image124.png"/><Relationship Id="rId15" Type="http://schemas.openxmlformats.org/officeDocument/2006/relationships/image" Target="../media/image145.png"/><Relationship Id="rId23" Type="http://schemas.openxmlformats.org/officeDocument/2006/relationships/image" Target="../media/image152.png"/><Relationship Id="rId10" Type="http://schemas.openxmlformats.org/officeDocument/2006/relationships/image" Target="../media/image140.png"/><Relationship Id="rId19" Type="http://schemas.openxmlformats.org/officeDocument/2006/relationships/image" Target="../media/image148.png"/><Relationship Id="rId4" Type="http://schemas.openxmlformats.org/officeDocument/2006/relationships/image" Target="../media/image126.png"/><Relationship Id="rId9" Type="http://schemas.openxmlformats.org/officeDocument/2006/relationships/image" Target="../media/image139.png"/><Relationship Id="rId14" Type="http://schemas.openxmlformats.org/officeDocument/2006/relationships/image" Target="../media/image144.png"/><Relationship Id="rId22" Type="http://schemas.openxmlformats.org/officeDocument/2006/relationships/image" Target="../media/image15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5.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3" Type="http://schemas.openxmlformats.org/officeDocument/2006/relationships/image" Target="../media/image155.png"/><Relationship Id="rId2" Type="http://schemas.openxmlformats.org/officeDocument/2006/relationships/image" Target="../media/image154.png"/><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8" Type="http://schemas.openxmlformats.org/officeDocument/2006/relationships/image" Target="../media/image161.png"/><Relationship Id="rId13" Type="http://schemas.openxmlformats.org/officeDocument/2006/relationships/image" Target="../media/image166.png"/><Relationship Id="rId18" Type="http://schemas.openxmlformats.org/officeDocument/2006/relationships/image" Target="../media/image171.png"/><Relationship Id="rId3" Type="http://schemas.openxmlformats.org/officeDocument/2006/relationships/image" Target="../media/image156.png"/><Relationship Id="rId7" Type="http://schemas.openxmlformats.org/officeDocument/2006/relationships/image" Target="../media/image160.png"/><Relationship Id="rId12" Type="http://schemas.openxmlformats.org/officeDocument/2006/relationships/image" Target="../media/image165.png"/><Relationship Id="rId17" Type="http://schemas.openxmlformats.org/officeDocument/2006/relationships/image" Target="../media/image170.png"/><Relationship Id="rId2" Type="http://schemas.openxmlformats.org/officeDocument/2006/relationships/hyperlink" Target="http://new-console.ng.bluemix.net/catalog" TargetMode="External"/><Relationship Id="rId16" Type="http://schemas.openxmlformats.org/officeDocument/2006/relationships/image" Target="../media/image169.png"/><Relationship Id="rId1" Type="http://schemas.openxmlformats.org/officeDocument/2006/relationships/slideLayout" Target="../slideLayouts/slideLayout15.xml"/><Relationship Id="rId6" Type="http://schemas.openxmlformats.org/officeDocument/2006/relationships/image" Target="../media/image159.png"/><Relationship Id="rId11" Type="http://schemas.openxmlformats.org/officeDocument/2006/relationships/image" Target="../media/image164.png"/><Relationship Id="rId5" Type="http://schemas.openxmlformats.org/officeDocument/2006/relationships/image" Target="../media/image158.png"/><Relationship Id="rId15" Type="http://schemas.openxmlformats.org/officeDocument/2006/relationships/image" Target="../media/image168.png"/><Relationship Id="rId10" Type="http://schemas.openxmlformats.org/officeDocument/2006/relationships/image" Target="../media/image163.png"/><Relationship Id="rId4" Type="http://schemas.openxmlformats.org/officeDocument/2006/relationships/image" Target="../media/image157.png"/><Relationship Id="rId9" Type="http://schemas.openxmlformats.org/officeDocument/2006/relationships/image" Target="../media/image162.png"/><Relationship Id="rId14" Type="http://schemas.openxmlformats.org/officeDocument/2006/relationships/image" Target="../media/image167.png"/></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notesSlide" Target="../notesSlides/notesSlide3.xml"/><Relationship Id="rId16" Type="http://schemas.openxmlformats.org/officeDocument/2006/relationships/image" Target="../media/image17.png"/><Relationship Id="rId1" Type="http://schemas.openxmlformats.org/officeDocument/2006/relationships/slideLayout" Target="../slideLayouts/slideLayout15.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s>
</file>

<file path=ppt/slides/_rels/slide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15.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5.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11.png"/><Relationship Id="rId7" Type="http://schemas.openxmlformats.org/officeDocument/2006/relationships/image" Target="../media/image25.png"/><Relationship Id="rId2" Type="http://schemas.openxmlformats.org/officeDocument/2006/relationships/notesSlide" Target="../notesSlides/notesSlide5.xml"/><Relationship Id="rId1" Type="http://schemas.openxmlformats.org/officeDocument/2006/relationships/slideLayout" Target="../slideLayouts/slideLayout15.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 Id="rId9" Type="http://schemas.openxmlformats.org/officeDocument/2006/relationships/image" Target="../media/image27.png"/></Relationships>
</file>

<file path=ppt/slides/_rels/slide6.xml.rels><?xml version="1.0" encoding="UTF-8" standalone="yes"?>
<Relationships xmlns="http://schemas.openxmlformats.org/package/2006/relationships"><Relationship Id="rId8" Type="http://schemas.openxmlformats.org/officeDocument/2006/relationships/image" Target="../media/image31.png"/><Relationship Id="rId13" Type="http://schemas.openxmlformats.org/officeDocument/2006/relationships/image" Target="../media/image36.png"/><Relationship Id="rId3" Type="http://schemas.openxmlformats.org/officeDocument/2006/relationships/image" Target="../media/image17.png"/><Relationship Id="rId7" Type="http://schemas.openxmlformats.org/officeDocument/2006/relationships/image" Target="../media/image23.png"/><Relationship Id="rId12" Type="http://schemas.openxmlformats.org/officeDocument/2006/relationships/image" Target="../media/image35.png"/><Relationship Id="rId2" Type="http://schemas.openxmlformats.org/officeDocument/2006/relationships/notesSlide" Target="../notesSlides/notesSlide6.xml"/><Relationship Id="rId1" Type="http://schemas.openxmlformats.org/officeDocument/2006/relationships/slideLayout" Target="../slideLayouts/slideLayout15.xml"/><Relationship Id="rId6" Type="http://schemas.openxmlformats.org/officeDocument/2006/relationships/image" Target="../media/image30.png"/><Relationship Id="rId11" Type="http://schemas.openxmlformats.org/officeDocument/2006/relationships/image" Target="../media/image34.png"/><Relationship Id="rId5" Type="http://schemas.openxmlformats.org/officeDocument/2006/relationships/image" Target="../media/image29.png"/><Relationship Id="rId10" Type="http://schemas.openxmlformats.org/officeDocument/2006/relationships/image" Target="../media/image33.png"/><Relationship Id="rId4" Type="http://schemas.openxmlformats.org/officeDocument/2006/relationships/image" Target="../media/image28.png"/><Relationship Id="rId9" Type="http://schemas.openxmlformats.org/officeDocument/2006/relationships/image" Target="../media/image32.png"/><Relationship Id="rId14" Type="http://schemas.openxmlformats.org/officeDocument/2006/relationships/image" Target="../media/image37.png"/></Relationships>
</file>

<file path=ppt/slides/_rels/slide7.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notesSlide" Target="../notesSlides/notesSlide7.xml"/><Relationship Id="rId1" Type="http://schemas.openxmlformats.org/officeDocument/2006/relationships/slideLayout" Target="../slideLayouts/slideLayout15.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8.xml.rels><?xml version="1.0" encoding="UTF-8" standalone="yes"?>
<Relationships xmlns="http://schemas.openxmlformats.org/package/2006/relationships"><Relationship Id="rId8" Type="http://schemas.openxmlformats.org/officeDocument/2006/relationships/image" Target="../media/image48.png"/><Relationship Id="rId13" Type="http://schemas.openxmlformats.org/officeDocument/2006/relationships/image" Target="../media/image53.png"/><Relationship Id="rId3" Type="http://schemas.openxmlformats.org/officeDocument/2006/relationships/image" Target="../media/image45.png"/><Relationship Id="rId7" Type="http://schemas.openxmlformats.org/officeDocument/2006/relationships/image" Target="../media/image14.png"/><Relationship Id="rId12" Type="http://schemas.openxmlformats.org/officeDocument/2006/relationships/image" Target="../media/image52.png"/><Relationship Id="rId2" Type="http://schemas.openxmlformats.org/officeDocument/2006/relationships/image" Target="../media/image44.png"/><Relationship Id="rId1" Type="http://schemas.openxmlformats.org/officeDocument/2006/relationships/slideLayout" Target="../slideLayouts/slideLayout15.xml"/><Relationship Id="rId6" Type="http://schemas.openxmlformats.org/officeDocument/2006/relationships/image" Target="../media/image47.png"/><Relationship Id="rId11" Type="http://schemas.openxmlformats.org/officeDocument/2006/relationships/image" Target="../media/image51.png"/><Relationship Id="rId5" Type="http://schemas.openxmlformats.org/officeDocument/2006/relationships/image" Target="../media/image46.png"/><Relationship Id="rId10" Type="http://schemas.openxmlformats.org/officeDocument/2006/relationships/image" Target="../media/image50.png"/><Relationship Id="rId4" Type="http://schemas.openxmlformats.org/officeDocument/2006/relationships/image" Target="../media/image10.png"/><Relationship Id="rId9" Type="http://schemas.openxmlformats.org/officeDocument/2006/relationships/image" Target="../media/image49.png"/></Relationships>
</file>

<file path=ppt/slides/_rels/slide9.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8.png"/><Relationship Id="rId3" Type="http://schemas.openxmlformats.org/officeDocument/2006/relationships/image" Target="../media/image55.png"/><Relationship Id="rId7" Type="http://schemas.openxmlformats.org/officeDocument/2006/relationships/image" Target="../media/image59.png"/><Relationship Id="rId12" Type="http://schemas.openxmlformats.org/officeDocument/2006/relationships/image" Target="../media/image12.png"/><Relationship Id="rId2" Type="http://schemas.openxmlformats.org/officeDocument/2006/relationships/image" Target="../media/image54.png"/><Relationship Id="rId1" Type="http://schemas.openxmlformats.org/officeDocument/2006/relationships/slideLayout" Target="../slideLayouts/slideLayout15.xml"/><Relationship Id="rId6" Type="http://schemas.openxmlformats.org/officeDocument/2006/relationships/image" Target="../media/image58.png"/><Relationship Id="rId11" Type="http://schemas.openxmlformats.org/officeDocument/2006/relationships/image" Target="../media/image7.png"/><Relationship Id="rId5" Type="http://schemas.openxmlformats.org/officeDocument/2006/relationships/image" Target="../media/image57.png"/><Relationship Id="rId10" Type="http://schemas.openxmlformats.org/officeDocument/2006/relationships/image" Target="../media/image6.png"/><Relationship Id="rId4" Type="http://schemas.openxmlformats.org/officeDocument/2006/relationships/image" Target="../media/image56.png"/><Relationship Id="rId9"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6" name="Shape 56"/>
          <p:cNvSpPr/>
          <p:nvPr/>
        </p:nvSpPr>
        <p:spPr>
          <a:xfrm>
            <a:off x="-1" y="-1"/>
            <a:ext cx="10058402" cy="1620680"/>
          </a:xfrm>
          <a:prstGeom prst="rect">
            <a:avLst/>
          </a:prstGeom>
          <a:solidFill>
            <a:srgbClr val="DEE6EB"/>
          </a:solidFill>
          <a:ln w="3175">
            <a:miter lim="400000"/>
          </a:ln>
        </p:spPr>
        <p:txBody>
          <a:bodyPr lIns="0" tIns="0" rIns="0" bIns="0" anchor="ctr"/>
          <a:lstStyle/>
          <a:p>
            <a:pPr lvl="0">
              <a:defRPr sz="1800">
                <a:solidFill>
                  <a:srgbClr val="FFFFFF"/>
                </a:solidFill>
              </a:defRPr>
            </a:pPr>
            <a:endParaRPr/>
          </a:p>
        </p:txBody>
      </p:sp>
      <p:sp>
        <p:nvSpPr>
          <p:cNvPr id="57" name="Shape 57"/>
          <p:cNvSpPr/>
          <p:nvPr/>
        </p:nvSpPr>
        <p:spPr>
          <a:xfrm>
            <a:off x="369887" y="906462"/>
            <a:ext cx="5506478" cy="471924"/>
          </a:xfrm>
          <a:prstGeom prst="rect">
            <a:avLst/>
          </a:prstGeom>
          <a:ln w="3175">
            <a:miter lim="400000"/>
          </a:ln>
          <a:extLst>
            <a:ext uri="{C572A759-6A51-4108-AA02-DFA0A04FC94B}">
              <ma14:wrappingTextBoxFlag xmlns:ma14="http://schemas.microsoft.com/office/mac/drawingml/2011/main" xmlns="" val="1"/>
            </a:ext>
          </a:extLst>
        </p:spPr>
        <p:txBody>
          <a:bodyPr wrap="square" lIns="50800" tIns="50800" rIns="50800" bIns="50800">
            <a:spAutoFit/>
          </a:bodyPr>
          <a:lstStyle>
            <a:lvl1pPr algn="l" defTabSz="457200">
              <a:defRPr sz="2400">
                <a:latin typeface="Helvetica Neue Light"/>
                <a:ea typeface="Helvetica Neue Light"/>
                <a:cs typeface="Helvetica Neue Light"/>
                <a:sym typeface="Helvetica Neue Light"/>
              </a:defRPr>
            </a:lvl1pPr>
          </a:lstStyle>
          <a:p>
            <a:pPr lvl="0">
              <a:defRPr sz="1800"/>
            </a:pPr>
            <a:r>
              <a:rPr lang="en-US" sz="2400" dirty="0" smtClean="0"/>
              <a:t>All Icons Database</a:t>
            </a:r>
            <a:endParaRPr sz="2400" dirty="0"/>
          </a:p>
        </p:txBody>
      </p:sp>
      <p:sp>
        <p:nvSpPr>
          <p:cNvPr id="58" name="Shape 58"/>
          <p:cNvSpPr/>
          <p:nvPr/>
        </p:nvSpPr>
        <p:spPr>
          <a:xfrm>
            <a:off x="369887" y="542924"/>
            <a:ext cx="2654966" cy="281941"/>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p>
            <a:pPr lvl="0" algn="l" defTabSz="457200">
              <a:defRPr sz="1800"/>
            </a:pPr>
            <a:r>
              <a:rPr sz="1400">
                <a:latin typeface="HelvNeue Light for IBM"/>
                <a:ea typeface="HelvNeue Light for IBM"/>
                <a:cs typeface="HelvNeue Light for IBM"/>
                <a:sym typeface="HelvNeue Light for IBM"/>
              </a:rPr>
              <a:t>IBM </a:t>
            </a:r>
            <a:r>
              <a:rPr sz="1400">
                <a:latin typeface="HelvNeue Medium for IBM"/>
                <a:ea typeface="HelvNeue Medium for IBM"/>
                <a:cs typeface="HelvNeue Medium for IBM"/>
                <a:sym typeface="HelvNeue Medium for IBM"/>
              </a:rPr>
              <a:t>Cloud Architecture Center</a:t>
            </a:r>
          </a:p>
        </p:txBody>
      </p:sp>
      <p:sp>
        <p:nvSpPr>
          <p:cNvPr id="3" name="TextBox 2"/>
          <p:cNvSpPr txBox="1"/>
          <p:nvPr/>
        </p:nvSpPr>
        <p:spPr>
          <a:xfrm>
            <a:off x="369887" y="7402807"/>
            <a:ext cx="882503" cy="202458"/>
          </a:xfrm>
          <a:prstGeom prst="rect">
            <a:avLst/>
          </a:prstGeom>
          <a:noFill/>
          <a:ln w="3175"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39290" tIns="39290" rIns="39290" bIns="39290"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tabLst/>
            </a:pPr>
            <a:r>
              <a:rPr kumimoji="0" lang="en-US" sz="800" b="0" i="0" u="none" strike="noStrike" cap="none" spc="0" normalizeH="0" baseline="0" dirty="0" smtClean="0">
                <a:ln>
                  <a:noFill/>
                </a:ln>
                <a:solidFill>
                  <a:srgbClr val="000000"/>
                </a:solidFill>
                <a:effectLst/>
                <a:uFillTx/>
                <a:latin typeface="+mn-lt"/>
                <a:ea typeface="+mn-ea"/>
                <a:cs typeface="+mn-cs"/>
                <a:sym typeface="Helvetica Light"/>
              </a:rPr>
              <a:t>July</a:t>
            </a:r>
            <a:r>
              <a:rPr kumimoji="0" lang="en-US" sz="800" b="0" i="0" u="none" strike="noStrike" cap="none" spc="0" normalizeH="0" dirty="0" smtClean="0">
                <a:ln>
                  <a:noFill/>
                </a:ln>
                <a:solidFill>
                  <a:srgbClr val="000000"/>
                </a:solidFill>
                <a:effectLst/>
                <a:uFillTx/>
                <a:latin typeface="+mn-lt"/>
                <a:ea typeface="+mn-ea"/>
                <a:cs typeface="+mn-cs"/>
                <a:sym typeface="Helvetica Light"/>
              </a:rPr>
              <a:t> 15th 2017</a:t>
            </a:r>
            <a:endParaRPr kumimoji="0" lang="en-US" sz="800" b="0" i="0" u="none" strike="noStrike" cap="none" spc="0" normalizeH="0" baseline="0" dirty="0">
              <a:ln>
                <a:noFill/>
              </a:ln>
              <a:solidFill>
                <a:srgbClr val="000000"/>
              </a:solidFill>
              <a:effectLst/>
              <a:uFillTx/>
              <a:latin typeface="+mn-lt"/>
              <a:ea typeface="+mn-ea"/>
              <a:cs typeface="+mn-cs"/>
              <a:sym typeface="Helvetica Light"/>
            </a:endParaRPr>
          </a:p>
        </p:txBody>
      </p:sp>
      <p:graphicFrame>
        <p:nvGraphicFramePr>
          <p:cNvPr id="4" name="Table 3"/>
          <p:cNvGraphicFramePr>
            <a:graphicFrameLocks noGrp="1"/>
          </p:cNvGraphicFramePr>
          <p:nvPr>
            <p:extLst>
              <p:ext uri="{D42A27DB-BD31-4B8C-83A1-F6EECF244321}">
                <p14:modId xmlns:p14="http://schemas.microsoft.com/office/powerpoint/2010/main" val="1491811168"/>
              </p:ext>
            </p:extLst>
          </p:nvPr>
        </p:nvGraphicFramePr>
        <p:xfrm>
          <a:off x="2794000" y="2448560"/>
          <a:ext cx="3886200" cy="4079240"/>
        </p:xfrm>
        <a:graphic>
          <a:graphicData uri="http://schemas.openxmlformats.org/drawingml/2006/table">
            <a:tbl>
              <a:tblPr firstRow="1" bandRow="1">
                <a:tableStyleId>{5940675A-B579-460E-94D1-54222C63F5DA}</a:tableStyleId>
              </a:tblPr>
              <a:tblGrid>
                <a:gridCol w="469900"/>
                <a:gridCol w="3416300"/>
              </a:tblGrid>
              <a:tr h="370840">
                <a:tc>
                  <a:txBody>
                    <a:bodyPr/>
                    <a:lstStyle/>
                    <a:p>
                      <a:endParaRPr lang="en-US" dirty="0"/>
                    </a:p>
                  </a:txBody>
                  <a:tcPr anchor="ctr">
                    <a:solidFill>
                      <a:srgbClr val="A9226E"/>
                    </a:solidFill>
                  </a:tcPr>
                </a:tc>
                <a:tc>
                  <a:txBody>
                    <a:bodyPr/>
                    <a:lstStyle/>
                    <a:p>
                      <a:pPr algn="l"/>
                      <a:r>
                        <a:rPr lang="en-US" dirty="0" smtClean="0"/>
                        <a:t>BLOCKCHAIN</a:t>
                      </a:r>
                      <a:r>
                        <a:rPr lang="en-US" baseline="0" dirty="0" smtClean="0"/>
                        <a:t> ICONS</a:t>
                      </a:r>
                      <a:endParaRPr lang="en-US" dirty="0"/>
                    </a:p>
                  </a:txBody>
                  <a:tcPr anchor="ctr"/>
                </a:tc>
              </a:tr>
              <a:tr h="370840">
                <a:tc>
                  <a:txBody>
                    <a:bodyPr/>
                    <a:lstStyle/>
                    <a:p>
                      <a:endParaRPr lang="en-US" dirty="0"/>
                    </a:p>
                  </a:txBody>
                  <a:tcPr anchor="ctr">
                    <a:solidFill>
                      <a:srgbClr val="C6982C"/>
                    </a:solidFill>
                  </a:tcPr>
                </a:tc>
                <a:tc>
                  <a:txBody>
                    <a:bodyPr/>
                    <a:lstStyle/>
                    <a:p>
                      <a:pPr algn="l"/>
                      <a:r>
                        <a:rPr lang="en-US" dirty="0" smtClean="0"/>
                        <a:t>USER ICONS</a:t>
                      </a:r>
                      <a:endParaRPr lang="en-US" dirty="0"/>
                    </a:p>
                  </a:txBody>
                  <a:tcPr anchor="ctr"/>
                </a:tc>
              </a:tr>
              <a:tr h="370840">
                <a:tc>
                  <a:txBody>
                    <a:bodyPr/>
                    <a:lstStyle/>
                    <a:p>
                      <a:endParaRPr lang="en-US" dirty="0"/>
                    </a:p>
                  </a:txBody>
                  <a:tcPr anchor="ctr">
                    <a:solidFill>
                      <a:srgbClr val="ECC01B"/>
                    </a:solidFill>
                  </a:tcPr>
                </a:tc>
                <a:tc>
                  <a:txBody>
                    <a:bodyPr/>
                    <a:lstStyle/>
                    <a:p>
                      <a:pPr algn="l"/>
                      <a:r>
                        <a:rPr lang="en-US" dirty="0" smtClean="0"/>
                        <a:t>APPLICATION ICONS</a:t>
                      </a:r>
                      <a:endParaRPr lang="en-US" dirty="0"/>
                    </a:p>
                  </a:txBody>
                  <a:tcPr anchor="ctr"/>
                </a:tc>
              </a:tr>
              <a:tr h="370840">
                <a:tc>
                  <a:txBody>
                    <a:bodyPr/>
                    <a:lstStyle/>
                    <a:p>
                      <a:endParaRPr lang="en-US" dirty="0"/>
                    </a:p>
                  </a:txBody>
                  <a:tcPr anchor="ctr">
                    <a:solidFill>
                      <a:srgbClr val="8DC53F"/>
                    </a:solidFill>
                  </a:tcPr>
                </a:tc>
                <a:tc>
                  <a:txBody>
                    <a:bodyPr/>
                    <a:lstStyle/>
                    <a:p>
                      <a:pPr algn="l"/>
                      <a:r>
                        <a:rPr lang="en-US" dirty="0" smtClean="0"/>
                        <a:t>INFRASTRUCTURE</a:t>
                      </a:r>
                      <a:r>
                        <a:rPr lang="en-US" baseline="0" dirty="0" smtClean="0"/>
                        <a:t> ICONS</a:t>
                      </a:r>
                      <a:endParaRPr lang="en-US" dirty="0"/>
                    </a:p>
                  </a:txBody>
                  <a:tcPr anchor="ctr"/>
                </a:tc>
              </a:tr>
              <a:tr h="370840">
                <a:tc>
                  <a:txBody>
                    <a:bodyPr/>
                    <a:lstStyle/>
                    <a:p>
                      <a:endParaRPr lang="en-US" dirty="0"/>
                    </a:p>
                  </a:txBody>
                  <a:tcPr anchor="ctr">
                    <a:solidFill>
                      <a:srgbClr val="325C80"/>
                    </a:solidFill>
                  </a:tcPr>
                </a:tc>
                <a:tc>
                  <a:txBody>
                    <a:bodyPr/>
                    <a:lstStyle/>
                    <a:p>
                      <a:pPr algn="l"/>
                      <a:r>
                        <a:rPr lang="en-US" dirty="0" smtClean="0"/>
                        <a:t>DATA STORE</a:t>
                      </a:r>
                      <a:r>
                        <a:rPr lang="en-US" baseline="0" dirty="0" smtClean="0"/>
                        <a:t> ICONS</a:t>
                      </a:r>
                      <a:endParaRPr lang="en-US" dirty="0"/>
                    </a:p>
                  </a:txBody>
                  <a:tcPr anchor="ctr"/>
                </a:tc>
              </a:tr>
              <a:tr h="370840">
                <a:tc>
                  <a:txBody>
                    <a:bodyPr/>
                    <a:lstStyle/>
                    <a:p>
                      <a:endParaRPr lang="en-US" dirty="0"/>
                    </a:p>
                  </a:txBody>
                  <a:tcPr anchor="ctr">
                    <a:solidFill>
                      <a:srgbClr val="00B19E"/>
                    </a:solidFill>
                  </a:tcPr>
                </a:tc>
                <a:tc>
                  <a:txBody>
                    <a:bodyPr/>
                    <a:lstStyle/>
                    <a:p>
                      <a:pPr algn="l"/>
                      <a:r>
                        <a:rPr lang="en-US" dirty="0" smtClean="0"/>
                        <a:t>MANAGEMENT ICONS</a:t>
                      </a:r>
                      <a:endParaRPr lang="en-US" dirty="0"/>
                    </a:p>
                  </a:txBody>
                  <a:tcPr anchor="ctr"/>
                </a:tc>
              </a:tr>
              <a:tr h="370840">
                <a:tc>
                  <a:txBody>
                    <a:bodyPr/>
                    <a:lstStyle/>
                    <a:p>
                      <a:endParaRPr lang="en-US" dirty="0"/>
                    </a:p>
                  </a:txBody>
                  <a:tcPr anchor="ctr">
                    <a:solidFill>
                      <a:srgbClr val="F47738"/>
                    </a:solidFill>
                  </a:tcPr>
                </a:tc>
                <a:tc>
                  <a:txBody>
                    <a:bodyPr/>
                    <a:lstStyle/>
                    <a:p>
                      <a:pPr algn="l"/>
                      <a:r>
                        <a:rPr lang="en-US" dirty="0" smtClean="0"/>
                        <a:t>DEVOPS ICONS</a:t>
                      </a:r>
                      <a:endParaRPr lang="en-US" dirty="0"/>
                    </a:p>
                  </a:txBody>
                  <a:tcPr anchor="ctr"/>
                </a:tc>
              </a:tr>
              <a:tr h="370840">
                <a:tc>
                  <a:txBody>
                    <a:bodyPr/>
                    <a:lstStyle/>
                    <a:p>
                      <a:endParaRPr lang="en-US" dirty="0"/>
                    </a:p>
                  </a:txBody>
                  <a:tcPr anchor="ctr">
                    <a:solidFill>
                      <a:srgbClr val="E42233"/>
                    </a:solidFill>
                  </a:tcPr>
                </a:tc>
                <a:tc>
                  <a:txBody>
                    <a:bodyPr/>
                    <a:lstStyle/>
                    <a:p>
                      <a:pPr algn="l"/>
                      <a:r>
                        <a:rPr lang="en-US" dirty="0" smtClean="0"/>
                        <a:t>SECURITY ICONS</a:t>
                      </a:r>
                      <a:endParaRPr lang="en-US" dirty="0"/>
                    </a:p>
                  </a:txBody>
                  <a:tcPr anchor="ctr"/>
                </a:tc>
              </a:tr>
              <a:tr h="370840">
                <a:tc>
                  <a:txBody>
                    <a:bodyPr/>
                    <a:lstStyle/>
                    <a:p>
                      <a:endParaRPr lang="en-US" dirty="0"/>
                    </a:p>
                  </a:txBody>
                  <a:tcPr anchor="ctr">
                    <a:solidFill>
                      <a:srgbClr val="C06328"/>
                    </a:solidFill>
                  </a:tcPr>
                </a:tc>
                <a:tc>
                  <a:txBody>
                    <a:bodyPr/>
                    <a:lstStyle/>
                    <a:p>
                      <a:pPr algn="l"/>
                      <a:r>
                        <a:rPr lang="en-US" dirty="0" smtClean="0"/>
                        <a:t>SOCIAL ICONS</a:t>
                      </a:r>
                      <a:endParaRPr lang="en-US" dirty="0"/>
                    </a:p>
                  </a:txBody>
                  <a:tcPr anchor="ctr"/>
                </a:tc>
              </a:tr>
              <a:tr h="370840">
                <a:tc>
                  <a:txBody>
                    <a:bodyPr/>
                    <a:lstStyle/>
                    <a:p>
                      <a:endParaRPr lang="en-US" dirty="0"/>
                    </a:p>
                  </a:txBody>
                  <a:tcPr anchor="ctr">
                    <a:solidFill>
                      <a:srgbClr val="724098"/>
                    </a:solidFill>
                  </a:tcPr>
                </a:tc>
                <a:tc>
                  <a:txBody>
                    <a:bodyPr/>
                    <a:lstStyle/>
                    <a:p>
                      <a:pPr algn="l"/>
                      <a:r>
                        <a:rPr lang="en-US" dirty="0" smtClean="0"/>
                        <a:t>ANALYTIC</a:t>
                      </a:r>
                      <a:r>
                        <a:rPr lang="en-US" baseline="0" dirty="0" smtClean="0"/>
                        <a:t> ICONS</a:t>
                      </a:r>
                      <a:endParaRPr lang="en-US" dirty="0"/>
                    </a:p>
                  </a:txBody>
                  <a:tcPr anchor="ctr"/>
                </a:tc>
              </a:tr>
              <a:tr h="370840">
                <a:tc>
                  <a:txBody>
                    <a:bodyPr/>
                    <a:lstStyle/>
                    <a:p>
                      <a:endParaRPr lang="en-US" dirty="0"/>
                    </a:p>
                  </a:txBody>
                  <a:tcPr anchor="ctr">
                    <a:solidFill>
                      <a:srgbClr val="196970"/>
                    </a:solidFill>
                  </a:tcPr>
                </a:tc>
                <a:tc>
                  <a:txBody>
                    <a:bodyPr/>
                    <a:lstStyle/>
                    <a:p>
                      <a:pPr algn="l"/>
                      <a:r>
                        <a:rPr lang="en-US" dirty="0" smtClean="0"/>
                        <a:t>SERVICE MANAGEMENT ICONS</a:t>
                      </a:r>
                      <a:endParaRPr lang="en-US" dirty="0"/>
                    </a:p>
                  </a:txBody>
                  <a:tcPr anchor="ctr"/>
                </a:tc>
              </a:tr>
            </a:tbl>
          </a:graphicData>
        </a:graphic>
      </p:graphicFrame>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 name="Shape 287"/>
          <p:cNvSpPr/>
          <p:nvPr/>
        </p:nvSpPr>
        <p:spPr>
          <a:xfrm>
            <a:off x="-1" y="-1"/>
            <a:ext cx="10058402" cy="1620680"/>
          </a:xfrm>
          <a:prstGeom prst="rect">
            <a:avLst/>
          </a:prstGeom>
          <a:solidFill>
            <a:srgbClr val="DEE6EB"/>
          </a:solidFill>
          <a:ln w="3175">
            <a:miter lim="400000"/>
          </a:ln>
        </p:spPr>
        <p:txBody>
          <a:bodyPr lIns="0" tIns="0" rIns="0" bIns="0" anchor="ctr"/>
          <a:lstStyle/>
          <a:p>
            <a:pPr lvl="0">
              <a:defRPr sz="1800">
                <a:solidFill>
                  <a:srgbClr val="FFFFFF"/>
                </a:solidFill>
              </a:defRPr>
            </a:pPr>
            <a:endParaRPr/>
          </a:p>
        </p:txBody>
      </p:sp>
      <p:sp>
        <p:nvSpPr>
          <p:cNvPr id="288" name="Shape 288"/>
          <p:cNvSpPr/>
          <p:nvPr/>
        </p:nvSpPr>
        <p:spPr>
          <a:xfrm>
            <a:off x="369887" y="906462"/>
            <a:ext cx="7485640" cy="471924"/>
          </a:xfrm>
          <a:prstGeom prst="rect">
            <a:avLst/>
          </a:prstGeom>
          <a:ln w="3175">
            <a:miter lim="400000"/>
          </a:ln>
          <a:extLst>
            <a:ext uri="{C572A759-6A51-4108-AA02-DFA0A04FC94B}">
              <ma14:wrappingTextBoxFlag xmlns:ma14="http://schemas.microsoft.com/office/mac/drawingml/2011/main" xmlns="" val="1"/>
            </a:ext>
          </a:extLst>
        </p:spPr>
        <p:txBody>
          <a:bodyPr wrap="square" lIns="50800" tIns="50800" rIns="50800" bIns="50800">
            <a:spAutoFit/>
          </a:bodyPr>
          <a:lstStyle>
            <a:lvl1pPr algn="l" defTabSz="457200">
              <a:defRPr sz="2400">
                <a:latin typeface="Helvetica Neue Light"/>
                <a:ea typeface="Helvetica Neue Light"/>
                <a:cs typeface="Helvetica Neue Light"/>
                <a:sym typeface="Helvetica Neue Light"/>
              </a:defRPr>
            </a:lvl1pPr>
          </a:lstStyle>
          <a:p>
            <a:pPr lvl="0">
              <a:defRPr sz="1800"/>
            </a:pPr>
            <a:r>
              <a:rPr sz="2400" dirty="0"/>
              <a:t>Infrastructure </a:t>
            </a:r>
            <a:r>
              <a:rPr sz="2400" dirty="0" smtClean="0"/>
              <a:t>Icons</a:t>
            </a:r>
            <a:r>
              <a:rPr lang="en-US" sz="2400" dirty="0" smtClean="0"/>
              <a:t> (continued) </a:t>
            </a:r>
            <a:r>
              <a:rPr lang="en-US" sz="2400" dirty="0" smtClean="0"/>
              <a:t>- SAVE FOR VISIO</a:t>
            </a:r>
            <a:endParaRPr sz="2400" dirty="0"/>
          </a:p>
        </p:txBody>
      </p:sp>
      <p:sp>
        <p:nvSpPr>
          <p:cNvPr id="289" name="Shape 289"/>
          <p:cNvSpPr/>
          <p:nvPr/>
        </p:nvSpPr>
        <p:spPr>
          <a:xfrm>
            <a:off x="369887" y="542924"/>
            <a:ext cx="2654966" cy="281941"/>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p>
            <a:pPr lvl="0" algn="l" defTabSz="457200">
              <a:defRPr sz="1800"/>
            </a:pPr>
            <a:r>
              <a:rPr sz="1400">
                <a:latin typeface="HelvNeue Light for IBM"/>
                <a:ea typeface="HelvNeue Light for IBM"/>
                <a:cs typeface="HelvNeue Light for IBM"/>
                <a:sym typeface="HelvNeue Light for IBM"/>
              </a:rPr>
              <a:t>IBM </a:t>
            </a:r>
            <a:r>
              <a:rPr sz="1400">
                <a:latin typeface="HelvNeue Medium for IBM"/>
                <a:ea typeface="HelvNeue Medium for IBM"/>
                <a:cs typeface="HelvNeue Medium for IBM"/>
                <a:sym typeface="HelvNeue Medium for IBM"/>
              </a:rPr>
              <a:t>Cloud Architecture Center</a:t>
            </a:r>
          </a:p>
        </p:txBody>
      </p:sp>
      <p:grpSp>
        <p:nvGrpSpPr>
          <p:cNvPr id="6" name="Group 5"/>
          <p:cNvGrpSpPr/>
          <p:nvPr/>
        </p:nvGrpSpPr>
        <p:grpSpPr>
          <a:xfrm>
            <a:off x="3130258" y="2077404"/>
            <a:ext cx="788025" cy="864068"/>
            <a:chOff x="7950841" y="3312628"/>
            <a:chExt cx="788025" cy="864068"/>
          </a:xfrm>
        </p:grpSpPr>
        <p:grpSp>
          <p:nvGrpSpPr>
            <p:cNvPr id="95" name="Group 94"/>
            <p:cNvGrpSpPr/>
            <p:nvPr/>
          </p:nvGrpSpPr>
          <p:grpSpPr>
            <a:xfrm>
              <a:off x="7950841" y="3312628"/>
              <a:ext cx="751661" cy="864068"/>
              <a:chOff x="0" y="6012702"/>
              <a:chExt cx="707234" cy="882308"/>
            </a:xfrm>
          </p:grpSpPr>
          <p:sp>
            <p:nvSpPr>
              <p:cNvPr id="96" name="Shape 252"/>
              <p:cNvSpPr/>
              <p:nvPr/>
            </p:nvSpPr>
            <p:spPr>
              <a:xfrm>
                <a:off x="0" y="6012702"/>
                <a:ext cx="707234" cy="70723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8DC53F"/>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97" name="Shape 254"/>
              <p:cNvSpPr/>
              <p:nvPr/>
            </p:nvSpPr>
            <p:spPr>
              <a:xfrm>
                <a:off x="202788" y="6769300"/>
                <a:ext cx="301652" cy="125710"/>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BYOIP</a:t>
                </a:r>
              </a:p>
            </p:txBody>
          </p:sp>
        </p:grpSp>
        <p:pic>
          <p:nvPicPr>
            <p:cNvPr id="98" name="Picture 9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38131" y="3425468"/>
              <a:ext cx="700735" cy="619597"/>
            </a:xfrm>
            <a:prstGeom prst="rect">
              <a:avLst/>
            </a:prstGeom>
          </p:spPr>
        </p:pic>
      </p:grpSp>
      <p:grpSp>
        <p:nvGrpSpPr>
          <p:cNvPr id="7" name="Group 6"/>
          <p:cNvGrpSpPr/>
          <p:nvPr/>
        </p:nvGrpSpPr>
        <p:grpSpPr>
          <a:xfrm>
            <a:off x="4398257" y="2073143"/>
            <a:ext cx="751661" cy="864067"/>
            <a:chOff x="7942465" y="4484668"/>
            <a:chExt cx="751661" cy="864067"/>
          </a:xfrm>
        </p:grpSpPr>
        <p:grpSp>
          <p:nvGrpSpPr>
            <p:cNvPr id="99" name="Group 98"/>
            <p:cNvGrpSpPr/>
            <p:nvPr/>
          </p:nvGrpSpPr>
          <p:grpSpPr>
            <a:xfrm>
              <a:off x="7942465" y="4484668"/>
              <a:ext cx="751661" cy="864067"/>
              <a:chOff x="0" y="6012702"/>
              <a:chExt cx="707234" cy="882308"/>
            </a:xfrm>
          </p:grpSpPr>
          <p:sp>
            <p:nvSpPr>
              <p:cNvPr id="100" name="Shape 252"/>
              <p:cNvSpPr/>
              <p:nvPr/>
            </p:nvSpPr>
            <p:spPr>
              <a:xfrm>
                <a:off x="0" y="6012702"/>
                <a:ext cx="707234" cy="70723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8DC53F"/>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101" name="Shape 254"/>
              <p:cNvSpPr/>
              <p:nvPr/>
            </p:nvSpPr>
            <p:spPr>
              <a:xfrm>
                <a:off x="87407" y="6769300"/>
                <a:ext cx="532415" cy="125710"/>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EXAMPLES</a:t>
                </a:r>
              </a:p>
            </p:txBody>
          </p:sp>
        </p:grpSp>
        <p:pic>
          <p:nvPicPr>
            <p:cNvPr id="107" name="_-30.png"/>
            <p:cNvPicPr/>
            <p:nvPr/>
          </p:nvPicPr>
          <p:blipFill>
            <a:blip r:embed="rId3">
              <a:extLst/>
            </a:blip>
            <a:srcRect l="22616" t="18771" r="22616" b="18771"/>
            <a:stretch>
              <a:fillRect/>
            </a:stretch>
          </p:blipFill>
          <p:spPr>
            <a:xfrm>
              <a:off x="8124630" y="4616291"/>
              <a:ext cx="387325" cy="441724"/>
            </a:xfrm>
            <a:prstGeom prst="rect">
              <a:avLst/>
            </a:prstGeom>
            <a:ln w="3175" cap="flat">
              <a:noFill/>
              <a:miter lim="400000"/>
            </a:ln>
            <a:effectLst/>
          </p:spPr>
        </p:pic>
      </p:grpSp>
      <p:grpSp>
        <p:nvGrpSpPr>
          <p:cNvPr id="8" name="Group 7"/>
          <p:cNvGrpSpPr/>
          <p:nvPr/>
        </p:nvGrpSpPr>
        <p:grpSpPr>
          <a:xfrm>
            <a:off x="1787020" y="2077404"/>
            <a:ext cx="754239" cy="997485"/>
            <a:chOff x="7924800" y="5942720"/>
            <a:chExt cx="754239" cy="997485"/>
          </a:xfrm>
        </p:grpSpPr>
        <p:grpSp>
          <p:nvGrpSpPr>
            <p:cNvPr id="108" name="Group 107"/>
            <p:cNvGrpSpPr/>
            <p:nvPr/>
          </p:nvGrpSpPr>
          <p:grpSpPr>
            <a:xfrm>
              <a:off x="7924800" y="5942720"/>
              <a:ext cx="754239" cy="997485"/>
              <a:chOff x="0" y="6012702"/>
              <a:chExt cx="709661" cy="1018543"/>
            </a:xfrm>
          </p:grpSpPr>
          <p:sp>
            <p:nvSpPr>
              <p:cNvPr id="109" name="Shape 252"/>
              <p:cNvSpPr/>
              <p:nvPr/>
            </p:nvSpPr>
            <p:spPr>
              <a:xfrm>
                <a:off x="0" y="6012702"/>
                <a:ext cx="707234" cy="70723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8DC53F"/>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110" name="Shape 254"/>
              <p:cNvSpPr/>
              <p:nvPr/>
            </p:nvSpPr>
            <p:spPr>
              <a:xfrm>
                <a:off x="17369" y="6779826"/>
                <a:ext cx="692292" cy="251419"/>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AVAILABILITY </a:t>
                </a:r>
              </a:p>
              <a:p>
                <a:pPr lvl="0">
                  <a:defRPr sz="1800" b="0">
                    <a:solidFill>
                      <a:srgbClr val="000000"/>
                    </a:solidFill>
                  </a:defRPr>
                </a:pPr>
                <a:r>
                  <a:rPr lang="en-US" sz="800" b="1" dirty="0" smtClean="0">
                    <a:solidFill>
                      <a:srgbClr val="4277BB"/>
                    </a:solidFill>
                  </a:rPr>
                  <a:t>GOVERNANCE</a:t>
                </a:r>
              </a:p>
            </p:txBody>
          </p:sp>
        </p:grpSp>
        <p:pic>
          <p:nvPicPr>
            <p:cNvPr id="116" name="_-20.png"/>
            <p:cNvPicPr/>
            <p:nvPr/>
          </p:nvPicPr>
          <p:blipFill>
            <a:blip r:embed="rId4">
              <a:extLst/>
            </a:blip>
            <a:srcRect l="12622" t="15591" r="9640" b="22263"/>
            <a:stretch>
              <a:fillRect/>
            </a:stretch>
          </p:blipFill>
          <p:spPr>
            <a:xfrm>
              <a:off x="8049233" y="6050047"/>
              <a:ext cx="551990" cy="439514"/>
            </a:xfrm>
            <a:prstGeom prst="rect">
              <a:avLst/>
            </a:prstGeom>
            <a:ln w="3175" cap="flat">
              <a:noFill/>
              <a:miter lim="400000"/>
            </a:ln>
            <a:effectLst/>
          </p:spPr>
        </p:pic>
      </p:grpSp>
      <p:grpSp>
        <p:nvGrpSpPr>
          <p:cNvPr id="117" name="Group 116"/>
          <p:cNvGrpSpPr/>
          <p:nvPr/>
        </p:nvGrpSpPr>
        <p:grpSpPr>
          <a:xfrm>
            <a:off x="550122" y="3212240"/>
            <a:ext cx="764633" cy="867767"/>
            <a:chOff x="7415411" y="5974611"/>
            <a:chExt cx="764633" cy="867767"/>
          </a:xfrm>
        </p:grpSpPr>
        <p:sp>
          <p:nvSpPr>
            <p:cNvPr id="118" name="Shape 254"/>
            <p:cNvSpPr/>
            <p:nvPr/>
          </p:nvSpPr>
          <p:spPr>
            <a:xfrm>
              <a:off x="7415411" y="6719267"/>
              <a:ext cx="764633" cy="12311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DATA SERVICE</a:t>
              </a:r>
              <a:endParaRPr sz="800" b="1" dirty="0">
                <a:solidFill>
                  <a:srgbClr val="4277BB"/>
                </a:solidFill>
              </a:endParaRPr>
            </a:p>
          </p:txBody>
        </p:sp>
        <p:grpSp>
          <p:nvGrpSpPr>
            <p:cNvPr id="119" name="Group 118"/>
            <p:cNvGrpSpPr/>
            <p:nvPr/>
          </p:nvGrpSpPr>
          <p:grpSpPr>
            <a:xfrm>
              <a:off x="7421897" y="5974611"/>
              <a:ext cx="707234" cy="707235"/>
              <a:chOff x="7421897" y="5974611"/>
              <a:chExt cx="707234" cy="707235"/>
            </a:xfrm>
          </p:grpSpPr>
          <p:sp>
            <p:nvSpPr>
              <p:cNvPr id="120" name="Shape 252"/>
              <p:cNvSpPr/>
              <p:nvPr/>
            </p:nvSpPr>
            <p:spPr>
              <a:xfrm>
                <a:off x="7421897" y="5974611"/>
                <a:ext cx="707234" cy="70723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8DC53F"/>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pic>
            <p:nvPicPr>
              <p:cNvPr id="121" name="_-41.png"/>
              <p:cNvPicPr/>
              <p:nvPr/>
            </p:nvPicPr>
            <p:blipFill>
              <a:blip r:embed="rId5">
                <a:extLst/>
              </a:blip>
              <a:srcRect l="21704" t="15445" r="21704" b="15445"/>
              <a:stretch>
                <a:fillRect/>
              </a:stretch>
            </p:blipFill>
            <p:spPr>
              <a:xfrm>
                <a:off x="7573831" y="6067479"/>
                <a:ext cx="400239" cy="488767"/>
              </a:xfrm>
              <a:prstGeom prst="rect">
                <a:avLst/>
              </a:prstGeom>
              <a:ln w="3175" cap="flat">
                <a:noFill/>
                <a:miter lim="400000"/>
              </a:ln>
              <a:effectLst/>
            </p:spPr>
          </p:pic>
        </p:grpSp>
      </p:grpSp>
      <p:grpSp>
        <p:nvGrpSpPr>
          <p:cNvPr id="9" name="Group 8"/>
          <p:cNvGrpSpPr/>
          <p:nvPr/>
        </p:nvGrpSpPr>
        <p:grpSpPr>
          <a:xfrm>
            <a:off x="1810569" y="3222197"/>
            <a:ext cx="779059" cy="991186"/>
            <a:chOff x="6768477" y="4590818"/>
            <a:chExt cx="779059" cy="991186"/>
          </a:xfrm>
        </p:grpSpPr>
        <p:grpSp>
          <p:nvGrpSpPr>
            <p:cNvPr id="122" name="Group 121"/>
            <p:cNvGrpSpPr/>
            <p:nvPr/>
          </p:nvGrpSpPr>
          <p:grpSpPr>
            <a:xfrm>
              <a:off x="6768477" y="4590818"/>
              <a:ext cx="779059" cy="991186"/>
              <a:chOff x="7399842" y="5974611"/>
              <a:chExt cx="779059" cy="991186"/>
            </a:xfrm>
          </p:grpSpPr>
          <p:sp>
            <p:nvSpPr>
              <p:cNvPr id="123" name="Shape 254"/>
              <p:cNvSpPr/>
              <p:nvPr/>
            </p:nvSpPr>
            <p:spPr>
              <a:xfrm>
                <a:off x="7399842" y="6719576"/>
                <a:ext cx="779059" cy="24622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DATA BACKUP </a:t>
                </a:r>
              </a:p>
              <a:p>
                <a:pPr lvl="0">
                  <a:defRPr sz="1800" b="0">
                    <a:solidFill>
                      <a:srgbClr val="000000"/>
                    </a:solidFill>
                  </a:defRPr>
                </a:pPr>
                <a:r>
                  <a:rPr lang="en-US" sz="800" b="1" dirty="0" smtClean="0">
                    <a:solidFill>
                      <a:srgbClr val="4277BB"/>
                    </a:solidFill>
                  </a:rPr>
                  <a:t>SERVICE</a:t>
                </a:r>
                <a:endParaRPr sz="800" b="1" dirty="0">
                  <a:solidFill>
                    <a:srgbClr val="4277BB"/>
                  </a:solidFill>
                </a:endParaRPr>
              </a:p>
            </p:txBody>
          </p:sp>
          <p:sp>
            <p:nvSpPr>
              <p:cNvPr id="125" name="Shape 252"/>
              <p:cNvSpPr/>
              <p:nvPr/>
            </p:nvSpPr>
            <p:spPr>
              <a:xfrm>
                <a:off x="7421897" y="5974611"/>
                <a:ext cx="707234" cy="70723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8DC53F"/>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pic>
          <p:nvPicPr>
            <p:cNvPr id="132" name="Picture 13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02822" y="4795083"/>
              <a:ext cx="694944" cy="298704"/>
            </a:xfrm>
            <a:prstGeom prst="rect">
              <a:avLst/>
            </a:prstGeom>
          </p:spPr>
        </p:pic>
      </p:grpSp>
      <p:grpSp>
        <p:nvGrpSpPr>
          <p:cNvPr id="10" name="Group 9"/>
          <p:cNvGrpSpPr/>
          <p:nvPr/>
        </p:nvGrpSpPr>
        <p:grpSpPr>
          <a:xfrm>
            <a:off x="397148" y="4409618"/>
            <a:ext cx="1019510" cy="854890"/>
            <a:chOff x="6647460" y="3300942"/>
            <a:chExt cx="1019510" cy="854890"/>
          </a:xfrm>
        </p:grpSpPr>
        <p:sp>
          <p:nvSpPr>
            <p:cNvPr id="78" name="Shape 254"/>
            <p:cNvSpPr/>
            <p:nvPr/>
          </p:nvSpPr>
          <p:spPr>
            <a:xfrm>
              <a:off x="6647460" y="4032721"/>
              <a:ext cx="1019510" cy="12311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VIRTUAL MACHINES</a:t>
              </a:r>
            </a:p>
          </p:txBody>
        </p:sp>
        <p:grpSp>
          <p:nvGrpSpPr>
            <p:cNvPr id="11" name="Group 10"/>
            <p:cNvGrpSpPr/>
            <p:nvPr/>
          </p:nvGrpSpPr>
          <p:grpSpPr>
            <a:xfrm>
              <a:off x="6758827" y="3300942"/>
              <a:ext cx="751661" cy="692612"/>
              <a:chOff x="6730166" y="3042654"/>
              <a:chExt cx="751661" cy="692612"/>
            </a:xfrm>
          </p:grpSpPr>
          <p:pic>
            <p:nvPicPr>
              <p:cNvPr id="90" name="_-29.png"/>
              <p:cNvPicPr/>
              <p:nvPr/>
            </p:nvPicPr>
            <p:blipFill>
              <a:blip r:embed="rId7">
                <a:extLst/>
              </a:blip>
              <a:srcRect l="19263" t="26695" r="17477" b="21723"/>
              <a:stretch>
                <a:fillRect/>
              </a:stretch>
            </p:blipFill>
            <p:spPr>
              <a:xfrm>
                <a:off x="6882303" y="3255827"/>
                <a:ext cx="447391" cy="364796"/>
              </a:xfrm>
              <a:prstGeom prst="rect">
                <a:avLst/>
              </a:prstGeom>
              <a:ln w="3175" cap="flat">
                <a:noFill/>
                <a:miter lim="400000"/>
              </a:ln>
              <a:effectLst/>
            </p:spPr>
          </p:pic>
          <p:grpSp>
            <p:nvGrpSpPr>
              <p:cNvPr id="113" name="Group 112"/>
              <p:cNvGrpSpPr/>
              <p:nvPr/>
            </p:nvGrpSpPr>
            <p:grpSpPr>
              <a:xfrm>
                <a:off x="6730166" y="3042654"/>
                <a:ext cx="751661" cy="692612"/>
                <a:chOff x="6853924" y="3301345"/>
                <a:chExt cx="751661" cy="692612"/>
              </a:xfrm>
            </p:grpSpPr>
            <p:sp>
              <p:nvSpPr>
                <p:cNvPr id="114" name="Shape 252"/>
                <p:cNvSpPr/>
                <p:nvPr/>
              </p:nvSpPr>
              <p:spPr>
                <a:xfrm>
                  <a:off x="6853924" y="3301345"/>
                  <a:ext cx="751661" cy="69261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8DC53F"/>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pic>
              <p:nvPicPr>
                <p:cNvPr id="115" name="Picture 11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916662" y="3370531"/>
                  <a:ext cx="627888" cy="548640"/>
                </a:xfrm>
                <a:prstGeom prst="rect">
                  <a:avLst/>
                </a:prstGeom>
              </p:spPr>
            </p:pic>
          </p:grpSp>
          <p:pic>
            <p:nvPicPr>
              <p:cNvPr id="127" name="_-29.png"/>
              <p:cNvPicPr/>
              <p:nvPr/>
            </p:nvPicPr>
            <p:blipFill>
              <a:blip r:embed="rId7">
                <a:extLst/>
              </a:blip>
              <a:srcRect l="19263" t="26695" r="17477" b="21723"/>
              <a:stretch>
                <a:fillRect/>
              </a:stretch>
            </p:blipFill>
            <p:spPr>
              <a:xfrm>
                <a:off x="6931774" y="3283232"/>
                <a:ext cx="447391" cy="364796"/>
              </a:xfrm>
              <a:prstGeom prst="rect">
                <a:avLst/>
              </a:prstGeom>
              <a:ln w="3175" cap="flat">
                <a:noFill/>
                <a:miter lim="400000"/>
              </a:ln>
              <a:effectLst/>
            </p:spPr>
          </p:pic>
        </p:grpSp>
      </p:grpSp>
      <p:grpSp>
        <p:nvGrpSpPr>
          <p:cNvPr id="130" name="Group 129"/>
          <p:cNvGrpSpPr/>
          <p:nvPr/>
        </p:nvGrpSpPr>
        <p:grpSpPr>
          <a:xfrm>
            <a:off x="294124" y="2068839"/>
            <a:ext cx="1154162" cy="987176"/>
            <a:chOff x="7749594" y="1908628"/>
            <a:chExt cx="1154162" cy="987176"/>
          </a:xfrm>
        </p:grpSpPr>
        <p:grpSp>
          <p:nvGrpSpPr>
            <p:cNvPr id="131" name="Group 130"/>
            <p:cNvGrpSpPr/>
            <p:nvPr/>
          </p:nvGrpSpPr>
          <p:grpSpPr>
            <a:xfrm>
              <a:off x="7749594" y="1908628"/>
              <a:ext cx="1154162" cy="987176"/>
              <a:chOff x="-189354" y="6012702"/>
              <a:chExt cx="1085947" cy="1008017"/>
            </a:xfrm>
          </p:grpSpPr>
          <p:sp>
            <p:nvSpPr>
              <p:cNvPr id="134" name="Shape 252"/>
              <p:cNvSpPr/>
              <p:nvPr/>
            </p:nvSpPr>
            <p:spPr>
              <a:xfrm>
                <a:off x="0" y="6012702"/>
                <a:ext cx="707234" cy="70723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8DC53F"/>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135" name="Shape 254"/>
              <p:cNvSpPr/>
              <p:nvPr/>
            </p:nvSpPr>
            <p:spPr>
              <a:xfrm>
                <a:off x="-189354" y="6769300"/>
                <a:ext cx="1085947" cy="251419"/>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DISASTER RECOVERY </a:t>
                </a:r>
              </a:p>
              <a:p>
                <a:pPr lvl="0">
                  <a:defRPr sz="1800" b="0">
                    <a:solidFill>
                      <a:srgbClr val="000000"/>
                    </a:solidFill>
                  </a:defRPr>
                </a:pPr>
                <a:r>
                  <a:rPr lang="en-US" sz="800" b="1" dirty="0" smtClean="0">
                    <a:solidFill>
                      <a:srgbClr val="4277BB"/>
                    </a:solidFill>
                  </a:rPr>
                  <a:t>MANAGEMENT</a:t>
                </a:r>
              </a:p>
            </p:txBody>
          </p:sp>
        </p:grpSp>
        <p:pic>
          <p:nvPicPr>
            <p:cNvPr id="133" name="_-29.png"/>
            <p:cNvPicPr/>
            <p:nvPr/>
          </p:nvPicPr>
          <p:blipFill>
            <a:blip r:embed="rId7">
              <a:extLst/>
            </a:blip>
            <a:srcRect l="19263" t="26695" r="17477" b="21723"/>
            <a:stretch>
              <a:fillRect/>
            </a:stretch>
          </p:blipFill>
          <p:spPr>
            <a:xfrm>
              <a:off x="8102977" y="2085726"/>
              <a:ext cx="447391" cy="364796"/>
            </a:xfrm>
            <a:prstGeom prst="rect">
              <a:avLst/>
            </a:prstGeom>
            <a:ln w="3175" cap="flat">
              <a:noFill/>
              <a:miter lim="400000"/>
            </a:ln>
            <a:effectLst/>
          </p:spPr>
        </p:pic>
      </p:grpSp>
      <p:sp>
        <p:nvSpPr>
          <p:cNvPr id="106" name="Shape 254"/>
          <p:cNvSpPr/>
          <p:nvPr/>
        </p:nvSpPr>
        <p:spPr>
          <a:xfrm>
            <a:off x="3160741" y="3981297"/>
            <a:ext cx="759824" cy="12311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FILE STORAGE</a:t>
            </a:r>
            <a:endParaRPr sz="800" b="1" dirty="0">
              <a:solidFill>
                <a:srgbClr val="4277BB"/>
              </a:solidFill>
            </a:endParaRPr>
          </a:p>
        </p:txBody>
      </p:sp>
      <p:pic>
        <p:nvPicPr>
          <p:cNvPr id="147" name="_-10.png"/>
          <p:cNvPicPr/>
          <p:nvPr/>
        </p:nvPicPr>
        <p:blipFill>
          <a:blip r:embed="rId9">
            <a:extLst/>
          </a:blip>
          <a:srcRect l="18106" t="18000" r="18106" b="18000"/>
          <a:stretch>
            <a:fillRect/>
          </a:stretch>
        </p:blipFill>
        <p:spPr>
          <a:xfrm>
            <a:off x="2001891" y="4409618"/>
            <a:ext cx="451118" cy="452626"/>
          </a:xfrm>
          <a:prstGeom prst="rect">
            <a:avLst/>
          </a:prstGeom>
          <a:ln w="3175" cap="flat">
            <a:noFill/>
            <a:miter lim="400000"/>
          </a:ln>
          <a:effectLst/>
        </p:spPr>
      </p:pic>
      <p:grpSp>
        <p:nvGrpSpPr>
          <p:cNvPr id="152" name="Group 151"/>
          <p:cNvGrpSpPr/>
          <p:nvPr/>
        </p:nvGrpSpPr>
        <p:grpSpPr>
          <a:xfrm>
            <a:off x="1748499" y="4409618"/>
            <a:ext cx="1096454" cy="963277"/>
            <a:chOff x="270626" y="1947074"/>
            <a:chExt cx="1096454" cy="963277"/>
          </a:xfrm>
        </p:grpSpPr>
        <p:sp>
          <p:nvSpPr>
            <p:cNvPr id="153" name="Shape 282"/>
            <p:cNvSpPr/>
            <p:nvPr/>
          </p:nvSpPr>
          <p:spPr>
            <a:xfrm>
              <a:off x="386136" y="1947074"/>
              <a:ext cx="707235" cy="70723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8DC53F"/>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154" name="Group 285"/>
            <p:cNvGrpSpPr/>
            <p:nvPr/>
          </p:nvGrpSpPr>
          <p:grpSpPr>
            <a:xfrm>
              <a:off x="270626" y="2084200"/>
              <a:ext cx="1096454" cy="826151"/>
              <a:chOff x="45661" y="127304"/>
              <a:chExt cx="1096452" cy="826147"/>
            </a:xfrm>
          </p:grpSpPr>
          <p:pic>
            <p:nvPicPr>
              <p:cNvPr id="155" name="_-10.png"/>
              <p:cNvPicPr/>
              <p:nvPr/>
            </p:nvPicPr>
            <p:blipFill>
              <a:blip r:embed="rId9">
                <a:extLst/>
              </a:blip>
              <a:srcRect l="18106" t="18000" r="18106" b="18000"/>
              <a:stretch>
                <a:fillRect/>
              </a:stretch>
            </p:blipFill>
            <p:spPr>
              <a:xfrm>
                <a:off x="291644" y="127304"/>
                <a:ext cx="451116" cy="452624"/>
              </a:xfrm>
              <a:prstGeom prst="rect">
                <a:avLst/>
              </a:prstGeom>
              <a:ln w="3175" cap="flat">
                <a:noFill/>
                <a:miter lim="400000"/>
              </a:ln>
              <a:effectLst/>
            </p:spPr>
          </p:pic>
          <p:sp>
            <p:nvSpPr>
              <p:cNvPr id="156" name="Shape 284"/>
              <p:cNvSpPr/>
              <p:nvPr/>
            </p:nvSpPr>
            <p:spPr>
              <a:xfrm>
                <a:off x="45661" y="707231"/>
                <a:ext cx="1096452" cy="246220"/>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CONTENT  DELIVERY </a:t>
                </a:r>
              </a:p>
              <a:p>
                <a:pPr lvl="0">
                  <a:defRPr sz="1800" b="0">
                    <a:solidFill>
                      <a:srgbClr val="000000"/>
                    </a:solidFill>
                  </a:defRPr>
                </a:pPr>
                <a:r>
                  <a:rPr lang="en-US" sz="800" b="1" dirty="0" smtClean="0">
                    <a:solidFill>
                      <a:srgbClr val="4277BB"/>
                    </a:solidFill>
                  </a:rPr>
                  <a:t>NETWORK</a:t>
                </a:r>
                <a:endParaRPr sz="800" b="1" dirty="0">
                  <a:solidFill>
                    <a:srgbClr val="4277BB"/>
                  </a:solidFill>
                </a:endParaRPr>
              </a:p>
            </p:txBody>
          </p:sp>
        </p:grpSp>
      </p:grpSp>
      <p:grpSp>
        <p:nvGrpSpPr>
          <p:cNvPr id="13" name="Group 12"/>
          <p:cNvGrpSpPr/>
          <p:nvPr/>
        </p:nvGrpSpPr>
        <p:grpSpPr>
          <a:xfrm>
            <a:off x="517719" y="5599518"/>
            <a:ext cx="884858" cy="844531"/>
            <a:chOff x="517719" y="5599518"/>
            <a:chExt cx="884858" cy="844531"/>
          </a:xfrm>
        </p:grpSpPr>
        <p:pic>
          <p:nvPicPr>
            <p:cNvPr id="12" name="Picture 11"/>
            <p:cNvPicPr>
              <a:picLocks noChangeAspect="1"/>
            </p:cNvPicPr>
            <p:nvPr/>
          </p:nvPicPr>
          <p:blipFill>
            <a:blip r:embed="rId10"/>
            <a:stretch>
              <a:fillRect/>
            </a:stretch>
          </p:blipFill>
          <p:spPr>
            <a:xfrm>
              <a:off x="584238" y="5599518"/>
              <a:ext cx="755143" cy="699550"/>
            </a:xfrm>
            <a:prstGeom prst="rect">
              <a:avLst/>
            </a:prstGeom>
          </p:spPr>
        </p:pic>
        <p:sp>
          <p:nvSpPr>
            <p:cNvPr id="157" name="Shape 254"/>
            <p:cNvSpPr/>
            <p:nvPr/>
          </p:nvSpPr>
          <p:spPr>
            <a:xfrm>
              <a:off x="517719" y="6320938"/>
              <a:ext cx="884858" cy="12311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SYSTEM ROUTER</a:t>
              </a:r>
            </a:p>
          </p:txBody>
        </p:sp>
      </p:grpSp>
      <p:grpSp>
        <p:nvGrpSpPr>
          <p:cNvPr id="16" name="Group 15"/>
          <p:cNvGrpSpPr/>
          <p:nvPr/>
        </p:nvGrpSpPr>
        <p:grpSpPr>
          <a:xfrm>
            <a:off x="1750352" y="5575719"/>
            <a:ext cx="934551" cy="991440"/>
            <a:chOff x="1750352" y="5575719"/>
            <a:chExt cx="934551" cy="991440"/>
          </a:xfrm>
        </p:grpSpPr>
        <p:pic>
          <p:nvPicPr>
            <p:cNvPr id="15" name="Picture 14"/>
            <p:cNvPicPr>
              <a:picLocks noChangeAspect="1"/>
            </p:cNvPicPr>
            <p:nvPr/>
          </p:nvPicPr>
          <p:blipFill>
            <a:blip r:embed="rId11"/>
            <a:stretch>
              <a:fillRect/>
            </a:stretch>
          </p:blipFill>
          <p:spPr>
            <a:xfrm>
              <a:off x="1862837" y="5575719"/>
              <a:ext cx="744532" cy="744898"/>
            </a:xfrm>
            <a:prstGeom prst="rect">
              <a:avLst/>
            </a:prstGeom>
          </p:spPr>
        </p:pic>
        <p:sp>
          <p:nvSpPr>
            <p:cNvPr id="158" name="Shape 254"/>
            <p:cNvSpPr/>
            <p:nvPr/>
          </p:nvSpPr>
          <p:spPr>
            <a:xfrm>
              <a:off x="1750352" y="6320938"/>
              <a:ext cx="934551" cy="24622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VIRTUAL ROUTER </a:t>
              </a:r>
            </a:p>
            <a:p>
              <a:pPr lvl="0">
                <a:defRPr sz="1800" b="0">
                  <a:solidFill>
                    <a:srgbClr val="000000"/>
                  </a:solidFill>
                </a:defRPr>
              </a:pPr>
              <a:r>
                <a:rPr lang="en-US" sz="800" b="1" dirty="0" smtClean="0">
                  <a:solidFill>
                    <a:srgbClr val="4277BB"/>
                  </a:solidFill>
                </a:rPr>
                <a:t>APPLPIANCE</a:t>
              </a:r>
            </a:p>
          </p:txBody>
        </p:sp>
      </p:grpSp>
      <p:sp>
        <p:nvSpPr>
          <p:cNvPr id="160" name="Shape 254"/>
          <p:cNvSpPr/>
          <p:nvPr/>
        </p:nvSpPr>
        <p:spPr>
          <a:xfrm>
            <a:off x="3216047" y="5108338"/>
            <a:ext cx="649217" cy="12311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DIRECT LINK</a:t>
            </a:r>
            <a:endParaRPr sz="800" b="1" dirty="0">
              <a:solidFill>
                <a:srgbClr val="4277BB"/>
              </a:solidFill>
            </a:endParaRPr>
          </a:p>
        </p:txBody>
      </p:sp>
      <p:grpSp>
        <p:nvGrpSpPr>
          <p:cNvPr id="72" name="Group 71"/>
          <p:cNvGrpSpPr/>
          <p:nvPr/>
        </p:nvGrpSpPr>
        <p:grpSpPr>
          <a:xfrm>
            <a:off x="5606317" y="3207176"/>
            <a:ext cx="953787" cy="909433"/>
            <a:chOff x="5606317" y="3207176"/>
            <a:chExt cx="953787" cy="909433"/>
          </a:xfrm>
        </p:grpSpPr>
        <p:sp>
          <p:nvSpPr>
            <p:cNvPr id="128" name="Shape 254"/>
            <p:cNvSpPr/>
            <p:nvPr/>
          </p:nvSpPr>
          <p:spPr>
            <a:xfrm>
              <a:off x="5606317" y="3993498"/>
              <a:ext cx="953787" cy="12311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OBJECT STORAGE</a:t>
              </a:r>
              <a:endParaRPr sz="800" b="1" dirty="0">
                <a:solidFill>
                  <a:srgbClr val="4277BB"/>
                </a:solidFill>
              </a:endParaRPr>
            </a:p>
          </p:txBody>
        </p:sp>
        <p:pic>
          <p:nvPicPr>
            <p:cNvPr id="21" name="Picture 20"/>
            <p:cNvPicPr>
              <a:picLocks noChangeAspect="1"/>
            </p:cNvPicPr>
            <p:nvPr/>
          </p:nvPicPr>
          <p:blipFill>
            <a:blip r:embed="rId12"/>
            <a:stretch>
              <a:fillRect/>
            </a:stretch>
          </p:blipFill>
          <p:spPr>
            <a:xfrm>
              <a:off x="5673005" y="3207176"/>
              <a:ext cx="781041" cy="781426"/>
            </a:xfrm>
            <a:prstGeom prst="rect">
              <a:avLst/>
            </a:prstGeom>
          </p:spPr>
        </p:pic>
      </p:grpSp>
      <p:grpSp>
        <p:nvGrpSpPr>
          <p:cNvPr id="75" name="Group 74"/>
          <p:cNvGrpSpPr/>
          <p:nvPr/>
        </p:nvGrpSpPr>
        <p:grpSpPr>
          <a:xfrm>
            <a:off x="4413703" y="3198166"/>
            <a:ext cx="900888" cy="906242"/>
            <a:chOff x="4413703" y="3198166"/>
            <a:chExt cx="900888" cy="906242"/>
          </a:xfrm>
        </p:grpSpPr>
        <p:sp>
          <p:nvSpPr>
            <p:cNvPr id="139" name="Shape 254"/>
            <p:cNvSpPr/>
            <p:nvPr/>
          </p:nvSpPr>
          <p:spPr>
            <a:xfrm>
              <a:off x="4413703" y="3981297"/>
              <a:ext cx="900888" cy="12311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BLOCK STORAGE</a:t>
              </a:r>
              <a:endParaRPr sz="800" b="1" dirty="0">
                <a:solidFill>
                  <a:srgbClr val="4277BB"/>
                </a:solidFill>
              </a:endParaRPr>
            </a:p>
          </p:txBody>
        </p:sp>
        <p:pic>
          <p:nvPicPr>
            <p:cNvPr id="70" name="Picture 69"/>
            <p:cNvPicPr>
              <a:picLocks noChangeAspect="1"/>
            </p:cNvPicPr>
            <p:nvPr/>
          </p:nvPicPr>
          <p:blipFill>
            <a:blip r:embed="rId13"/>
            <a:stretch>
              <a:fillRect/>
            </a:stretch>
          </p:blipFill>
          <p:spPr>
            <a:xfrm>
              <a:off x="4448863" y="3198166"/>
              <a:ext cx="770151" cy="770530"/>
            </a:xfrm>
            <a:prstGeom prst="rect">
              <a:avLst/>
            </a:prstGeom>
          </p:spPr>
        </p:pic>
      </p:grpSp>
      <p:pic>
        <p:nvPicPr>
          <p:cNvPr id="76" name="Picture 75"/>
          <p:cNvPicPr>
            <a:picLocks noChangeAspect="1"/>
          </p:cNvPicPr>
          <p:nvPr/>
        </p:nvPicPr>
        <p:blipFill>
          <a:blip r:embed="rId14"/>
          <a:stretch>
            <a:fillRect/>
          </a:stretch>
        </p:blipFill>
        <p:spPr>
          <a:xfrm>
            <a:off x="3132613" y="3157046"/>
            <a:ext cx="789611" cy="789999"/>
          </a:xfrm>
          <a:prstGeom prst="rect">
            <a:avLst/>
          </a:prstGeom>
        </p:spPr>
      </p:pic>
      <p:pic>
        <p:nvPicPr>
          <p:cNvPr id="77" name="Picture 76"/>
          <p:cNvPicPr>
            <a:picLocks noChangeAspect="1"/>
          </p:cNvPicPr>
          <p:nvPr/>
        </p:nvPicPr>
        <p:blipFill>
          <a:blip r:embed="rId15"/>
          <a:stretch>
            <a:fillRect/>
          </a:stretch>
        </p:blipFill>
        <p:spPr>
          <a:xfrm>
            <a:off x="3181701" y="4411026"/>
            <a:ext cx="691434" cy="691774"/>
          </a:xfrm>
          <a:prstGeom prst="rect">
            <a:avLst/>
          </a:prstGeom>
        </p:spPr>
      </p:pic>
      <p:grpSp>
        <p:nvGrpSpPr>
          <p:cNvPr id="2" name="Group 1"/>
          <p:cNvGrpSpPr/>
          <p:nvPr/>
        </p:nvGrpSpPr>
        <p:grpSpPr>
          <a:xfrm>
            <a:off x="1787020" y="6666406"/>
            <a:ext cx="892172" cy="769498"/>
            <a:chOff x="7118777" y="4796959"/>
            <a:chExt cx="892172" cy="769498"/>
          </a:xfrm>
        </p:grpSpPr>
        <p:pic>
          <p:nvPicPr>
            <p:cNvPr id="4" name="Picture 3"/>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7118777" y="4796959"/>
              <a:ext cx="892172" cy="769498"/>
            </a:xfrm>
            <a:prstGeom prst="rect">
              <a:avLst/>
            </a:prstGeom>
          </p:spPr>
        </p:pic>
        <p:sp>
          <p:nvSpPr>
            <p:cNvPr id="5" name="TextBox 4"/>
            <p:cNvSpPr txBox="1"/>
            <p:nvPr/>
          </p:nvSpPr>
          <p:spPr>
            <a:xfrm>
              <a:off x="7165642" y="5179333"/>
              <a:ext cx="829378" cy="387124"/>
            </a:xfrm>
            <a:prstGeom prst="rect">
              <a:avLst/>
            </a:prstGeom>
            <a:noFill/>
            <a:ln w="3175"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39290" tIns="39290" rIns="39290" bIns="3929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2000" b="0" i="0" u="none" strike="noStrike" cap="none" spc="0" normalizeH="0" baseline="0" dirty="0" smtClean="0">
                  <a:ln>
                    <a:noFill/>
                  </a:ln>
                  <a:solidFill>
                    <a:schemeClr val="accent1">
                      <a:lumMod val="60000"/>
                      <a:lumOff val="40000"/>
                    </a:schemeClr>
                  </a:solidFill>
                  <a:effectLst/>
                  <a:uFillTx/>
                  <a:latin typeface="Arial Black" panose="020B0A04020102020204" pitchFamily="34" charset="0"/>
                  <a:sym typeface="Helvetica Light"/>
                </a:rPr>
                <a:t>VPC</a:t>
              </a:r>
              <a:endParaRPr kumimoji="0" lang="en-US" sz="2000" b="0" i="0" u="none" strike="noStrike" cap="none" spc="0" normalizeH="0" baseline="0" dirty="0">
                <a:ln>
                  <a:noFill/>
                </a:ln>
                <a:solidFill>
                  <a:schemeClr val="accent1">
                    <a:lumMod val="60000"/>
                    <a:lumOff val="40000"/>
                  </a:schemeClr>
                </a:solidFill>
                <a:effectLst/>
                <a:uFillTx/>
                <a:latin typeface="Arial Black" panose="020B0A04020102020204" pitchFamily="34" charset="0"/>
                <a:sym typeface="Helvetica Light"/>
              </a:endParaRPr>
            </a:p>
          </p:txBody>
        </p:sp>
      </p:grpSp>
      <p:grpSp>
        <p:nvGrpSpPr>
          <p:cNvPr id="18" name="Group 17"/>
          <p:cNvGrpSpPr/>
          <p:nvPr/>
        </p:nvGrpSpPr>
        <p:grpSpPr>
          <a:xfrm>
            <a:off x="495372" y="6688220"/>
            <a:ext cx="892172" cy="769498"/>
            <a:chOff x="4518762" y="6715625"/>
            <a:chExt cx="892172" cy="769498"/>
          </a:xfrm>
        </p:grpSpPr>
        <p:pic>
          <p:nvPicPr>
            <p:cNvPr id="69" name="Picture 68"/>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4518762" y="6715625"/>
              <a:ext cx="892172" cy="769498"/>
            </a:xfrm>
            <a:prstGeom prst="rect">
              <a:avLst/>
            </a:prstGeom>
          </p:spPr>
        </p:pic>
        <p:pic>
          <p:nvPicPr>
            <p:cNvPr id="17" name="Picture 16"/>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4674128" y="7127779"/>
              <a:ext cx="581439" cy="242736"/>
            </a:xfrm>
            <a:prstGeom prst="rect">
              <a:avLst/>
            </a:prstGeom>
          </p:spPr>
        </p:pic>
      </p:grpSp>
      <p:pic>
        <p:nvPicPr>
          <p:cNvPr id="20" name="Picture 19"/>
          <p:cNvPicPr>
            <a:picLocks noChangeAspect="1"/>
          </p:cNvPicPr>
          <p:nvPr/>
        </p:nvPicPr>
        <p:blipFill>
          <a:blip r:embed="rId18"/>
          <a:stretch>
            <a:fillRect/>
          </a:stretch>
        </p:blipFill>
        <p:spPr>
          <a:xfrm>
            <a:off x="5016057" y="5913852"/>
            <a:ext cx="1180519" cy="1587500"/>
          </a:xfrm>
          <a:prstGeom prst="rect">
            <a:avLst/>
          </a:prstGeom>
        </p:spPr>
      </p:pic>
      <p:pic>
        <p:nvPicPr>
          <p:cNvPr id="22" name="Picture 21"/>
          <p:cNvPicPr>
            <a:picLocks noChangeAspect="1"/>
          </p:cNvPicPr>
          <p:nvPr/>
        </p:nvPicPr>
        <p:blipFill>
          <a:blip r:embed="rId19"/>
          <a:stretch>
            <a:fillRect/>
          </a:stretch>
        </p:blipFill>
        <p:spPr>
          <a:xfrm>
            <a:off x="6636458" y="6365113"/>
            <a:ext cx="1142438" cy="774700"/>
          </a:xfrm>
          <a:prstGeom prst="rect">
            <a:avLst/>
          </a:prstGeom>
        </p:spPr>
      </p:pic>
      <p:grpSp>
        <p:nvGrpSpPr>
          <p:cNvPr id="25" name="Group 24"/>
          <p:cNvGrpSpPr/>
          <p:nvPr/>
        </p:nvGrpSpPr>
        <p:grpSpPr>
          <a:xfrm>
            <a:off x="3024853" y="6723947"/>
            <a:ext cx="1373404" cy="831731"/>
            <a:chOff x="3109530" y="6614502"/>
            <a:chExt cx="1373404" cy="831731"/>
          </a:xfrm>
        </p:grpSpPr>
        <p:pic>
          <p:nvPicPr>
            <p:cNvPr id="82" name="_-11.png"/>
            <p:cNvPicPr/>
            <p:nvPr/>
          </p:nvPicPr>
          <p:blipFill>
            <a:blip r:embed="rId20">
              <a:duotone>
                <a:prstClr val="black"/>
                <a:srgbClr val="0070C0">
                  <a:tint val="45000"/>
                  <a:satMod val="400000"/>
                </a:srgbClr>
              </a:duotone>
              <a:extLst/>
            </a:blip>
            <a:srcRect l="10614" t="15052" r="10614" b="23720"/>
            <a:stretch>
              <a:fillRect/>
            </a:stretch>
          </p:blipFill>
          <p:spPr>
            <a:xfrm>
              <a:off x="3109530" y="6614502"/>
              <a:ext cx="1373404" cy="831731"/>
            </a:xfrm>
            <a:prstGeom prst="rect">
              <a:avLst/>
            </a:prstGeom>
            <a:ln w="3175" cap="flat">
              <a:noFill/>
              <a:miter lim="400000"/>
            </a:ln>
            <a:effectLst/>
          </p:spPr>
        </p:pic>
        <p:sp>
          <p:nvSpPr>
            <p:cNvPr id="24" name="Rectangle 23"/>
            <p:cNvSpPr/>
            <p:nvPr/>
          </p:nvSpPr>
          <p:spPr>
            <a:xfrm>
              <a:off x="3198953" y="6933491"/>
              <a:ext cx="1194558" cy="338554"/>
            </a:xfrm>
            <a:prstGeom prst="rect">
              <a:avLst/>
            </a:prstGeom>
          </p:spPr>
          <p:txBody>
            <a:bodyPr wrap="none">
              <a:spAutoFit/>
            </a:bodyPr>
            <a:lstStyle/>
            <a:p>
              <a:r>
                <a:rPr lang="en-US" sz="1600" dirty="0" smtClean="0">
                  <a:solidFill>
                    <a:srgbClr val="0070C0"/>
                  </a:solidFill>
                  <a:latin typeface="Copperplate Gothic Bold" panose="020E0705020206020404" pitchFamily="34" charset="0"/>
                </a:rPr>
                <a:t>Internet</a:t>
              </a:r>
              <a:endParaRPr lang="en-US" sz="1600" dirty="0">
                <a:latin typeface="Copperplate Gothic Bold" panose="020E0705020206020404" pitchFamily="34" charset="0"/>
              </a:endParaRPr>
            </a:p>
          </p:txBody>
        </p:sp>
      </p:grpSp>
    </p:spTree>
    <p:extLst>
      <p:ext uri="{BB962C8B-B14F-4D97-AF65-F5344CB8AC3E}">
        <p14:creationId xmlns:p14="http://schemas.microsoft.com/office/powerpoint/2010/main" val="1788390392"/>
      </p:ext>
    </p:extLst>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8" name="Group 308"/>
          <p:cNvGrpSpPr/>
          <p:nvPr/>
        </p:nvGrpSpPr>
        <p:grpSpPr>
          <a:xfrm>
            <a:off x="3516126" y="6036615"/>
            <a:ext cx="1175439" cy="923331"/>
            <a:chOff x="0" y="0"/>
            <a:chExt cx="1175438" cy="923330"/>
          </a:xfrm>
        </p:grpSpPr>
        <p:sp>
          <p:nvSpPr>
            <p:cNvPr id="304" name="Shape 304"/>
            <p:cNvSpPr/>
            <p:nvPr/>
          </p:nvSpPr>
          <p:spPr>
            <a:xfrm>
              <a:off x="234103"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325C8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307" name="Group 307"/>
            <p:cNvGrpSpPr/>
            <p:nvPr/>
          </p:nvGrpSpPr>
          <p:grpSpPr>
            <a:xfrm>
              <a:off x="-1" y="156276"/>
              <a:ext cx="1175440" cy="767055"/>
              <a:chOff x="0" y="156276"/>
              <a:chExt cx="1175438" cy="767053"/>
            </a:xfrm>
          </p:grpSpPr>
          <p:pic>
            <p:nvPicPr>
              <p:cNvPr id="305" name="_-52.png"/>
              <p:cNvPicPr/>
              <p:nvPr/>
            </p:nvPicPr>
            <p:blipFill>
              <a:blip r:embed="rId3">
                <a:extLst/>
              </a:blip>
              <a:srcRect l="18565" t="22096" r="18565" b="22096"/>
              <a:stretch>
                <a:fillRect/>
              </a:stretch>
            </p:blipFill>
            <p:spPr>
              <a:xfrm>
                <a:off x="365402" y="156276"/>
                <a:ext cx="444634" cy="394680"/>
              </a:xfrm>
              <a:prstGeom prst="rect">
                <a:avLst/>
              </a:prstGeom>
              <a:ln w="3175" cap="flat">
                <a:noFill/>
                <a:miter lim="400000"/>
              </a:ln>
              <a:effectLst/>
            </p:spPr>
          </p:pic>
          <p:sp>
            <p:nvSpPr>
              <p:cNvPr id="306" name="Shape 306"/>
              <p:cNvSpPr/>
              <p:nvPr/>
            </p:nvSpPr>
            <p:spPr>
              <a:xfrm>
                <a:off x="0" y="707231"/>
                <a:ext cx="1175439" cy="216099"/>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square" lIns="0" tIns="0" rIns="0" bIns="0" numCol="1" anchor="t">
                <a:no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sz="800" b="1">
                    <a:solidFill>
                      <a:srgbClr val="4277BB"/>
                    </a:solidFill>
                  </a:rPr>
                  <a:t>FILE REPOSITORY</a:t>
                </a:r>
              </a:p>
            </p:txBody>
          </p:sp>
        </p:grpSp>
      </p:grpSp>
      <p:grpSp>
        <p:nvGrpSpPr>
          <p:cNvPr id="313" name="Group 313"/>
          <p:cNvGrpSpPr/>
          <p:nvPr/>
        </p:nvGrpSpPr>
        <p:grpSpPr>
          <a:xfrm>
            <a:off x="3516126" y="4660325"/>
            <a:ext cx="1175439" cy="929753"/>
            <a:chOff x="0" y="0"/>
            <a:chExt cx="1175438" cy="929751"/>
          </a:xfrm>
        </p:grpSpPr>
        <p:sp>
          <p:nvSpPr>
            <p:cNvPr id="309" name="Shape 309"/>
            <p:cNvSpPr/>
            <p:nvPr/>
          </p:nvSpPr>
          <p:spPr>
            <a:xfrm>
              <a:off x="219079"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325C8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312" name="Group 312"/>
            <p:cNvGrpSpPr/>
            <p:nvPr/>
          </p:nvGrpSpPr>
          <p:grpSpPr>
            <a:xfrm>
              <a:off x="-1" y="169762"/>
              <a:ext cx="1175440" cy="759990"/>
              <a:chOff x="0" y="163340"/>
              <a:chExt cx="1175438" cy="759989"/>
            </a:xfrm>
          </p:grpSpPr>
          <p:pic>
            <p:nvPicPr>
              <p:cNvPr id="310" name="_-51.png"/>
              <p:cNvPicPr/>
              <p:nvPr/>
            </p:nvPicPr>
            <p:blipFill>
              <a:blip r:embed="rId4">
                <a:extLst/>
              </a:blip>
              <a:srcRect l="18127" t="23095" r="18127" b="23095"/>
              <a:stretch>
                <a:fillRect/>
              </a:stretch>
            </p:blipFill>
            <p:spPr>
              <a:xfrm>
                <a:off x="362307" y="163340"/>
                <a:ext cx="450824" cy="380551"/>
              </a:xfrm>
              <a:prstGeom prst="rect">
                <a:avLst/>
              </a:prstGeom>
              <a:ln w="3175" cap="flat">
                <a:noFill/>
                <a:miter lim="400000"/>
              </a:ln>
              <a:effectLst/>
            </p:spPr>
          </p:pic>
          <p:sp>
            <p:nvSpPr>
              <p:cNvPr id="311" name="Shape 311"/>
              <p:cNvSpPr/>
              <p:nvPr/>
            </p:nvSpPr>
            <p:spPr>
              <a:xfrm>
                <a:off x="0" y="707231"/>
                <a:ext cx="1175439" cy="216099"/>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square" lIns="0" tIns="0" rIns="0" bIns="0" numCol="1" anchor="t">
                <a:no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sz="800" b="1">
                    <a:solidFill>
                      <a:srgbClr val="4277BB"/>
                    </a:solidFill>
                  </a:rPr>
                  <a:t>CACHES</a:t>
                </a:r>
              </a:p>
            </p:txBody>
          </p:sp>
        </p:grpSp>
      </p:grpSp>
      <p:grpSp>
        <p:nvGrpSpPr>
          <p:cNvPr id="318" name="Group 318"/>
          <p:cNvGrpSpPr/>
          <p:nvPr/>
        </p:nvGrpSpPr>
        <p:grpSpPr>
          <a:xfrm>
            <a:off x="3661131" y="3305933"/>
            <a:ext cx="885429" cy="919234"/>
            <a:chOff x="49634" y="0"/>
            <a:chExt cx="885428" cy="919233"/>
          </a:xfrm>
        </p:grpSpPr>
        <p:sp>
          <p:nvSpPr>
            <p:cNvPr id="314" name="Shape 314"/>
            <p:cNvSpPr/>
            <p:nvPr/>
          </p:nvSpPr>
          <p:spPr>
            <a:xfrm>
              <a:off x="138738"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325C8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317" name="Group 317"/>
            <p:cNvGrpSpPr/>
            <p:nvPr/>
          </p:nvGrpSpPr>
          <p:grpSpPr>
            <a:xfrm>
              <a:off x="49634" y="78308"/>
              <a:ext cx="885429" cy="840926"/>
              <a:chOff x="62155" y="71887"/>
              <a:chExt cx="885428" cy="840925"/>
            </a:xfrm>
          </p:grpSpPr>
          <p:pic>
            <p:nvPicPr>
              <p:cNvPr id="315" name="_-37.png"/>
              <p:cNvPicPr/>
              <p:nvPr/>
            </p:nvPicPr>
            <p:blipFill>
              <a:blip r:embed="rId5">
                <a:extLst/>
              </a:blip>
              <a:srcRect l="9474" t="10164" r="9474" b="18860"/>
              <a:stretch>
                <a:fillRect/>
              </a:stretch>
            </p:blipFill>
            <p:spPr>
              <a:xfrm>
                <a:off x="217117" y="71887"/>
                <a:ext cx="575523" cy="501959"/>
              </a:xfrm>
              <a:prstGeom prst="rect">
                <a:avLst/>
              </a:prstGeom>
              <a:ln w="3175" cap="flat">
                <a:noFill/>
                <a:miter lim="400000"/>
              </a:ln>
              <a:effectLst/>
            </p:spPr>
          </p:pic>
          <p:sp>
            <p:nvSpPr>
              <p:cNvPr id="316" name="Shape 316"/>
              <p:cNvSpPr/>
              <p:nvPr/>
            </p:nvSpPr>
            <p:spPr>
              <a:xfrm>
                <a:off x="62155" y="707231"/>
                <a:ext cx="885429" cy="205582"/>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sz="800" b="1">
                    <a:solidFill>
                      <a:srgbClr val="4277BB"/>
                    </a:solidFill>
                  </a:rPr>
                  <a:t>DATA SOURCES</a:t>
                </a:r>
              </a:p>
            </p:txBody>
          </p:sp>
        </p:grpSp>
      </p:grpSp>
      <p:grpSp>
        <p:nvGrpSpPr>
          <p:cNvPr id="323" name="Group 323"/>
          <p:cNvGrpSpPr/>
          <p:nvPr/>
        </p:nvGrpSpPr>
        <p:grpSpPr>
          <a:xfrm>
            <a:off x="3585873" y="1953353"/>
            <a:ext cx="1035944" cy="919235"/>
            <a:chOff x="59041" y="0"/>
            <a:chExt cx="1035942" cy="919233"/>
          </a:xfrm>
        </p:grpSpPr>
        <p:sp>
          <p:nvSpPr>
            <p:cNvPr id="319" name="Shape 319"/>
            <p:cNvSpPr/>
            <p:nvPr/>
          </p:nvSpPr>
          <p:spPr>
            <a:xfrm>
              <a:off x="223397"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325C8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322" name="Group 322"/>
            <p:cNvGrpSpPr/>
            <p:nvPr/>
          </p:nvGrpSpPr>
          <p:grpSpPr>
            <a:xfrm>
              <a:off x="59041" y="158596"/>
              <a:ext cx="1035944" cy="760638"/>
              <a:chOff x="378700" y="152175"/>
              <a:chExt cx="1035942" cy="760637"/>
            </a:xfrm>
          </p:grpSpPr>
          <p:pic>
            <p:nvPicPr>
              <p:cNvPr id="320" name="_-36.png"/>
              <p:cNvPicPr/>
              <p:nvPr/>
            </p:nvPicPr>
            <p:blipFill>
              <a:blip r:embed="rId6">
                <a:extLst/>
              </a:blip>
              <a:srcRect l="15445" t="21517" r="15445" b="21517"/>
              <a:stretch>
                <a:fillRect/>
              </a:stretch>
            </p:blipFill>
            <p:spPr>
              <a:xfrm>
                <a:off x="652290" y="152175"/>
                <a:ext cx="488765" cy="402882"/>
              </a:xfrm>
              <a:prstGeom prst="rect">
                <a:avLst/>
              </a:prstGeom>
              <a:ln w="3175" cap="flat">
                <a:noFill/>
                <a:miter lim="400000"/>
              </a:ln>
              <a:effectLst/>
            </p:spPr>
          </p:pic>
          <p:sp>
            <p:nvSpPr>
              <p:cNvPr id="321" name="Shape 321"/>
              <p:cNvSpPr/>
              <p:nvPr/>
            </p:nvSpPr>
            <p:spPr>
              <a:xfrm>
                <a:off x="378700" y="707231"/>
                <a:ext cx="1035944" cy="205582"/>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sz="800" b="1">
                    <a:solidFill>
                      <a:srgbClr val="4277BB"/>
                    </a:solidFill>
                  </a:rPr>
                  <a:t>ENTERPRISE DATA</a:t>
                </a:r>
              </a:p>
            </p:txBody>
          </p:sp>
        </p:grpSp>
      </p:grpSp>
      <p:grpSp>
        <p:nvGrpSpPr>
          <p:cNvPr id="328" name="Group 328"/>
          <p:cNvGrpSpPr/>
          <p:nvPr/>
        </p:nvGrpSpPr>
        <p:grpSpPr>
          <a:xfrm>
            <a:off x="246184" y="6034432"/>
            <a:ext cx="988865" cy="1046235"/>
            <a:chOff x="56098" y="0"/>
            <a:chExt cx="988863" cy="1046233"/>
          </a:xfrm>
        </p:grpSpPr>
        <p:sp>
          <p:nvSpPr>
            <p:cNvPr id="324" name="Shape 324"/>
            <p:cNvSpPr/>
            <p:nvPr/>
          </p:nvSpPr>
          <p:spPr>
            <a:xfrm>
              <a:off x="181891"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325C8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327" name="Group 327"/>
            <p:cNvGrpSpPr/>
            <p:nvPr/>
          </p:nvGrpSpPr>
          <p:grpSpPr>
            <a:xfrm>
              <a:off x="56098" y="182977"/>
              <a:ext cx="988865" cy="863257"/>
              <a:chOff x="287706" y="176556"/>
              <a:chExt cx="988863" cy="863256"/>
            </a:xfrm>
          </p:grpSpPr>
          <p:pic>
            <p:nvPicPr>
              <p:cNvPr id="325" name="_-39.png"/>
              <p:cNvPicPr/>
              <p:nvPr/>
            </p:nvPicPr>
            <p:blipFill>
              <a:blip r:embed="rId7">
                <a:extLst/>
              </a:blip>
              <a:srcRect l="22596" t="24964" r="19829" b="19895"/>
              <a:stretch>
                <a:fillRect/>
              </a:stretch>
            </p:blipFill>
            <p:spPr>
              <a:xfrm>
                <a:off x="588331" y="176556"/>
                <a:ext cx="407181" cy="389970"/>
              </a:xfrm>
              <a:prstGeom prst="rect">
                <a:avLst/>
              </a:prstGeom>
              <a:ln w="3175" cap="flat">
                <a:noFill/>
                <a:miter lim="400000"/>
              </a:ln>
              <a:effectLst/>
            </p:spPr>
          </p:pic>
          <p:sp>
            <p:nvSpPr>
              <p:cNvPr id="326" name="Shape 326"/>
              <p:cNvSpPr/>
              <p:nvPr/>
            </p:nvSpPr>
            <p:spPr>
              <a:xfrm>
                <a:off x="287706" y="707231"/>
                <a:ext cx="988865" cy="332582"/>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p>
                <a:pPr lvl="0">
                  <a:defRPr sz="1800"/>
                </a:pPr>
                <a:r>
                  <a:rPr sz="800" b="1">
                    <a:solidFill>
                      <a:srgbClr val="4277BB"/>
                    </a:solidFill>
                    <a:latin typeface="Helvetica"/>
                    <a:ea typeface="Helvetica"/>
                    <a:cs typeface="Helvetica"/>
                    <a:sym typeface="Helvetica"/>
                  </a:rPr>
                  <a:t>DEVICE IDENTITY</a:t>
                </a:r>
              </a:p>
              <a:p>
                <a:pPr lvl="0">
                  <a:defRPr sz="1800"/>
                </a:pPr>
                <a:r>
                  <a:rPr sz="800" b="1">
                    <a:solidFill>
                      <a:srgbClr val="4277BB"/>
                    </a:solidFill>
                    <a:latin typeface="Helvetica"/>
                    <a:ea typeface="Helvetica"/>
                    <a:cs typeface="Helvetica"/>
                    <a:sym typeface="Helvetica"/>
                  </a:rPr>
                  <a:t>SERVICE</a:t>
                </a:r>
              </a:p>
            </p:txBody>
          </p:sp>
        </p:grpSp>
      </p:grpSp>
      <p:grpSp>
        <p:nvGrpSpPr>
          <p:cNvPr id="333" name="Group 333"/>
          <p:cNvGrpSpPr/>
          <p:nvPr/>
        </p:nvGrpSpPr>
        <p:grpSpPr>
          <a:xfrm>
            <a:off x="398459" y="4679557"/>
            <a:ext cx="707232" cy="1039814"/>
            <a:chOff x="0" y="0"/>
            <a:chExt cx="707231" cy="1039812"/>
          </a:xfrm>
        </p:grpSpPr>
        <p:sp>
          <p:nvSpPr>
            <p:cNvPr id="329" name="Shape 329"/>
            <p:cNvSpPr/>
            <p:nvPr/>
          </p:nvSpPr>
          <p:spPr>
            <a:xfrm>
              <a:off x="0"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325C8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332" name="Group 332"/>
            <p:cNvGrpSpPr/>
            <p:nvPr/>
          </p:nvGrpSpPr>
          <p:grpSpPr>
            <a:xfrm>
              <a:off x="50149" y="86756"/>
              <a:ext cx="606922" cy="953057"/>
              <a:chOff x="629212" y="86756"/>
              <a:chExt cx="606921" cy="953055"/>
            </a:xfrm>
          </p:grpSpPr>
          <p:pic>
            <p:nvPicPr>
              <p:cNvPr id="330" name="_-38.png"/>
              <p:cNvPicPr/>
              <p:nvPr/>
            </p:nvPicPr>
            <p:blipFill>
              <a:blip r:embed="rId8">
                <a:extLst/>
              </a:blip>
              <a:srcRect l="16764" t="12267" r="16764" b="20454"/>
              <a:stretch>
                <a:fillRect/>
              </a:stretch>
            </p:blipFill>
            <p:spPr>
              <a:xfrm>
                <a:off x="696683" y="86756"/>
                <a:ext cx="471991" cy="475815"/>
              </a:xfrm>
              <a:prstGeom prst="rect">
                <a:avLst/>
              </a:prstGeom>
              <a:ln w="3175" cap="flat">
                <a:noFill/>
                <a:miter lim="400000"/>
              </a:ln>
              <a:effectLst/>
            </p:spPr>
          </p:pic>
          <p:sp>
            <p:nvSpPr>
              <p:cNvPr id="331" name="Shape 331"/>
              <p:cNvSpPr/>
              <p:nvPr/>
            </p:nvSpPr>
            <p:spPr>
              <a:xfrm>
                <a:off x="629212" y="707231"/>
                <a:ext cx="606922" cy="332582"/>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p>
                <a:pPr lvl="0">
                  <a:defRPr sz="1800"/>
                </a:pPr>
                <a:r>
                  <a:rPr sz="800" b="1">
                    <a:solidFill>
                      <a:srgbClr val="4277BB"/>
                    </a:solidFill>
                    <a:latin typeface="Helvetica"/>
                    <a:ea typeface="Helvetica"/>
                    <a:cs typeface="Helvetica"/>
                    <a:sym typeface="Helvetica"/>
                  </a:rPr>
                  <a:t>DEVICE</a:t>
                </a:r>
              </a:p>
              <a:p>
                <a:pPr lvl="0">
                  <a:defRPr sz="1800"/>
                </a:pPr>
                <a:r>
                  <a:rPr sz="800" b="1">
                    <a:solidFill>
                      <a:srgbClr val="4277BB"/>
                    </a:solidFill>
                    <a:latin typeface="Helvetica"/>
                    <a:ea typeface="Helvetica"/>
                    <a:cs typeface="Helvetica"/>
                    <a:sym typeface="Helvetica"/>
                  </a:rPr>
                  <a:t>REGISTRY</a:t>
                </a:r>
              </a:p>
            </p:txBody>
          </p:sp>
        </p:grpSp>
      </p:grpSp>
      <p:grpSp>
        <p:nvGrpSpPr>
          <p:cNvPr id="338" name="Group 338"/>
          <p:cNvGrpSpPr/>
          <p:nvPr/>
        </p:nvGrpSpPr>
        <p:grpSpPr>
          <a:xfrm>
            <a:off x="258007" y="3298815"/>
            <a:ext cx="994619" cy="922026"/>
            <a:chOff x="56458" y="0"/>
            <a:chExt cx="994618" cy="922024"/>
          </a:xfrm>
        </p:grpSpPr>
        <p:sp>
          <p:nvSpPr>
            <p:cNvPr id="334" name="Shape 334"/>
            <p:cNvSpPr/>
            <p:nvPr/>
          </p:nvSpPr>
          <p:spPr>
            <a:xfrm>
              <a:off x="196910" y="0"/>
              <a:ext cx="707233"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325C8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337" name="Group 337"/>
            <p:cNvGrpSpPr/>
            <p:nvPr/>
          </p:nvGrpSpPr>
          <p:grpSpPr>
            <a:xfrm>
              <a:off x="56458" y="184181"/>
              <a:ext cx="994619" cy="737844"/>
              <a:chOff x="70898" y="174968"/>
              <a:chExt cx="994618" cy="737843"/>
            </a:xfrm>
          </p:grpSpPr>
          <p:pic>
            <p:nvPicPr>
              <p:cNvPr id="335" name="_-35.png"/>
              <p:cNvPicPr/>
              <p:nvPr/>
            </p:nvPicPr>
            <p:blipFill>
              <a:blip r:embed="rId9">
                <a:extLst/>
              </a:blip>
              <a:srcRect l="16797" t="24739" r="16797" b="24739"/>
              <a:stretch>
                <a:fillRect/>
              </a:stretch>
            </p:blipFill>
            <p:spPr>
              <a:xfrm>
                <a:off x="333393" y="174968"/>
                <a:ext cx="469637" cy="357295"/>
              </a:xfrm>
              <a:prstGeom prst="rect">
                <a:avLst/>
              </a:prstGeom>
              <a:ln w="3175" cap="flat">
                <a:noFill/>
                <a:miter lim="400000"/>
              </a:ln>
              <a:effectLst/>
            </p:spPr>
          </p:pic>
          <p:sp>
            <p:nvSpPr>
              <p:cNvPr id="336" name="Shape 336"/>
              <p:cNvSpPr/>
              <p:nvPr/>
            </p:nvSpPr>
            <p:spPr>
              <a:xfrm>
                <a:off x="70898" y="707231"/>
                <a:ext cx="994620" cy="205582"/>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sz="800" b="1">
                    <a:solidFill>
                      <a:srgbClr val="4277BB"/>
                    </a:solidFill>
                  </a:rPr>
                  <a:t>USER DIRECTORY</a:t>
                </a:r>
              </a:p>
            </p:txBody>
          </p:sp>
        </p:grpSp>
      </p:grpSp>
      <p:sp>
        <p:nvSpPr>
          <p:cNvPr id="59" name="Shape 339"/>
          <p:cNvSpPr/>
          <p:nvPr/>
        </p:nvSpPr>
        <p:spPr>
          <a:xfrm>
            <a:off x="7064536" y="1883220"/>
            <a:ext cx="707235" cy="70723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325C8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2" name="Group 1"/>
          <p:cNvGrpSpPr/>
          <p:nvPr/>
        </p:nvGrpSpPr>
        <p:grpSpPr>
          <a:xfrm>
            <a:off x="375020" y="1950562"/>
            <a:ext cx="731197" cy="922028"/>
            <a:chOff x="375020" y="1950562"/>
            <a:chExt cx="731197" cy="922028"/>
          </a:xfrm>
        </p:grpSpPr>
        <p:sp>
          <p:nvSpPr>
            <p:cNvPr id="339" name="Shape 339"/>
            <p:cNvSpPr/>
            <p:nvPr/>
          </p:nvSpPr>
          <p:spPr>
            <a:xfrm>
              <a:off x="383662" y="1950562"/>
              <a:ext cx="707235" cy="70723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325C8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pic>
          <p:nvPicPr>
            <p:cNvPr id="340" name="_-41.png"/>
            <p:cNvPicPr/>
            <p:nvPr/>
          </p:nvPicPr>
          <p:blipFill>
            <a:blip r:embed="rId10">
              <a:extLst/>
            </a:blip>
            <a:srcRect l="21704" t="15445" r="21704" b="15445"/>
            <a:stretch>
              <a:fillRect/>
            </a:stretch>
          </p:blipFill>
          <p:spPr>
            <a:xfrm>
              <a:off x="540499" y="2069007"/>
              <a:ext cx="400239" cy="488767"/>
            </a:xfrm>
            <a:prstGeom prst="rect">
              <a:avLst/>
            </a:prstGeom>
            <a:ln w="3175" cap="flat">
              <a:noFill/>
              <a:miter lim="400000"/>
            </a:ln>
            <a:effectLst/>
          </p:spPr>
        </p:pic>
        <p:sp>
          <p:nvSpPr>
            <p:cNvPr id="341" name="Shape 341"/>
            <p:cNvSpPr/>
            <p:nvPr/>
          </p:nvSpPr>
          <p:spPr>
            <a:xfrm>
              <a:off x="375020" y="2667007"/>
              <a:ext cx="731197" cy="205583"/>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sz="800" b="1">
                  <a:solidFill>
                    <a:srgbClr val="4277BB"/>
                  </a:solidFill>
                </a:rPr>
                <a:t>DATA STORE</a:t>
              </a:r>
            </a:p>
          </p:txBody>
        </p:sp>
      </p:grpSp>
      <p:pic>
        <p:nvPicPr>
          <p:cNvPr id="60" name="_-41.png"/>
          <p:cNvPicPr/>
          <p:nvPr/>
        </p:nvPicPr>
        <p:blipFill>
          <a:blip r:embed="rId10">
            <a:extLst/>
          </a:blip>
          <a:srcRect l="21704" t="15445" r="21704" b="15445"/>
          <a:stretch>
            <a:fillRect/>
          </a:stretch>
        </p:blipFill>
        <p:spPr>
          <a:xfrm>
            <a:off x="7017914" y="3351523"/>
            <a:ext cx="400239" cy="488767"/>
          </a:xfrm>
          <a:prstGeom prst="rect">
            <a:avLst/>
          </a:prstGeom>
          <a:ln w="3175" cap="flat">
            <a:noFill/>
            <a:miter lim="400000"/>
          </a:ln>
          <a:effectLst/>
        </p:spPr>
      </p:pic>
      <p:sp>
        <p:nvSpPr>
          <p:cNvPr id="61" name="Shape 341"/>
          <p:cNvSpPr/>
          <p:nvPr/>
        </p:nvSpPr>
        <p:spPr>
          <a:xfrm>
            <a:off x="7064692" y="2614538"/>
            <a:ext cx="706925" cy="12311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GRAPHITE DB</a:t>
            </a:r>
            <a:endParaRPr sz="800" b="1" dirty="0">
              <a:solidFill>
                <a:srgbClr val="4277BB"/>
              </a:solidFill>
            </a:endParaRPr>
          </a:p>
        </p:txBody>
      </p:sp>
      <p:pic>
        <p:nvPicPr>
          <p:cNvPr id="64" name="_-41.png"/>
          <p:cNvPicPr/>
          <p:nvPr/>
        </p:nvPicPr>
        <p:blipFill>
          <a:blip r:embed="rId10">
            <a:extLst/>
          </a:blip>
          <a:srcRect l="21704" t="15445" r="21704" b="15445"/>
          <a:stretch>
            <a:fillRect/>
          </a:stretch>
        </p:blipFill>
        <p:spPr>
          <a:xfrm>
            <a:off x="7218033" y="1972646"/>
            <a:ext cx="400239" cy="488767"/>
          </a:xfrm>
          <a:prstGeom prst="rect">
            <a:avLst/>
          </a:prstGeom>
          <a:ln w="3175" cap="flat">
            <a:noFill/>
            <a:miter lim="400000"/>
          </a:ln>
          <a:effectLst/>
        </p:spPr>
      </p:pic>
      <p:sp>
        <p:nvSpPr>
          <p:cNvPr id="344" name="Shape 344"/>
          <p:cNvSpPr/>
          <p:nvPr/>
        </p:nvSpPr>
        <p:spPr>
          <a:xfrm>
            <a:off x="-1" y="-1"/>
            <a:ext cx="10058402" cy="1620680"/>
          </a:xfrm>
          <a:prstGeom prst="rect">
            <a:avLst/>
          </a:prstGeom>
          <a:solidFill>
            <a:srgbClr val="DEE6EB"/>
          </a:solidFill>
          <a:ln w="3175">
            <a:miter lim="400000"/>
          </a:ln>
        </p:spPr>
        <p:txBody>
          <a:bodyPr lIns="0" tIns="0" rIns="0" bIns="0" anchor="ctr"/>
          <a:lstStyle/>
          <a:p>
            <a:pPr lvl="0">
              <a:defRPr sz="1800">
                <a:solidFill>
                  <a:srgbClr val="FFFFFF"/>
                </a:solidFill>
              </a:defRPr>
            </a:pPr>
            <a:endParaRPr/>
          </a:p>
        </p:txBody>
      </p:sp>
      <p:sp>
        <p:nvSpPr>
          <p:cNvPr id="345" name="Shape 345"/>
          <p:cNvSpPr/>
          <p:nvPr/>
        </p:nvSpPr>
        <p:spPr>
          <a:xfrm>
            <a:off x="369887" y="906462"/>
            <a:ext cx="4464052" cy="461060"/>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2400">
                <a:latin typeface="Helvetica Neue Light"/>
                <a:ea typeface="Helvetica Neue Light"/>
                <a:cs typeface="Helvetica Neue Light"/>
                <a:sym typeface="Helvetica Neue Light"/>
              </a:defRPr>
            </a:lvl1pPr>
          </a:lstStyle>
          <a:p>
            <a:pPr lvl="0">
              <a:defRPr sz="1800"/>
            </a:pPr>
            <a:r>
              <a:rPr sz="2400"/>
              <a:t>Data Store Icons</a:t>
            </a:r>
          </a:p>
        </p:txBody>
      </p:sp>
      <p:sp>
        <p:nvSpPr>
          <p:cNvPr id="346" name="Shape 346"/>
          <p:cNvSpPr/>
          <p:nvPr/>
        </p:nvSpPr>
        <p:spPr>
          <a:xfrm>
            <a:off x="369887" y="542924"/>
            <a:ext cx="2654966" cy="281941"/>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p>
            <a:pPr lvl="0" algn="l" defTabSz="457200">
              <a:defRPr sz="1800"/>
            </a:pPr>
            <a:r>
              <a:rPr sz="1400">
                <a:latin typeface="HelvNeue Light for IBM"/>
                <a:ea typeface="HelvNeue Light for IBM"/>
                <a:cs typeface="HelvNeue Light for IBM"/>
                <a:sym typeface="HelvNeue Light for IBM"/>
              </a:rPr>
              <a:t>IBM </a:t>
            </a:r>
            <a:r>
              <a:rPr sz="1400">
                <a:latin typeface="HelvNeue Medium for IBM"/>
                <a:ea typeface="HelvNeue Medium for IBM"/>
                <a:cs typeface="HelvNeue Medium for IBM"/>
                <a:sym typeface="HelvNeue Medium for IBM"/>
              </a:rPr>
              <a:t>Cloud Architecture Center</a:t>
            </a:r>
          </a:p>
        </p:txBody>
      </p:sp>
      <p:sp>
        <p:nvSpPr>
          <p:cNvPr id="347" name="Shape 347"/>
          <p:cNvSpPr/>
          <p:nvPr/>
        </p:nvSpPr>
        <p:spPr>
          <a:xfrm>
            <a:off x="1298938" y="2021387"/>
            <a:ext cx="1809096" cy="402845"/>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Repository for storing and managing collections of data.</a:t>
            </a:r>
          </a:p>
        </p:txBody>
      </p:sp>
      <p:sp>
        <p:nvSpPr>
          <p:cNvPr id="348" name="Shape 348"/>
          <p:cNvSpPr/>
          <p:nvPr/>
        </p:nvSpPr>
        <p:spPr>
          <a:xfrm>
            <a:off x="1298938" y="3420998"/>
            <a:ext cx="1809096" cy="555245"/>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Provides storage and access to user info for authentication, authorization or profile data.</a:t>
            </a:r>
          </a:p>
        </p:txBody>
      </p:sp>
      <p:sp>
        <p:nvSpPr>
          <p:cNvPr id="349" name="Shape 349"/>
          <p:cNvSpPr/>
          <p:nvPr/>
        </p:nvSpPr>
        <p:spPr>
          <a:xfrm>
            <a:off x="1298938" y="4644219"/>
            <a:ext cx="2172291" cy="555245"/>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Stores info about devices that the IoT system may read, communicate with, control, provision, or manage.</a:t>
            </a:r>
          </a:p>
        </p:txBody>
      </p:sp>
      <p:sp>
        <p:nvSpPr>
          <p:cNvPr id="350" name="Shape 350"/>
          <p:cNvSpPr/>
          <p:nvPr/>
        </p:nvSpPr>
        <p:spPr>
          <a:xfrm>
            <a:off x="1298938" y="6052405"/>
            <a:ext cx="2049790" cy="402845"/>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Identifies the device services after the user registers a device.</a:t>
            </a:r>
          </a:p>
        </p:txBody>
      </p:sp>
      <p:sp>
        <p:nvSpPr>
          <p:cNvPr id="351" name="Shape 351"/>
          <p:cNvSpPr/>
          <p:nvPr/>
        </p:nvSpPr>
        <p:spPr>
          <a:xfrm>
            <a:off x="4736462" y="2021387"/>
            <a:ext cx="1709676" cy="555245"/>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Systems of record and metadata about the data for enterprise applications.</a:t>
            </a:r>
          </a:p>
        </p:txBody>
      </p:sp>
      <p:sp>
        <p:nvSpPr>
          <p:cNvPr id="352" name="Shape 352"/>
          <p:cNvSpPr/>
          <p:nvPr/>
        </p:nvSpPr>
        <p:spPr>
          <a:xfrm>
            <a:off x="4736462" y="3291235"/>
            <a:ext cx="1927391" cy="555245"/>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Includes different information sources that may contain data of interest.</a:t>
            </a:r>
          </a:p>
        </p:txBody>
      </p:sp>
      <p:sp>
        <p:nvSpPr>
          <p:cNvPr id="353" name="Shape 353"/>
          <p:cNvSpPr/>
          <p:nvPr/>
        </p:nvSpPr>
        <p:spPr>
          <a:xfrm>
            <a:off x="4736462" y="4660325"/>
            <a:ext cx="1927391" cy="555245"/>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Stores recently used information so that it can be quickly accessed at a later time.</a:t>
            </a:r>
          </a:p>
        </p:txBody>
      </p:sp>
      <p:sp>
        <p:nvSpPr>
          <p:cNvPr id="354" name="Shape 354"/>
          <p:cNvSpPr/>
          <p:nvPr/>
        </p:nvSpPr>
        <p:spPr>
          <a:xfrm>
            <a:off x="4736462" y="6108745"/>
            <a:ext cx="2049789" cy="555245"/>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Provides devices or applications that store info, data, and more in the form of files.</a:t>
            </a:r>
          </a:p>
        </p:txBody>
      </p:sp>
      <p:sp>
        <p:nvSpPr>
          <p:cNvPr id="358" name="Shape 358"/>
          <p:cNvSpPr/>
          <p:nvPr/>
        </p:nvSpPr>
        <p:spPr>
          <a:xfrm>
            <a:off x="7837268" y="2021387"/>
            <a:ext cx="1709677" cy="250445"/>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(Describe component)</a:t>
            </a:r>
          </a:p>
        </p:txBody>
      </p:sp>
      <p:sp>
        <p:nvSpPr>
          <p:cNvPr id="67" name="Shape 309"/>
          <p:cNvSpPr/>
          <p:nvPr/>
        </p:nvSpPr>
        <p:spPr>
          <a:xfrm>
            <a:off x="7047876" y="3298815"/>
            <a:ext cx="707233" cy="70723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325C8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69" name="Shape 311"/>
          <p:cNvSpPr/>
          <p:nvPr/>
        </p:nvSpPr>
        <p:spPr>
          <a:xfrm>
            <a:off x="6828796" y="4012470"/>
            <a:ext cx="1175442" cy="216100"/>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square" lIns="0" tIns="0" rIns="0" bIns="0" numCol="1" anchor="t">
            <a:no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CHANNEL</a:t>
            </a:r>
            <a:endParaRPr sz="800" b="1" dirty="0">
              <a:solidFill>
                <a:srgbClr val="4277BB"/>
              </a:solidFill>
            </a:endParaRPr>
          </a:p>
        </p:txBody>
      </p:sp>
      <p:pic>
        <p:nvPicPr>
          <p:cNvPr id="70" name="Picture 69"/>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102010" y="3385987"/>
            <a:ext cx="579120" cy="512064"/>
          </a:xfrm>
          <a:prstGeom prst="rect">
            <a:avLst/>
          </a:prstGeom>
        </p:spPr>
      </p:pic>
      <p:sp>
        <p:nvSpPr>
          <p:cNvPr id="71" name="Shape 358"/>
          <p:cNvSpPr/>
          <p:nvPr/>
        </p:nvSpPr>
        <p:spPr>
          <a:xfrm>
            <a:off x="7896651" y="3527209"/>
            <a:ext cx="1709677" cy="250445"/>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(Describe component)</a:t>
            </a:r>
          </a:p>
        </p:txBody>
      </p:sp>
      <p:sp>
        <p:nvSpPr>
          <p:cNvPr id="72" name="Shape 339"/>
          <p:cNvSpPr/>
          <p:nvPr/>
        </p:nvSpPr>
        <p:spPr>
          <a:xfrm>
            <a:off x="7035505" y="4467258"/>
            <a:ext cx="707235" cy="70723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325C8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pic>
        <p:nvPicPr>
          <p:cNvPr id="73" name="_-41.png"/>
          <p:cNvPicPr/>
          <p:nvPr/>
        </p:nvPicPr>
        <p:blipFill>
          <a:blip r:embed="rId10">
            <a:extLst/>
          </a:blip>
          <a:srcRect l="21704" t="15445" r="21704" b="15445"/>
          <a:stretch>
            <a:fillRect/>
          </a:stretch>
        </p:blipFill>
        <p:spPr>
          <a:xfrm>
            <a:off x="7192342" y="4585703"/>
            <a:ext cx="400239" cy="488767"/>
          </a:xfrm>
          <a:prstGeom prst="rect">
            <a:avLst/>
          </a:prstGeom>
          <a:ln w="3175" cap="flat">
            <a:noFill/>
            <a:miter lim="400000"/>
          </a:ln>
          <a:effectLst/>
        </p:spPr>
      </p:pic>
      <p:sp>
        <p:nvSpPr>
          <p:cNvPr id="74" name="Shape 341"/>
          <p:cNvSpPr/>
          <p:nvPr/>
        </p:nvSpPr>
        <p:spPr>
          <a:xfrm>
            <a:off x="7166439" y="5183703"/>
            <a:ext cx="452047" cy="24622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DATA </a:t>
            </a:r>
          </a:p>
          <a:p>
            <a:pPr lvl="0">
              <a:defRPr sz="1800" b="0">
                <a:solidFill>
                  <a:srgbClr val="000000"/>
                </a:solidFill>
              </a:defRPr>
            </a:pPr>
            <a:r>
              <a:rPr lang="en-US" sz="800" b="1" dirty="0" smtClean="0">
                <a:solidFill>
                  <a:srgbClr val="4277BB"/>
                </a:solidFill>
              </a:rPr>
              <a:t>SERVICE</a:t>
            </a:r>
            <a:endParaRPr sz="800" b="1" dirty="0">
              <a:solidFill>
                <a:srgbClr val="4277BB"/>
              </a:solidFill>
            </a:endParaRPr>
          </a:p>
        </p:txBody>
      </p:sp>
      <p:sp>
        <p:nvSpPr>
          <p:cNvPr id="75" name="Shape 358"/>
          <p:cNvSpPr/>
          <p:nvPr/>
        </p:nvSpPr>
        <p:spPr>
          <a:xfrm>
            <a:off x="7837268" y="4660325"/>
            <a:ext cx="1709677" cy="250445"/>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(Describe component)</a:t>
            </a:r>
          </a:p>
        </p:txBody>
      </p:sp>
      <p:sp>
        <p:nvSpPr>
          <p:cNvPr id="76" name="Shape 309"/>
          <p:cNvSpPr/>
          <p:nvPr/>
        </p:nvSpPr>
        <p:spPr>
          <a:xfrm>
            <a:off x="7047876" y="6034432"/>
            <a:ext cx="707233" cy="70723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325C8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77" name="Shape 311"/>
          <p:cNvSpPr/>
          <p:nvPr/>
        </p:nvSpPr>
        <p:spPr>
          <a:xfrm>
            <a:off x="6828796" y="6748087"/>
            <a:ext cx="1175442" cy="216100"/>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square" lIns="0" tIns="0" rIns="0" bIns="0" numCol="1" anchor="t">
            <a:no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INTERNAL</a:t>
            </a:r>
          </a:p>
          <a:p>
            <a:pPr lvl="0">
              <a:defRPr sz="1800" b="0">
                <a:solidFill>
                  <a:srgbClr val="000000"/>
                </a:solidFill>
              </a:defRPr>
            </a:pPr>
            <a:r>
              <a:rPr lang="en-US" sz="800" b="1" dirty="0" smtClean="0">
                <a:solidFill>
                  <a:srgbClr val="4277BB"/>
                </a:solidFill>
              </a:rPr>
              <a:t>CHANNEL</a:t>
            </a:r>
            <a:endParaRPr sz="800" b="1" dirty="0">
              <a:solidFill>
                <a:srgbClr val="4277BB"/>
              </a:solidFill>
            </a:endParaRPr>
          </a:p>
        </p:txBody>
      </p:sp>
      <p:pic>
        <p:nvPicPr>
          <p:cNvPr id="78" name="Picture 77"/>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102010" y="6121604"/>
            <a:ext cx="579120" cy="512064"/>
          </a:xfrm>
          <a:prstGeom prst="rect">
            <a:avLst/>
          </a:prstGeom>
        </p:spPr>
      </p:pic>
      <p:sp>
        <p:nvSpPr>
          <p:cNvPr id="79" name="Shape 358"/>
          <p:cNvSpPr/>
          <p:nvPr/>
        </p:nvSpPr>
        <p:spPr>
          <a:xfrm>
            <a:off x="7837674" y="6268833"/>
            <a:ext cx="1709677" cy="250445"/>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(Describe component)</a:t>
            </a:r>
          </a:p>
        </p:txBody>
      </p:sp>
    </p:spTree>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 name="Shape 344"/>
          <p:cNvSpPr/>
          <p:nvPr/>
        </p:nvSpPr>
        <p:spPr>
          <a:xfrm>
            <a:off x="-1" y="-1"/>
            <a:ext cx="10058402" cy="1620680"/>
          </a:xfrm>
          <a:prstGeom prst="rect">
            <a:avLst/>
          </a:prstGeom>
          <a:solidFill>
            <a:srgbClr val="DEE6EB"/>
          </a:solidFill>
          <a:ln w="3175">
            <a:miter lim="400000"/>
          </a:ln>
        </p:spPr>
        <p:txBody>
          <a:bodyPr lIns="0" tIns="0" rIns="0" bIns="0" anchor="ctr"/>
          <a:lstStyle/>
          <a:p>
            <a:pPr lvl="0">
              <a:defRPr sz="1800">
                <a:solidFill>
                  <a:srgbClr val="FFFFFF"/>
                </a:solidFill>
              </a:defRPr>
            </a:pPr>
            <a:endParaRPr/>
          </a:p>
        </p:txBody>
      </p:sp>
      <p:sp>
        <p:nvSpPr>
          <p:cNvPr id="345" name="Shape 345"/>
          <p:cNvSpPr/>
          <p:nvPr/>
        </p:nvSpPr>
        <p:spPr>
          <a:xfrm>
            <a:off x="369887" y="906462"/>
            <a:ext cx="4464052" cy="461060"/>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2400">
                <a:latin typeface="Helvetica Neue Light"/>
                <a:ea typeface="Helvetica Neue Light"/>
                <a:cs typeface="Helvetica Neue Light"/>
                <a:sym typeface="Helvetica Neue Light"/>
              </a:defRPr>
            </a:lvl1pPr>
          </a:lstStyle>
          <a:p>
            <a:pPr lvl="0">
              <a:defRPr sz="1800"/>
            </a:pPr>
            <a:r>
              <a:rPr sz="2400"/>
              <a:t>Data Store Icons</a:t>
            </a:r>
          </a:p>
        </p:txBody>
      </p:sp>
      <p:sp>
        <p:nvSpPr>
          <p:cNvPr id="346" name="Shape 346"/>
          <p:cNvSpPr/>
          <p:nvPr/>
        </p:nvSpPr>
        <p:spPr>
          <a:xfrm>
            <a:off x="369887" y="542924"/>
            <a:ext cx="2654966" cy="281941"/>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p>
            <a:pPr lvl="0" algn="l" defTabSz="457200">
              <a:defRPr sz="1800"/>
            </a:pPr>
            <a:r>
              <a:rPr sz="1400">
                <a:latin typeface="HelvNeue Light for IBM"/>
                <a:ea typeface="HelvNeue Light for IBM"/>
                <a:cs typeface="HelvNeue Light for IBM"/>
                <a:sym typeface="HelvNeue Light for IBM"/>
              </a:rPr>
              <a:t>IBM </a:t>
            </a:r>
            <a:r>
              <a:rPr sz="1400">
                <a:latin typeface="HelvNeue Medium for IBM"/>
                <a:ea typeface="HelvNeue Medium for IBM"/>
                <a:cs typeface="HelvNeue Medium for IBM"/>
                <a:sym typeface="HelvNeue Medium for IBM"/>
              </a:rPr>
              <a:t>Cloud Architecture Center</a:t>
            </a:r>
          </a:p>
        </p:txBody>
      </p:sp>
      <p:grpSp>
        <p:nvGrpSpPr>
          <p:cNvPr id="80" name="Group 79"/>
          <p:cNvGrpSpPr/>
          <p:nvPr/>
        </p:nvGrpSpPr>
        <p:grpSpPr>
          <a:xfrm>
            <a:off x="285403" y="1870219"/>
            <a:ext cx="781397" cy="1032025"/>
            <a:chOff x="3867793" y="850425"/>
            <a:chExt cx="781397" cy="1032025"/>
          </a:xfrm>
        </p:grpSpPr>
        <p:sp>
          <p:nvSpPr>
            <p:cNvPr id="81" name="Shape 339"/>
            <p:cNvSpPr/>
            <p:nvPr/>
          </p:nvSpPr>
          <p:spPr>
            <a:xfrm>
              <a:off x="3941509" y="919784"/>
              <a:ext cx="707235" cy="70723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325C8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pic>
          <p:nvPicPr>
            <p:cNvPr id="82" name="Picture 8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67793" y="850425"/>
              <a:ext cx="781397" cy="727508"/>
            </a:xfrm>
            <a:prstGeom prst="rect">
              <a:avLst/>
            </a:prstGeom>
          </p:spPr>
        </p:pic>
        <p:sp>
          <p:nvSpPr>
            <p:cNvPr id="83" name="Shape 341"/>
            <p:cNvSpPr/>
            <p:nvPr/>
          </p:nvSpPr>
          <p:spPr>
            <a:xfrm>
              <a:off x="4041986" y="1636229"/>
              <a:ext cx="512961" cy="24622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PUBLIC </a:t>
              </a:r>
            </a:p>
            <a:p>
              <a:pPr lvl="0">
                <a:defRPr sz="1800" b="0">
                  <a:solidFill>
                    <a:srgbClr val="000000"/>
                  </a:solidFill>
                </a:defRPr>
              </a:pPr>
              <a:r>
                <a:rPr lang="en-US" sz="800" b="1" dirty="0" smtClean="0">
                  <a:solidFill>
                    <a:srgbClr val="4277BB"/>
                  </a:solidFill>
                </a:rPr>
                <a:t>INTERNET</a:t>
              </a:r>
              <a:endParaRPr sz="800" b="1" dirty="0">
                <a:solidFill>
                  <a:srgbClr val="4277BB"/>
                </a:solidFill>
              </a:endParaRPr>
            </a:p>
          </p:txBody>
        </p:sp>
      </p:grpSp>
      <p:grpSp>
        <p:nvGrpSpPr>
          <p:cNvPr id="9" name="Group 8"/>
          <p:cNvGrpSpPr/>
          <p:nvPr/>
        </p:nvGrpSpPr>
        <p:grpSpPr>
          <a:xfrm>
            <a:off x="322484" y="3075934"/>
            <a:ext cx="711809" cy="962666"/>
            <a:chOff x="7680754" y="5549733"/>
            <a:chExt cx="711809" cy="962666"/>
          </a:xfrm>
        </p:grpSpPr>
        <p:sp>
          <p:nvSpPr>
            <p:cNvPr id="10" name="Shape 341"/>
            <p:cNvSpPr/>
            <p:nvPr/>
          </p:nvSpPr>
          <p:spPr>
            <a:xfrm>
              <a:off x="7688806" y="6266178"/>
              <a:ext cx="695704" cy="24622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REPLICATION</a:t>
              </a:r>
            </a:p>
            <a:p>
              <a:pPr lvl="0">
                <a:defRPr sz="1800" b="0">
                  <a:solidFill>
                    <a:srgbClr val="000000"/>
                  </a:solidFill>
                </a:defRPr>
              </a:pPr>
              <a:r>
                <a:rPr lang="en-US" sz="800" b="1" dirty="0" smtClean="0">
                  <a:solidFill>
                    <a:srgbClr val="4277BB"/>
                  </a:solidFill>
                </a:rPr>
                <a:t>STORAGE</a:t>
              </a:r>
              <a:endParaRPr sz="800" b="1" dirty="0">
                <a:solidFill>
                  <a:srgbClr val="4277BB"/>
                </a:solidFill>
              </a:endParaRPr>
            </a:p>
          </p:txBody>
        </p:sp>
        <p:grpSp>
          <p:nvGrpSpPr>
            <p:cNvPr id="11" name="Group 10"/>
            <p:cNvGrpSpPr/>
            <p:nvPr/>
          </p:nvGrpSpPr>
          <p:grpSpPr>
            <a:xfrm>
              <a:off x="7680754" y="5549733"/>
              <a:ext cx="711809" cy="707233"/>
              <a:chOff x="7680754" y="5549733"/>
              <a:chExt cx="711809" cy="707233"/>
            </a:xfrm>
          </p:grpSpPr>
          <p:sp>
            <p:nvSpPr>
              <p:cNvPr id="12" name="Shape 339"/>
              <p:cNvSpPr/>
              <p:nvPr/>
            </p:nvSpPr>
            <p:spPr>
              <a:xfrm>
                <a:off x="7680754" y="5549733"/>
                <a:ext cx="707235" cy="70723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325C8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97619" y="5761776"/>
                <a:ext cx="694944" cy="298704"/>
              </a:xfrm>
              <a:prstGeom prst="rect">
                <a:avLst/>
              </a:prstGeom>
            </p:spPr>
          </p:pic>
        </p:grpSp>
      </p:grpSp>
    </p:spTree>
    <p:extLst>
      <p:ext uri="{BB962C8B-B14F-4D97-AF65-F5344CB8AC3E}">
        <p14:creationId xmlns:p14="http://schemas.microsoft.com/office/powerpoint/2010/main" val="2071175684"/>
      </p:ext>
    </p:extLst>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4" name="Group 364"/>
          <p:cNvGrpSpPr/>
          <p:nvPr/>
        </p:nvGrpSpPr>
        <p:grpSpPr>
          <a:xfrm>
            <a:off x="287439" y="6034433"/>
            <a:ext cx="921098" cy="1039813"/>
            <a:chOff x="51863" y="0"/>
            <a:chExt cx="921097" cy="1039812"/>
          </a:xfrm>
        </p:grpSpPr>
        <p:sp>
          <p:nvSpPr>
            <p:cNvPr id="360" name="Shape 360"/>
            <p:cNvSpPr/>
            <p:nvPr/>
          </p:nvSpPr>
          <p:spPr>
            <a:xfrm>
              <a:off x="146428"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00B19E"/>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363" name="Group 363"/>
            <p:cNvGrpSpPr/>
            <p:nvPr/>
          </p:nvGrpSpPr>
          <p:grpSpPr>
            <a:xfrm>
              <a:off x="51863" y="71741"/>
              <a:ext cx="921098" cy="968072"/>
              <a:chOff x="65011" y="71741"/>
              <a:chExt cx="921097" cy="968071"/>
            </a:xfrm>
          </p:grpSpPr>
          <p:pic>
            <p:nvPicPr>
              <p:cNvPr id="361" name="_-06.png"/>
              <p:cNvPicPr/>
              <p:nvPr/>
            </p:nvPicPr>
            <p:blipFill>
              <a:blip r:embed="rId2">
                <a:extLst/>
              </a:blip>
              <a:srcRect l="26088" t="10144" r="26088" b="10144"/>
              <a:stretch>
                <a:fillRect/>
              </a:stretch>
            </p:blipFill>
            <p:spPr>
              <a:xfrm>
                <a:off x="349043" y="71741"/>
                <a:ext cx="338218" cy="563749"/>
              </a:xfrm>
              <a:prstGeom prst="rect">
                <a:avLst/>
              </a:prstGeom>
              <a:ln w="3175" cap="flat">
                <a:noFill/>
                <a:miter lim="400000"/>
              </a:ln>
              <a:effectLst/>
            </p:spPr>
          </p:pic>
          <p:sp>
            <p:nvSpPr>
              <p:cNvPr id="362" name="Shape 362"/>
              <p:cNvSpPr/>
              <p:nvPr/>
            </p:nvSpPr>
            <p:spPr>
              <a:xfrm>
                <a:off x="65011" y="707231"/>
                <a:ext cx="921098" cy="332582"/>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p>
                <a:pPr lvl="0">
                  <a:defRPr sz="1800"/>
                </a:pPr>
                <a:r>
                  <a:rPr sz="800" b="1">
                    <a:solidFill>
                      <a:srgbClr val="4277BB"/>
                    </a:solidFill>
                    <a:latin typeface="Helvetica"/>
                    <a:ea typeface="Helvetica"/>
                    <a:cs typeface="Helvetica"/>
                    <a:sym typeface="Helvetica"/>
                  </a:rPr>
                  <a:t>MOBILE DEVICE</a:t>
                </a:r>
              </a:p>
              <a:p>
                <a:pPr lvl="0">
                  <a:defRPr sz="1800"/>
                </a:pPr>
                <a:r>
                  <a:rPr sz="800" b="1">
                    <a:solidFill>
                      <a:srgbClr val="4277BB"/>
                    </a:solidFill>
                    <a:latin typeface="Helvetica"/>
                    <a:ea typeface="Helvetica"/>
                    <a:cs typeface="Helvetica"/>
                    <a:sym typeface="Helvetica"/>
                  </a:rPr>
                  <a:t>AGENT</a:t>
                </a:r>
              </a:p>
            </p:txBody>
          </p:sp>
        </p:grpSp>
      </p:grpSp>
      <p:grpSp>
        <p:nvGrpSpPr>
          <p:cNvPr id="369" name="Group 369"/>
          <p:cNvGrpSpPr/>
          <p:nvPr/>
        </p:nvGrpSpPr>
        <p:grpSpPr>
          <a:xfrm>
            <a:off x="308151" y="4656919"/>
            <a:ext cx="879674" cy="1049026"/>
            <a:chOff x="49274" y="0"/>
            <a:chExt cx="879673" cy="1049024"/>
          </a:xfrm>
        </p:grpSpPr>
        <p:sp>
          <p:nvSpPr>
            <p:cNvPr id="365" name="Shape 365"/>
            <p:cNvSpPr/>
            <p:nvPr/>
          </p:nvSpPr>
          <p:spPr>
            <a:xfrm>
              <a:off x="125672" y="0"/>
              <a:ext cx="707233"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00B19E"/>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368" name="Group 368"/>
            <p:cNvGrpSpPr/>
            <p:nvPr/>
          </p:nvGrpSpPr>
          <p:grpSpPr>
            <a:xfrm>
              <a:off x="49274" y="196061"/>
              <a:ext cx="879674" cy="852964"/>
              <a:chOff x="61694" y="186848"/>
              <a:chExt cx="879673" cy="852963"/>
            </a:xfrm>
          </p:grpSpPr>
          <p:pic>
            <p:nvPicPr>
              <p:cNvPr id="366" name="_-14.png"/>
              <p:cNvPicPr/>
              <p:nvPr/>
            </p:nvPicPr>
            <p:blipFill>
              <a:blip r:embed="rId3">
                <a:extLst/>
              </a:blip>
              <a:srcRect l="17420" t="26419" r="17420" b="26419"/>
              <a:stretch>
                <a:fillRect/>
              </a:stretch>
            </p:blipFill>
            <p:spPr>
              <a:xfrm>
                <a:off x="256384" y="186848"/>
                <a:ext cx="460826" cy="333535"/>
              </a:xfrm>
              <a:prstGeom prst="rect">
                <a:avLst/>
              </a:prstGeom>
              <a:ln w="3175" cap="flat">
                <a:noFill/>
                <a:miter lim="400000"/>
              </a:ln>
              <a:effectLst/>
            </p:spPr>
          </p:pic>
          <p:sp>
            <p:nvSpPr>
              <p:cNvPr id="367" name="Shape 367"/>
              <p:cNvSpPr/>
              <p:nvPr/>
            </p:nvSpPr>
            <p:spPr>
              <a:xfrm>
                <a:off x="61694" y="707231"/>
                <a:ext cx="879674" cy="332582"/>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p>
                <a:pPr lvl="0">
                  <a:defRPr sz="1800"/>
                </a:pPr>
                <a:r>
                  <a:rPr sz="800" b="1">
                    <a:solidFill>
                      <a:srgbClr val="4277BB"/>
                    </a:solidFill>
                    <a:latin typeface="Helvetica"/>
                    <a:ea typeface="Helvetica"/>
                    <a:cs typeface="Helvetica"/>
                    <a:sym typeface="Helvetica"/>
                  </a:rPr>
                  <a:t>MONITORING &amp;</a:t>
                </a:r>
              </a:p>
              <a:p>
                <a:pPr lvl="0">
                  <a:defRPr sz="1800"/>
                </a:pPr>
                <a:r>
                  <a:rPr sz="800" b="1">
                    <a:solidFill>
                      <a:srgbClr val="4277BB"/>
                    </a:solidFill>
                    <a:latin typeface="Helvetica"/>
                    <a:ea typeface="Helvetica"/>
                    <a:cs typeface="Helvetica"/>
                    <a:sym typeface="Helvetica"/>
                  </a:rPr>
                  <a:t>LOGGING</a:t>
                </a:r>
              </a:p>
            </p:txBody>
          </p:sp>
        </p:grpSp>
      </p:grpSp>
      <p:grpSp>
        <p:nvGrpSpPr>
          <p:cNvPr id="374" name="Group 374"/>
          <p:cNvGrpSpPr/>
          <p:nvPr/>
        </p:nvGrpSpPr>
        <p:grpSpPr>
          <a:xfrm>
            <a:off x="333600" y="3298815"/>
            <a:ext cx="828776" cy="1049026"/>
            <a:chOff x="46093" y="0"/>
            <a:chExt cx="828774" cy="1049024"/>
          </a:xfrm>
        </p:grpSpPr>
        <p:sp>
          <p:nvSpPr>
            <p:cNvPr id="370" name="Shape 370"/>
            <p:cNvSpPr/>
            <p:nvPr/>
          </p:nvSpPr>
          <p:spPr>
            <a:xfrm>
              <a:off x="106864" y="0"/>
              <a:ext cx="707233"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00B19E"/>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373" name="Group 373"/>
            <p:cNvGrpSpPr/>
            <p:nvPr/>
          </p:nvGrpSpPr>
          <p:grpSpPr>
            <a:xfrm>
              <a:off x="46093" y="119477"/>
              <a:ext cx="828775" cy="929548"/>
              <a:chOff x="57618" y="110265"/>
              <a:chExt cx="828774" cy="929547"/>
            </a:xfrm>
          </p:grpSpPr>
          <p:pic>
            <p:nvPicPr>
              <p:cNvPr id="371" name="_-20.png"/>
              <p:cNvPicPr/>
              <p:nvPr/>
            </p:nvPicPr>
            <p:blipFill>
              <a:blip r:embed="rId4">
                <a:extLst/>
              </a:blip>
              <a:srcRect l="12622" t="15591" r="9640" b="22263"/>
              <a:stretch>
                <a:fillRect/>
              </a:stretch>
            </p:blipFill>
            <p:spPr>
              <a:xfrm>
                <a:off x="206612" y="110265"/>
                <a:ext cx="551988" cy="439513"/>
              </a:xfrm>
              <a:prstGeom prst="rect">
                <a:avLst/>
              </a:prstGeom>
              <a:ln w="3175" cap="flat">
                <a:noFill/>
                <a:miter lim="400000"/>
              </a:ln>
              <a:effectLst/>
            </p:spPr>
          </p:pic>
          <p:sp>
            <p:nvSpPr>
              <p:cNvPr id="372" name="Shape 372"/>
              <p:cNvSpPr/>
              <p:nvPr/>
            </p:nvSpPr>
            <p:spPr>
              <a:xfrm>
                <a:off x="57618" y="707231"/>
                <a:ext cx="828775" cy="332582"/>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p>
                <a:pPr lvl="0">
                  <a:defRPr sz="1800"/>
                </a:pPr>
                <a:r>
                  <a:rPr sz="800" b="1">
                    <a:solidFill>
                      <a:srgbClr val="4277BB"/>
                    </a:solidFill>
                    <a:latin typeface="Helvetica"/>
                    <a:ea typeface="Helvetica"/>
                    <a:cs typeface="Helvetica"/>
                    <a:sym typeface="Helvetica"/>
                  </a:rPr>
                  <a:t>INFORMATION</a:t>
                </a:r>
              </a:p>
              <a:p>
                <a:pPr lvl="0">
                  <a:defRPr sz="1800"/>
                </a:pPr>
                <a:r>
                  <a:rPr sz="800" b="1">
                    <a:solidFill>
                      <a:srgbClr val="4277BB"/>
                    </a:solidFill>
                    <a:latin typeface="Helvetica"/>
                    <a:ea typeface="Helvetica"/>
                    <a:cs typeface="Helvetica"/>
                    <a:sym typeface="Helvetica"/>
                  </a:rPr>
                  <a:t>GOVERNANCE</a:t>
                </a:r>
              </a:p>
            </p:txBody>
          </p:sp>
        </p:grpSp>
      </p:grpSp>
      <p:grpSp>
        <p:nvGrpSpPr>
          <p:cNvPr id="379" name="Group 379"/>
          <p:cNvGrpSpPr/>
          <p:nvPr/>
        </p:nvGrpSpPr>
        <p:grpSpPr>
          <a:xfrm>
            <a:off x="167597" y="1950562"/>
            <a:ext cx="1175439" cy="932543"/>
            <a:chOff x="0" y="0"/>
            <a:chExt cx="1175438" cy="932542"/>
          </a:xfrm>
        </p:grpSpPr>
        <p:sp>
          <p:nvSpPr>
            <p:cNvPr id="375" name="Shape 375"/>
            <p:cNvSpPr/>
            <p:nvPr/>
          </p:nvSpPr>
          <p:spPr>
            <a:xfrm>
              <a:off x="217706"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00B19E"/>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378" name="Group 378"/>
            <p:cNvGrpSpPr/>
            <p:nvPr/>
          </p:nvGrpSpPr>
          <p:grpSpPr>
            <a:xfrm>
              <a:off x="-1" y="139612"/>
              <a:ext cx="1175440" cy="792931"/>
              <a:chOff x="0" y="130399"/>
              <a:chExt cx="1175438" cy="792929"/>
            </a:xfrm>
          </p:grpSpPr>
          <p:pic>
            <p:nvPicPr>
              <p:cNvPr id="376" name="_-19.png"/>
              <p:cNvPicPr/>
              <p:nvPr/>
            </p:nvPicPr>
            <p:blipFill>
              <a:blip r:embed="rId5">
                <a:extLst/>
              </a:blip>
              <a:srcRect l="11328" t="18438" r="11328" b="18438"/>
              <a:stretch>
                <a:fillRect/>
              </a:stretch>
            </p:blipFill>
            <p:spPr>
              <a:xfrm>
                <a:off x="306810" y="130399"/>
                <a:ext cx="547001" cy="446433"/>
              </a:xfrm>
              <a:prstGeom prst="rect">
                <a:avLst/>
              </a:prstGeom>
              <a:ln w="3175" cap="flat">
                <a:noFill/>
                <a:miter lim="400000"/>
              </a:ln>
              <a:effectLst/>
            </p:spPr>
          </p:pic>
          <p:sp>
            <p:nvSpPr>
              <p:cNvPr id="377" name="Shape 377"/>
              <p:cNvSpPr/>
              <p:nvPr/>
            </p:nvSpPr>
            <p:spPr>
              <a:xfrm>
                <a:off x="0" y="707231"/>
                <a:ext cx="1175439" cy="216099"/>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square" lIns="0" tIns="0" rIns="0" bIns="0" numCol="1" anchor="t">
                <a:no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sz="800" b="1">
                    <a:solidFill>
                      <a:srgbClr val="4277BB"/>
                    </a:solidFill>
                  </a:rPr>
                  <a:t>API MANAGEMENT</a:t>
                </a:r>
              </a:p>
            </p:txBody>
          </p:sp>
        </p:grpSp>
      </p:grpSp>
      <p:grpSp>
        <p:nvGrpSpPr>
          <p:cNvPr id="389" name="Group 389"/>
          <p:cNvGrpSpPr/>
          <p:nvPr/>
        </p:nvGrpSpPr>
        <p:grpSpPr>
          <a:xfrm>
            <a:off x="3693922" y="3305933"/>
            <a:ext cx="830661" cy="1044419"/>
            <a:chOff x="46211" y="0"/>
            <a:chExt cx="830659" cy="1044418"/>
          </a:xfrm>
        </p:grpSpPr>
        <p:sp>
          <p:nvSpPr>
            <p:cNvPr id="385" name="Shape 385"/>
            <p:cNvSpPr/>
            <p:nvPr/>
          </p:nvSpPr>
          <p:spPr>
            <a:xfrm>
              <a:off x="98102"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00B19E"/>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388" name="Group 388"/>
            <p:cNvGrpSpPr/>
            <p:nvPr/>
          </p:nvGrpSpPr>
          <p:grpSpPr>
            <a:xfrm>
              <a:off x="46211" y="194987"/>
              <a:ext cx="830660" cy="849432"/>
              <a:chOff x="57769" y="190380"/>
              <a:chExt cx="830659" cy="849431"/>
            </a:xfrm>
          </p:grpSpPr>
          <p:pic>
            <p:nvPicPr>
              <p:cNvPr id="386" name="_-24.png"/>
              <p:cNvPicPr/>
              <p:nvPr/>
            </p:nvPicPr>
            <p:blipFill>
              <a:blip r:embed="rId6">
                <a:extLst/>
              </a:blip>
              <a:srcRect l="25630" t="26919" r="25630" b="26919"/>
              <a:stretch>
                <a:fillRect/>
              </a:stretch>
            </p:blipFill>
            <p:spPr>
              <a:xfrm>
                <a:off x="286015" y="190380"/>
                <a:ext cx="344700" cy="326471"/>
              </a:xfrm>
              <a:prstGeom prst="rect">
                <a:avLst/>
              </a:prstGeom>
              <a:ln w="3175" cap="flat">
                <a:noFill/>
                <a:miter lim="400000"/>
              </a:ln>
              <a:effectLst/>
            </p:spPr>
          </p:pic>
          <p:sp>
            <p:nvSpPr>
              <p:cNvPr id="387" name="Shape 387"/>
              <p:cNvSpPr/>
              <p:nvPr/>
            </p:nvSpPr>
            <p:spPr>
              <a:xfrm>
                <a:off x="57769" y="707231"/>
                <a:ext cx="830660" cy="332582"/>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p>
                <a:pPr lvl="0">
                  <a:defRPr sz="1800"/>
                </a:pPr>
                <a:r>
                  <a:rPr sz="800" b="1">
                    <a:solidFill>
                      <a:srgbClr val="4277BB"/>
                    </a:solidFill>
                    <a:latin typeface="Helvetica"/>
                    <a:ea typeface="Helvetica"/>
                    <a:cs typeface="Helvetica"/>
                    <a:sym typeface="Helvetica"/>
                  </a:rPr>
                  <a:t>PROCESS</a:t>
                </a:r>
              </a:p>
              <a:p>
                <a:pPr lvl="0">
                  <a:defRPr sz="1800"/>
                </a:pPr>
                <a:r>
                  <a:rPr sz="800" b="1">
                    <a:solidFill>
                      <a:srgbClr val="4277BB"/>
                    </a:solidFill>
                    <a:latin typeface="Helvetica"/>
                    <a:ea typeface="Helvetica"/>
                    <a:cs typeface="Helvetica"/>
                    <a:sym typeface="Helvetica"/>
                  </a:rPr>
                  <a:t>MANAGEMENT</a:t>
                </a:r>
              </a:p>
            </p:txBody>
          </p:sp>
        </p:grpSp>
      </p:grpSp>
      <p:grpSp>
        <p:nvGrpSpPr>
          <p:cNvPr id="394" name="Group 394"/>
          <p:cNvGrpSpPr/>
          <p:nvPr/>
        </p:nvGrpSpPr>
        <p:grpSpPr>
          <a:xfrm>
            <a:off x="3592546" y="4660325"/>
            <a:ext cx="1022601" cy="1034114"/>
            <a:chOff x="58207" y="0"/>
            <a:chExt cx="1022600" cy="1034113"/>
          </a:xfrm>
        </p:grpSpPr>
        <p:sp>
          <p:nvSpPr>
            <p:cNvPr id="390" name="Shape 390"/>
            <p:cNvSpPr/>
            <p:nvPr/>
          </p:nvSpPr>
          <p:spPr>
            <a:xfrm>
              <a:off x="202078" y="0"/>
              <a:ext cx="707233"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00B19E"/>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393" name="Group 393"/>
            <p:cNvGrpSpPr/>
            <p:nvPr/>
          </p:nvGrpSpPr>
          <p:grpSpPr>
            <a:xfrm>
              <a:off x="58207" y="178620"/>
              <a:ext cx="1022600" cy="855493"/>
              <a:chOff x="456280" y="178620"/>
              <a:chExt cx="1022599" cy="855492"/>
            </a:xfrm>
          </p:grpSpPr>
          <p:pic>
            <p:nvPicPr>
              <p:cNvPr id="391" name="_-25.png"/>
              <p:cNvPicPr/>
              <p:nvPr/>
            </p:nvPicPr>
            <p:blipFill>
              <a:blip r:embed="rId7">
                <a:extLst/>
              </a:blip>
              <a:srcRect l="18479" t="25558" r="18252" b="20236"/>
              <a:stretch>
                <a:fillRect/>
              </a:stretch>
            </p:blipFill>
            <p:spPr>
              <a:xfrm>
                <a:off x="748410" y="178620"/>
                <a:ext cx="447451" cy="381825"/>
              </a:xfrm>
              <a:prstGeom prst="rect">
                <a:avLst/>
              </a:prstGeom>
              <a:ln w="3175" cap="flat">
                <a:noFill/>
                <a:miter lim="400000"/>
              </a:ln>
              <a:effectLst/>
            </p:spPr>
          </p:pic>
          <p:sp>
            <p:nvSpPr>
              <p:cNvPr id="392" name="Shape 392"/>
              <p:cNvSpPr/>
              <p:nvPr/>
            </p:nvSpPr>
            <p:spPr>
              <a:xfrm>
                <a:off x="456280" y="701530"/>
                <a:ext cx="1022599" cy="332582"/>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p>
                <a:pPr lvl="0">
                  <a:defRPr sz="1800"/>
                </a:pPr>
                <a:r>
                  <a:rPr sz="800" b="1">
                    <a:solidFill>
                      <a:srgbClr val="4277BB"/>
                    </a:solidFill>
                    <a:latin typeface="Helvetica"/>
                    <a:ea typeface="Helvetica"/>
                    <a:cs typeface="Helvetica"/>
                    <a:sym typeface="Helvetica"/>
                  </a:rPr>
                  <a:t>MOBILE BACKEND</a:t>
                </a:r>
                <a:br>
                  <a:rPr sz="800" b="1">
                    <a:solidFill>
                      <a:srgbClr val="4277BB"/>
                    </a:solidFill>
                    <a:latin typeface="Helvetica"/>
                    <a:ea typeface="Helvetica"/>
                    <a:cs typeface="Helvetica"/>
                    <a:sym typeface="Helvetica"/>
                  </a:rPr>
                </a:br>
                <a:r>
                  <a:rPr sz="800" b="1">
                    <a:solidFill>
                      <a:srgbClr val="4277BB"/>
                    </a:solidFill>
                    <a:latin typeface="Helvetica"/>
                    <a:ea typeface="Helvetica"/>
                    <a:cs typeface="Helvetica"/>
                    <a:sym typeface="Helvetica"/>
                  </a:rPr>
                  <a:t>APPLICATION</a:t>
                </a:r>
              </a:p>
            </p:txBody>
          </p:sp>
        </p:grpSp>
      </p:grpSp>
      <p:sp>
        <p:nvSpPr>
          <p:cNvPr id="395" name="Shape 395"/>
          <p:cNvSpPr/>
          <p:nvPr/>
        </p:nvSpPr>
        <p:spPr>
          <a:xfrm>
            <a:off x="-1" y="-1"/>
            <a:ext cx="10058402" cy="1620680"/>
          </a:xfrm>
          <a:prstGeom prst="rect">
            <a:avLst/>
          </a:prstGeom>
          <a:solidFill>
            <a:srgbClr val="DEE6EB"/>
          </a:solidFill>
          <a:ln w="3175">
            <a:miter lim="400000"/>
          </a:ln>
        </p:spPr>
        <p:txBody>
          <a:bodyPr lIns="0" tIns="0" rIns="0" bIns="0" anchor="ctr"/>
          <a:lstStyle/>
          <a:p>
            <a:pPr lvl="0">
              <a:defRPr sz="1800">
                <a:solidFill>
                  <a:srgbClr val="FFFFFF"/>
                </a:solidFill>
              </a:defRPr>
            </a:pPr>
            <a:endParaRPr/>
          </a:p>
        </p:txBody>
      </p:sp>
      <p:sp>
        <p:nvSpPr>
          <p:cNvPr id="396" name="Shape 396"/>
          <p:cNvSpPr/>
          <p:nvPr/>
        </p:nvSpPr>
        <p:spPr>
          <a:xfrm>
            <a:off x="369887" y="906462"/>
            <a:ext cx="4464052" cy="461060"/>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2400">
                <a:latin typeface="Helvetica Neue Light"/>
                <a:ea typeface="Helvetica Neue Light"/>
                <a:cs typeface="Helvetica Neue Light"/>
                <a:sym typeface="Helvetica Neue Light"/>
              </a:defRPr>
            </a:lvl1pPr>
          </a:lstStyle>
          <a:p>
            <a:pPr lvl="0">
              <a:defRPr sz="1800"/>
            </a:pPr>
            <a:r>
              <a:rPr sz="2400"/>
              <a:t>Management Icons</a:t>
            </a:r>
          </a:p>
        </p:txBody>
      </p:sp>
      <p:sp>
        <p:nvSpPr>
          <p:cNvPr id="397" name="Shape 397"/>
          <p:cNvSpPr/>
          <p:nvPr/>
        </p:nvSpPr>
        <p:spPr>
          <a:xfrm>
            <a:off x="369887" y="542924"/>
            <a:ext cx="2654966" cy="281941"/>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p>
            <a:pPr lvl="0" algn="l" defTabSz="457200">
              <a:defRPr sz="1800"/>
            </a:pPr>
            <a:r>
              <a:rPr sz="1400">
                <a:latin typeface="HelvNeue Light for IBM"/>
                <a:ea typeface="HelvNeue Light for IBM"/>
                <a:cs typeface="HelvNeue Light for IBM"/>
                <a:sym typeface="HelvNeue Light for IBM"/>
              </a:rPr>
              <a:t>IBM </a:t>
            </a:r>
            <a:r>
              <a:rPr sz="1400">
                <a:latin typeface="HelvNeue Medium for IBM"/>
                <a:ea typeface="HelvNeue Medium for IBM"/>
                <a:cs typeface="HelvNeue Medium for IBM"/>
                <a:sym typeface="HelvNeue Medium for IBM"/>
              </a:rPr>
              <a:t>Cloud Architecture Center</a:t>
            </a:r>
          </a:p>
        </p:txBody>
      </p:sp>
      <p:sp>
        <p:nvSpPr>
          <p:cNvPr id="398" name="Shape 398"/>
          <p:cNvSpPr/>
          <p:nvPr/>
        </p:nvSpPr>
        <p:spPr>
          <a:xfrm>
            <a:off x="1298938" y="2021387"/>
            <a:ext cx="1826200" cy="555245"/>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Advertises available services endpoints (discovery and management).</a:t>
            </a:r>
          </a:p>
        </p:txBody>
      </p:sp>
      <p:sp>
        <p:nvSpPr>
          <p:cNvPr id="399" name="Shape 399"/>
          <p:cNvSpPr/>
          <p:nvPr/>
        </p:nvSpPr>
        <p:spPr>
          <a:xfrm>
            <a:off x="1298938" y="3420998"/>
            <a:ext cx="2049790" cy="707645"/>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Enforces appropriate in-service lifespan for devices for non-disruptive and secure changeover as new systems are introduced.</a:t>
            </a:r>
          </a:p>
        </p:txBody>
      </p:sp>
      <p:sp>
        <p:nvSpPr>
          <p:cNvPr id="400" name="Shape 400"/>
          <p:cNvSpPr/>
          <p:nvPr/>
        </p:nvSpPr>
        <p:spPr>
          <a:xfrm>
            <a:off x="1298938" y="4780887"/>
            <a:ext cx="2049790" cy="402845"/>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Monitoring and logging across all microservices.</a:t>
            </a:r>
          </a:p>
        </p:txBody>
      </p:sp>
      <p:sp>
        <p:nvSpPr>
          <p:cNvPr id="401" name="Shape 401"/>
          <p:cNvSpPr/>
          <p:nvPr/>
        </p:nvSpPr>
        <p:spPr>
          <a:xfrm>
            <a:off x="1298938" y="6052405"/>
            <a:ext cx="2235402" cy="707645"/>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Collects statistics about user experience quality to enable the operator to act on service degradation.</a:t>
            </a:r>
          </a:p>
        </p:txBody>
      </p:sp>
      <p:sp>
        <p:nvSpPr>
          <p:cNvPr id="402" name="Shape 402"/>
          <p:cNvSpPr/>
          <p:nvPr/>
        </p:nvSpPr>
        <p:spPr>
          <a:xfrm>
            <a:off x="4736462" y="2021387"/>
            <a:ext cx="1709676" cy="250445"/>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Manages device endpoint.</a:t>
            </a:r>
          </a:p>
        </p:txBody>
      </p:sp>
      <p:sp>
        <p:nvSpPr>
          <p:cNvPr id="403" name="Shape 403"/>
          <p:cNvSpPr/>
          <p:nvPr/>
        </p:nvSpPr>
        <p:spPr>
          <a:xfrm>
            <a:off x="4736461" y="3420998"/>
            <a:ext cx="1910986" cy="250445"/>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Manages the process workflow.</a:t>
            </a:r>
          </a:p>
        </p:txBody>
      </p:sp>
      <p:sp>
        <p:nvSpPr>
          <p:cNvPr id="404" name="Shape 404"/>
          <p:cNvSpPr/>
          <p:nvPr/>
        </p:nvSpPr>
        <p:spPr>
          <a:xfrm>
            <a:off x="4736461" y="4652613"/>
            <a:ext cx="1910986" cy="1012445"/>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Provides foundational capabilities (e.g. mobile app logic, API implementation, operational analytics, push notification, location services, app security, data synch).</a:t>
            </a:r>
          </a:p>
        </p:txBody>
      </p:sp>
      <p:sp>
        <p:nvSpPr>
          <p:cNvPr id="54" name="Shape 535"/>
          <p:cNvSpPr/>
          <p:nvPr/>
        </p:nvSpPr>
        <p:spPr>
          <a:xfrm>
            <a:off x="4732203" y="6035922"/>
            <a:ext cx="1976190" cy="872034"/>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lang="en-US" sz="1000" dirty="0" smtClean="0"/>
              <a:t>Provides the primary interface for users to consume cloud services and for the orchestration engines to process requests.</a:t>
            </a:r>
            <a:endParaRPr sz="1000" dirty="0"/>
          </a:p>
        </p:txBody>
      </p:sp>
      <p:grpSp>
        <p:nvGrpSpPr>
          <p:cNvPr id="3" name="Group 2"/>
          <p:cNvGrpSpPr/>
          <p:nvPr/>
        </p:nvGrpSpPr>
        <p:grpSpPr>
          <a:xfrm>
            <a:off x="3565758" y="6013009"/>
            <a:ext cx="1138132" cy="985769"/>
            <a:chOff x="3592546" y="5982740"/>
            <a:chExt cx="1138132" cy="985769"/>
          </a:xfrm>
        </p:grpSpPr>
        <p:sp>
          <p:nvSpPr>
            <p:cNvPr id="53" name="Shape 526"/>
            <p:cNvSpPr/>
            <p:nvPr/>
          </p:nvSpPr>
          <p:spPr>
            <a:xfrm>
              <a:off x="3592546" y="6722288"/>
              <a:ext cx="1138132" cy="24622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p>
              <a:pPr lvl="0">
                <a:defRPr sz="1800"/>
              </a:pPr>
              <a:r>
                <a:rPr lang="en-US" sz="800" b="1" dirty="0" smtClean="0">
                  <a:solidFill>
                    <a:srgbClr val="4277BB"/>
                  </a:solidFill>
                  <a:latin typeface="Helvetica"/>
                  <a:ea typeface="Helvetica"/>
                  <a:cs typeface="Helvetica"/>
                  <a:sym typeface="Helvetica"/>
                </a:rPr>
                <a:t>CLOUD MANAGEMENT</a:t>
              </a:r>
            </a:p>
            <a:p>
              <a:pPr lvl="0">
                <a:defRPr sz="1800"/>
              </a:pPr>
              <a:r>
                <a:rPr lang="en-US" sz="800" b="1" dirty="0" smtClean="0">
                  <a:solidFill>
                    <a:srgbClr val="4277BB"/>
                  </a:solidFill>
                  <a:latin typeface="Helvetica"/>
                  <a:ea typeface="Helvetica"/>
                  <a:cs typeface="Helvetica"/>
                  <a:sym typeface="Helvetica"/>
                </a:rPr>
                <a:t>SERVICES</a:t>
              </a:r>
              <a:endParaRPr sz="800" b="1" dirty="0">
                <a:solidFill>
                  <a:srgbClr val="4277BB"/>
                </a:solidFill>
                <a:latin typeface="Helvetica"/>
                <a:ea typeface="Helvetica"/>
                <a:cs typeface="Helvetica"/>
                <a:sym typeface="Helvetica"/>
              </a:endParaRPr>
            </a:p>
          </p:txBody>
        </p:sp>
        <p:sp>
          <p:nvSpPr>
            <p:cNvPr id="55" name="Shape 375"/>
            <p:cNvSpPr/>
            <p:nvPr/>
          </p:nvSpPr>
          <p:spPr>
            <a:xfrm>
              <a:off x="3806443" y="5995505"/>
              <a:ext cx="707233" cy="70723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00B19E"/>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pic>
          <p:nvPicPr>
            <p:cNvPr id="56" name="Picture 5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813462" y="5982740"/>
              <a:ext cx="682752" cy="591312"/>
            </a:xfrm>
            <a:prstGeom prst="rect">
              <a:avLst/>
            </a:prstGeom>
          </p:spPr>
        </p:pic>
      </p:grpSp>
      <p:grpSp>
        <p:nvGrpSpPr>
          <p:cNvPr id="4" name="Group 3"/>
          <p:cNvGrpSpPr/>
          <p:nvPr/>
        </p:nvGrpSpPr>
        <p:grpSpPr>
          <a:xfrm>
            <a:off x="6896100" y="1938040"/>
            <a:ext cx="707233" cy="998698"/>
            <a:chOff x="6857590" y="1989101"/>
            <a:chExt cx="707233" cy="998698"/>
          </a:xfrm>
        </p:grpSpPr>
        <p:sp>
          <p:nvSpPr>
            <p:cNvPr id="59" name="Shape 530"/>
            <p:cNvSpPr/>
            <p:nvPr/>
          </p:nvSpPr>
          <p:spPr>
            <a:xfrm>
              <a:off x="6948316" y="2741578"/>
              <a:ext cx="525785" cy="24622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BUSINESS</a:t>
              </a:r>
            </a:p>
            <a:p>
              <a:pPr lvl="0">
                <a:defRPr sz="1800" b="0">
                  <a:solidFill>
                    <a:srgbClr val="000000"/>
                  </a:solidFill>
                </a:defRPr>
              </a:pPr>
              <a:r>
                <a:rPr lang="en-US" sz="800" b="1" dirty="0" smtClean="0">
                  <a:solidFill>
                    <a:srgbClr val="4277BB"/>
                  </a:solidFill>
                </a:rPr>
                <a:t>SERVICES</a:t>
              </a:r>
            </a:p>
          </p:txBody>
        </p:sp>
        <p:sp>
          <p:nvSpPr>
            <p:cNvPr id="60" name="Shape 375"/>
            <p:cNvSpPr/>
            <p:nvPr/>
          </p:nvSpPr>
          <p:spPr>
            <a:xfrm>
              <a:off x="6857590" y="1989101"/>
              <a:ext cx="707233" cy="70723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00B19E"/>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pic>
          <p:nvPicPr>
            <p:cNvPr id="61" name="Picture 6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895862" y="2041395"/>
              <a:ext cx="627667" cy="583876"/>
            </a:xfrm>
            <a:prstGeom prst="rect">
              <a:avLst/>
            </a:prstGeom>
          </p:spPr>
        </p:pic>
      </p:grpSp>
      <p:sp>
        <p:nvSpPr>
          <p:cNvPr id="62" name="Shape 535"/>
          <p:cNvSpPr/>
          <p:nvPr/>
        </p:nvSpPr>
        <p:spPr>
          <a:xfrm>
            <a:off x="7891284" y="1993220"/>
            <a:ext cx="1976190" cy="872034"/>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lang="en-US" sz="1000" dirty="0" smtClean="0"/>
              <a:t>Provides the service provider with analytics on IT financials, business management, and benchmarking aspects of the cloud.</a:t>
            </a:r>
            <a:endParaRPr sz="1000" dirty="0"/>
          </a:p>
        </p:txBody>
      </p:sp>
      <p:grpSp>
        <p:nvGrpSpPr>
          <p:cNvPr id="6" name="Group 5"/>
          <p:cNvGrpSpPr/>
          <p:nvPr/>
        </p:nvGrpSpPr>
        <p:grpSpPr>
          <a:xfrm>
            <a:off x="3650415" y="1953353"/>
            <a:ext cx="840813" cy="1046239"/>
            <a:chOff x="3650415" y="1953353"/>
            <a:chExt cx="840813" cy="1046239"/>
          </a:xfrm>
        </p:grpSpPr>
        <p:grpSp>
          <p:nvGrpSpPr>
            <p:cNvPr id="384" name="Group 384"/>
            <p:cNvGrpSpPr/>
            <p:nvPr/>
          </p:nvGrpSpPr>
          <p:grpSpPr>
            <a:xfrm>
              <a:off x="3650415" y="1953353"/>
              <a:ext cx="830663" cy="1046239"/>
              <a:chOff x="46211" y="0"/>
              <a:chExt cx="830661" cy="1046237"/>
            </a:xfrm>
          </p:grpSpPr>
          <p:sp>
            <p:nvSpPr>
              <p:cNvPr id="380" name="Shape 380"/>
              <p:cNvSpPr/>
              <p:nvPr/>
            </p:nvSpPr>
            <p:spPr>
              <a:xfrm>
                <a:off x="139644"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00B19E"/>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382" name="Shape 382"/>
              <p:cNvSpPr/>
              <p:nvPr/>
            </p:nvSpPr>
            <p:spPr>
              <a:xfrm>
                <a:off x="46211" y="713653"/>
                <a:ext cx="830661" cy="332584"/>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p>
                <a:pPr lvl="0">
                  <a:defRPr sz="1800"/>
                </a:pPr>
                <a:r>
                  <a:rPr sz="800" b="1">
                    <a:solidFill>
                      <a:srgbClr val="4277BB"/>
                    </a:solidFill>
                    <a:latin typeface="Helvetica"/>
                    <a:ea typeface="Helvetica"/>
                    <a:cs typeface="Helvetica"/>
                    <a:sym typeface="Helvetica"/>
                  </a:rPr>
                  <a:t>DEVICE</a:t>
                </a:r>
              </a:p>
              <a:p>
                <a:pPr lvl="0">
                  <a:defRPr sz="1800"/>
                </a:pPr>
                <a:r>
                  <a:rPr sz="800" b="1">
                    <a:solidFill>
                      <a:srgbClr val="4277BB"/>
                    </a:solidFill>
                    <a:latin typeface="Helvetica"/>
                    <a:ea typeface="Helvetica"/>
                    <a:cs typeface="Helvetica"/>
                    <a:sym typeface="Helvetica"/>
                  </a:rPr>
                  <a:t>MANAGEMENT</a:t>
                </a:r>
              </a:p>
            </p:txBody>
          </p:sp>
        </p:grpSp>
        <p:pic>
          <p:nvPicPr>
            <p:cNvPr id="5" name="Picture 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808476" y="2008632"/>
              <a:ext cx="682752" cy="585216"/>
            </a:xfrm>
            <a:prstGeom prst="rect">
              <a:avLst/>
            </a:prstGeom>
          </p:spPr>
        </p:pic>
      </p:grpSp>
      <p:grpSp>
        <p:nvGrpSpPr>
          <p:cNvPr id="8" name="Group 7"/>
          <p:cNvGrpSpPr/>
          <p:nvPr/>
        </p:nvGrpSpPr>
        <p:grpSpPr>
          <a:xfrm>
            <a:off x="6782958" y="3346813"/>
            <a:ext cx="958596" cy="943949"/>
            <a:chOff x="6798724" y="3323165"/>
            <a:chExt cx="958596" cy="943949"/>
          </a:xfrm>
        </p:grpSpPr>
        <p:grpSp>
          <p:nvGrpSpPr>
            <p:cNvPr id="408" name="Group 408"/>
            <p:cNvGrpSpPr/>
            <p:nvPr/>
          </p:nvGrpSpPr>
          <p:grpSpPr>
            <a:xfrm>
              <a:off x="6798724" y="3323165"/>
              <a:ext cx="958596" cy="943949"/>
              <a:chOff x="-125682" y="9504"/>
              <a:chExt cx="958594" cy="943947"/>
            </a:xfrm>
          </p:grpSpPr>
          <p:sp>
            <p:nvSpPr>
              <p:cNvPr id="406" name="Shape 406"/>
              <p:cNvSpPr/>
              <p:nvPr/>
            </p:nvSpPr>
            <p:spPr>
              <a:xfrm>
                <a:off x="1694" y="9504"/>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00B29E"/>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407" name="Shape 407"/>
              <p:cNvSpPr/>
              <p:nvPr/>
            </p:nvSpPr>
            <p:spPr>
              <a:xfrm>
                <a:off x="-125682" y="707231"/>
                <a:ext cx="958594" cy="246220"/>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PROVIDER CLOUD </a:t>
                </a:r>
              </a:p>
              <a:p>
                <a:pPr lvl="0">
                  <a:defRPr sz="1800" b="0">
                    <a:solidFill>
                      <a:srgbClr val="000000"/>
                    </a:solidFill>
                  </a:defRPr>
                </a:pPr>
                <a:r>
                  <a:rPr lang="en-US" sz="800" b="1" dirty="0" smtClean="0">
                    <a:solidFill>
                      <a:srgbClr val="4277BB"/>
                    </a:solidFill>
                  </a:rPr>
                  <a:t>PORTAL SERVICE</a:t>
                </a:r>
                <a:endParaRPr sz="800" b="1" dirty="0">
                  <a:solidFill>
                    <a:srgbClr val="4277BB"/>
                  </a:solidFill>
                </a:endParaRPr>
              </a:p>
            </p:txBody>
          </p:sp>
        </p:grpSp>
        <p:pic>
          <p:nvPicPr>
            <p:cNvPr id="63" name="Picture 6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984563" y="3403162"/>
              <a:ext cx="591312" cy="463296"/>
            </a:xfrm>
            <a:prstGeom prst="rect">
              <a:avLst/>
            </a:prstGeom>
          </p:spPr>
        </p:pic>
      </p:grpSp>
      <p:sp>
        <p:nvSpPr>
          <p:cNvPr id="65" name="Shape 240"/>
          <p:cNvSpPr/>
          <p:nvPr/>
        </p:nvSpPr>
        <p:spPr>
          <a:xfrm>
            <a:off x="7831665" y="3558751"/>
            <a:ext cx="1709677" cy="250445"/>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(Describe component)</a:t>
            </a:r>
          </a:p>
        </p:txBody>
      </p:sp>
      <p:grpSp>
        <p:nvGrpSpPr>
          <p:cNvPr id="66" name="Group 65"/>
          <p:cNvGrpSpPr/>
          <p:nvPr/>
        </p:nvGrpSpPr>
        <p:grpSpPr>
          <a:xfrm>
            <a:off x="6685678" y="4649447"/>
            <a:ext cx="1175442" cy="932546"/>
            <a:chOff x="6558669" y="4742400"/>
            <a:chExt cx="1175442" cy="932546"/>
          </a:xfrm>
        </p:grpSpPr>
        <p:sp>
          <p:nvSpPr>
            <p:cNvPr id="67" name="Shape 375"/>
            <p:cNvSpPr/>
            <p:nvPr/>
          </p:nvSpPr>
          <p:spPr>
            <a:xfrm>
              <a:off x="6776376" y="4742400"/>
              <a:ext cx="707233" cy="70723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00B19E"/>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pic>
          <p:nvPicPr>
            <p:cNvPr id="68" name="Picture 67"/>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806929" y="4794385"/>
              <a:ext cx="652272" cy="609600"/>
            </a:xfrm>
            <a:prstGeom prst="rect">
              <a:avLst/>
            </a:prstGeom>
          </p:spPr>
        </p:pic>
        <p:sp>
          <p:nvSpPr>
            <p:cNvPr id="69" name="Shape 377"/>
            <p:cNvSpPr/>
            <p:nvPr/>
          </p:nvSpPr>
          <p:spPr>
            <a:xfrm>
              <a:off x="6558669" y="5458846"/>
              <a:ext cx="1175442" cy="216100"/>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square" lIns="0" tIns="0" rIns="0" bIns="0" numCol="1" anchor="t">
              <a:no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DATA </a:t>
              </a:r>
            </a:p>
            <a:p>
              <a:pPr lvl="0">
                <a:defRPr sz="1800" b="0">
                  <a:solidFill>
                    <a:srgbClr val="000000"/>
                  </a:solidFill>
                </a:defRPr>
              </a:pPr>
              <a:r>
                <a:rPr lang="en-US" sz="800" b="1" dirty="0" smtClean="0">
                  <a:solidFill>
                    <a:srgbClr val="4277BB"/>
                  </a:solidFill>
                </a:rPr>
                <a:t>SERVICES</a:t>
              </a:r>
              <a:endParaRPr sz="800" b="1" dirty="0">
                <a:solidFill>
                  <a:srgbClr val="4277BB"/>
                </a:solidFill>
              </a:endParaRPr>
            </a:p>
          </p:txBody>
        </p:sp>
      </p:grpSp>
      <p:grpSp>
        <p:nvGrpSpPr>
          <p:cNvPr id="70" name="Group 69"/>
          <p:cNvGrpSpPr/>
          <p:nvPr/>
        </p:nvGrpSpPr>
        <p:grpSpPr>
          <a:xfrm>
            <a:off x="6715424" y="6052033"/>
            <a:ext cx="1175442" cy="931360"/>
            <a:chOff x="1725638" y="1692867"/>
            <a:chExt cx="1175442" cy="931360"/>
          </a:xfrm>
        </p:grpSpPr>
        <p:sp>
          <p:nvSpPr>
            <p:cNvPr id="71" name="Shape 377"/>
            <p:cNvSpPr/>
            <p:nvPr/>
          </p:nvSpPr>
          <p:spPr>
            <a:xfrm>
              <a:off x="1725638" y="2408127"/>
              <a:ext cx="1175442" cy="216100"/>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square" lIns="0" tIns="0" rIns="0" bIns="0" numCol="1" anchor="t">
              <a:no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IC4VS </a:t>
              </a:r>
            </a:p>
            <a:p>
              <a:pPr lvl="0">
                <a:defRPr sz="1800" b="0">
                  <a:solidFill>
                    <a:srgbClr val="000000"/>
                  </a:solidFill>
                </a:defRPr>
              </a:pPr>
              <a:r>
                <a:rPr lang="en-US" sz="800" b="1" dirty="0" smtClean="0">
                  <a:solidFill>
                    <a:srgbClr val="4277BB"/>
                  </a:solidFill>
                </a:rPr>
                <a:t>MANAGEMENT</a:t>
              </a:r>
              <a:endParaRPr sz="800" b="1" dirty="0">
                <a:solidFill>
                  <a:srgbClr val="4277BB"/>
                </a:solidFill>
              </a:endParaRPr>
            </a:p>
          </p:txBody>
        </p:sp>
        <p:sp>
          <p:nvSpPr>
            <p:cNvPr id="72" name="Shape 375"/>
            <p:cNvSpPr/>
            <p:nvPr/>
          </p:nvSpPr>
          <p:spPr>
            <a:xfrm>
              <a:off x="1928920" y="1692867"/>
              <a:ext cx="707233" cy="70723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00B19E"/>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pic>
          <p:nvPicPr>
            <p:cNvPr id="73" name="Picture 72"/>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985903" y="1757549"/>
              <a:ext cx="532595" cy="538764"/>
            </a:xfrm>
            <a:prstGeom prst="rect">
              <a:avLst/>
            </a:prstGeom>
          </p:spPr>
        </p:pic>
      </p:grpSp>
      <p:pic>
        <p:nvPicPr>
          <p:cNvPr id="74" name="Picture 73"/>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8527878" y="6052653"/>
            <a:ext cx="703002" cy="706613"/>
          </a:xfrm>
          <a:prstGeom prst="rect">
            <a:avLst/>
          </a:prstGeom>
        </p:spPr>
      </p:pic>
      <p:sp>
        <p:nvSpPr>
          <p:cNvPr id="75" name="Shape 377"/>
          <p:cNvSpPr/>
          <p:nvPr/>
        </p:nvSpPr>
        <p:spPr>
          <a:xfrm>
            <a:off x="8291658" y="6767293"/>
            <a:ext cx="1175442" cy="216100"/>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square" lIns="0" tIns="0" rIns="0" bIns="0" numCol="1" anchor="t">
            <a:no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SYSTEMS MANAGEMENT</a:t>
            </a:r>
            <a:endParaRPr sz="800" b="1" dirty="0">
              <a:solidFill>
                <a:srgbClr val="4277BB"/>
              </a:solidFill>
            </a:endParaRPr>
          </a:p>
        </p:txBody>
      </p:sp>
      <p:sp>
        <p:nvSpPr>
          <p:cNvPr id="76" name="Shape 377"/>
          <p:cNvSpPr/>
          <p:nvPr/>
        </p:nvSpPr>
        <p:spPr>
          <a:xfrm>
            <a:off x="8291658" y="5746424"/>
            <a:ext cx="1175442" cy="216100"/>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square" lIns="0" tIns="0" rIns="0" bIns="0" numCol="1" anchor="t">
            <a:no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NEW FOR TOOL</a:t>
            </a:r>
          </a:p>
          <a:p>
            <a:pPr lvl="0">
              <a:defRPr sz="1800" b="0">
                <a:solidFill>
                  <a:srgbClr val="000000"/>
                </a:solidFill>
              </a:defRPr>
            </a:pPr>
            <a:endParaRPr sz="800" b="1" dirty="0">
              <a:solidFill>
                <a:srgbClr val="4277BB"/>
              </a:solidFill>
            </a:endParaRPr>
          </a:p>
        </p:txBody>
      </p:sp>
    </p:spTree>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4" name="Group 414"/>
          <p:cNvGrpSpPr/>
          <p:nvPr/>
        </p:nvGrpSpPr>
        <p:grpSpPr>
          <a:xfrm>
            <a:off x="6852892" y="1961957"/>
            <a:ext cx="707232" cy="912813"/>
            <a:chOff x="456" y="0"/>
            <a:chExt cx="707231" cy="912812"/>
          </a:xfrm>
        </p:grpSpPr>
        <p:sp>
          <p:nvSpPr>
            <p:cNvPr id="410" name="Shape 410"/>
            <p:cNvSpPr/>
            <p:nvPr/>
          </p:nvSpPr>
          <p:spPr>
            <a:xfrm>
              <a:off x="456" y="0"/>
              <a:ext cx="707233"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47738"/>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413" name="Group 413"/>
            <p:cNvGrpSpPr/>
            <p:nvPr/>
          </p:nvGrpSpPr>
          <p:grpSpPr>
            <a:xfrm>
              <a:off x="35284" y="143351"/>
              <a:ext cx="655837" cy="769462"/>
              <a:chOff x="43769" y="143351"/>
              <a:chExt cx="655835" cy="769461"/>
            </a:xfrm>
          </p:grpSpPr>
          <p:pic>
            <p:nvPicPr>
              <p:cNvPr id="411" name="_-34.png"/>
              <p:cNvPicPr/>
              <p:nvPr/>
            </p:nvPicPr>
            <p:blipFill>
              <a:blip r:embed="rId2">
                <a:extLst/>
              </a:blip>
              <a:srcRect l="17255" t="20269" r="17255" b="27585"/>
              <a:stretch>
                <a:fillRect/>
              </a:stretch>
            </p:blipFill>
            <p:spPr>
              <a:xfrm>
                <a:off x="140111" y="143351"/>
                <a:ext cx="463154" cy="368790"/>
              </a:xfrm>
              <a:prstGeom prst="rect">
                <a:avLst/>
              </a:prstGeom>
              <a:ln w="3175" cap="flat">
                <a:noFill/>
                <a:miter lim="400000"/>
              </a:ln>
              <a:effectLst/>
            </p:spPr>
          </p:pic>
          <p:sp>
            <p:nvSpPr>
              <p:cNvPr id="412" name="Shape 412"/>
              <p:cNvSpPr/>
              <p:nvPr/>
            </p:nvSpPr>
            <p:spPr>
              <a:xfrm>
                <a:off x="43769" y="707231"/>
                <a:ext cx="655837" cy="205582"/>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sz="800" b="1">
                    <a:solidFill>
                      <a:srgbClr val="4277BB"/>
                    </a:solidFill>
                  </a:rPr>
                  <a:t>PROVISION</a:t>
                </a:r>
              </a:p>
            </p:txBody>
          </p:sp>
        </p:grpSp>
      </p:grpSp>
      <p:grpSp>
        <p:nvGrpSpPr>
          <p:cNvPr id="419" name="Group 419"/>
          <p:cNvGrpSpPr/>
          <p:nvPr/>
        </p:nvGrpSpPr>
        <p:grpSpPr>
          <a:xfrm>
            <a:off x="3702604" y="6036615"/>
            <a:ext cx="802483" cy="1059459"/>
            <a:chOff x="44450" y="0"/>
            <a:chExt cx="802481" cy="1059458"/>
          </a:xfrm>
        </p:grpSpPr>
        <p:sp>
          <p:nvSpPr>
            <p:cNvPr id="415" name="Shape 415"/>
            <p:cNvSpPr/>
            <p:nvPr/>
          </p:nvSpPr>
          <p:spPr>
            <a:xfrm>
              <a:off x="92074" y="0"/>
              <a:ext cx="707233"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47738"/>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418" name="Group 418"/>
            <p:cNvGrpSpPr/>
            <p:nvPr/>
          </p:nvGrpSpPr>
          <p:grpSpPr>
            <a:xfrm>
              <a:off x="44450" y="112854"/>
              <a:ext cx="802482" cy="946605"/>
              <a:chOff x="55512" y="111610"/>
              <a:chExt cx="802481" cy="946603"/>
            </a:xfrm>
          </p:grpSpPr>
          <p:pic>
            <p:nvPicPr>
              <p:cNvPr id="416" name="_-33.png"/>
              <p:cNvPicPr/>
              <p:nvPr/>
            </p:nvPicPr>
            <p:blipFill>
              <a:blip r:embed="rId3">
                <a:extLst/>
              </a:blip>
              <a:srcRect l="17461" t="15781" r="17461" b="15781"/>
              <a:stretch>
                <a:fillRect/>
              </a:stretch>
            </p:blipFill>
            <p:spPr>
              <a:xfrm>
                <a:off x="226632" y="111610"/>
                <a:ext cx="460244" cy="484012"/>
              </a:xfrm>
              <a:prstGeom prst="rect">
                <a:avLst/>
              </a:prstGeom>
              <a:ln w="3175" cap="flat">
                <a:noFill/>
                <a:miter lim="400000"/>
              </a:ln>
              <a:effectLst/>
            </p:spPr>
          </p:pic>
          <p:sp>
            <p:nvSpPr>
              <p:cNvPr id="417" name="Shape 417"/>
              <p:cNvSpPr/>
              <p:nvPr/>
            </p:nvSpPr>
            <p:spPr>
              <a:xfrm>
                <a:off x="55512" y="725632"/>
                <a:ext cx="802483" cy="332582"/>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p>
                <a:pPr lvl="0">
                  <a:defRPr sz="1800"/>
                </a:pPr>
                <a:r>
                  <a:rPr sz="800" b="1">
                    <a:solidFill>
                      <a:srgbClr val="4277BB"/>
                    </a:solidFill>
                    <a:latin typeface="Helvetica"/>
                    <a:ea typeface="Helvetica"/>
                    <a:cs typeface="Helvetica"/>
                    <a:sym typeface="Helvetica"/>
                  </a:rPr>
                  <a:t>CONTINUOUS</a:t>
                </a:r>
              </a:p>
              <a:p>
                <a:pPr lvl="0">
                  <a:defRPr sz="1800"/>
                </a:pPr>
                <a:r>
                  <a:rPr sz="800" b="1">
                    <a:solidFill>
                      <a:srgbClr val="4277BB"/>
                    </a:solidFill>
                    <a:latin typeface="Helvetica"/>
                    <a:ea typeface="Helvetica"/>
                    <a:cs typeface="Helvetica"/>
                    <a:sym typeface="Helvetica"/>
                  </a:rPr>
                  <a:t>RELEASE</a:t>
                </a:r>
              </a:p>
            </p:txBody>
          </p:sp>
        </p:grpSp>
      </p:grpSp>
      <p:grpSp>
        <p:nvGrpSpPr>
          <p:cNvPr id="424" name="Group 424"/>
          <p:cNvGrpSpPr/>
          <p:nvPr/>
        </p:nvGrpSpPr>
        <p:grpSpPr>
          <a:xfrm>
            <a:off x="3430541" y="4664756"/>
            <a:ext cx="1350120" cy="1040062"/>
            <a:chOff x="78677" y="0"/>
            <a:chExt cx="1350119" cy="1040061"/>
          </a:xfrm>
        </p:grpSpPr>
        <p:sp>
          <p:nvSpPr>
            <p:cNvPr id="420" name="Shape 420"/>
            <p:cNvSpPr/>
            <p:nvPr/>
          </p:nvSpPr>
          <p:spPr>
            <a:xfrm>
              <a:off x="380476"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47738"/>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423" name="Group 423"/>
            <p:cNvGrpSpPr/>
            <p:nvPr/>
          </p:nvGrpSpPr>
          <p:grpSpPr>
            <a:xfrm>
              <a:off x="78677" y="149642"/>
              <a:ext cx="1350120" cy="890420"/>
              <a:chOff x="99366" y="139819"/>
              <a:chExt cx="1350119" cy="890418"/>
            </a:xfrm>
          </p:grpSpPr>
          <p:sp>
            <p:nvSpPr>
              <p:cNvPr id="421" name="Shape 421"/>
              <p:cNvSpPr/>
              <p:nvPr/>
            </p:nvSpPr>
            <p:spPr>
              <a:xfrm>
                <a:off x="99366" y="697656"/>
                <a:ext cx="1350120" cy="332582"/>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p>
                <a:pPr lvl="0">
                  <a:defRPr sz="1800"/>
                </a:pPr>
                <a:r>
                  <a:rPr sz="800" b="1">
                    <a:solidFill>
                      <a:srgbClr val="4277BB"/>
                    </a:solidFill>
                    <a:latin typeface="Helvetica"/>
                    <a:ea typeface="Helvetica"/>
                    <a:cs typeface="Helvetica"/>
                    <a:sym typeface="Helvetica"/>
                  </a:rPr>
                  <a:t>CONTINUOUS BUSINESS</a:t>
                </a:r>
              </a:p>
              <a:p>
                <a:pPr lvl="0">
                  <a:defRPr sz="1800"/>
                </a:pPr>
                <a:r>
                  <a:rPr sz="800" b="1">
                    <a:solidFill>
                      <a:srgbClr val="4277BB"/>
                    </a:solidFill>
                    <a:latin typeface="Helvetica"/>
                    <a:ea typeface="Helvetica"/>
                    <a:cs typeface="Helvetica"/>
                    <a:sym typeface="Helvetica"/>
                  </a:rPr>
                  <a:t>PLANNING</a:t>
                </a:r>
              </a:p>
            </p:txBody>
          </p:sp>
          <p:pic>
            <p:nvPicPr>
              <p:cNvPr id="422" name="_-32.png"/>
              <p:cNvPicPr/>
              <p:nvPr/>
            </p:nvPicPr>
            <p:blipFill>
              <a:blip r:embed="rId4">
                <a:extLst/>
              </a:blip>
              <a:srcRect l="25216" t="19769" r="25237" b="25630"/>
              <a:stretch>
                <a:fillRect/>
              </a:stretch>
            </p:blipFill>
            <p:spPr>
              <a:xfrm>
                <a:off x="590326" y="139819"/>
                <a:ext cx="350402" cy="386147"/>
              </a:xfrm>
              <a:prstGeom prst="rect">
                <a:avLst/>
              </a:prstGeom>
              <a:ln w="3175" cap="flat">
                <a:noFill/>
                <a:miter lim="400000"/>
              </a:ln>
              <a:effectLst/>
            </p:spPr>
          </p:pic>
        </p:grpSp>
      </p:grpSp>
      <p:grpSp>
        <p:nvGrpSpPr>
          <p:cNvPr id="429" name="Group 429"/>
          <p:cNvGrpSpPr/>
          <p:nvPr/>
        </p:nvGrpSpPr>
        <p:grpSpPr>
          <a:xfrm>
            <a:off x="3711162" y="3312022"/>
            <a:ext cx="802482" cy="1020535"/>
            <a:chOff x="44450" y="19278"/>
            <a:chExt cx="802481" cy="1020534"/>
          </a:xfrm>
        </p:grpSpPr>
        <p:sp>
          <p:nvSpPr>
            <p:cNvPr id="425" name="Shape 425"/>
            <p:cNvSpPr/>
            <p:nvPr/>
          </p:nvSpPr>
          <p:spPr>
            <a:xfrm>
              <a:off x="82944" y="19278"/>
              <a:ext cx="707233"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47738"/>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428" name="Group 428"/>
            <p:cNvGrpSpPr/>
            <p:nvPr/>
          </p:nvGrpSpPr>
          <p:grpSpPr>
            <a:xfrm>
              <a:off x="44450" y="136286"/>
              <a:ext cx="802482" cy="903527"/>
              <a:chOff x="55512" y="136286"/>
              <a:chExt cx="802481" cy="903525"/>
            </a:xfrm>
          </p:grpSpPr>
          <p:sp>
            <p:nvSpPr>
              <p:cNvPr id="426" name="Shape 426"/>
              <p:cNvSpPr/>
              <p:nvPr/>
            </p:nvSpPr>
            <p:spPr>
              <a:xfrm>
                <a:off x="55512" y="707231"/>
                <a:ext cx="802483" cy="332582"/>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p>
                <a:pPr lvl="0">
                  <a:defRPr sz="1800"/>
                </a:pPr>
                <a:r>
                  <a:rPr sz="800" b="1">
                    <a:solidFill>
                      <a:srgbClr val="4277BB"/>
                    </a:solidFill>
                    <a:latin typeface="Helvetica"/>
                    <a:ea typeface="Helvetica"/>
                    <a:cs typeface="Helvetica"/>
                    <a:sym typeface="Helvetica"/>
                  </a:rPr>
                  <a:t>CONTINUOUS</a:t>
                </a:r>
              </a:p>
              <a:p>
                <a:pPr lvl="0">
                  <a:defRPr sz="1800"/>
                </a:pPr>
                <a:r>
                  <a:rPr sz="800" b="1">
                    <a:solidFill>
                      <a:srgbClr val="4277BB"/>
                    </a:solidFill>
                    <a:latin typeface="Helvetica"/>
                    <a:ea typeface="Helvetica"/>
                    <a:cs typeface="Helvetica"/>
                    <a:sym typeface="Helvetica"/>
                  </a:rPr>
                  <a:t>FEEDBACK</a:t>
                </a:r>
              </a:p>
            </p:txBody>
          </p:sp>
          <p:pic>
            <p:nvPicPr>
              <p:cNvPr id="427" name="_-31.png"/>
              <p:cNvPicPr/>
              <p:nvPr/>
            </p:nvPicPr>
            <p:blipFill>
              <a:blip r:embed="rId5">
                <a:extLst/>
              </a:blip>
              <a:srcRect l="19416" t="19270" r="19416" b="19270"/>
              <a:stretch>
                <a:fillRect/>
              </a:stretch>
            </p:blipFill>
            <p:spPr>
              <a:xfrm>
                <a:off x="240456" y="136286"/>
                <a:ext cx="432595" cy="434659"/>
              </a:xfrm>
              <a:prstGeom prst="rect">
                <a:avLst/>
              </a:prstGeom>
              <a:ln w="3175" cap="flat">
                <a:noFill/>
                <a:miter lim="400000"/>
              </a:ln>
              <a:effectLst/>
            </p:spPr>
          </p:pic>
        </p:grpSp>
      </p:grpSp>
      <p:grpSp>
        <p:nvGrpSpPr>
          <p:cNvPr id="434" name="Group 434"/>
          <p:cNvGrpSpPr/>
          <p:nvPr/>
        </p:nvGrpSpPr>
        <p:grpSpPr>
          <a:xfrm>
            <a:off x="3702604" y="1960018"/>
            <a:ext cx="802483" cy="1030358"/>
            <a:chOff x="44450" y="9455"/>
            <a:chExt cx="802481" cy="1030357"/>
          </a:xfrm>
        </p:grpSpPr>
        <p:sp>
          <p:nvSpPr>
            <p:cNvPr id="430" name="Shape 430"/>
            <p:cNvSpPr/>
            <p:nvPr/>
          </p:nvSpPr>
          <p:spPr>
            <a:xfrm>
              <a:off x="92074" y="9455"/>
              <a:ext cx="707233"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47738"/>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433" name="Group 433"/>
            <p:cNvGrpSpPr/>
            <p:nvPr/>
          </p:nvGrpSpPr>
          <p:grpSpPr>
            <a:xfrm>
              <a:off x="44450" y="132754"/>
              <a:ext cx="802482" cy="907059"/>
              <a:chOff x="55512" y="132754"/>
              <a:chExt cx="802481" cy="907058"/>
            </a:xfrm>
          </p:grpSpPr>
          <p:sp>
            <p:nvSpPr>
              <p:cNvPr id="431" name="Shape 431"/>
              <p:cNvSpPr/>
              <p:nvPr/>
            </p:nvSpPr>
            <p:spPr>
              <a:xfrm>
                <a:off x="55512" y="707231"/>
                <a:ext cx="802483" cy="332582"/>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p>
                <a:pPr lvl="0">
                  <a:defRPr sz="1800"/>
                </a:pPr>
                <a:r>
                  <a:rPr sz="800" b="1">
                    <a:solidFill>
                      <a:srgbClr val="4277BB"/>
                    </a:solidFill>
                    <a:latin typeface="Helvetica"/>
                    <a:ea typeface="Helvetica"/>
                    <a:cs typeface="Helvetica"/>
                    <a:sym typeface="Helvetica"/>
                  </a:rPr>
                  <a:t>CONTINUOUS</a:t>
                </a:r>
              </a:p>
              <a:p>
                <a:pPr lvl="0">
                  <a:defRPr sz="1800"/>
                </a:pPr>
                <a:r>
                  <a:rPr sz="800" b="1">
                    <a:solidFill>
                      <a:srgbClr val="4277BB"/>
                    </a:solidFill>
                    <a:latin typeface="Helvetica"/>
                    <a:ea typeface="Helvetica"/>
                    <a:cs typeface="Helvetica"/>
                    <a:sym typeface="Helvetica"/>
                  </a:rPr>
                  <a:t>TESTING</a:t>
                </a:r>
              </a:p>
            </p:txBody>
          </p:sp>
          <p:pic>
            <p:nvPicPr>
              <p:cNvPr id="432" name="_-30.png"/>
              <p:cNvPicPr/>
              <p:nvPr/>
            </p:nvPicPr>
            <p:blipFill>
              <a:blip r:embed="rId6">
                <a:extLst/>
              </a:blip>
              <a:srcRect l="22616" t="18771" r="22616" b="18771"/>
              <a:stretch>
                <a:fillRect/>
              </a:stretch>
            </p:blipFill>
            <p:spPr>
              <a:xfrm>
                <a:off x="263095" y="132754"/>
                <a:ext cx="387324" cy="441723"/>
              </a:xfrm>
              <a:prstGeom prst="rect">
                <a:avLst/>
              </a:prstGeom>
              <a:ln w="3175" cap="flat">
                <a:noFill/>
                <a:miter lim="400000"/>
              </a:ln>
              <a:effectLst/>
            </p:spPr>
          </p:pic>
        </p:grpSp>
      </p:grpSp>
      <p:grpSp>
        <p:nvGrpSpPr>
          <p:cNvPr id="439" name="Group 439"/>
          <p:cNvGrpSpPr/>
          <p:nvPr/>
        </p:nvGrpSpPr>
        <p:grpSpPr>
          <a:xfrm>
            <a:off x="233851" y="6030499"/>
            <a:ext cx="969918" cy="1049638"/>
            <a:chOff x="54914" y="0"/>
            <a:chExt cx="969916" cy="1049637"/>
          </a:xfrm>
        </p:grpSpPr>
        <p:sp>
          <p:nvSpPr>
            <p:cNvPr id="435" name="Shape 435"/>
            <p:cNvSpPr/>
            <p:nvPr/>
          </p:nvSpPr>
          <p:spPr>
            <a:xfrm>
              <a:off x="195385"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47738"/>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438" name="Group 438"/>
            <p:cNvGrpSpPr/>
            <p:nvPr/>
          </p:nvGrpSpPr>
          <p:grpSpPr>
            <a:xfrm>
              <a:off x="54914" y="198624"/>
              <a:ext cx="969916" cy="851013"/>
              <a:chOff x="68920" y="188802"/>
              <a:chExt cx="969914" cy="851011"/>
            </a:xfrm>
          </p:grpSpPr>
          <p:sp>
            <p:nvSpPr>
              <p:cNvPr id="436" name="Shape 436"/>
              <p:cNvSpPr/>
              <p:nvPr/>
            </p:nvSpPr>
            <p:spPr>
              <a:xfrm>
                <a:off x="68920" y="707231"/>
                <a:ext cx="969914" cy="332582"/>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p>
                <a:pPr lvl="0">
                  <a:defRPr sz="1800"/>
                </a:pPr>
                <a:r>
                  <a:rPr sz="800" b="1">
                    <a:solidFill>
                      <a:srgbClr val="4277BB"/>
                    </a:solidFill>
                    <a:latin typeface="Helvetica"/>
                    <a:ea typeface="Helvetica"/>
                    <a:cs typeface="Helvetica"/>
                    <a:sym typeface="Helvetica"/>
                  </a:rPr>
                  <a:t>CONFIGURATION</a:t>
                </a:r>
              </a:p>
              <a:p>
                <a:pPr lvl="0">
                  <a:defRPr sz="1800"/>
                </a:pPr>
                <a:r>
                  <a:rPr sz="800" b="1">
                    <a:solidFill>
                      <a:srgbClr val="4277BB"/>
                    </a:solidFill>
                    <a:latin typeface="Helvetica"/>
                    <a:ea typeface="Helvetica"/>
                    <a:cs typeface="Helvetica"/>
                    <a:sym typeface="Helvetica"/>
                  </a:rPr>
                  <a:t>MANAGEMENT</a:t>
                </a:r>
              </a:p>
            </p:txBody>
          </p:sp>
          <p:pic>
            <p:nvPicPr>
              <p:cNvPr id="437" name="_-29.png"/>
              <p:cNvPicPr/>
              <p:nvPr/>
            </p:nvPicPr>
            <p:blipFill>
              <a:blip r:embed="rId7">
                <a:extLst/>
              </a:blip>
              <a:srcRect l="19263" t="26695" r="17477" b="21723"/>
              <a:stretch>
                <a:fillRect/>
              </a:stretch>
            </p:blipFill>
            <p:spPr>
              <a:xfrm>
                <a:off x="336506" y="188802"/>
                <a:ext cx="447389" cy="364795"/>
              </a:xfrm>
              <a:prstGeom prst="rect">
                <a:avLst/>
              </a:prstGeom>
              <a:ln w="3175" cap="flat">
                <a:noFill/>
                <a:miter lim="400000"/>
              </a:ln>
              <a:effectLst/>
            </p:spPr>
          </p:pic>
        </p:grpSp>
      </p:grpSp>
      <p:grpSp>
        <p:nvGrpSpPr>
          <p:cNvPr id="444" name="Group 444"/>
          <p:cNvGrpSpPr/>
          <p:nvPr/>
        </p:nvGrpSpPr>
        <p:grpSpPr>
          <a:xfrm>
            <a:off x="328675" y="4653308"/>
            <a:ext cx="802483" cy="1030725"/>
            <a:chOff x="44450" y="9088"/>
            <a:chExt cx="802481" cy="1030724"/>
          </a:xfrm>
        </p:grpSpPr>
        <p:sp>
          <p:nvSpPr>
            <p:cNvPr id="440" name="Shape 440"/>
            <p:cNvSpPr/>
            <p:nvPr/>
          </p:nvSpPr>
          <p:spPr>
            <a:xfrm>
              <a:off x="103470" y="9088"/>
              <a:ext cx="707233"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47738"/>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443" name="Group 443"/>
            <p:cNvGrpSpPr/>
            <p:nvPr/>
          </p:nvGrpSpPr>
          <p:grpSpPr>
            <a:xfrm>
              <a:off x="44450" y="160491"/>
              <a:ext cx="802482" cy="879322"/>
              <a:chOff x="55512" y="160491"/>
              <a:chExt cx="802481" cy="879320"/>
            </a:xfrm>
          </p:grpSpPr>
          <p:sp>
            <p:nvSpPr>
              <p:cNvPr id="441" name="Shape 441"/>
              <p:cNvSpPr/>
              <p:nvPr/>
            </p:nvSpPr>
            <p:spPr>
              <a:xfrm>
                <a:off x="55512" y="707231"/>
                <a:ext cx="802483" cy="332582"/>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p>
                <a:pPr lvl="0">
                  <a:defRPr sz="1800"/>
                </a:pPr>
                <a:r>
                  <a:rPr sz="800" b="1">
                    <a:solidFill>
                      <a:srgbClr val="4277BB"/>
                    </a:solidFill>
                    <a:latin typeface="Helvetica"/>
                    <a:ea typeface="Helvetica"/>
                    <a:cs typeface="Helvetica"/>
                    <a:sym typeface="Helvetica"/>
                  </a:rPr>
                  <a:t>CONTINUOUS</a:t>
                </a:r>
              </a:p>
              <a:p>
                <a:pPr lvl="0">
                  <a:defRPr sz="1800"/>
                </a:pPr>
                <a:r>
                  <a:rPr sz="800" b="1">
                    <a:solidFill>
                      <a:srgbClr val="4277BB"/>
                    </a:solidFill>
                    <a:latin typeface="Helvetica"/>
                    <a:ea typeface="Helvetica"/>
                    <a:cs typeface="Helvetica"/>
                    <a:sym typeface="Helvetica"/>
                  </a:rPr>
                  <a:t>DEPLOYMENT</a:t>
                </a:r>
              </a:p>
            </p:txBody>
          </p:sp>
          <p:pic>
            <p:nvPicPr>
              <p:cNvPr id="442" name="_-28.png"/>
              <p:cNvPicPr/>
              <p:nvPr/>
            </p:nvPicPr>
            <p:blipFill>
              <a:blip r:embed="rId8">
                <a:extLst/>
              </a:blip>
              <a:srcRect l="21740" t="22692" r="15692" b="17754"/>
              <a:stretch>
                <a:fillRect/>
              </a:stretch>
            </p:blipFill>
            <p:spPr>
              <a:xfrm>
                <a:off x="256899" y="160491"/>
                <a:ext cx="442495" cy="421174"/>
              </a:xfrm>
              <a:prstGeom prst="rect">
                <a:avLst/>
              </a:prstGeom>
              <a:ln w="3175" cap="flat">
                <a:noFill/>
                <a:miter lim="400000"/>
              </a:ln>
              <a:effectLst/>
            </p:spPr>
          </p:pic>
        </p:grpSp>
      </p:grpSp>
      <p:grpSp>
        <p:nvGrpSpPr>
          <p:cNvPr id="449" name="Group 449"/>
          <p:cNvGrpSpPr/>
          <p:nvPr/>
        </p:nvGrpSpPr>
        <p:grpSpPr>
          <a:xfrm>
            <a:off x="259877" y="3296040"/>
            <a:ext cx="986880" cy="1039813"/>
            <a:chOff x="55974" y="0"/>
            <a:chExt cx="986879" cy="1039812"/>
          </a:xfrm>
        </p:grpSpPr>
        <p:sp>
          <p:nvSpPr>
            <p:cNvPr id="445" name="Shape 445"/>
            <p:cNvSpPr/>
            <p:nvPr/>
          </p:nvSpPr>
          <p:spPr>
            <a:xfrm>
              <a:off x="195798" y="0"/>
              <a:ext cx="707233"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47738"/>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448" name="Group 448"/>
            <p:cNvGrpSpPr/>
            <p:nvPr/>
          </p:nvGrpSpPr>
          <p:grpSpPr>
            <a:xfrm>
              <a:off x="55974" y="114432"/>
              <a:ext cx="986881" cy="925381"/>
              <a:chOff x="70279" y="114432"/>
              <a:chExt cx="986879" cy="925380"/>
            </a:xfrm>
          </p:grpSpPr>
          <p:sp>
            <p:nvSpPr>
              <p:cNvPr id="446" name="Shape 446"/>
              <p:cNvSpPr/>
              <p:nvPr/>
            </p:nvSpPr>
            <p:spPr>
              <a:xfrm>
                <a:off x="70279" y="707231"/>
                <a:ext cx="986880" cy="332582"/>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p>
                <a:pPr lvl="0">
                  <a:defRPr sz="1800"/>
                </a:pPr>
                <a:r>
                  <a:rPr sz="800" b="1">
                    <a:solidFill>
                      <a:srgbClr val="4277BB"/>
                    </a:solidFill>
                    <a:latin typeface="Helvetica"/>
                    <a:ea typeface="Helvetica"/>
                    <a:cs typeface="Helvetica"/>
                    <a:sym typeface="Helvetica"/>
                  </a:rPr>
                  <a:t>COLLABORATIVE</a:t>
                </a:r>
              </a:p>
              <a:p>
                <a:pPr lvl="0">
                  <a:defRPr sz="1800"/>
                </a:pPr>
                <a:r>
                  <a:rPr sz="800" b="1">
                    <a:solidFill>
                      <a:srgbClr val="4277BB"/>
                    </a:solidFill>
                    <a:latin typeface="Helvetica"/>
                    <a:ea typeface="Helvetica"/>
                    <a:cs typeface="Helvetica"/>
                    <a:sym typeface="Helvetica"/>
                  </a:rPr>
                  <a:t>DEVELOPMENT</a:t>
                </a:r>
              </a:p>
            </p:txBody>
          </p:sp>
          <p:pic>
            <p:nvPicPr>
              <p:cNvPr id="447" name="_-27.png"/>
              <p:cNvPicPr/>
              <p:nvPr/>
            </p:nvPicPr>
            <p:blipFill>
              <a:blip r:embed="rId9">
                <a:extLst/>
              </a:blip>
              <a:srcRect l="18741" t="16180" r="17893" b="21307"/>
              <a:stretch>
                <a:fillRect/>
              </a:stretch>
            </p:blipFill>
            <p:spPr>
              <a:xfrm>
                <a:off x="342648" y="114432"/>
                <a:ext cx="448139" cy="442109"/>
              </a:xfrm>
              <a:prstGeom prst="rect">
                <a:avLst/>
              </a:prstGeom>
              <a:ln w="3175" cap="flat">
                <a:noFill/>
                <a:miter lim="400000"/>
              </a:ln>
              <a:effectLst/>
            </p:spPr>
          </p:pic>
        </p:grpSp>
      </p:grpSp>
      <p:grpSp>
        <p:nvGrpSpPr>
          <p:cNvPr id="454" name="Group 454"/>
          <p:cNvGrpSpPr/>
          <p:nvPr/>
        </p:nvGrpSpPr>
        <p:grpSpPr>
          <a:xfrm>
            <a:off x="387152" y="1947075"/>
            <a:ext cx="707233" cy="912813"/>
            <a:chOff x="303" y="0"/>
            <a:chExt cx="707231" cy="912812"/>
          </a:xfrm>
        </p:grpSpPr>
        <p:sp>
          <p:nvSpPr>
            <p:cNvPr id="450" name="Shape 450"/>
            <p:cNvSpPr/>
            <p:nvPr/>
          </p:nvSpPr>
          <p:spPr>
            <a:xfrm>
              <a:off x="303"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47738"/>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453" name="Group 453"/>
            <p:cNvGrpSpPr/>
            <p:nvPr/>
          </p:nvGrpSpPr>
          <p:grpSpPr>
            <a:xfrm>
              <a:off x="87415" y="142114"/>
              <a:ext cx="514748" cy="770699"/>
              <a:chOff x="87415" y="142114"/>
              <a:chExt cx="514746" cy="770698"/>
            </a:xfrm>
          </p:grpSpPr>
          <p:sp>
            <p:nvSpPr>
              <p:cNvPr id="451" name="Shape 451"/>
              <p:cNvSpPr/>
              <p:nvPr/>
            </p:nvSpPr>
            <p:spPr>
              <a:xfrm>
                <a:off x="87415" y="707231"/>
                <a:ext cx="514748" cy="205582"/>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sz="800" b="1">
                    <a:solidFill>
                      <a:srgbClr val="4277BB"/>
                    </a:solidFill>
                  </a:rPr>
                  <a:t>DEVOPS</a:t>
                </a:r>
              </a:p>
            </p:txBody>
          </p:sp>
          <p:pic>
            <p:nvPicPr>
              <p:cNvPr id="452" name="_-26.png"/>
              <p:cNvPicPr/>
              <p:nvPr/>
            </p:nvPicPr>
            <p:blipFill>
              <a:blip r:embed="rId10">
                <a:extLst/>
              </a:blip>
              <a:srcRect l="22295" t="20094" r="22295" b="20094"/>
              <a:stretch>
                <a:fillRect/>
              </a:stretch>
            </p:blipFill>
            <p:spPr>
              <a:xfrm>
                <a:off x="157680" y="142114"/>
                <a:ext cx="391871" cy="423003"/>
              </a:xfrm>
              <a:prstGeom prst="rect">
                <a:avLst/>
              </a:prstGeom>
              <a:ln w="3175" cap="flat">
                <a:noFill/>
                <a:miter lim="400000"/>
              </a:ln>
              <a:effectLst/>
            </p:spPr>
          </p:pic>
        </p:grpSp>
      </p:grpSp>
      <p:sp>
        <p:nvSpPr>
          <p:cNvPr id="455" name="Shape 455"/>
          <p:cNvSpPr/>
          <p:nvPr/>
        </p:nvSpPr>
        <p:spPr>
          <a:xfrm>
            <a:off x="-1" y="-1"/>
            <a:ext cx="10058402" cy="1620680"/>
          </a:xfrm>
          <a:prstGeom prst="rect">
            <a:avLst/>
          </a:prstGeom>
          <a:solidFill>
            <a:srgbClr val="DEE6EB"/>
          </a:solidFill>
          <a:ln w="3175">
            <a:miter lim="400000"/>
          </a:ln>
        </p:spPr>
        <p:txBody>
          <a:bodyPr lIns="0" tIns="0" rIns="0" bIns="0" anchor="ctr"/>
          <a:lstStyle/>
          <a:p>
            <a:pPr lvl="0">
              <a:defRPr sz="1800">
                <a:solidFill>
                  <a:srgbClr val="FFFFFF"/>
                </a:solidFill>
              </a:defRPr>
            </a:pPr>
            <a:endParaRPr/>
          </a:p>
        </p:txBody>
      </p:sp>
      <p:sp>
        <p:nvSpPr>
          <p:cNvPr id="456" name="Shape 456"/>
          <p:cNvSpPr/>
          <p:nvPr/>
        </p:nvSpPr>
        <p:spPr>
          <a:xfrm>
            <a:off x="369887" y="906462"/>
            <a:ext cx="4464052" cy="461060"/>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2400">
                <a:latin typeface="Helvetica Neue Light"/>
                <a:ea typeface="Helvetica Neue Light"/>
                <a:cs typeface="Helvetica Neue Light"/>
                <a:sym typeface="Helvetica Neue Light"/>
              </a:defRPr>
            </a:lvl1pPr>
          </a:lstStyle>
          <a:p>
            <a:pPr lvl="0">
              <a:defRPr sz="1800"/>
            </a:pPr>
            <a:r>
              <a:rPr sz="2400"/>
              <a:t>DevOps Icons</a:t>
            </a:r>
          </a:p>
        </p:txBody>
      </p:sp>
      <p:sp>
        <p:nvSpPr>
          <p:cNvPr id="457" name="Shape 457"/>
          <p:cNvSpPr/>
          <p:nvPr/>
        </p:nvSpPr>
        <p:spPr>
          <a:xfrm>
            <a:off x="369887" y="542924"/>
            <a:ext cx="2654966" cy="281941"/>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p>
            <a:pPr lvl="0" algn="l" defTabSz="457200">
              <a:defRPr sz="1800"/>
            </a:pPr>
            <a:r>
              <a:rPr sz="1400">
                <a:latin typeface="HelvNeue Light for IBM"/>
                <a:ea typeface="HelvNeue Light for IBM"/>
                <a:cs typeface="HelvNeue Light for IBM"/>
                <a:sym typeface="HelvNeue Light for IBM"/>
              </a:rPr>
              <a:t>IBM </a:t>
            </a:r>
            <a:r>
              <a:rPr sz="1400">
                <a:latin typeface="HelvNeue Medium for IBM"/>
                <a:ea typeface="HelvNeue Medium for IBM"/>
                <a:cs typeface="HelvNeue Medium for IBM"/>
                <a:sym typeface="HelvNeue Medium for IBM"/>
              </a:rPr>
              <a:t>Cloud Architecture Center</a:t>
            </a:r>
          </a:p>
        </p:txBody>
      </p:sp>
      <p:sp>
        <p:nvSpPr>
          <p:cNvPr id="458" name="Shape 458"/>
          <p:cNvSpPr/>
          <p:nvPr/>
        </p:nvSpPr>
        <p:spPr>
          <a:xfrm>
            <a:off x="1298938" y="2021387"/>
            <a:ext cx="1573004" cy="707645"/>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Software development method to bring Development and Operations closer.</a:t>
            </a:r>
          </a:p>
        </p:txBody>
      </p:sp>
      <p:sp>
        <p:nvSpPr>
          <p:cNvPr id="459" name="Shape 459"/>
          <p:cNvSpPr/>
          <p:nvPr/>
        </p:nvSpPr>
        <p:spPr>
          <a:xfrm>
            <a:off x="1298938" y="3420998"/>
            <a:ext cx="1709677" cy="707645"/>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Team members and stakeholders continually communicate plans, tasks, issues, and feedback.</a:t>
            </a:r>
          </a:p>
        </p:txBody>
      </p:sp>
      <p:sp>
        <p:nvSpPr>
          <p:cNvPr id="460" name="Shape 460"/>
          <p:cNvSpPr/>
          <p:nvPr/>
        </p:nvSpPr>
        <p:spPr>
          <a:xfrm>
            <a:off x="1298938" y="4644219"/>
            <a:ext cx="2049790" cy="707645"/>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Automated deployment of apps, middleware, test data, and utilities to test and production environments on demand.</a:t>
            </a:r>
          </a:p>
        </p:txBody>
      </p:sp>
      <p:sp>
        <p:nvSpPr>
          <p:cNvPr id="461" name="Shape 461"/>
          <p:cNvSpPr/>
          <p:nvPr/>
        </p:nvSpPr>
        <p:spPr>
          <a:xfrm>
            <a:off x="4736462" y="2021387"/>
            <a:ext cx="1929048" cy="860045"/>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Test cases are executed automatically and continuously after deployments have completed in production-like circumstances.</a:t>
            </a:r>
          </a:p>
        </p:txBody>
      </p:sp>
      <p:sp>
        <p:nvSpPr>
          <p:cNvPr id="462" name="Shape 462"/>
          <p:cNvSpPr/>
          <p:nvPr/>
        </p:nvSpPr>
        <p:spPr>
          <a:xfrm>
            <a:off x="4736462" y="3291235"/>
            <a:ext cx="1709676" cy="860045"/>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App performance metrics and user experience data is continuously collected and used to make corrections and plan changes.</a:t>
            </a:r>
          </a:p>
        </p:txBody>
      </p:sp>
      <p:sp>
        <p:nvSpPr>
          <p:cNvPr id="463" name="Shape 463"/>
          <p:cNvSpPr/>
          <p:nvPr/>
        </p:nvSpPr>
        <p:spPr>
          <a:xfrm>
            <a:off x="4736462" y="4660325"/>
            <a:ext cx="1709676" cy="555245"/>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Continually reviewing planned work and updating priorities.</a:t>
            </a:r>
          </a:p>
        </p:txBody>
      </p:sp>
      <p:sp>
        <p:nvSpPr>
          <p:cNvPr id="464" name="Shape 464"/>
          <p:cNvSpPr/>
          <p:nvPr/>
        </p:nvSpPr>
        <p:spPr>
          <a:xfrm>
            <a:off x="4736462" y="6108745"/>
            <a:ext cx="1813291" cy="707645"/>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Apps are released into production on an as-needed basis or coordinated in a scheduled, planned release.</a:t>
            </a:r>
          </a:p>
        </p:txBody>
      </p:sp>
      <p:grpSp>
        <p:nvGrpSpPr>
          <p:cNvPr id="467" name="Group 467"/>
          <p:cNvGrpSpPr/>
          <p:nvPr/>
        </p:nvGrpSpPr>
        <p:grpSpPr>
          <a:xfrm>
            <a:off x="6852435" y="3291235"/>
            <a:ext cx="707233" cy="820840"/>
            <a:chOff x="1694" y="9504"/>
            <a:chExt cx="707232" cy="820838"/>
          </a:xfrm>
        </p:grpSpPr>
        <p:sp>
          <p:nvSpPr>
            <p:cNvPr id="465" name="Shape 465"/>
            <p:cNvSpPr/>
            <p:nvPr/>
          </p:nvSpPr>
          <p:spPr>
            <a:xfrm>
              <a:off x="1694" y="9504"/>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5772C"/>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466" name="Shape 466"/>
            <p:cNvSpPr/>
            <p:nvPr/>
          </p:nvSpPr>
          <p:spPr>
            <a:xfrm>
              <a:off x="138812" y="707231"/>
              <a:ext cx="429604" cy="12311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DEVOPS</a:t>
              </a:r>
              <a:endParaRPr sz="800" b="1" dirty="0">
                <a:solidFill>
                  <a:srgbClr val="4277BB"/>
                </a:solidFill>
              </a:endParaRPr>
            </a:p>
          </p:txBody>
        </p:sp>
      </p:grpSp>
      <p:sp>
        <p:nvSpPr>
          <p:cNvPr id="468" name="Shape 468"/>
          <p:cNvSpPr/>
          <p:nvPr/>
        </p:nvSpPr>
        <p:spPr>
          <a:xfrm>
            <a:off x="7837268" y="2021387"/>
            <a:ext cx="1929049" cy="707645"/>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Systems are provisioned using software defined environment templates and automated, self-service utilities.</a:t>
            </a:r>
          </a:p>
        </p:txBody>
      </p:sp>
      <p:sp>
        <p:nvSpPr>
          <p:cNvPr id="469" name="Shape 469"/>
          <p:cNvSpPr/>
          <p:nvPr/>
        </p:nvSpPr>
        <p:spPr>
          <a:xfrm>
            <a:off x="7837268" y="3358801"/>
            <a:ext cx="1709677" cy="564257"/>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smtClean="0"/>
              <a:t>(</a:t>
            </a:r>
            <a:r>
              <a:rPr lang="en-US" sz="1000" smtClean="0"/>
              <a:t>Icon utilized in Service Management to represent DEVOPS</a:t>
            </a:r>
            <a:r>
              <a:rPr sz="1000" smtClean="0"/>
              <a:t>)</a:t>
            </a:r>
            <a:endParaRPr sz="1000"/>
          </a:p>
        </p:txBody>
      </p:sp>
      <p:sp>
        <p:nvSpPr>
          <p:cNvPr id="470" name="Shape 470"/>
          <p:cNvSpPr/>
          <p:nvPr/>
        </p:nvSpPr>
        <p:spPr>
          <a:xfrm>
            <a:off x="1298938" y="6108745"/>
            <a:ext cx="2049790" cy="707645"/>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Detailed recording and updating of information that describes an enterprise’s hardware and software.</a:t>
            </a:r>
          </a:p>
        </p:txBody>
      </p:sp>
      <p:pic>
        <p:nvPicPr>
          <p:cNvPr id="63" name="Picture 6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972706" y="3402356"/>
            <a:ext cx="463296" cy="475488"/>
          </a:xfrm>
          <a:prstGeom prst="rect">
            <a:avLst/>
          </a:prstGeom>
        </p:spPr>
      </p:pic>
    </p:spTree>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6" name="Group 476"/>
          <p:cNvGrpSpPr/>
          <p:nvPr/>
        </p:nvGrpSpPr>
        <p:grpSpPr>
          <a:xfrm>
            <a:off x="395860" y="4656550"/>
            <a:ext cx="707233" cy="914058"/>
            <a:chOff x="0" y="0"/>
            <a:chExt cx="707231" cy="914057"/>
          </a:xfrm>
        </p:grpSpPr>
        <p:sp>
          <p:nvSpPr>
            <p:cNvPr id="472" name="Shape 472"/>
            <p:cNvSpPr/>
            <p:nvPr/>
          </p:nvSpPr>
          <p:spPr>
            <a:xfrm>
              <a:off x="0"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42233"/>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475" name="Group 475"/>
            <p:cNvGrpSpPr/>
            <p:nvPr/>
          </p:nvGrpSpPr>
          <p:grpSpPr>
            <a:xfrm>
              <a:off x="56024" y="215504"/>
              <a:ext cx="610544" cy="698554"/>
              <a:chOff x="48344" y="214260"/>
              <a:chExt cx="610542" cy="698552"/>
            </a:xfrm>
          </p:grpSpPr>
          <p:sp>
            <p:nvSpPr>
              <p:cNvPr id="473" name="Shape 473"/>
              <p:cNvSpPr/>
              <p:nvPr/>
            </p:nvSpPr>
            <p:spPr>
              <a:xfrm>
                <a:off x="48344" y="707231"/>
                <a:ext cx="610543" cy="205582"/>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sz="800" b="1">
                    <a:solidFill>
                      <a:srgbClr val="4277BB"/>
                    </a:solidFill>
                  </a:rPr>
                  <a:t>FIREWALL</a:t>
                </a:r>
              </a:p>
            </p:txBody>
          </p:sp>
          <p:pic>
            <p:nvPicPr>
              <p:cNvPr id="474" name="_-48.png"/>
              <p:cNvPicPr/>
              <p:nvPr/>
            </p:nvPicPr>
            <p:blipFill>
              <a:blip r:embed="rId2">
                <a:extLst/>
              </a:blip>
              <a:srcRect l="15658" t="30618" r="15658" b="30618"/>
              <a:stretch>
                <a:fillRect/>
              </a:stretch>
            </p:blipFill>
            <p:spPr>
              <a:xfrm>
                <a:off x="110741" y="214260"/>
                <a:ext cx="485749" cy="273054"/>
              </a:xfrm>
              <a:prstGeom prst="rect">
                <a:avLst/>
              </a:prstGeom>
              <a:ln w="3175" cap="flat">
                <a:noFill/>
                <a:miter lim="400000"/>
              </a:ln>
              <a:effectLst/>
            </p:spPr>
          </p:pic>
        </p:grpSp>
      </p:grpSp>
      <p:grpSp>
        <p:nvGrpSpPr>
          <p:cNvPr id="481" name="Group 481"/>
          <p:cNvGrpSpPr/>
          <p:nvPr/>
        </p:nvGrpSpPr>
        <p:grpSpPr>
          <a:xfrm>
            <a:off x="395822" y="3295301"/>
            <a:ext cx="707232" cy="914059"/>
            <a:chOff x="0" y="0"/>
            <a:chExt cx="707231" cy="914057"/>
          </a:xfrm>
        </p:grpSpPr>
        <p:sp>
          <p:nvSpPr>
            <p:cNvPr id="477" name="Shape 477"/>
            <p:cNvSpPr/>
            <p:nvPr/>
          </p:nvSpPr>
          <p:spPr>
            <a:xfrm>
              <a:off x="0"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42233"/>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480" name="Group 480"/>
            <p:cNvGrpSpPr/>
            <p:nvPr/>
          </p:nvGrpSpPr>
          <p:grpSpPr>
            <a:xfrm>
              <a:off x="75304" y="145958"/>
              <a:ext cx="588169" cy="768100"/>
              <a:chOff x="66936" y="144713"/>
              <a:chExt cx="588168" cy="768098"/>
            </a:xfrm>
          </p:grpSpPr>
          <p:sp>
            <p:nvSpPr>
              <p:cNvPr id="478" name="Shape 478"/>
              <p:cNvSpPr/>
              <p:nvPr/>
            </p:nvSpPr>
            <p:spPr>
              <a:xfrm>
                <a:off x="66936" y="707231"/>
                <a:ext cx="588170" cy="205582"/>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sz="800" b="1">
                    <a:solidFill>
                      <a:srgbClr val="4277BB"/>
                    </a:solidFill>
                  </a:rPr>
                  <a:t>GATEWAY</a:t>
                </a:r>
              </a:p>
            </p:txBody>
          </p:sp>
          <p:pic>
            <p:nvPicPr>
              <p:cNvPr id="479" name="_-47.png"/>
              <p:cNvPicPr/>
              <p:nvPr/>
            </p:nvPicPr>
            <p:blipFill>
              <a:blip r:embed="rId3">
                <a:extLst/>
              </a:blip>
              <a:srcRect l="17032" t="20462" r="17032" b="20462"/>
              <a:stretch>
                <a:fillRect/>
              </a:stretch>
            </p:blipFill>
            <p:spPr>
              <a:xfrm>
                <a:off x="120460" y="144713"/>
                <a:ext cx="466311" cy="417805"/>
              </a:xfrm>
              <a:prstGeom prst="rect">
                <a:avLst/>
              </a:prstGeom>
              <a:ln w="3175" cap="flat">
                <a:noFill/>
                <a:miter lim="400000"/>
              </a:ln>
              <a:effectLst/>
            </p:spPr>
          </p:pic>
        </p:grpSp>
      </p:grpSp>
      <p:grpSp>
        <p:nvGrpSpPr>
          <p:cNvPr id="486" name="Group 486"/>
          <p:cNvGrpSpPr/>
          <p:nvPr/>
        </p:nvGrpSpPr>
        <p:grpSpPr>
          <a:xfrm>
            <a:off x="387001" y="1953670"/>
            <a:ext cx="707232" cy="908400"/>
            <a:chOff x="0" y="0"/>
            <a:chExt cx="707231" cy="908399"/>
          </a:xfrm>
        </p:grpSpPr>
        <p:sp>
          <p:nvSpPr>
            <p:cNvPr id="482" name="Shape 482"/>
            <p:cNvSpPr/>
            <p:nvPr/>
          </p:nvSpPr>
          <p:spPr>
            <a:xfrm>
              <a:off x="0"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42233"/>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485" name="Group 485"/>
            <p:cNvGrpSpPr/>
            <p:nvPr/>
          </p:nvGrpSpPr>
          <p:grpSpPr>
            <a:xfrm>
              <a:off x="61919" y="122687"/>
              <a:ext cx="604987" cy="785713"/>
              <a:chOff x="61919" y="121443"/>
              <a:chExt cx="604986" cy="785711"/>
            </a:xfrm>
          </p:grpSpPr>
          <p:sp>
            <p:nvSpPr>
              <p:cNvPr id="483" name="Shape 483"/>
              <p:cNvSpPr/>
              <p:nvPr/>
            </p:nvSpPr>
            <p:spPr>
              <a:xfrm>
                <a:off x="61919" y="701573"/>
                <a:ext cx="604987" cy="205582"/>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sz="800" b="1">
                    <a:solidFill>
                      <a:srgbClr val="4277BB"/>
                    </a:solidFill>
                  </a:rPr>
                  <a:t>SECURITY</a:t>
                </a:r>
              </a:p>
            </p:txBody>
          </p:sp>
          <p:pic>
            <p:nvPicPr>
              <p:cNvPr id="484" name="_-46.png"/>
              <p:cNvPicPr/>
              <p:nvPr/>
            </p:nvPicPr>
            <p:blipFill>
              <a:blip r:embed="rId4">
                <a:extLst/>
              </a:blip>
              <a:srcRect l="26174" t="17171" r="26174" b="17171"/>
              <a:stretch>
                <a:fillRect/>
              </a:stretch>
            </p:blipFill>
            <p:spPr>
              <a:xfrm>
                <a:off x="185113" y="121443"/>
                <a:ext cx="337006" cy="464345"/>
              </a:xfrm>
              <a:prstGeom prst="rect">
                <a:avLst/>
              </a:prstGeom>
              <a:ln w="3175" cap="flat">
                <a:noFill/>
                <a:miter lim="400000"/>
              </a:ln>
              <a:effectLst/>
            </p:spPr>
          </p:pic>
        </p:grpSp>
      </p:grpSp>
      <p:sp>
        <p:nvSpPr>
          <p:cNvPr id="490" name="Shape 490"/>
          <p:cNvSpPr/>
          <p:nvPr/>
        </p:nvSpPr>
        <p:spPr>
          <a:xfrm>
            <a:off x="-1" y="-1"/>
            <a:ext cx="10058402" cy="1620680"/>
          </a:xfrm>
          <a:prstGeom prst="rect">
            <a:avLst/>
          </a:prstGeom>
          <a:solidFill>
            <a:srgbClr val="DEE6EB"/>
          </a:solidFill>
          <a:ln w="3175">
            <a:miter lim="400000"/>
          </a:ln>
        </p:spPr>
        <p:txBody>
          <a:bodyPr lIns="0" tIns="0" rIns="0" bIns="0" anchor="ctr"/>
          <a:lstStyle/>
          <a:p>
            <a:pPr lvl="0">
              <a:defRPr sz="1800">
                <a:solidFill>
                  <a:srgbClr val="FFFFFF"/>
                </a:solidFill>
              </a:defRPr>
            </a:pPr>
            <a:endParaRPr/>
          </a:p>
        </p:txBody>
      </p:sp>
      <p:sp>
        <p:nvSpPr>
          <p:cNvPr id="491" name="Shape 491"/>
          <p:cNvSpPr/>
          <p:nvPr/>
        </p:nvSpPr>
        <p:spPr>
          <a:xfrm>
            <a:off x="369887" y="906462"/>
            <a:ext cx="5144222" cy="471924"/>
          </a:xfrm>
          <a:prstGeom prst="rect">
            <a:avLst/>
          </a:prstGeom>
          <a:ln w="3175">
            <a:miter lim="400000"/>
          </a:ln>
          <a:extLst>
            <a:ext uri="{C572A759-6A51-4108-AA02-DFA0A04FC94B}">
              <ma14:wrappingTextBoxFlag xmlns:ma14="http://schemas.microsoft.com/office/mac/drawingml/2011/main" xmlns="" val="1"/>
            </a:ext>
          </a:extLst>
        </p:spPr>
        <p:txBody>
          <a:bodyPr wrap="square" lIns="50800" tIns="50800" rIns="50800" bIns="50800">
            <a:spAutoFit/>
          </a:bodyPr>
          <a:lstStyle>
            <a:lvl1pPr algn="l" defTabSz="457200">
              <a:defRPr sz="2400">
                <a:latin typeface="Helvetica Neue Light"/>
                <a:ea typeface="Helvetica Neue Light"/>
                <a:cs typeface="Helvetica Neue Light"/>
                <a:sym typeface="Helvetica Neue Light"/>
              </a:defRPr>
            </a:lvl1pPr>
          </a:lstStyle>
          <a:p>
            <a:pPr lvl="0">
              <a:defRPr sz="1800"/>
            </a:pPr>
            <a:r>
              <a:rPr sz="2400" dirty="0"/>
              <a:t>Security </a:t>
            </a:r>
            <a:r>
              <a:rPr sz="2400" dirty="0" smtClean="0"/>
              <a:t>Icons</a:t>
            </a:r>
            <a:r>
              <a:rPr lang="en-US" sz="2400" dirty="0" smtClean="0"/>
              <a:t> </a:t>
            </a:r>
            <a:r>
              <a:rPr lang="en-US" sz="2400" dirty="0" smtClean="0"/>
              <a:t>- SAVE FOR VISIO</a:t>
            </a:r>
            <a:endParaRPr sz="2400" dirty="0"/>
          </a:p>
        </p:txBody>
      </p:sp>
      <p:sp>
        <p:nvSpPr>
          <p:cNvPr id="492" name="Shape 492"/>
          <p:cNvSpPr/>
          <p:nvPr/>
        </p:nvSpPr>
        <p:spPr>
          <a:xfrm>
            <a:off x="369887" y="542924"/>
            <a:ext cx="2654966" cy="281941"/>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p>
            <a:pPr lvl="0" algn="l" defTabSz="457200">
              <a:defRPr sz="1800"/>
            </a:pPr>
            <a:r>
              <a:rPr sz="1400">
                <a:latin typeface="HelvNeue Light for IBM"/>
                <a:ea typeface="HelvNeue Light for IBM"/>
                <a:cs typeface="HelvNeue Light for IBM"/>
                <a:sym typeface="HelvNeue Light for IBM"/>
              </a:rPr>
              <a:t>IBM </a:t>
            </a:r>
            <a:r>
              <a:rPr sz="1400">
                <a:latin typeface="HelvNeue Medium for IBM"/>
                <a:ea typeface="HelvNeue Medium for IBM"/>
                <a:cs typeface="HelvNeue Medium for IBM"/>
                <a:sym typeface="HelvNeue Medium for IBM"/>
              </a:rPr>
              <a:t>Cloud Architecture Center</a:t>
            </a:r>
          </a:p>
        </p:txBody>
      </p:sp>
      <p:sp>
        <p:nvSpPr>
          <p:cNvPr id="493" name="Shape 493"/>
          <p:cNvSpPr/>
          <p:nvPr/>
        </p:nvSpPr>
        <p:spPr>
          <a:xfrm>
            <a:off x="1298938" y="2021387"/>
            <a:ext cx="2049790" cy="860045"/>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Enable identity and access management and data and app protection. Provides actionable security intelligence across cloud and enterprise environments.</a:t>
            </a:r>
          </a:p>
        </p:txBody>
      </p:sp>
      <p:sp>
        <p:nvSpPr>
          <p:cNvPr id="494" name="Shape 494"/>
          <p:cNvSpPr/>
          <p:nvPr/>
        </p:nvSpPr>
        <p:spPr>
          <a:xfrm>
            <a:off x="1298938" y="3420998"/>
            <a:ext cx="1709677" cy="555245"/>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Network point that acts as an entrance to another network.</a:t>
            </a:r>
          </a:p>
        </p:txBody>
      </p:sp>
      <p:sp>
        <p:nvSpPr>
          <p:cNvPr id="495" name="Shape 495"/>
          <p:cNvSpPr/>
          <p:nvPr/>
        </p:nvSpPr>
        <p:spPr>
          <a:xfrm>
            <a:off x="1298938" y="4644219"/>
            <a:ext cx="2258697" cy="555245"/>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Network that is designed to block unauthorized access while permitting outward communication.</a:t>
            </a:r>
          </a:p>
        </p:txBody>
      </p:sp>
      <p:sp>
        <p:nvSpPr>
          <p:cNvPr id="496" name="Shape 496"/>
          <p:cNvSpPr/>
          <p:nvPr/>
        </p:nvSpPr>
        <p:spPr>
          <a:xfrm>
            <a:off x="1298938" y="6052405"/>
            <a:ext cx="2049790" cy="250445"/>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(Describe component)</a:t>
            </a:r>
          </a:p>
        </p:txBody>
      </p:sp>
      <p:grpSp>
        <p:nvGrpSpPr>
          <p:cNvPr id="2" name="Group 1"/>
          <p:cNvGrpSpPr/>
          <p:nvPr/>
        </p:nvGrpSpPr>
        <p:grpSpPr>
          <a:xfrm>
            <a:off x="360856" y="6054221"/>
            <a:ext cx="720699" cy="1093145"/>
            <a:chOff x="360856" y="6054221"/>
            <a:chExt cx="720699" cy="1093145"/>
          </a:xfrm>
        </p:grpSpPr>
        <p:grpSp>
          <p:nvGrpSpPr>
            <p:cNvPr id="489" name="Group 489"/>
            <p:cNvGrpSpPr/>
            <p:nvPr/>
          </p:nvGrpSpPr>
          <p:grpSpPr>
            <a:xfrm>
              <a:off x="374322" y="6060979"/>
              <a:ext cx="707233" cy="1086387"/>
              <a:chOff x="195385" y="0"/>
              <a:chExt cx="707232" cy="1086386"/>
            </a:xfrm>
          </p:grpSpPr>
          <p:sp>
            <p:nvSpPr>
              <p:cNvPr id="487" name="Shape 487"/>
              <p:cNvSpPr/>
              <p:nvPr/>
            </p:nvSpPr>
            <p:spPr>
              <a:xfrm>
                <a:off x="195385"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8222B"/>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488" name="Shape 488"/>
              <p:cNvSpPr/>
              <p:nvPr/>
            </p:nvSpPr>
            <p:spPr>
              <a:xfrm>
                <a:off x="196028" y="717054"/>
                <a:ext cx="687688" cy="369332"/>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BLOCKCHAIN</a:t>
                </a:r>
              </a:p>
              <a:p>
                <a:pPr lvl="0">
                  <a:defRPr sz="1800" b="0">
                    <a:solidFill>
                      <a:srgbClr val="000000"/>
                    </a:solidFill>
                  </a:defRPr>
                </a:pPr>
                <a:r>
                  <a:rPr lang="en-US" sz="800" b="1" dirty="0" smtClean="0">
                    <a:solidFill>
                      <a:srgbClr val="4277BB"/>
                    </a:solidFill>
                  </a:rPr>
                  <a:t>SECURITY</a:t>
                </a:r>
              </a:p>
              <a:p>
                <a:pPr lvl="0">
                  <a:defRPr sz="1800" b="0">
                    <a:solidFill>
                      <a:srgbClr val="000000"/>
                    </a:solidFill>
                  </a:defRPr>
                </a:pPr>
                <a:r>
                  <a:rPr lang="en-US" sz="800" b="1" dirty="0" smtClean="0">
                    <a:solidFill>
                      <a:srgbClr val="4277BB"/>
                    </a:solidFill>
                  </a:rPr>
                  <a:t>SERVICE</a:t>
                </a:r>
              </a:p>
            </p:txBody>
          </p:sp>
        </p:grpSp>
        <p:pic>
          <p:nvPicPr>
            <p:cNvPr id="27" name="Picture 2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0856" y="6054221"/>
              <a:ext cx="627888" cy="658368"/>
            </a:xfrm>
            <a:prstGeom prst="rect">
              <a:avLst/>
            </a:prstGeom>
          </p:spPr>
        </p:pic>
      </p:grpSp>
      <p:grpSp>
        <p:nvGrpSpPr>
          <p:cNvPr id="29" name="Group 28"/>
          <p:cNvGrpSpPr/>
          <p:nvPr/>
        </p:nvGrpSpPr>
        <p:grpSpPr>
          <a:xfrm>
            <a:off x="6896100" y="4572000"/>
            <a:ext cx="707233" cy="939426"/>
            <a:chOff x="8830609" y="2797967"/>
            <a:chExt cx="707233" cy="939426"/>
          </a:xfrm>
        </p:grpSpPr>
        <p:grpSp>
          <p:nvGrpSpPr>
            <p:cNvPr id="30" name="Group 29"/>
            <p:cNvGrpSpPr/>
            <p:nvPr/>
          </p:nvGrpSpPr>
          <p:grpSpPr>
            <a:xfrm>
              <a:off x="8830609" y="2797967"/>
              <a:ext cx="707233" cy="707233"/>
              <a:chOff x="8801427" y="2797967"/>
              <a:chExt cx="707233" cy="707233"/>
            </a:xfrm>
          </p:grpSpPr>
          <p:sp>
            <p:nvSpPr>
              <p:cNvPr id="32" name="Shape 482"/>
              <p:cNvSpPr/>
              <p:nvPr/>
            </p:nvSpPr>
            <p:spPr>
              <a:xfrm>
                <a:off x="8801427" y="2797967"/>
                <a:ext cx="707233" cy="70723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42233"/>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pic>
            <p:nvPicPr>
              <p:cNvPr id="33" name="Picture 3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904051" y="2848583"/>
                <a:ext cx="554736" cy="548640"/>
              </a:xfrm>
              <a:prstGeom prst="rect">
                <a:avLst/>
              </a:prstGeom>
            </p:spPr>
          </p:pic>
        </p:grpSp>
        <p:sp>
          <p:nvSpPr>
            <p:cNvPr id="31" name="Shape 483"/>
            <p:cNvSpPr/>
            <p:nvPr/>
          </p:nvSpPr>
          <p:spPr>
            <a:xfrm>
              <a:off x="8925610" y="3491172"/>
              <a:ext cx="519373" cy="24622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PHYSICAL</a:t>
              </a:r>
            </a:p>
            <a:p>
              <a:pPr lvl="0">
                <a:defRPr sz="1800" b="0">
                  <a:solidFill>
                    <a:srgbClr val="000000"/>
                  </a:solidFill>
                </a:defRPr>
              </a:pPr>
              <a:r>
                <a:rPr sz="800" b="1" smtClean="0">
                  <a:solidFill>
                    <a:srgbClr val="4277BB"/>
                  </a:solidFill>
                </a:rPr>
                <a:t>SECURITY</a:t>
              </a:r>
              <a:endParaRPr sz="800" b="1">
                <a:solidFill>
                  <a:srgbClr val="4277BB"/>
                </a:solidFill>
              </a:endParaRPr>
            </a:p>
          </p:txBody>
        </p:sp>
      </p:grpSp>
      <p:grpSp>
        <p:nvGrpSpPr>
          <p:cNvPr id="34" name="Group 33"/>
          <p:cNvGrpSpPr/>
          <p:nvPr/>
        </p:nvGrpSpPr>
        <p:grpSpPr>
          <a:xfrm>
            <a:off x="3614662" y="6091399"/>
            <a:ext cx="899285" cy="967394"/>
            <a:chOff x="8366005" y="2681235"/>
            <a:chExt cx="899285" cy="967394"/>
          </a:xfrm>
        </p:grpSpPr>
        <p:grpSp>
          <p:nvGrpSpPr>
            <p:cNvPr id="35" name="Group 34"/>
            <p:cNvGrpSpPr/>
            <p:nvPr/>
          </p:nvGrpSpPr>
          <p:grpSpPr>
            <a:xfrm>
              <a:off x="8470687" y="2681235"/>
              <a:ext cx="707233" cy="707233"/>
              <a:chOff x="3315028" y="2593686"/>
              <a:chExt cx="707233" cy="707233"/>
            </a:xfrm>
          </p:grpSpPr>
          <p:sp>
            <p:nvSpPr>
              <p:cNvPr id="37" name="Shape 482"/>
              <p:cNvSpPr/>
              <p:nvPr/>
            </p:nvSpPr>
            <p:spPr>
              <a:xfrm>
                <a:off x="3315028" y="2593686"/>
                <a:ext cx="707233" cy="70723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42233"/>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pic>
            <p:nvPicPr>
              <p:cNvPr id="38" name="Picture 3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369013" y="2672674"/>
                <a:ext cx="585216" cy="518160"/>
              </a:xfrm>
              <a:prstGeom prst="rect">
                <a:avLst/>
              </a:prstGeom>
            </p:spPr>
          </p:pic>
        </p:grpSp>
        <p:sp>
          <p:nvSpPr>
            <p:cNvPr id="36" name="Shape 483"/>
            <p:cNvSpPr/>
            <p:nvPr/>
          </p:nvSpPr>
          <p:spPr>
            <a:xfrm>
              <a:off x="8366005" y="3402408"/>
              <a:ext cx="899285" cy="24622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HYTRUST </a:t>
              </a:r>
            </a:p>
            <a:p>
              <a:pPr lvl="0">
                <a:defRPr sz="1800" b="0">
                  <a:solidFill>
                    <a:srgbClr val="000000"/>
                  </a:solidFill>
                </a:defRPr>
              </a:pPr>
              <a:r>
                <a:rPr lang="en-US" sz="800" b="1" dirty="0" smtClean="0">
                  <a:solidFill>
                    <a:srgbClr val="4277BB"/>
                  </a:solidFill>
                </a:rPr>
                <a:t>CLOUD CONTROL</a:t>
              </a:r>
              <a:endParaRPr sz="800" b="1" dirty="0">
                <a:solidFill>
                  <a:srgbClr val="4277BB"/>
                </a:solidFill>
              </a:endParaRPr>
            </a:p>
          </p:txBody>
        </p:sp>
      </p:grpSp>
      <p:grpSp>
        <p:nvGrpSpPr>
          <p:cNvPr id="39" name="Group 38"/>
          <p:cNvGrpSpPr/>
          <p:nvPr/>
        </p:nvGrpSpPr>
        <p:grpSpPr>
          <a:xfrm>
            <a:off x="3733800" y="3276600"/>
            <a:ext cx="707233" cy="830344"/>
            <a:chOff x="6778074" y="2797967"/>
            <a:chExt cx="707233" cy="830344"/>
          </a:xfrm>
        </p:grpSpPr>
        <p:sp>
          <p:nvSpPr>
            <p:cNvPr id="40" name="Shape 482"/>
            <p:cNvSpPr/>
            <p:nvPr/>
          </p:nvSpPr>
          <p:spPr>
            <a:xfrm>
              <a:off x="6778074" y="2797967"/>
              <a:ext cx="707233" cy="70723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42233"/>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pic>
          <p:nvPicPr>
            <p:cNvPr id="41" name="Picture 4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860972" y="2848314"/>
              <a:ext cx="536448" cy="542544"/>
            </a:xfrm>
            <a:prstGeom prst="rect">
              <a:avLst/>
            </a:prstGeom>
          </p:spPr>
        </p:pic>
        <p:sp>
          <p:nvSpPr>
            <p:cNvPr id="42" name="Shape 483"/>
            <p:cNvSpPr/>
            <p:nvPr/>
          </p:nvSpPr>
          <p:spPr>
            <a:xfrm>
              <a:off x="7017234" y="3505200"/>
              <a:ext cx="211597" cy="12311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VPN</a:t>
              </a:r>
              <a:endParaRPr sz="800" b="1" dirty="0">
                <a:solidFill>
                  <a:srgbClr val="4277BB"/>
                </a:solidFill>
              </a:endParaRPr>
            </a:p>
          </p:txBody>
        </p:sp>
      </p:grpSp>
      <p:grpSp>
        <p:nvGrpSpPr>
          <p:cNvPr id="43" name="Group 42"/>
          <p:cNvGrpSpPr/>
          <p:nvPr/>
        </p:nvGrpSpPr>
        <p:grpSpPr>
          <a:xfrm>
            <a:off x="3733800" y="1920178"/>
            <a:ext cx="961802" cy="958880"/>
            <a:chOff x="8052644" y="4266845"/>
            <a:chExt cx="961802" cy="958880"/>
          </a:xfrm>
        </p:grpSpPr>
        <p:grpSp>
          <p:nvGrpSpPr>
            <p:cNvPr id="44" name="Group 43"/>
            <p:cNvGrpSpPr/>
            <p:nvPr/>
          </p:nvGrpSpPr>
          <p:grpSpPr>
            <a:xfrm>
              <a:off x="8139946" y="4266845"/>
              <a:ext cx="707233" cy="707233"/>
              <a:chOff x="7060176" y="2603414"/>
              <a:chExt cx="707233" cy="707233"/>
            </a:xfrm>
          </p:grpSpPr>
          <p:sp>
            <p:nvSpPr>
              <p:cNvPr id="46" name="Shape 482"/>
              <p:cNvSpPr/>
              <p:nvPr/>
            </p:nvSpPr>
            <p:spPr>
              <a:xfrm>
                <a:off x="7060176" y="2603414"/>
                <a:ext cx="707233" cy="70723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42233"/>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pic>
            <p:nvPicPr>
              <p:cNvPr id="47" name="Picture 4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085519" y="2638088"/>
                <a:ext cx="609600" cy="579120"/>
              </a:xfrm>
              <a:prstGeom prst="rect">
                <a:avLst/>
              </a:prstGeom>
            </p:spPr>
          </p:pic>
        </p:grpSp>
        <p:sp>
          <p:nvSpPr>
            <p:cNvPr id="45" name="Shape 483"/>
            <p:cNvSpPr/>
            <p:nvPr/>
          </p:nvSpPr>
          <p:spPr>
            <a:xfrm>
              <a:off x="8052644" y="4979504"/>
              <a:ext cx="961802" cy="24622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INGRASTRUCTURE</a:t>
              </a:r>
            </a:p>
            <a:p>
              <a:pPr lvl="0">
                <a:defRPr sz="1800" b="0">
                  <a:solidFill>
                    <a:srgbClr val="000000"/>
                  </a:solidFill>
                </a:defRPr>
              </a:pPr>
              <a:r>
                <a:rPr sz="800" b="1" smtClean="0">
                  <a:solidFill>
                    <a:srgbClr val="4277BB"/>
                  </a:solidFill>
                </a:rPr>
                <a:t>SECURITY</a:t>
              </a:r>
              <a:endParaRPr sz="800" b="1">
                <a:solidFill>
                  <a:srgbClr val="4277BB"/>
                </a:solidFill>
              </a:endParaRPr>
            </a:p>
          </p:txBody>
        </p:sp>
      </p:grpSp>
      <p:grpSp>
        <p:nvGrpSpPr>
          <p:cNvPr id="48" name="Group 47"/>
          <p:cNvGrpSpPr/>
          <p:nvPr/>
        </p:nvGrpSpPr>
        <p:grpSpPr>
          <a:xfrm>
            <a:off x="6760465" y="3293225"/>
            <a:ext cx="985846" cy="982034"/>
            <a:chOff x="8828565" y="4311785"/>
            <a:chExt cx="985846" cy="982034"/>
          </a:xfrm>
        </p:grpSpPr>
        <p:grpSp>
          <p:nvGrpSpPr>
            <p:cNvPr id="49" name="Group 48"/>
            <p:cNvGrpSpPr/>
            <p:nvPr/>
          </p:nvGrpSpPr>
          <p:grpSpPr>
            <a:xfrm>
              <a:off x="8947342" y="4311785"/>
              <a:ext cx="707233" cy="720657"/>
              <a:chOff x="5416202" y="2570534"/>
              <a:chExt cx="707233" cy="720657"/>
            </a:xfrm>
          </p:grpSpPr>
          <p:sp>
            <p:nvSpPr>
              <p:cNvPr id="51" name="Shape 482"/>
              <p:cNvSpPr/>
              <p:nvPr/>
            </p:nvSpPr>
            <p:spPr>
              <a:xfrm>
                <a:off x="5416202" y="2583958"/>
                <a:ext cx="707233" cy="70723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42233"/>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pic>
            <p:nvPicPr>
              <p:cNvPr id="52" name="Picture 5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451813" y="2570534"/>
                <a:ext cx="670560" cy="652272"/>
              </a:xfrm>
              <a:prstGeom prst="rect">
                <a:avLst/>
              </a:prstGeom>
            </p:spPr>
          </p:pic>
        </p:grpSp>
        <p:sp>
          <p:nvSpPr>
            <p:cNvPr id="50" name="Shape 483"/>
            <p:cNvSpPr/>
            <p:nvPr/>
          </p:nvSpPr>
          <p:spPr>
            <a:xfrm>
              <a:off x="8828565" y="5047598"/>
              <a:ext cx="985846" cy="24622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IDENTITY &amp; </a:t>
              </a:r>
            </a:p>
            <a:p>
              <a:pPr lvl="0">
                <a:defRPr sz="1800" b="0">
                  <a:solidFill>
                    <a:srgbClr val="000000"/>
                  </a:solidFill>
                </a:defRPr>
              </a:pPr>
              <a:r>
                <a:rPr lang="en-US" sz="800" b="1" dirty="0" smtClean="0">
                  <a:solidFill>
                    <a:srgbClr val="4277BB"/>
                  </a:solidFill>
                </a:rPr>
                <a:t>ACCESS MANAGER</a:t>
              </a:r>
              <a:endParaRPr sz="800" b="1" dirty="0">
                <a:solidFill>
                  <a:srgbClr val="4277BB"/>
                </a:solidFill>
              </a:endParaRPr>
            </a:p>
          </p:txBody>
        </p:sp>
      </p:grpSp>
      <p:grpSp>
        <p:nvGrpSpPr>
          <p:cNvPr id="53" name="Group 52"/>
          <p:cNvGrpSpPr/>
          <p:nvPr/>
        </p:nvGrpSpPr>
        <p:grpSpPr>
          <a:xfrm>
            <a:off x="6634942" y="2039994"/>
            <a:ext cx="1243930" cy="968609"/>
            <a:chOff x="8660611" y="4354393"/>
            <a:chExt cx="1243930" cy="968609"/>
          </a:xfrm>
        </p:grpSpPr>
        <p:grpSp>
          <p:nvGrpSpPr>
            <p:cNvPr id="54" name="Group 53"/>
            <p:cNvGrpSpPr/>
            <p:nvPr/>
          </p:nvGrpSpPr>
          <p:grpSpPr>
            <a:xfrm>
              <a:off x="8963859" y="4354393"/>
              <a:ext cx="707233" cy="707233"/>
              <a:chOff x="5241104" y="2642325"/>
              <a:chExt cx="707233" cy="707233"/>
            </a:xfrm>
          </p:grpSpPr>
          <p:sp>
            <p:nvSpPr>
              <p:cNvPr id="56" name="Shape 482"/>
              <p:cNvSpPr/>
              <p:nvPr/>
            </p:nvSpPr>
            <p:spPr>
              <a:xfrm>
                <a:off x="5241104" y="2642325"/>
                <a:ext cx="707233" cy="70723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42233"/>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pic>
            <p:nvPicPr>
              <p:cNvPr id="57" name="Picture 5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282660" y="2705911"/>
                <a:ext cx="597408" cy="554736"/>
              </a:xfrm>
              <a:prstGeom prst="rect">
                <a:avLst/>
              </a:prstGeom>
            </p:spPr>
          </p:pic>
        </p:grpSp>
        <p:sp>
          <p:nvSpPr>
            <p:cNvPr id="55" name="Shape 483"/>
            <p:cNvSpPr/>
            <p:nvPr/>
          </p:nvSpPr>
          <p:spPr>
            <a:xfrm>
              <a:off x="8660611" y="5076781"/>
              <a:ext cx="1243930" cy="24622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SECURITY MONITORING </a:t>
              </a:r>
            </a:p>
            <a:p>
              <a:pPr lvl="0">
                <a:defRPr sz="1800" b="0">
                  <a:solidFill>
                    <a:srgbClr val="000000"/>
                  </a:solidFill>
                </a:defRPr>
              </a:pPr>
              <a:r>
                <a:rPr lang="en-US" sz="800" b="1" dirty="0" smtClean="0">
                  <a:solidFill>
                    <a:srgbClr val="4277BB"/>
                  </a:solidFill>
                </a:rPr>
                <a:t>&amp; INTELLIGENCE</a:t>
              </a:r>
              <a:endParaRPr sz="800" b="1" dirty="0">
                <a:solidFill>
                  <a:srgbClr val="4277BB"/>
                </a:solidFill>
              </a:endParaRPr>
            </a:p>
          </p:txBody>
        </p:sp>
      </p:grpSp>
      <p:grpSp>
        <p:nvGrpSpPr>
          <p:cNvPr id="58" name="Group 57"/>
          <p:cNvGrpSpPr/>
          <p:nvPr/>
        </p:nvGrpSpPr>
        <p:grpSpPr>
          <a:xfrm>
            <a:off x="3733800" y="4667270"/>
            <a:ext cx="707233" cy="939426"/>
            <a:chOff x="9015436" y="4354392"/>
            <a:chExt cx="707233" cy="939426"/>
          </a:xfrm>
        </p:grpSpPr>
        <p:grpSp>
          <p:nvGrpSpPr>
            <p:cNvPr id="59" name="Group 58"/>
            <p:cNvGrpSpPr/>
            <p:nvPr/>
          </p:nvGrpSpPr>
          <p:grpSpPr>
            <a:xfrm>
              <a:off x="9015436" y="4354392"/>
              <a:ext cx="707233" cy="707233"/>
              <a:chOff x="2682730" y="2652052"/>
              <a:chExt cx="707233" cy="707233"/>
            </a:xfrm>
          </p:grpSpPr>
          <p:sp>
            <p:nvSpPr>
              <p:cNvPr id="61" name="Shape 482"/>
              <p:cNvSpPr/>
              <p:nvPr/>
            </p:nvSpPr>
            <p:spPr>
              <a:xfrm>
                <a:off x="2682730" y="2652052"/>
                <a:ext cx="707233" cy="70723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42233"/>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pic>
            <p:nvPicPr>
              <p:cNvPr id="62" name="Picture 61"/>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788055" y="2769681"/>
                <a:ext cx="530352" cy="493776"/>
              </a:xfrm>
              <a:prstGeom prst="rect">
                <a:avLst/>
              </a:prstGeom>
            </p:spPr>
          </p:pic>
        </p:grpSp>
        <p:sp>
          <p:nvSpPr>
            <p:cNvPr id="60" name="Shape 483"/>
            <p:cNvSpPr/>
            <p:nvPr/>
          </p:nvSpPr>
          <p:spPr>
            <a:xfrm>
              <a:off x="9057100" y="5047597"/>
              <a:ext cx="548227" cy="24622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DATA</a:t>
              </a:r>
            </a:p>
            <a:p>
              <a:pPr lvl="0">
                <a:defRPr sz="1800" b="0">
                  <a:solidFill>
                    <a:srgbClr val="000000"/>
                  </a:solidFill>
                </a:defRPr>
              </a:pPr>
              <a:r>
                <a:rPr lang="en-US" sz="800" b="1" dirty="0" smtClean="0">
                  <a:solidFill>
                    <a:srgbClr val="4277BB"/>
                  </a:solidFill>
                </a:rPr>
                <a:t> SECURITY</a:t>
              </a:r>
              <a:endParaRPr sz="800" b="1" dirty="0">
                <a:solidFill>
                  <a:srgbClr val="4277BB"/>
                </a:solidFill>
              </a:endParaRPr>
            </a:p>
          </p:txBody>
        </p:sp>
      </p:grpSp>
      <p:grpSp>
        <p:nvGrpSpPr>
          <p:cNvPr id="4" name="Group 3"/>
          <p:cNvGrpSpPr/>
          <p:nvPr/>
        </p:nvGrpSpPr>
        <p:grpSpPr>
          <a:xfrm>
            <a:off x="6846227" y="6060979"/>
            <a:ext cx="707233" cy="830344"/>
            <a:chOff x="6846227" y="6060979"/>
            <a:chExt cx="707233" cy="830344"/>
          </a:xfrm>
        </p:grpSpPr>
        <p:grpSp>
          <p:nvGrpSpPr>
            <p:cNvPr id="64" name="Group 63"/>
            <p:cNvGrpSpPr/>
            <p:nvPr/>
          </p:nvGrpSpPr>
          <p:grpSpPr>
            <a:xfrm>
              <a:off x="6846227" y="6060979"/>
              <a:ext cx="707233" cy="830344"/>
              <a:chOff x="6778074" y="2797967"/>
              <a:chExt cx="707233" cy="830344"/>
            </a:xfrm>
          </p:grpSpPr>
          <p:sp>
            <p:nvSpPr>
              <p:cNvPr id="65" name="Shape 482"/>
              <p:cNvSpPr/>
              <p:nvPr/>
            </p:nvSpPr>
            <p:spPr>
              <a:xfrm>
                <a:off x="6778074" y="2797967"/>
                <a:ext cx="707233" cy="70723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42233"/>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pic>
            <p:nvPicPr>
              <p:cNvPr id="66" name="Picture 6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790107" y="2802243"/>
                <a:ext cx="665783" cy="542544"/>
              </a:xfrm>
              <a:prstGeom prst="rect">
                <a:avLst/>
              </a:prstGeom>
            </p:spPr>
          </p:pic>
          <p:sp>
            <p:nvSpPr>
              <p:cNvPr id="67" name="Shape 483"/>
              <p:cNvSpPr/>
              <p:nvPr/>
            </p:nvSpPr>
            <p:spPr>
              <a:xfrm>
                <a:off x="7122999" y="3505200"/>
                <a:ext cx="64" cy="12311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endParaRPr sz="800" b="1" dirty="0">
                  <a:solidFill>
                    <a:srgbClr val="4277BB"/>
                  </a:solidFill>
                </a:endParaRPr>
              </a:p>
            </p:txBody>
          </p:sp>
        </p:grpSp>
        <p:sp>
          <p:nvSpPr>
            <p:cNvPr id="3" name="TextBox 2"/>
            <p:cNvSpPr txBox="1"/>
            <p:nvPr/>
          </p:nvSpPr>
          <p:spPr>
            <a:xfrm>
              <a:off x="6883186" y="6251810"/>
              <a:ext cx="633314" cy="325569"/>
            </a:xfrm>
            <a:prstGeom prst="rect">
              <a:avLst/>
            </a:prstGeom>
            <a:noFill/>
            <a:ln w="3175"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39290" tIns="39290" rIns="39290" bIns="3929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r>
                <a:rPr kumimoji="0" lang="en-US" sz="1600" b="1" i="0" u="none" strike="noStrike" cap="none" spc="0" normalizeH="0" baseline="0" dirty="0" smtClean="0">
                  <a:ln>
                    <a:noFill/>
                  </a:ln>
                  <a:solidFill>
                    <a:srgbClr val="FF0000"/>
                  </a:solidFill>
                  <a:effectLst/>
                  <a:uFillTx/>
                  <a:latin typeface="Berlin Sans FB" panose="020E0602020502020306" pitchFamily="34" charset="0"/>
                  <a:sym typeface="Helvetica Light"/>
                </a:rPr>
                <a:t>ACL</a:t>
              </a:r>
              <a:endParaRPr kumimoji="0" lang="en-US" sz="1600" b="1" i="0" u="none" strike="noStrike" cap="none" spc="0" normalizeH="0" baseline="0" dirty="0">
                <a:ln>
                  <a:noFill/>
                </a:ln>
                <a:solidFill>
                  <a:srgbClr val="FF0000"/>
                </a:solidFill>
                <a:effectLst/>
                <a:uFillTx/>
                <a:latin typeface="Berlin Sans FB" panose="020E0602020502020306" pitchFamily="34" charset="0"/>
                <a:sym typeface="Helvetica Light"/>
              </a:endParaRPr>
            </a:p>
          </p:txBody>
        </p:sp>
      </p:grpSp>
    </p:spTree>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Shape 487"/>
          <p:cNvSpPr/>
          <p:nvPr/>
        </p:nvSpPr>
        <p:spPr>
          <a:xfrm>
            <a:off x="4072773" y="1949258"/>
            <a:ext cx="707233" cy="70723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C06328"/>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476" name="Group 476"/>
          <p:cNvGrpSpPr/>
          <p:nvPr/>
        </p:nvGrpSpPr>
        <p:grpSpPr>
          <a:xfrm>
            <a:off x="307518" y="4656550"/>
            <a:ext cx="899285" cy="954700"/>
            <a:chOff x="-88342" y="0"/>
            <a:chExt cx="899283" cy="954699"/>
          </a:xfrm>
        </p:grpSpPr>
        <p:sp>
          <p:nvSpPr>
            <p:cNvPr id="472" name="Shape 472"/>
            <p:cNvSpPr/>
            <p:nvPr/>
          </p:nvSpPr>
          <p:spPr>
            <a:xfrm>
              <a:off x="0"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C06328"/>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473" name="Shape 473"/>
            <p:cNvSpPr/>
            <p:nvPr/>
          </p:nvSpPr>
          <p:spPr>
            <a:xfrm>
              <a:off x="-88342" y="708478"/>
              <a:ext cx="899283" cy="24622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LIVE</a:t>
              </a:r>
            </a:p>
            <a:p>
              <a:pPr lvl="0">
                <a:defRPr sz="1800" b="0">
                  <a:solidFill>
                    <a:srgbClr val="000000"/>
                  </a:solidFill>
                </a:defRPr>
              </a:pPr>
              <a:r>
                <a:rPr lang="en-US" sz="800" b="1" dirty="0" smtClean="0">
                  <a:solidFill>
                    <a:srgbClr val="4277BB"/>
                  </a:solidFill>
                </a:rPr>
                <a:t>COLLABORATION</a:t>
              </a:r>
            </a:p>
          </p:txBody>
        </p:sp>
      </p:grpSp>
      <p:grpSp>
        <p:nvGrpSpPr>
          <p:cNvPr id="481" name="Group 481"/>
          <p:cNvGrpSpPr/>
          <p:nvPr/>
        </p:nvGrpSpPr>
        <p:grpSpPr>
          <a:xfrm>
            <a:off x="395822" y="3295301"/>
            <a:ext cx="707233" cy="831592"/>
            <a:chOff x="0" y="0"/>
            <a:chExt cx="707232" cy="831590"/>
          </a:xfrm>
        </p:grpSpPr>
        <p:sp>
          <p:nvSpPr>
            <p:cNvPr id="477" name="Shape 477"/>
            <p:cNvSpPr/>
            <p:nvPr/>
          </p:nvSpPr>
          <p:spPr>
            <a:xfrm>
              <a:off x="0"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C06328"/>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478" name="Shape 478"/>
            <p:cNvSpPr/>
            <p:nvPr/>
          </p:nvSpPr>
          <p:spPr>
            <a:xfrm>
              <a:off x="55203" y="708479"/>
              <a:ext cx="628377" cy="12311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MESSAGING</a:t>
              </a:r>
              <a:endParaRPr sz="800" b="1" dirty="0">
                <a:solidFill>
                  <a:srgbClr val="4277BB"/>
                </a:solidFill>
              </a:endParaRPr>
            </a:p>
          </p:txBody>
        </p:sp>
      </p:grpSp>
      <p:grpSp>
        <p:nvGrpSpPr>
          <p:cNvPr id="486" name="Group 486"/>
          <p:cNvGrpSpPr/>
          <p:nvPr/>
        </p:nvGrpSpPr>
        <p:grpSpPr>
          <a:xfrm>
            <a:off x="387001" y="1953670"/>
            <a:ext cx="720282" cy="825932"/>
            <a:chOff x="0" y="0"/>
            <a:chExt cx="720281" cy="825931"/>
          </a:xfrm>
        </p:grpSpPr>
        <p:sp>
          <p:nvSpPr>
            <p:cNvPr id="482" name="Shape 482"/>
            <p:cNvSpPr/>
            <p:nvPr/>
          </p:nvSpPr>
          <p:spPr>
            <a:xfrm>
              <a:off x="0"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C06328"/>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483" name="Shape 483"/>
            <p:cNvSpPr/>
            <p:nvPr/>
          </p:nvSpPr>
          <p:spPr>
            <a:xfrm>
              <a:off x="8548" y="702820"/>
              <a:ext cx="711733" cy="12311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NETWORKING</a:t>
              </a:r>
              <a:endParaRPr sz="800" b="1" dirty="0">
                <a:solidFill>
                  <a:srgbClr val="4277BB"/>
                </a:solidFill>
              </a:endParaRPr>
            </a:p>
          </p:txBody>
        </p:sp>
      </p:grpSp>
      <p:grpSp>
        <p:nvGrpSpPr>
          <p:cNvPr id="489" name="Group 489"/>
          <p:cNvGrpSpPr/>
          <p:nvPr/>
        </p:nvGrpSpPr>
        <p:grpSpPr>
          <a:xfrm>
            <a:off x="354126" y="6030499"/>
            <a:ext cx="729367" cy="840166"/>
            <a:chOff x="175189" y="0"/>
            <a:chExt cx="729366" cy="840165"/>
          </a:xfrm>
        </p:grpSpPr>
        <p:sp>
          <p:nvSpPr>
            <p:cNvPr id="487" name="Shape 487"/>
            <p:cNvSpPr/>
            <p:nvPr/>
          </p:nvSpPr>
          <p:spPr>
            <a:xfrm>
              <a:off x="195385"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C06328"/>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488" name="Shape 488"/>
            <p:cNvSpPr/>
            <p:nvPr/>
          </p:nvSpPr>
          <p:spPr>
            <a:xfrm>
              <a:off x="175189" y="717054"/>
              <a:ext cx="729366" cy="12311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COMMUNITIES</a:t>
              </a:r>
              <a:endParaRPr sz="800" b="1" dirty="0">
                <a:solidFill>
                  <a:srgbClr val="4277BB"/>
                </a:solidFill>
              </a:endParaRPr>
            </a:p>
          </p:txBody>
        </p:sp>
      </p:grpSp>
      <p:sp>
        <p:nvSpPr>
          <p:cNvPr id="490" name="Shape 490"/>
          <p:cNvSpPr/>
          <p:nvPr/>
        </p:nvSpPr>
        <p:spPr>
          <a:xfrm>
            <a:off x="-1" y="-1"/>
            <a:ext cx="10058402" cy="1620680"/>
          </a:xfrm>
          <a:prstGeom prst="rect">
            <a:avLst/>
          </a:prstGeom>
          <a:solidFill>
            <a:srgbClr val="DEE6EB"/>
          </a:solidFill>
          <a:ln w="3175">
            <a:miter lim="400000"/>
          </a:ln>
        </p:spPr>
        <p:txBody>
          <a:bodyPr lIns="0" tIns="0" rIns="0" bIns="0" anchor="ctr"/>
          <a:lstStyle/>
          <a:p>
            <a:pPr lvl="0">
              <a:defRPr sz="1800">
                <a:solidFill>
                  <a:srgbClr val="FFFFFF"/>
                </a:solidFill>
              </a:defRPr>
            </a:pPr>
            <a:endParaRPr/>
          </a:p>
        </p:txBody>
      </p:sp>
      <p:sp>
        <p:nvSpPr>
          <p:cNvPr id="491" name="Shape 491"/>
          <p:cNvSpPr/>
          <p:nvPr/>
        </p:nvSpPr>
        <p:spPr>
          <a:xfrm>
            <a:off x="369887" y="906462"/>
            <a:ext cx="4464052" cy="471924"/>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2400">
                <a:latin typeface="Helvetica Neue Light"/>
                <a:ea typeface="Helvetica Neue Light"/>
                <a:cs typeface="Helvetica Neue Light"/>
                <a:sym typeface="Helvetica Neue Light"/>
              </a:defRPr>
            </a:lvl1pPr>
          </a:lstStyle>
          <a:p>
            <a:pPr lvl="0">
              <a:defRPr sz="1800"/>
            </a:pPr>
            <a:r>
              <a:rPr sz="2400" smtClean="0"/>
              <a:t>S</a:t>
            </a:r>
            <a:r>
              <a:rPr lang="en-US" sz="2400" smtClean="0"/>
              <a:t>ocial</a:t>
            </a:r>
            <a:r>
              <a:rPr sz="2400" smtClean="0"/>
              <a:t> Icons</a:t>
            </a:r>
            <a:endParaRPr sz="2400"/>
          </a:p>
        </p:txBody>
      </p:sp>
      <p:sp>
        <p:nvSpPr>
          <p:cNvPr id="492" name="Shape 492"/>
          <p:cNvSpPr/>
          <p:nvPr/>
        </p:nvSpPr>
        <p:spPr>
          <a:xfrm>
            <a:off x="369887" y="542924"/>
            <a:ext cx="2654966" cy="281941"/>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p>
            <a:pPr lvl="0" algn="l" defTabSz="457200">
              <a:defRPr sz="1800"/>
            </a:pPr>
            <a:r>
              <a:rPr sz="1400">
                <a:latin typeface="HelvNeue Light for IBM"/>
                <a:ea typeface="HelvNeue Light for IBM"/>
                <a:cs typeface="HelvNeue Light for IBM"/>
                <a:sym typeface="HelvNeue Light for IBM"/>
              </a:rPr>
              <a:t>IBM </a:t>
            </a:r>
            <a:r>
              <a:rPr sz="1400">
                <a:latin typeface="HelvNeue Medium for IBM"/>
                <a:ea typeface="HelvNeue Medium for IBM"/>
                <a:cs typeface="HelvNeue Medium for IBM"/>
                <a:sym typeface="HelvNeue Medium for IBM"/>
              </a:rPr>
              <a:t>Cloud Architecture Center</a:t>
            </a:r>
          </a:p>
        </p:txBody>
      </p:sp>
      <p:sp>
        <p:nvSpPr>
          <p:cNvPr id="493" name="Shape 493"/>
          <p:cNvSpPr/>
          <p:nvPr/>
        </p:nvSpPr>
        <p:spPr>
          <a:xfrm>
            <a:off x="1317217" y="1836839"/>
            <a:ext cx="2240417" cy="1233671"/>
          </a:xfrm>
          <a:prstGeom prst="rect">
            <a:avLst/>
          </a:prstGeom>
          <a:ln w="3175">
            <a:miter lim="400000"/>
          </a:ln>
          <a:extLst>
            <a:ext uri="{C572A759-6A51-4108-AA02-DFA0A04FC94B}">
              <ma14:wrappingTextBoxFlag xmlns:ma14="http://schemas.microsoft.com/office/mac/drawingml/2011/main" xmlns="" val="1"/>
            </a:ext>
          </a:extLst>
        </p:spPr>
        <p:txBody>
          <a:bodyPr wrap="square"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lang="en-US" sz="1050" dirty="0" smtClean="0"/>
              <a:t>Social </a:t>
            </a:r>
            <a:r>
              <a:rPr lang="en-US" sz="1050" dirty="0"/>
              <a:t>networking capabilities to find and discover </a:t>
            </a:r>
            <a:r>
              <a:rPr lang="en-US" sz="1050" dirty="0" smtClean="0"/>
              <a:t>connections </a:t>
            </a:r>
            <a:r>
              <a:rPr lang="en-US" sz="1050" dirty="0"/>
              <a:t>between content and people. Ability to maintain and connect social profiles, form networks, share knowledge and insights; including status updates.</a:t>
            </a:r>
          </a:p>
        </p:txBody>
      </p:sp>
      <p:sp>
        <p:nvSpPr>
          <p:cNvPr id="494" name="Shape 494"/>
          <p:cNvSpPr/>
          <p:nvPr/>
        </p:nvSpPr>
        <p:spPr>
          <a:xfrm>
            <a:off x="1298938" y="3295301"/>
            <a:ext cx="2049790" cy="910506"/>
          </a:xfrm>
          <a:prstGeom prst="rect">
            <a:avLst/>
          </a:prstGeom>
          <a:ln w="3175">
            <a:miter lim="400000"/>
          </a:ln>
          <a:extLst>
            <a:ext uri="{C572A759-6A51-4108-AA02-DFA0A04FC94B}">
              <ma14:wrappingTextBoxFlag xmlns:ma14="http://schemas.microsoft.com/office/mac/drawingml/2011/main" xmlns="" val="1"/>
            </a:ext>
          </a:extLst>
        </p:spPr>
        <p:txBody>
          <a:bodyPr wrap="square"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lang="en-US" sz="1050" dirty="0"/>
              <a:t>Electronic mail (email) solution that enables users to access their email and calendaring </a:t>
            </a:r>
            <a:r>
              <a:rPr lang="en-US" sz="1050" dirty="0" smtClean="0"/>
              <a:t>with a browser, rich client, or mobile application. </a:t>
            </a:r>
            <a:endParaRPr lang="en-US" sz="1050" dirty="0"/>
          </a:p>
        </p:txBody>
      </p:sp>
      <p:sp>
        <p:nvSpPr>
          <p:cNvPr id="495" name="Shape 495"/>
          <p:cNvSpPr/>
          <p:nvPr/>
        </p:nvSpPr>
        <p:spPr>
          <a:xfrm>
            <a:off x="1298938" y="4644219"/>
            <a:ext cx="2258697" cy="910506"/>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lang="en-US" sz="1050" dirty="0"/>
              <a:t>Provides tools to engage in real-time with individuals, teams, or large groups.  Includes web conferencing, audio/video, and various instant messaging services.</a:t>
            </a:r>
          </a:p>
        </p:txBody>
      </p:sp>
      <p:sp>
        <p:nvSpPr>
          <p:cNvPr id="496" name="Shape 496"/>
          <p:cNvSpPr/>
          <p:nvPr/>
        </p:nvSpPr>
        <p:spPr>
          <a:xfrm>
            <a:off x="1298938" y="6052405"/>
            <a:ext cx="2049790" cy="748923"/>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lang="en-US" sz="1050" dirty="0"/>
              <a:t>Spaces used for community building, team collaboration, and collecting of knowledge repositories.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4105" y="6088459"/>
            <a:ext cx="573024" cy="591312"/>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1816" y="2009836"/>
            <a:ext cx="591312" cy="676656"/>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4687" y="3366960"/>
            <a:ext cx="658368" cy="493776"/>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4687" y="4700715"/>
            <a:ext cx="518160" cy="579120"/>
          </a:xfrm>
          <a:prstGeom prst="rect">
            <a:avLst/>
          </a:prstGeom>
        </p:spPr>
      </p:pic>
      <p:sp>
        <p:nvSpPr>
          <p:cNvPr id="38" name="Shape 488"/>
          <p:cNvSpPr/>
          <p:nvPr/>
        </p:nvSpPr>
        <p:spPr>
          <a:xfrm>
            <a:off x="4274593" y="2666313"/>
            <a:ext cx="285336" cy="24622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FILE</a:t>
            </a:r>
          </a:p>
          <a:p>
            <a:pPr lvl="0">
              <a:defRPr sz="1800" b="0">
                <a:solidFill>
                  <a:srgbClr val="000000"/>
                </a:solidFill>
              </a:defRPr>
            </a:pPr>
            <a:r>
              <a:rPr lang="en-US" sz="800" b="1" dirty="0" smtClean="0">
                <a:solidFill>
                  <a:srgbClr val="4277BB"/>
                </a:solidFill>
              </a:rPr>
              <a:t>SYNC</a:t>
            </a:r>
            <a:endParaRPr sz="800" b="1" dirty="0">
              <a:solidFill>
                <a:srgbClr val="4277BB"/>
              </a:solidFill>
            </a:endParaRPr>
          </a:p>
        </p:txBody>
      </p:sp>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04264" y="2057750"/>
            <a:ext cx="445008" cy="469392"/>
          </a:xfrm>
          <a:prstGeom prst="rect">
            <a:avLst/>
          </a:prstGeom>
        </p:spPr>
      </p:pic>
      <p:sp>
        <p:nvSpPr>
          <p:cNvPr id="44" name="Shape 496"/>
          <p:cNvSpPr/>
          <p:nvPr/>
        </p:nvSpPr>
        <p:spPr>
          <a:xfrm>
            <a:off x="4911496" y="1836839"/>
            <a:ext cx="2267779" cy="1233671"/>
          </a:xfrm>
          <a:prstGeom prst="rect">
            <a:avLst/>
          </a:prstGeom>
          <a:ln w="3175">
            <a:miter lim="400000"/>
          </a:ln>
          <a:extLst>
            <a:ext uri="{C572A759-6A51-4108-AA02-DFA0A04FC94B}">
              <ma14:wrappingTextBoxFlag xmlns:ma14="http://schemas.microsoft.com/office/mac/drawingml/2011/main" xmlns="" val="1"/>
            </a:ext>
          </a:extLst>
        </p:spPr>
        <p:txBody>
          <a:bodyPr wrap="square"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lang="en-US" sz="1050" dirty="0"/>
              <a:t>Provides the capability to store, share, and distribute documents which can be owned by individuals or managed as collections.  Includes ability to synch to various devices and perform live group editing.</a:t>
            </a:r>
          </a:p>
          <a:p>
            <a:pPr lvl="0">
              <a:defRPr sz="1800"/>
            </a:pPr>
            <a:endParaRPr sz="1050"/>
          </a:p>
        </p:txBody>
      </p:sp>
    </p:spTree>
    <p:extLst>
      <p:ext uri="{BB962C8B-B14F-4D97-AF65-F5344CB8AC3E}">
        <p14:creationId xmlns:p14="http://schemas.microsoft.com/office/powerpoint/2010/main" val="963082361"/>
      </p:ext>
    </p:extLst>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2" name="Group 502"/>
          <p:cNvGrpSpPr/>
          <p:nvPr/>
        </p:nvGrpSpPr>
        <p:grpSpPr>
          <a:xfrm>
            <a:off x="361477" y="4656550"/>
            <a:ext cx="783680" cy="1021413"/>
            <a:chOff x="43274" y="0"/>
            <a:chExt cx="783679" cy="1021411"/>
          </a:xfrm>
        </p:grpSpPr>
        <p:sp>
          <p:nvSpPr>
            <p:cNvPr id="498" name="Shape 498"/>
            <p:cNvSpPr/>
            <p:nvPr/>
          </p:nvSpPr>
          <p:spPr>
            <a:xfrm>
              <a:off x="81498" y="0"/>
              <a:ext cx="707233"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724098"/>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501" name="Group 501"/>
            <p:cNvGrpSpPr/>
            <p:nvPr/>
          </p:nvGrpSpPr>
          <p:grpSpPr>
            <a:xfrm>
              <a:off x="43274" y="89986"/>
              <a:ext cx="783681" cy="931426"/>
              <a:chOff x="54007" y="89986"/>
              <a:chExt cx="783679" cy="931424"/>
            </a:xfrm>
          </p:grpSpPr>
          <p:sp>
            <p:nvSpPr>
              <p:cNvPr id="499" name="Shape 499"/>
              <p:cNvSpPr/>
              <p:nvPr/>
            </p:nvSpPr>
            <p:spPr>
              <a:xfrm>
                <a:off x="54007" y="688830"/>
                <a:ext cx="783680" cy="332582"/>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p>
                <a:pPr lvl="0">
                  <a:defRPr sz="1800"/>
                </a:pPr>
                <a:r>
                  <a:rPr sz="800" b="1">
                    <a:solidFill>
                      <a:srgbClr val="4277BB"/>
                    </a:solidFill>
                    <a:latin typeface="Helvetica"/>
                    <a:ea typeface="Helvetica"/>
                    <a:cs typeface="Helvetica"/>
                    <a:sym typeface="Helvetica"/>
                  </a:rPr>
                  <a:t>DATA</a:t>
                </a:r>
              </a:p>
              <a:p>
                <a:pPr lvl="0">
                  <a:defRPr sz="1800"/>
                </a:pPr>
                <a:r>
                  <a:rPr sz="800" b="1">
                    <a:solidFill>
                      <a:srgbClr val="4277BB"/>
                    </a:solidFill>
                    <a:latin typeface="Helvetica"/>
                    <a:ea typeface="Helvetica"/>
                    <a:cs typeface="Helvetica"/>
                    <a:sym typeface="Helvetica"/>
                  </a:rPr>
                  <a:t>INTEGRATION</a:t>
                </a:r>
              </a:p>
            </p:txBody>
          </p:sp>
          <p:pic>
            <p:nvPicPr>
              <p:cNvPr id="500" name="_-38.png"/>
              <p:cNvPicPr/>
              <p:nvPr/>
            </p:nvPicPr>
            <p:blipFill>
              <a:blip r:embed="rId2">
                <a:extLst/>
              </a:blip>
              <a:srcRect l="17301" t="12723" r="17301" b="20245"/>
              <a:stretch>
                <a:fillRect/>
              </a:stretch>
            </p:blipFill>
            <p:spPr>
              <a:xfrm>
                <a:off x="218242" y="89986"/>
                <a:ext cx="464366" cy="474065"/>
              </a:xfrm>
              <a:prstGeom prst="rect">
                <a:avLst/>
              </a:prstGeom>
              <a:ln w="3175" cap="flat">
                <a:noFill/>
                <a:miter lim="400000"/>
              </a:ln>
              <a:effectLst/>
            </p:spPr>
          </p:pic>
        </p:grpSp>
      </p:grpSp>
      <p:grpSp>
        <p:nvGrpSpPr>
          <p:cNvPr id="507" name="Group 507"/>
          <p:cNvGrpSpPr/>
          <p:nvPr/>
        </p:nvGrpSpPr>
        <p:grpSpPr>
          <a:xfrm>
            <a:off x="396759" y="3295301"/>
            <a:ext cx="733813" cy="1039814"/>
            <a:chOff x="35161" y="0"/>
            <a:chExt cx="733811" cy="1039812"/>
          </a:xfrm>
        </p:grpSpPr>
        <p:sp>
          <p:nvSpPr>
            <p:cNvPr id="503" name="Shape 503"/>
            <p:cNvSpPr/>
            <p:nvPr/>
          </p:nvSpPr>
          <p:spPr>
            <a:xfrm>
              <a:off x="35161"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724098"/>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506" name="Group 506"/>
            <p:cNvGrpSpPr/>
            <p:nvPr/>
          </p:nvGrpSpPr>
          <p:grpSpPr>
            <a:xfrm>
              <a:off x="39864" y="89210"/>
              <a:ext cx="729110" cy="950603"/>
              <a:chOff x="94466" y="89210"/>
              <a:chExt cx="729108" cy="950602"/>
            </a:xfrm>
          </p:grpSpPr>
          <p:sp>
            <p:nvSpPr>
              <p:cNvPr id="504" name="Shape 504"/>
              <p:cNvSpPr/>
              <p:nvPr/>
            </p:nvSpPr>
            <p:spPr>
              <a:xfrm>
                <a:off x="94466" y="707231"/>
                <a:ext cx="729110" cy="332582"/>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p>
                <a:pPr lvl="0">
                  <a:defRPr sz="1800"/>
                </a:pPr>
                <a:r>
                  <a:rPr sz="800" b="1">
                    <a:solidFill>
                      <a:srgbClr val="4277BB"/>
                    </a:solidFill>
                    <a:latin typeface="Helvetica"/>
                    <a:ea typeface="Helvetica"/>
                    <a:cs typeface="Helvetica"/>
                    <a:sym typeface="Helvetica"/>
                  </a:rPr>
                  <a:t>STREAMING</a:t>
                </a:r>
              </a:p>
              <a:p>
                <a:pPr lvl="0">
                  <a:defRPr sz="1800"/>
                </a:pPr>
                <a:r>
                  <a:rPr sz="800" b="1">
                    <a:solidFill>
                      <a:srgbClr val="4277BB"/>
                    </a:solidFill>
                    <a:latin typeface="Helvetica"/>
                    <a:ea typeface="Helvetica"/>
                    <a:cs typeface="Helvetica"/>
                    <a:sym typeface="Helvetica"/>
                  </a:rPr>
                  <a:t>COMPUTING</a:t>
                </a:r>
              </a:p>
            </p:txBody>
          </p:sp>
          <p:pic>
            <p:nvPicPr>
              <p:cNvPr id="505" name="_-45.png"/>
              <p:cNvPicPr/>
              <p:nvPr/>
            </p:nvPicPr>
            <p:blipFill>
              <a:blip r:embed="rId3">
                <a:extLst/>
              </a:blip>
              <a:srcRect l="10781" t="12614" r="10781" b="12614"/>
              <a:stretch>
                <a:fillRect/>
              </a:stretch>
            </p:blipFill>
            <p:spPr>
              <a:xfrm>
                <a:off x="180543" y="89210"/>
                <a:ext cx="556956" cy="528811"/>
              </a:xfrm>
              <a:prstGeom prst="rect">
                <a:avLst/>
              </a:prstGeom>
              <a:ln w="3175" cap="flat">
                <a:noFill/>
                <a:miter lim="400000"/>
              </a:ln>
              <a:effectLst/>
            </p:spPr>
          </p:pic>
        </p:grpSp>
      </p:grpSp>
      <p:grpSp>
        <p:nvGrpSpPr>
          <p:cNvPr id="512" name="Group 512"/>
          <p:cNvGrpSpPr/>
          <p:nvPr/>
        </p:nvGrpSpPr>
        <p:grpSpPr>
          <a:xfrm>
            <a:off x="389740" y="1958831"/>
            <a:ext cx="707232" cy="903239"/>
            <a:chOff x="13800" y="0"/>
            <a:chExt cx="707231" cy="903238"/>
          </a:xfrm>
        </p:grpSpPr>
        <p:sp>
          <p:nvSpPr>
            <p:cNvPr id="508" name="Shape 508"/>
            <p:cNvSpPr/>
            <p:nvPr/>
          </p:nvSpPr>
          <p:spPr>
            <a:xfrm>
              <a:off x="13800"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724098"/>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511" name="Group 511"/>
            <p:cNvGrpSpPr/>
            <p:nvPr/>
          </p:nvGrpSpPr>
          <p:grpSpPr>
            <a:xfrm>
              <a:off x="35752" y="209572"/>
              <a:ext cx="663328" cy="693667"/>
              <a:chOff x="44369" y="209572"/>
              <a:chExt cx="663326" cy="693665"/>
            </a:xfrm>
          </p:grpSpPr>
          <p:sp>
            <p:nvSpPr>
              <p:cNvPr id="509" name="Shape 509"/>
              <p:cNvSpPr/>
              <p:nvPr/>
            </p:nvSpPr>
            <p:spPr>
              <a:xfrm>
                <a:off x="44369" y="697656"/>
                <a:ext cx="663328" cy="205583"/>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sz="800" b="1">
                    <a:solidFill>
                      <a:srgbClr val="4277BB"/>
                    </a:solidFill>
                  </a:rPr>
                  <a:t>ANALYTICS</a:t>
                </a:r>
              </a:p>
            </p:txBody>
          </p:sp>
          <p:pic>
            <p:nvPicPr>
              <p:cNvPr id="510" name="_-43.png"/>
              <p:cNvPicPr/>
              <p:nvPr/>
            </p:nvPicPr>
            <p:blipFill>
              <a:blip r:embed="rId4">
                <a:extLst/>
              </a:blip>
              <a:srcRect l="14580" t="29632" r="14580" b="22729"/>
              <a:stretch>
                <a:fillRect/>
              </a:stretch>
            </p:blipFill>
            <p:spPr>
              <a:xfrm>
                <a:off x="124545" y="209572"/>
                <a:ext cx="503005" cy="336908"/>
              </a:xfrm>
              <a:prstGeom prst="rect">
                <a:avLst/>
              </a:prstGeom>
              <a:ln w="3175" cap="flat">
                <a:noFill/>
                <a:miter lim="400000"/>
              </a:ln>
              <a:effectLst/>
            </p:spPr>
          </p:pic>
        </p:grpSp>
      </p:grpSp>
      <p:grpSp>
        <p:nvGrpSpPr>
          <p:cNvPr id="515" name="Group 515"/>
          <p:cNvGrpSpPr/>
          <p:nvPr/>
        </p:nvGrpSpPr>
        <p:grpSpPr>
          <a:xfrm>
            <a:off x="374322" y="6030499"/>
            <a:ext cx="707232" cy="922636"/>
            <a:chOff x="195385" y="0"/>
            <a:chExt cx="707231" cy="922635"/>
          </a:xfrm>
        </p:grpSpPr>
        <p:sp>
          <p:nvSpPr>
            <p:cNvPr id="513" name="Shape 513"/>
            <p:cNvSpPr/>
            <p:nvPr/>
          </p:nvSpPr>
          <p:spPr>
            <a:xfrm>
              <a:off x="195385"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733E9A"/>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514" name="Shape 514"/>
            <p:cNvSpPr/>
            <p:nvPr/>
          </p:nvSpPr>
          <p:spPr>
            <a:xfrm>
              <a:off x="344658" y="717054"/>
              <a:ext cx="390426" cy="205582"/>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sz="800" b="1">
                  <a:solidFill>
                    <a:srgbClr val="4277BB"/>
                  </a:solidFill>
                </a:rPr>
                <a:t>NAME</a:t>
              </a:r>
            </a:p>
          </p:txBody>
        </p:sp>
      </p:grpSp>
      <p:sp>
        <p:nvSpPr>
          <p:cNvPr id="516" name="Shape 516"/>
          <p:cNvSpPr/>
          <p:nvPr/>
        </p:nvSpPr>
        <p:spPr>
          <a:xfrm>
            <a:off x="-1" y="-1"/>
            <a:ext cx="10058402" cy="1620680"/>
          </a:xfrm>
          <a:prstGeom prst="rect">
            <a:avLst/>
          </a:prstGeom>
          <a:solidFill>
            <a:srgbClr val="DEE6EB"/>
          </a:solidFill>
          <a:ln w="3175">
            <a:miter lim="400000"/>
          </a:ln>
        </p:spPr>
        <p:txBody>
          <a:bodyPr lIns="0" tIns="0" rIns="0" bIns="0" anchor="ctr"/>
          <a:lstStyle/>
          <a:p>
            <a:pPr lvl="0">
              <a:defRPr sz="1800">
                <a:solidFill>
                  <a:srgbClr val="FFFFFF"/>
                </a:solidFill>
              </a:defRPr>
            </a:pPr>
            <a:endParaRPr/>
          </a:p>
        </p:txBody>
      </p:sp>
      <p:sp>
        <p:nvSpPr>
          <p:cNvPr id="517" name="Shape 517"/>
          <p:cNvSpPr/>
          <p:nvPr/>
        </p:nvSpPr>
        <p:spPr>
          <a:xfrm>
            <a:off x="369887" y="906462"/>
            <a:ext cx="4464052" cy="461060"/>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2400">
                <a:latin typeface="Helvetica Neue Light"/>
                <a:ea typeface="Helvetica Neue Light"/>
                <a:cs typeface="Helvetica Neue Light"/>
                <a:sym typeface="Helvetica Neue Light"/>
              </a:defRPr>
            </a:lvl1pPr>
          </a:lstStyle>
          <a:p>
            <a:pPr lvl="0">
              <a:defRPr sz="1800"/>
            </a:pPr>
            <a:r>
              <a:rPr sz="2400"/>
              <a:t>Analytics Icons</a:t>
            </a:r>
          </a:p>
        </p:txBody>
      </p:sp>
      <p:sp>
        <p:nvSpPr>
          <p:cNvPr id="518" name="Shape 518"/>
          <p:cNvSpPr/>
          <p:nvPr/>
        </p:nvSpPr>
        <p:spPr>
          <a:xfrm>
            <a:off x="369887" y="542924"/>
            <a:ext cx="2654966" cy="281941"/>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p>
            <a:pPr lvl="0" algn="l" defTabSz="457200">
              <a:defRPr sz="1800"/>
            </a:pPr>
            <a:r>
              <a:rPr sz="1400">
                <a:latin typeface="HelvNeue Light for IBM"/>
                <a:ea typeface="HelvNeue Light for IBM"/>
                <a:cs typeface="HelvNeue Light for IBM"/>
                <a:sym typeface="HelvNeue Light for IBM"/>
              </a:rPr>
              <a:t>IBM </a:t>
            </a:r>
            <a:r>
              <a:rPr sz="1400">
                <a:latin typeface="HelvNeue Medium for IBM"/>
                <a:ea typeface="HelvNeue Medium for IBM"/>
                <a:cs typeface="HelvNeue Medium for IBM"/>
                <a:sym typeface="HelvNeue Medium for IBM"/>
              </a:rPr>
              <a:t>Cloud Architecture Center</a:t>
            </a:r>
          </a:p>
        </p:txBody>
      </p:sp>
      <p:sp>
        <p:nvSpPr>
          <p:cNvPr id="519" name="Shape 519"/>
          <p:cNvSpPr/>
          <p:nvPr/>
        </p:nvSpPr>
        <p:spPr>
          <a:xfrm>
            <a:off x="1298938" y="2021387"/>
            <a:ext cx="1573004" cy="555245"/>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Guides and automates data analysis, discovery, and visualization.</a:t>
            </a:r>
          </a:p>
        </p:txBody>
      </p:sp>
      <p:sp>
        <p:nvSpPr>
          <p:cNvPr id="520" name="Shape 520"/>
          <p:cNvSpPr/>
          <p:nvPr/>
        </p:nvSpPr>
        <p:spPr>
          <a:xfrm>
            <a:off x="1298938" y="3420998"/>
            <a:ext cx="1709677" cy="402845"/>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Includes real-time capture of video streams.</a:t>
            </a:r>
          </a:p>
        </p:txBody>
      </p:sp>
      <p:sp>
        <p:nvSpPr>
          <p:cNvPr id="521" name="Shape 521"/>
          <p:cNvSpPr/>
          <p:nvPr/>
        </p:nvSpPr>
        <p:spPr>
          <a:xfrm>
            <a:off x="1298938" y="4644219"/>
            <a:ext cx="2049790" cy="402845"/>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Copies and correlates information from disparate sources.</a:t>
            </a:r>
          </a:p>
        </p:txBody>
      </p:sp>
      <p:sp>
        <p:nvSpPr>
          <p:cNvPr id="522" name="Shape 522"/>
          <p:cNvSpPr/>
          <p:nvPr/>
        </p:nvSpPr>
        <p:spPr>
          <a:xfrm>
            <a:off x="1298938" y="6052405"/>
            <a:ext cx="2049790" cy="250445"/>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(Describe component)</a:t>
            </a:r>
          </a:p>
        </p:txBody>
      </p:sp>
      <p:sp>
        <p:nvSpPr>
          <p:cNvPr id="29" name="Shape 508"/>
          <p:cNvSpPr/>
          <p:nvPr/>
        </p:nvSpPr>
        <p:spPr>
          <a:xfrm>
            <a:off x="3663712" y="1958831"/>
            <a:ext cx="707233" cy="70723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724098"/>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30" name="Shape 509"/>
          <p:cNvSpPr/>
          <p:nvPr/>
        </p:nvSpPr>
        <p:spPr>
          <a:xfrm>
            <a:off x="3712759" y="2656489"/>
            <a:ext cx="609142" cy="24622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COMMERCE</a:t>
            </a:r>
          </a:p>
          <a:p>
            <a:pPr lvl="0">
              <a:defRPr sz="1800" b="0">
                <a:solidFill>
                  <a:srgbClr val="000000"/>
                </a:solidFill>
              </a:defRPr>
            </a:pPr>
            <a:r>
              <a:rPr lang="en-US" sz="800" b="1" dirty="0" smtClean="0">
                <a:solidFill>
                  <a:srgbClr val="4277BB"/>
                </a:solidFill>
              </a:rPr>
              <a:t>A</a:t>
            </a:r>
            <a:r>
              <a:rPr sz="800" b="1" dirty="0" smtClean="0">
                <a:solidFill>
                  <a:srgbClr val="4277BB"/>
                </a:solidFill>
              </a:rPr>
              <a:t>NALYTICS</a:t>
            </a:r>
            <a:endParaRPr sz="800" b="1" dirty="0">
              <a:solidFill>
                <a:srgbClr val="4277BB"/>
              </a:solidFill>
            </a:endParaRPr>
          </a:p>
        </p:txBody>
      </p:sp>
      <p:pic>
        <p:nvPicPr>
          <p:cNvPr id="31" name="_-43.png"/>
          <p:cNvPicPr/>
          <p:nvPr/>
        </p:nvPicPr>
        <p:blipFill>
          <a:blip r:embed="rId4">
            <a:extLst/>
          </a:blip>
          <a:srcRect l="14580" t="29632" r="14580" b="22729"/>
          <a:stretch>
            <a:fillRect/>
          </a:stretch>
        </p:blipFill>
        <p:spPr>
          <a:xfrm>
            <a:off x="3765840" y="2168403"/>
            <a:ext cx="503007" cy="336909"/>
          </a:xfrm>
          <a:prstGeom prst="rect">
            <a:avLst/>
          </a:prstGeom>
          <a:ln w="3175" cap="flat">
            <a:noFill/>
            <a:miter lim="400000"/>
          </a:ln>
          <a:effectLst/>
        </p:spPr>
      </p:pic>
      <p:sp>
        <p:nvSpPr>
          <p:cNvPr id="32" name="Shape 498"/>
          <p:cNvSpPr/>
          <p:nvPr/>
        </p:nvSpPr>
        <p:spPr>
          <a:xfrm>
            <a:off x="3628616" y="3296401"/>
            <a:ext cx="707234" cy="70723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724098"/>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33" name="Shape 499"/>
          <p:cNvSpPr/>
          <p:nvPr/>
        </p:nvSpPr>
        <p:spPr>
          <a:xfrm>
            <a:off x="3580684" y="3985234"/>
            <a:ext cx="803105" cy="24622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p>
            <a:pPr lvl="0">
              <a:defRPr sz="1800"/>
            </a:pPr>
            <a:r>
              <a:rPr lang="en-US" sz="800" b="1" dirty="0" smtClean="0">
                <a:solidFill>
                  <a:srgbClr val="4277BB"/>
                </a:solidFill>
                <a:latin typeface="Helvetica"/>
                <a:ea typeface="Helvetica"/>
                <a:cs typeface="Helvetica"/>
                <a:sym typeface="Helvetica"/>
              </a:rPr>
              <a:t>BUSINESS </a:t>
            </a:r>
          </a:p>
          <a:p>
            <a:pPr lvl="0">
              <a:defRPr sz="1800"/>
            </a:pPr>
            <a:r>
              <a:rPr lang="en-US" sz="800" b="1" dirty="0" smtClean="0">
                <a:solidFill>
                  <a:srgbClr val="4277BB"/>
                </a:solidFill>
                <a:latin typeface="Helvetica"/>
                <a:ea typeface="Helvetica"/>
                <a:cs typeface="Helvetica"/>
                <a:sym typeface="Helvetica"/>
              </a:rPr>
              <a:t>PERFORMANCE</a:t>
            </a:r>
            <a:endParaRPr sz="800" b="1" dirty="0">
              <a:solidFill>
                <a:srgbClr val="4277BB"/>
              </a:solidFill>
              <a:latin typeface="Helvetica"/>
              <a:ea typeface="Helvetica"/>
              <a:cs typeface="Helvetica"/>
              <a:sym typeface="Helvetica"/>
            </a:endParaRPr>
          </a:p>
        </p:txBody>
      </p:sp>
      <p:pic>
        <p:nvPicPr>
          <p:cNvPr id="34" name="_-38.png"/>
          <p:cNvPicPr/>
          <p:nvPr/>
        </p:nvPicPr>
        <p:blipFill>
          <a:blip r:embed="rId2">
            <a:extLst/>
          </a:blip>
          <a:srcRect l="17301" t="12723" r="17301" b="20245"/>
          <a:stretch>
            <a:fillRect/>
          </a:stretch>
        </p:blipFill>
        <p:spPr>
          <a:xfrm>
            <a:off x="3754628" y="3386387"/>
            <a:ext cx="464368" cy="474067"/>
          </a:xfrm>
          <a:prstGeom prst="rect">
            <a:avLst/>
          </a:prstGeom>
          <a:ln w="3175" cap="flat">
            <a:noFill/>
            <a:miter lim="400000"/>
          </a:ln>
          <a:effectLst/>
        </p:spPr>
      </p:pic>
      <p:sp>
        <p:nvSpPr>
          <p:cNvPr id="35" name="Shape 240"/>
          <p:cNvSpPr/>
          <p:nvPr/>
        </p:nvSpPr>
        <p:spPr>
          <a:xfrm>
            <a:off x="4448385" y="2174088"/>
            <a:ext cx="1709677" cy="250445"/>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(Describe component)</a:t>
            </a:r>
          </a:p>
        </p:txBody>
      </p:sp>
      <p:sp>
        <p:nvSpPr>
          <p:cNvPr id="36" name="Shape 240"/>
          <p:cNvSpPr/>
          <p:nvPr/>
        </p:nvSpPr>
        <p:spPr>
          <a:xfrm>
            <a:off x="4409197" y="3532625"/>
            <a:ext cx="1709677" cy="250445"/>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(Describe component)</a:t>
            </a:r>
          </a:p>
        </p:txBody>
      </p:sp>
    </p:spTree>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 name="Shape 532"/>
          <p:cNvSpPr/>
          <p:nvPr/>
        </p:nvSpPr>
        <p:spPr>
          <a:xfrm>
            <a:off x="-1" y="-1"/>
            <a:ext cx="10058402" cy="1620680"/>
          </a:xfrm>
          <a:prstGeom prst="rect">
            <a:avLst/>
          </a:prstGeom>
          <a:solidFill>
            <a:srgbClr val="DEE6EB"/>
          </a:solidFill>
          <a:ln w="3175">
            <a:miter lim="400000"/>
          </a:ln>
        </p:spPr>
        <p:txBody>
          <a:bodyPr lIns="0" tIns="0" rIns="0" bIns="0" anchor="ctr"/>
          <a:lstStyle/>
          <a:p>
            <a:pPr lvl="0">
              <a:defRPr sz="1800">
                <a:solidFill>
                  <a:srgbClr val="FFFFFF"/>
                </a:solidFill>
              </a:defRPr>
            </a:pPr>
            <a:endParaRPr/>
          </a:p>
        </p:txBody>
      </p:sp>
      <p:sp>
        <p:nvSpPr>
          <p:cNvPr id="533" name="Shape 533"/>
          <p:cNvSpPr/>
          <p:nvPr/>
        </p:nvSpPr>
        <p:spPr>
          <a:xfrm>
            <a:off x="369887" y="906462"/>
            <a:ext cx="5685208" cy="471924"/>
          </a:xfrm>
          <a:prstGeom prst="rect">
            <a:avLst/>
          </a:prstGeom>
          <a:ln w="3175">
            <a:miter lim="400000"/>
          </a:ln>
          <a:extLst>
            <a:ext uri="{C572A759-6A51-4108-AA02-DFA0A04FC94B}">
              <ma14:wrappingTextBoxFlag xmlns:ma14="http://schemas.microsoft.com/office/mac/drawingml/2011/main" xmlns="" val="1"/>
            </a:ext>
          </a:extLst>
        </p:spPr>
        <p:txBody>
          <a:bodyPr wrap="square" lIns="50800" tIns="50800" rIns="50800" bIns="50800">
            <a:spAutoFit/>
          </a:bodyPr>
          <a:lstStyle>
            <a:lvl1pPr algn="l" defTabSz="457200">
              <a:defRPr sz="2400">
                <a:latin typeface="Helvetica Neue Light"/>
                <a:ea typeface="Helvetica Neue Light"/>
                <a:cs typeface="Helvetica Neue Light"/>
                <a:sym typeface="Helvetica Neue Light"/>
              </a:defRPr>
            </a:lvl1pPr>
          </a:lstStyle>
          <a:p>
            <a:pPr lvl="0">
              <a:defRPr sz="1800"/>
            </a:pPr>
            <a:r>
              <a:rPr lang="en-US" sz="2400" dirty="0" smtClean="0"/>
              <a:t>Service Management </a:t>
            </a:r>
            <a:r>
              <a:rPr sz="2400" dirty="0" smtClean="0"/>
              <a:t>Icons</a:t>
            </a:r>
            <a:endParaRPr sz="2400" dirty="0"/>
          </a:p>
        </p:txBody>
      </p:sp>
      <p:sp>
        <p:nvSpPr>
          <p:cNvPr id="534" name="Shape 534"/>
          <p:cNvSpPr/>
          <p:nvPr/>
        </p:nvSpPr>
        <p:spPr>
          <a:xfrm>
            <a:off x="369887" y="542924"/>
            <a:ext cx="2654966" cy="281941"/>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p>
            <a:pPr lvl="0" algn="l" defTabSz="457200">
              <a:defRPr sz="1800"/>
            </a:pPr>
            <a:r>
              <a:rPr sz="1400">
                <a:latin typeface="HelvNeue Light for IBM"/>
                <a:ea typeface="HelvNeue Light for IBM"/>
                <a:cs typeface="HelvNeue Light for IBM"/>
                <a:sym typeface="HelvNeue Light for IBM"/>
              </a:rPr>
              <a:t>IBM </a:t>
            </a:r>
            <a:r>
              <a:rPr sz="1400">
                <a:latin typeface="HelvNeue Medium for IBM"/>
                <a:ea typeface="HelvNeue Medium for IBM"/>
                <a:cs typeface="HelvNeue Medium for IBM"/>
                <a:sym typeface="HelvNeue Medium for IBM"/>
              </a:rPr>
              <a:t>Cloud Architecture Center</a:t>
            </a:r>
          </a:p>
        </p:txBody>
      </p:sp>
      <p:sp>
        <p:nvSpPr>
          <p:cNvPr id="536" name="Shape 536"/>
          <p:cNvSpPr/>
          <p:nvPr/>
        </p:nvSpPr>
        <p:spPr>
          <a:xfrm>
            <a:off x="1106704" y="1987455"/>
            <a:ext cx="1709677" cy="250445"/>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(Describe component)</a:t>
            </a:r>
          </a:p>
        </p:txBody>
      </p:sp>
      <p:grpSp>
        <p:nvGrpSpPr>
          <p:cNvPr id="538" name="Group 537"/>
          <p:cNvGrpSpPr/>
          <p:nvPr/>
        </p:nvGrpSpPr>
        <p:grpSpPr>
          <a:xfrm>
            <a:off x="266042" y="2931327"/>
            <a:ext cx="707233" cy="953453"/>
            <a:chOff x="396759" y="3295301"/>
            <a:chExt cx="707233" cy="953453"/>
          </a:xfrm>
        </p:grpSpPr>
        <p:grpSp>
          <p:nvGrpSpPr>
            <p:cNvPr id="531" name="Group 531"/>
            <p:cNvGrpSpPr/>
            <p:nvPr/>
          </p:nvGrpSpPr>
          <p:grpSpPr>
            <a:xfrm>
              <a:off x="396759" y="3295301"/>
              <a:ext cx="707233" cy="953453"/>
              <a:chOff x="35161" y="0"/>
              <a:chExt cx="707232" cy="953451"/>
            </a:xfrm>
          </p:grpSpPr>
          <p:sp>
            <p:nvSpPr>
              <p:cNvPr id="529" name="Shape 529"/>
              <p:cNvSpPr/>
              <p:nvPr/>
            </p:nvSpPr>
            <p:spPr>
              <a:xfrm>
                <a:off x="35161"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19697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530" name="Shape 530"/>
              <p:cNvSpPr/>
              <p:nvPr/>
            </p:nvSpPr>
            <p:spPr>
              <a:xfrm>
                <a:off x="230493" y="707231"/>
                <a:ext cx="347852" cy="246220"/>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RBA</a:t>
                </a:r>
              </a:p>
              <a:p>
                <a:pPr lvl="0">
                  <a:defRPr sz="1800" b="0">
                    <a:solidFill>
                      <a:srgbClr val="000000"/>
                    </a:solidFill>
                  </a:defRPr>
                </a:pPr>
                <a:r>
                  <a:rPr lang="en-US" sz="800" b="1" dirty="0" smtClean="0">
                    <a:solidFill>
                      <a:srgbClr val="4277BB"/>
                    </a:solidFill>
                  </a:rPr>
                  <a:t>CIBFIG</a:t>
                </a:r>
                <a:endParaRPr sz="800" b="1" dirty="0">
                  <a:solidFill>
                    <a:srgbClr val="4277BB"/>
                  </a:solidFill>
                </a:endParaRPr>
              </a:p>
            </p:txBody>
          </p:sp>
        </p:gr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7357" y="3361582"/>
              <a:ext cx="573220" cy="588305"/>
            </a:xfrm>
            <a:prstGeom prst="rect">
              <a:avLst/>
            </a:prstGeom>
          </p:spPr>
        </p:pic>
      </p:gr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6096" y="4103801"/>
            <a:ext cx="463296" cy="475488"/>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22829" y="6205621"/>
            <a:ext cx="463296" cy="475488"/>
          </a:xfrm>
          <a:prstGeom prst="rect">
            <a:avLst/>
          </a:prstGeom>
        </p:spPr>
      </p:pic>
      <p:grpSp>
        <p:nvGrpSpPr>
          <p:cNvPr id="539" name="Group 538"/>
          <p:cNvGrpSpPr/>
          <p:nvPr/>
        </p:nvGrpSpPr>
        <p:grpSpPr>
          <a:xfrm>
            <a:off x="253696" y="4134849"/>
            <a:ext cx="709096" cy="830344"/>
            <a:chOff x="351481" y="4363671"/>
            <a:chExt cx="709096" cy="830344"/>
          </a:xfrm>
        </p:grpSpPr>
        <p:sp>
          <p:nvSpPr>
            <p:cNvPr id="50" name="Shape 529"/>
            <p:cNvSpPr/>
            <p:nvPr/>
          </p:nvSpPr>
          <p:spPr>
            <a:xfrm>
              <a:off x="351481" y="4363671"/>
              <a:ext cx="707233" cy="70723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19697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0175" y="4472306"/>
              <a:ext cx="463296" cy="475488"/>
            </a:xfrm>
            <a:prstGeom prst="rect">
              <a:avLst/>
            </a:prstGeom>
          </p:spPr>
        </p:pic>
        <p:sp>
          <p:nvSpPr>
            <p:cNvPr id="51" name="Shape 530"/>
            <p:cNvSpPr/>
            <p:nvPr/>
          </p:nvSpPr>
          <p:spPr>
            <a:xfrm>
              <a:off x="380904" y="5070904"/>
              <a:ext cx="679673" cy="12311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OPERATIONS</a:t>
              </a:r>
              <a:endParaRPr sz="800" b="1" dirty="0">
                <a:solidFill>
                  <a:srgbClr val="4277BB"/>
                </a:solidFill>
              </a:endParaRPr>
            </a:p>
          </p:txBody>
        </p:sp>
      </p:grpSp>
      <p:grpSp>
        <p:nvGrpSpPr>
          <p:cNvPr id="540" name="Group 539"/>
          <p:cNvGrpSpPr/>
          <p:nvPr/>
        </p:nvGrpSpPr>
        <p:grpSpPr>
          <a:xfrm>
            <a:off x="241339" y="5167357"/>
            <a:ext cx="745397" cy="953454"/>
            <a:chOff x="354771" y="5395597"/>
            <a:chExt cx="745397" cy="953454"/>
          </a:xfrm>
        </p:grpSpPr>
        <p:sp>
          <p:nvSpPr>
            <p:cNvPr id="52" name="Shape 529"/>
            <p:cNvSpPr/>
            <p:nvPr/>
          </p:nvSpPr>
          <p:spPr>
            <a:xfrm>
              <a:off x="358207" y="5395597"/>
              <a:ext cx="707233" cy="70723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19697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4184" y="5433907"/>
              <a:ext cx="552030" cy="566557"/>
            </a:xfrm>
            <a:prstGeom prst="rect">
              <a:avLst/>
            </a:prstGeom>
          </p:spPr>
        </p:pic>
        <p:sp>
          <p:nvSpPr>
            <p:cNvPr id="53" name="Shape 530"/>
            <p:cNvSpPr/>
            <p:nvPr/>
          </p:nvSpPr>
          <p:spPr>
            <a:xfrm>
              <a:off x="354771" y="6102830"/>
              <a:ext cx="745397" cy="24622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INCIDENT</a:t>
              </a:r>
            </a:p>
            <a:p>
              <a:pPr lvl="0">
                <a:defRPr sz="1800" b="0">
                  <a:solidFill>
                    <a:srgbClr val="000000"/>
                  </a:solidFill>
                </a:defRPr>
              </a:pPr>
              <a:r>
                <a:rPr lang="en-US" sz="800" b="1" dirty="0" smtClean="0">
                  <a:solidFill>
                    <a:srgbClr val="4277BB"/>
                  </a:solidFill>
                </a:rPr>
                <a:t>MANAGEMENT</a:t>
              </a:r>
              <a:endParaRPr sz="800" b="1" dirty="0">
                <a:solidFill>
                  <a:srgbClr val="4277BB"/>
                </a:solidFill>
              </a:endParaRPr>
            </a:p>
          </p:txBody>
        </p:sp>
      </p:grpSp>
      <p:grpSp>
        <p:nvGrpSpPr>
          <p:cNvPr id="537" name="Group 536"/>
          <p:cNvGrpSpPr/>
          <p:nvPr/>
        </p:nvGrpSpPr>
        <p:grpSpPr>
          <a:xfrm>
            <a:off x="251523" y="1759061"/>
            <a:ext cx="721919" cy="953454"/>
            <a:chOff x="414354" y="2026974"/>
            <a:chExt cx="721919" cy="953454"/>
          </a:xfrm>
        </p:grpSpPr>
        <p:sp>
          <p:nvSpPr>
            <p:cNvPr id="54" name="Shape 529"/>
            <p:cNvSpPr/>
            <p:nvPr/>
          </p:nvSpPr>
          <p:spPr>
            <a:xfrm>
              <a:off x="414354" y="2026974"/>
              <a:ext cx="707233" cy="70723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19697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pic>
          <p:nvPicPr>
            <p:cNvPr id="3" name="Picture 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37476" y="2148322"/>
              <a:ext cx="463296" cy="475488"/>
            </a:xfrm>
            <a:prstGeom prst="rect">
              <a:avLst/>
            </a:prstGeom>
          </p:spPr>
        </p:pic>
        <p:sp>
          <p:nvSpPr>
            <p:cNvPr id="55" name="Shape 530"/>
            <p:cNvSpPr/>
            <p:nvPr/>
          </p:nvSpPr>
          <p:spPr>
            <a:xfrm>
              <a:off x="430952" y="2734207"/>
              <a:ext cx="705321" cy="24622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REQUEST</a:t>
              </a:r>
            </a:p>
            <a:p>
              <a:pPr lvl="0">
                <a:defRPr sz="1800" b="0">
                  <a:solidFill>
                    <a:srgbClr val="000000"/>
                  </a:solidFill>
                </a:defRPr>
              </a:pPr>
              <a:r>
                <a:rPr lang="en-US" sz="800" b="1" dirty="0" smtClean="0">
                  <a:solidFill>
                    <a:srgbClr val="4277BB"/>
                  </a:solidFill>
                </a:rPr>
                <a:t>FULFILLMENT</a:t>
              </a:r>
              <a:endParaRPr sz="800" b="1" dirty="0">
                <a:solidFill>
                  <a:srgbClr val="4277BB"/>
                </a:solidFill>
              </a:endParaRPr>
            </a:p>
          </p:txBody>
        </p:sp>
      </p:grpSp>
      <p:grpSp>
        <p:nvGrpSpPr>
          <p:cNvPr id="525" name="Group 524"/>
          <p:cNvGrpSpPr/>
          <p:nvPr/>
        </p:nvGrpSpPr>
        <p:grpSpPr>
          <a:xfrm>
            <a:off x="2795284" y="1764109"/>
            <a:ext cx="707233" cy="830344"/>
            <a:chOff x="2795054" y="1828533"/>
            <a:chExt cx="707233" cy="830344"/>
          </a:xfrm>
        </p:grpSpPr>
        <p:sp>
          <p:nvSpPr>
            <p:cNvPr id="56" name="Shape 529"/>
            <p:cNvSpPr/>
            <p:nvPr/>
          </p:nvSpPr>
          <p:spPr>
            <a:xfrm>
              <a:off x="2795054" y="1828533"/>
              <a:ext cx="707233" cy="70723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19697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pic>
          <p:nvPicPr>
            <p:cNvPr id="18" name="Picture 1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916670" y="1944203"/>
              <a:ext cx="463296" cy="475488"/>
            </a:xfrm>
            <a:prstGeom prst="rect">
              <a:avLst/>
            </a:prstGeom>
          </p:spPr>
        </p:pic>
        <p:sp>
          <p:nvSpPr>
            <p:cNvPr id="57" name="Shape 530"/>
            <p:cNvSpPr/>
            <p:nvPr/>
          </p:nvSpPr>
          <p:spPr>
            <a:xfrm>
              <a:off x="2831690" y="2535766"/>
              <a:ext cx="665247" cy="12311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DASHBOARD</a:t>
              </a:r>
              <a:endParaRPr sz="800" b="1" dirty="0">
                <a:solidFill>
                  <a:srgbClr val="4277BB"/>
                </a:solidFill>
              </a:endParaRPr>
            </a:p>
          </p:txBody>
        </p:sp>
      </p:grpSp>
      <p:grpSp>
        <p:nvGrpSpPr>
          <p:cNvPr id="526" name="Group 525"/>
          <p:cNvGrpSpPr/>
          <p:nvPr/>
        </p:nvGrpSpPr>
        <p:grpSpPr>
          <a:xfrm>
            <a:off x="2714900" y="2935351"/>
            <a:ext cx="899285" cy="830344"/>
            <a:chOff x="2701478" y="3018912"/>
            <a:chExt cx="899285" cy="830344"/>
          </a:xfrm>
        </p:grpSpPr>
        <p:sp>
          <p:nvSpPr>
            <p:cNvPr id="58" name="Shape 529"/>
            <p:cNvSpPr/>
            <p:nvPr/>
          </p:nvSpPr>
          <p:spPr>
            <a:xfrm>
              <a:off x="2781860" y="3018912"/>
              <a:ext cx="707233" cy="70723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19697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pic>
          <p:nvPicPr>
            <p:cNvPr id="19" name="Picture 1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852196" y="3066547"/>
              <a:ext cx="592245" cy="607830"/>
            </a:xfrm>
            <a:prstGeom prst="rect">
              <a:avLst/>
            </a:prstGeom>
          </p:spPr>
        </p:pic>
        <p:sp>
          <p:nvSpPr>
            <p:cNvPr id="59" name="Shape 530"/>
            <p:cNvSpPr/>
            <p:nvPr/>
          </p:nvSpPr>
          <p:spPr>
            <a:xfrm>
              <a:off x="2701478" y="3726145"/>
              <a:ext cx="899285" cy="12311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COLLABORATION</a:t>
              </a:r>
              <a:endParaRPr sz="800" b="1" dirty="0">
                <a:solidFill>
                  <a:srgbClr val="4277BB"/>
                </a:solidFill>
              </a:endParaRPr>
            </a:p>
          </p:txBody>
        </p:sp>
      </p:grpSp>
      <p:grpSp>
        <p:nvGrpSpPr>
          <p:cNvPr id="527" name="Group 526"/>
          <p:cNvGrpSpPr/>
          <p:nvPr/>
        </p:nvGrpSpPr>
        <p:grpSpPr>
          <a:xfrm>
            <a:off x="2803645" y="4144351"/>
            <a:ext cx="733943" cy="830344"/>
            <a:chOff x="2745118" y="4188050"/>
            <a:chExt cx="733943" cy="830344"/>
          </a:xfrm>
        </p:grpSpPr>
        <p:sp>
          <p:nvSpPr>
            <p:cNvPr id="60" name="Shape 529"/>
            <p:cNvSpPr/>
            <p:nvPr/>
          </p:nvSpPr>
          <p:spPr>
            <a:xfrm>
              <a:off x="2745118" y="4188050"/>
              <a:ext cx="707233" cy="70723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19697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pic>
          <p:nvPicPr>
            <p:cNvPr id="16" name="Picture 1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867457" y="4324573"/>
              <a:ext cx="463296" cy="475488"/>
            </a:xfrm>
            <a:prstGeom prst="rect">
              <a:avLst/>
            </a:prstGeom>
          </p:spPr>
        </p:pic>
        <p:sp>
          <p:nvSpPr>
            <p:cNvPr id="61" name="Shape 530"/>
            <p:cNvSpPr/>
            <p:nvPr/>
          </p:nvSpPr>
          <p:spPr>
            <a:xfrm>
              <a:off x="2749694" y="4895283"/>
              <a:ext cx="729367" cy="12311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NOTIFICATION</a:t>
              </a:r>
              <a:endParaRPr sz="800" b="1" dirty="0">
                <a:solidFill>
                  <a:srgbClr val="4277BB"/>
                </a:solidFill>
              </a:endParaRPr>
            </a:p>
          </p:txBody>
        </p:sp>
      </p:grpSp>
      <p:grpSp>
        <p:nvGrpSpPr>
          <p:cNvPr id="528" name="Group 527"/>
          <p:cNvGrpSpPr/>
          <p:nvPr/>
        </p:nvGrpSpPr>
        <p:grpSpPr>
          <a:xfrm>
            <a:off x="2830010" y="5224948"/>
            <a:ext cx="707233" cy="830344"/>
            <a:chOff x="2699967" y="5265371"/>
            <a:chExt cx="707233" cy="830344"/>
          </a:xfrm>
        </p:grpSpPr>
        <p:sp>
          <p:nvSpPr>
            <p:cNvPr id="62" name="Shape 529"/>
            <p:cNvSpPr/>
            <p:nvPr/>
          </p:nvSpPr>
          <p:spPr>
            <a:xfrm>
              <a:off x="2699967" y="5265371"/>
              <a:ext cx="707233" cy="70723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19697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pic>
          <p:nvPicPr>
            <p:cNvPr id="17" name="Picture 1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755050" y="5331384"/>
              <a:ext cx="547599" cy="562010"/>
            </a:xfrm>
            <a:prstGeom prst="rect">
              <a:avLst/>
            </a:prstGeom>
          </p:spPr>
        </p:pic>
        <p:sp>
          <p:nvSpPr>
            <p:cNvPr id="63" name="Shape 530"/>
            <p:cNvSpPr/>
            <p:nvPr/>
          </p:nvSpPr>
          <p:spPr>
            <a:xfrm>
              <a:off x="2855225" y="5972604"/>
              <a:ext cx="428002" cy="12311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AGENTS</a:t>
              </a:r>
              <a:endParaRPr sz="800" b="1" dirty="0">
                <a:solidFill>
                  <a:srgbClr val="4277BB"/>
                </a:solidFill>
              </a:endParaRPr>
            </a:p>
          </p:txBody>
        </p:sp>
      </p:grpSp>
      <p:grpSp>
        <p:nvGrpSpPr>
          <p:cNvPr id="541" name="Group 540"/>
          <p:cNvGrpSpPr/>
          <p:nvPr/>
        </p:nvGrpSpPr>
        <p:grpSpPr>
          <a:xfrm>
            <a:off x="251523" y="6424704"/>
            <a:ext cx="707233" cy="953454"/>
            <a:chOff x="351481" y="6489700"/>
            <a:chExt cx="707233" cy="953454"/>
          </a:xfrm>
        </p:grpSpPr>
        <p:sp>
          <p:nvSpPr>
            <p:cNvPr id="68" name="Shape 529"/>
            <p:cNvSpPr/>
            <p:nvPr/>
          </p:nvSpPr>
          <p:spPr>
            <a:xfrm>
              <a:off x="351481" y="6489700"/>
              <a:ext cx="707233" cy="70723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19697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pic>
          <p:nvPicPr>
            <p:cNvPr id="6" name="Picture 5"/>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04086" y="6611112"/>
              <a:ext cx="463296" cy="475488"/>
            </a:xfrm>
            <a:prstGeom prst="rect">
              <a:avLst/>
            </a:prstGeom>
          </p:spPr>
        </p:pic>
        <p:sp>
          <p:nvSpPr>
            <p:cNvPr id="69" name="Shape 530"/>
            <p:cNvSpPr/>
            <p:nvPr/>
          </p:nvSpPr>
          <p:spPr>
            <a:xfrm>
              <a:off x="387316" y="7196933"/>
              <a:ext cx="666850" cy="24622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LOG</a:t>
              </a:r>
            </a:p>
            <a:p>
              <a:pPr lvl="0">
                <a:defRPr sz="1800" b="0">
                  <a:solidFill>
                    <a:srgbClr val="000000"/>
                  </a:solidFill>
                </a:defRPr>
              </a:pPr>
              <a:r>
                <a:rPr lang="en-US" sz="800" b="1" dirty="0" smtClean="0">
                  <a:solidFill>
                    <a:srgbClr val="4277BB"/>
                  </a:solidFill>
                </a:rPr>
                <a:t>MONITORING</a:t>
              </a:r>
              <a:endParaRPr sz="800" b="1" dirty="0">
                <a:solidFill>
                  <a:srgbClr val="4277BB"/>
                </a:solidFill>
              </a:endParaRPr>
            </a:p>
          </p:txBody>
        </p:sp>
      </p:grpSp>
      <p:grpSp>
        <p:nvGrpSpPr>
          <p:cNvPr id="535" name="Group 534"/>
          <p:cNvGrpSpPr/>
          <p:nvPr/>
        </p:nvGrpSpPr>
        <p:grpSpPr>
          <a:xfrm>
            <a:off x="2821922" y="6375540"/>
            <a:ext cx="745397" cy="953454"/>
            <a:chOff x="2591978" y="6425242"/>
            <a:chExt cx="745397" cy="953454"/>
          </a:xfrm>
        </p:grpSpPr>
        <p:sp>
          <p:nvSpPr>
            <p:cNvPr id="72" name="Shape 529"/>
            <p:cNvSpPr/>
            <p:nvPr/>
          </p:nvSpPr>
          <p:spPr>
            <a:xfrm>
              <a:off x="2595416" y="6425242"/>
              <a:ext cx="707233" cy="70723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19697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pic>
          <p:nvPicPr>
            <p:cNvPr id="14" name="Picture 13"/>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712118" y="6515686"/>
              <a:ext cx="463296" cy="475488"/>
            </a:xfrm>
            <a:prstGeom prst="rect">
              <a:avLst/>
            </a:prstGeom>
          </p:spPr>
        </p:pic>
        <p:sp>
          <p:nvSpPr>
            <p:cNvPr id="73" name="Shape 530"/>
            <p:cNvSpPr/>
            <p:nvPr/>
          </p:nvSpPr>
          <p:spPr>
            <a:xfrm>
              <a:off x="2591978" y="7132475"/>
              <a:ext cx="745397" cy="24622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PROBLEM</a:t>
              </a:r>
            </a:p>
            <a:p>
              <a:pPr lvl="0">
                <a:defRPr sz="1800" b="0">
                  <a:solidFill>
                    <a:srgbClr val="000000"/>
                  </a:solidFill>
                </a:defRPr>
              </a:pPr>
              <a:r>
                <a:rPr lang="en-US" sz="800" b="1" dirty="0" smtClean="0">
                  <a:solidFill>
                    <a:srgbClr val="4277BB"/>
                  </a:solidFill>
                </a:rPr>
                <a:t>MANAGEMENT</a:t>
              </a:r>
              <a:endParaRPr sz="800" b="1" dirty="0">
                <a:solidFill>
                  <a:srgbClr val="4277BB"/>
                </a:solidFill>
              </a:endParaRPr>
            </a:p>
          </p:txBody>
        </p:sp>
      </p:grpSp>
      <p:grpSp>
        <p:nvGrpSpPr>
          <p:cNvPr id="542" name="Group 541"/>
          <p:cNvGrpSpPr/>
          <p:nvPr/>
        </p:nvGrpSpPr>
        <p:grpSpPr>
          <a:xfrm>
            <a:off x="5197012" y="1759060"/>
            <a:ext cx="707233" cy="830344"/>
            <a:chOff x="4385467" y="1745906"/>
            <a:chExt cx="707233" cy="830344"/>
          </a:xfrm>
        </p:grpSpPr>
        <p:sp>
          <p:nvSpPr>
            <p:cNvPr id="76" name="Shape 529"/>
            <p:cNvSpPr/>
            <p:nvPr/>
          </p:nvSpPr>
          <p:spPr>
            <a:xfrm>
              <a:off x="4385467" y="1745906"/>
              <a:ext cx="707233" cy="70723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19697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pic>
          <p:nvPicPr>
            <p:cNvPr id="20" name="Picture 19"/>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4477566" y="1823538"/>
              <a:ext cx="581041" cy="596332"/>
            </a:xfrm>
            <a:prstGeom prst="rect">
              <a:avLst/>
            </a:prstGeom>
          </p:spPr>
        </p:pic>
        <p:sp>
          <p:nvSpPr>
            <p:cNvPr id="77" name="Shape 530"/>
            <p:cNvSpPr/>
            <p:nvPr/>
          </p:nvSpPr>
          <p:spPr>
            <a:xfrm>
              <a:off x="4490230" y="2453139"/>
              <a:ext cx="528991" cy="12311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RUNBOOK</a:t>
              </a:r>
              <a:endParaRPr sz="800" b="1" dirty="0">
                <a:solidFill>
                  <a:srgbClr val="4277BB"/>
                </a:solidFill>
              </a:endParaRPr>
            </a:p>
          </p:txBody>
        </p:sp>
      </p:grpSp>
      <p:grpSp>
        <p:nvGrpSpPr>
          <p:cNvPr id="35" name="Group 34"/>
          <p:cNvGrpSpPr/>
          <p:nvPr/>
        </p:nvGrpSpPr>
        <p:grpSpPr>
          <a:xfrm>
            <a:off x="7575587" y="1779217"/>
            <a:ext cx="1003470" cy="963065"/>
            <a:chOff x="6750902" y="1811160"/>
            <a:chExt cx="1003470" cy="963065"/>
          </a:xfrm>
        </p:grpSpPr>
        <p:sp>
          <p:nvSpPr>
            <p:cNvPr id="80" name="Shape 529"/>
            <p:cNvSpPr/>
            <p:nvPr/>
          </p:nvSpPr>
          <p:spPr>
            <a:xfrm>
              <a:off x="6894442" y="1811160"/>
              <a:ext cx="707233" cy="70723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19697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pic>
          <p:nvPicPr>
            <p:cNvPr id="24" name="Picture 23"/>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7015662" y="1922867"/>
              <a:ext cx="530352" cy="518160"/>
            </a:xfrm>
            <a:prstGeom prst="rect">
              <a:avLst/>
            </a:prstGeom>
          </p:spPr>
        </p:pic>
        <p:sp>
          <p:nvSpPr>
            <p:cNvPr id="81" name="Shape 530"/>
            <p:cNvSpPr/>
            <p:nvPr/>
          </p:nvSpPr>
          <p:spPr>
            <a:xfrm>
              <a:off x="6750902" y="2528004"/>
              <a:ext cx="1003470" cy="24622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squar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IBM MONITORING </a:t>
              </a:r>
            </a:p>
            <a:p>
              <a:pPr lvl="0">
                <a:defRPr sz="1800" b="0">
                  <a:solidFill>
                    <a:srgbClr val="000000"/>
                  </a:solidFill>
                </a:defRPr>
              </a:pPr>
              <a:r>
                <a:rPr lang="en-US" sz="800" b="1" dirty="0" smtClean="0">
                  <a:solidFill>
                    <a:srgbClr val="4277BB"/>
                  </a:solidFill>
                </a:rPr>
                <a:t>&amp; ANALYTICS</a:t>
              </a:r>
            </a:p>
          </p:txBody>
        </p:sp>
      </p:grpSp>
      <p:grpSp>
        <p:nvGrpSpPr>
          <p:cNvPr id="543" name="Group 542"/>
          <p:cNvGrpSpPr/>
          <p:nvPr/>
        </p:nvGrpSpPr>
        <p:grpSpPr>
          <a:xfrm>
            <a:off x="5187663" y="2975555"/>
            <a:ext cx="725930" cy="830344"/>
            <a:chOff x="4385467" y="2991391"/>
            <a:chExt cx="725930" cy="830344"/>
          </a:xfrm>
        </p:grpSpPr>
        <p:sp>
          <p:nvSpPr>
            <p:cNvPr id="86" name="Shape 529"/>
            <p:cNvSpPr/>
            <p:nvPr/>
          </p:nvSpPr>
          <p:spPr>
            <a:xfrm>
              <a:off x="4385467" y="2991391"/>
              <a:ext cx="707233" cy="70723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19697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pic>
          <p:nvPicPr>
            <p:cNvPr id="22" name="Picture 21"/>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4452100" y="3030660"/>
              <a:ext cx="587613" cy="603076"/>
            </a:xfrm>
            <a:prstGeom prst="rect">
              <a:avLst/>
            </a:prstGeom>
          </p:spPr>
        </p:pic>
        <p:sp>
          <p:nvSpPr>
            <p:cNvPr id="87" name="Shape 530"/>
            <p:cNvSpPr/>
            <p:nvPr/>
          </p:nvSpPr>
          <p:spPr>
            <a:xfrm>
              <a:off x="4398060" y="3698624"/>
              <a:ext cx="713337" cy="12311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DIAGNOSTICS</a:t>
              </a:r>
              <a:endParaRPr sz="800" b="1" dirty="0">
                <a:solidFill>
                  <a:srgbClr val="4277BB"/>
                </a:solidFill>
              </a:endParaRPr>
            </a:p>
          </p:txBody>
        </p:sp>
      </p:grpSp>
      <p:grpSp>
        <p:nvGrpSpPr>
          <p:cNvPr id="32" name="Group 31"/>
          <p:cNvGrpSpPr/>
          <p:nvPr/>
        </p:nvGrpSpPr>
        <p:grpSpPr>
          <a:xfrm>
            <a:off x="5202124" y="4102562"/>
            <a:ext cx="707233" cy="953454"/>
            <a:chOff x="4145652" y="4069871"/>
            <a:chExt cx="707233" cy="953454"/>
          </a:xfrm>
        </p:grpSpPr>
        <p:sp>
          <p:nvSpPr>
            <p:cNvPr id="96" name="Shape 529"/>
            <p:cNvSpPr/>
            <p:nvPr/>
          </p:nvSpPr>
          <p:spPr>
            <a:xfrm>
              <a:off x="4145652" y="4069871"/>
              <a:ext cx="707233" cy="70723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19697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pic>
          <p:nvPicPr>
            <p:cNvPr id="31" name="Picture 30"/>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4308186" y="4203371"/>
              <a:ext cx="463296" cy="475488"/>
            </a:xfrm>
            <a:prstGeom prst="rect">
              <a:avLst/>
            </a:prstGeom>
          </p:spPr>
        </p:pic>
        <p:sp>
          <p:nvSpPr>
            <p:cNvPr id="97" name="Shape 530"/>
            <p:cNvSpPr/>
            <p:nvPr/>
          </p:nvSpPr>
          <p:spPr>
            <a:xfrm>
              <a:off x="4250416" y="4777104"/>
              <a:ext cx="528991" cy="24622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EXECUTE</a:t>
              </a:r>
            </a:p>
            <a:p>
              <a:pPr lvl="0">
                <a:defRPr sz="1800" b="0">
                  <a:solidFill>
                    <a:srgbClr val="000000"/>
                  </a:solidFill>
                </a:defRPr>
              </a:pPr>
              <a:r>
                <a:rPr lang="en-US" sz="800" b="1" dirty="0" smtClean="0">
                  <a:solidFill>
                    <a:srgbClr val="4277BB"/>
                  </a:solidFill>
                </a:rPr>
                <a:t>RUNBOOK</a:t>
              </a:r>
            </a:p>
          </p:txBody>
        </p:sp>
      </p:grpSp>
      <p:grpSp>
        <p:nvGrpSpPr>
          <p:cNvPr id="36" name="Group 35"/>
          <p:cNvGrpSpPr/>
          <p:nvPr/>
        </p:nvGrpSpPr>
        <p:grpSpPr>
          <a:xfrm>
            <a:off x="7719127" y="3012033"/>
            <a:ext cx="707233" cy="953454"/>
            <a:chOff x="6769400" y="4048944"/>
            <a:chExt cx="707233" cy="953454"/>
          </a:xfrm>
        </p:grpSpPr>
        <p:sp>
          <p:nvSpPr>
            <p:cNvPr id="102" name="Shape 529"/>
            <p:cNvSpPr/>
            <p:nvPr/>
          </p:nvSpPr>
          <p:spPr>
            <a:xfrm>
              <a:off x="6769400" y="4048944"/>
              <a:ext cx="707233" cy="70723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19697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pic>
          <p:nvPicPr>
            <p:cNvPr id="512" name="Picture 511"/>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6856703" y="4152945"/>
              <a:ext cx="528944" cy="542864"/>
            </a:xfrm>
            <a:prstGeom prst="rect">
              <a:avLst/>
            </a:prstGeom>
          </p:spPr>
        </p:pic>
        <p:sp>
          <p:nvSpPr>
            <p:cNvPr id="103" name="Shape 530"/>
            <p:cNvSpPr/>
            <p:nvPr/>
          </p:nvSpPr>
          <p:spPr>
            <a:xfrm>
              <a:off x="6810844" y="4756177"/>
              <a:ext cx="655628" cy="24622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EVALUATE &amp;</a:t>
              </a:r>
            </a:p>
            <a:p>
              <a:pPr lvl="0">
                <a:defRPr sz="1800" b="0">
                  <a:solidFill>
                    <a:srgbClr val="000000"/>
                  </a:solidFill>
                </a:defRPr>
              </a:pPr>
              <a:r>
                <a:rPr lang="en-US" sz="800" b="1" dirty="0" smtClean="0">
                  <a:solidFill>
                    <a:srgbClr val="4277BB"/>
                  </a:solidFill>
                </a:rPr>
                <a:t>COMMENT</a:t>
              </a:r>
              <a:endParaRPr sz="800" b="1" dirty="0">
                <a:solidFill>
                  <a:srgbClr val="4277BB"/>
                </a:solidFill>
              </a:endParaRPr>
            </a:p>
          </p:txBody>
        </p:sp>
      </p:grpSp>
      <p:grpSp>
        <p:nvGrpSpPr>
          <p:cNvPr id="33" name="Group 32"/>
          <p:cNvGrpSpPr/>
          <p:nvPr/>
        </p:nvGrpSpPr>
        <p:grpSpPr>
          <a:xfrm>
            <a:off x="5191591" y="5221869"/>
            <a:ext cx="707233" cy="830344"/>
            <a:chOff x="4108309" y="5015443"/>
            <a:chExt cx="707233" cy="830344"/>
          </a:xfrm>
        </p:grpSpPr>
        <p:sp>
          <p:nvSpPr>
            <p:cNvPr id="108" name="Shape 529"/>
            <p:cNvSpPr/>
            <p:nvPr/>
          </p:nvSpPr>
          <p:spPr>
            <a:xfrm>
              <a:off x="4108309" y="5015443"/>
              <a:ext cx="707233" cy="70723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19697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pic>
          <p:nvPicPr>
            <p:cNvPr id="29" name="Picture 28"/>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4245918" y="5122870"/>
              <a:ext cx="463296" cy="475488"/>
            </a:xfrm>
            <a:prstGeom prst="rect">
              <a:avLst/>
            </a:prstGeom>
          </p:spPr>
        </p:pic>
        <p:sp>
          <p:nvSpPr>
            <p:cNvPr id="109" name="Shape 530"/>
            <p:cNvSpPr/>
            <p:nvPr/>
          </p:nvSpPr>
          <p:spPr>
            <a:xfrm>
              <a:off x="4301236" y="5722676"/>
              <a:ext cx="352661" cy="12311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SLACK</a:t>
              </a:r>
              <a:endParaRPr sz="800" b="1" dirty="0">
                <a:solidFill>
                  <a:srgbClr val="4277BB"/>
                </a:solidFill>
              </a:endParaRPr>
            </a:p>
          </p:txBody>
        </p:sp>
      </p:grpSp>
      <p:grpSp>
        <p:nvGrpSpPr>
          <p:cNvPr id="37" name="Group 36"/>
          <p:cNvGrpSpPr/>
          <p:nvPr/>
        </p:nvGrpSpPr>
        <p:grpSpPr>
          <a:xfrm>
            <a:off x="7699854" y="4117144"/>
            <a:ext cx="707233" cy="953454"/>
            <a:chOff x="6921598" y="5050289"/>
            <a:chExt cx="707233" cy="953454"/>
          </a:xfrm>
        </p:grpSpPr>
        <p:sp>
          <p:nvSpPr>
            <p:cNvPr id="114" name="Shape 529"/>
            <p:cNvSpPr/>
            <p:nvPr/>
          </p:nvSpPr>
          <p:spPr>
            <a:xfrm>
              <a:off x="6921598" y="5050289"/>
              <a:ext cx="707233" cy="70723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19697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pic>
          <p:nvPicPr>
            <p:cNvPr id="516" name="Picture 515"/>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6985863" y="5086071"/>
              <a:ext cx="571134" cy="586164"/>
            </a:xfrm>
            <a:prstGeom prst="rect">
              <a:avLst/>
            </a:prstGeom>
          </p:spPr>
        </p:pic>
        <p:sp>
          <p:nvSpPr>
            <p:cNvPr id="115" name="Shape 530"/>
            <p:cNvSpPr/>
            <p:nvPr/>
          </p:nvSpPr>
          <p:spPr>
            <a:xfrm>
              <a:off x="7057621" y="5757522"/>
              <a:ext cx="466474" cy="24622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RUBY</a:t>
              </a:r>
            </a:p>
            <a:p>
              <a:pPr lvl="0">
                <a:defRPr sz="1800" b="0">
                  <a:solidFill>
                    <a:srgbClr val="000000"/>
                  </a:solidFill>
                </a:defRPr>
              </a:pPr>
              <a:r>
                <a:rPr lang="en-US" sz="800" b="1" dirty="0" smtClean="0">
                  <a:solidFill>
                    <a:srgbClr val="4277BB"/>
                  </a:solidFill>
                </a:rPr>
                <a:t>RUNTIME</a:t>
              </a:r>
              <a:endParaRPr sz="800" b="1" dirty="0">
                <a:solidFill>
                  <a:srgbClr val="4277BB"/>
                </a:solidFill>
              </a:endParaRPr>
            </a:p>
          </p:txBody>
        </p:sp>
      </p:grpSp>
      <p:grpSp>
        <p:nvGrpSpPr>
          <p:cNvPr id="42" name="Group 41"/>
          <p:cNvGrpSpPr/>
          <p:nvPr/>
        </p:nvGrpSpPr>
        <p:grpSpPr>
          <a:xfrm>
            <a:off x="7715497" y="5205667"/>
            <a:ext cx="707233" cy="830344"/>
            <a:chOff x="6980255" y="6086959"/>
            <a:chExt cx="707233" cy="830344"/>
          </a:xfrm>
        </p:grpSpPr>
        <p:sp>
          <p:nvSpPr>
            <p:cNvPr id="124" name="Shape 529"/>
            <p:cNvSpPr/>
            <p:nvPr/>
          </p:nvSpPr>
          <p:spPr>
            <a:xfrm>
              <a:off x="6980255" y="6086959"/>
              <a:ext cx="707233" cy="70723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19697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pic>
          <p:nvPicPr>
            <p:cNvPr id="521" name="Picture 520"/>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7121175" y="6228240"/>
              <a:ext cx="463296" cy="475488"/>
            </a:xfrm>
            <a:prstGeom prst="rect">
              <a:avLst/>
            </a:prstGeom>
          </p:spPr>
        </p:pic>
        <p:sp>
          <p:nvSpPr>
            <p:cNvPr id="125" name="Shape 530"/>
            <p:cNvSpPr/>
            <p:nvPr/>
          </p:nvSpPr>
          <p:spPr>
            <a:xfrm>
              <a:off x="7153147" y="6794192"/>
              <a:ext cx="392736" cy="12311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IMPACT</a:t>
              </a:r>
              <a:endParaRPr sz="800" b="1" dirty="0">
                <a:solidFill>
                  <a:srgbClr val="4277BB"/>
                </a:solidFill>
              </a:endParaRPr>
            </a:p>
          </p:txBody>
        </p:sp>
      </p:grpSp>
      <p:grpSp>
        <p:nvGrpSpPr>
          <p:cNvPr id="34" name="Group 33"/>
          <p:cNvGrpSpPr/>
          <p:nvPr/>
        </p:nvGrpSpPr>
        <p:grpSpPr>
          <a:xfrm>
            <a:off x="5242689" y="6381020"/>
            <a:ext cx="707233" cy="830344"/>
            <a:chOff x="4098484" y="6195974"/>
            <a:chExt cx="707233" cy="830344"/>
          </a:xfrm>
        </p:grpSpPr>
        <p:sp>
          <p:nvSpPr>
            <p:cNvPr id="132" name="Shape 529"/>
            <p:cNvSpPr/>
            <p:nvPr/>
          </p:nvSpPr>
          <p:spPr>
            <a:xfrm>
              <a:off x="4098484" y="6195974"/>
              <a:ext cx="707233" cy="70723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19697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pic>
          <p:nvPicPr>
            <p:cNvPr id="133" name="Picture 132"/>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4130019" y="6235284"/>
              <a:ext cx="583141" cy="598487"/>
            </a:xfrm>
            <a:prstGeom prst="rect">
              <a:avLst/>
            </a:prstGeom>
          </p:spPr>
        </p:pic>
        <p:sp>
          <p:nvSpPr>
            <p:cNvPr id="134" name="Shape 530"/>
            <p:cNvSpPr/>
            <p:nvPr/>
          </p:nvSpPr>
          <p:spPr>
            <a:xfrm>
              <a:off x="4183211" y="6903207"/>
              <a:ext cx="569067" cy="12311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CHANNELS</a:t>
              </a:r>
              <a:endParaRPr sz="800" b="1" dirty="0">
                <a:solidFill>
                  <a:srgbClr val="4277BB"/>
                </a:solidFill>
              </a:endParaRPr>
            </a:p>
          </p:txBody>
        </p:sp>
      </p:grpSp>
      <p:sp>
        <p:nvSpPr>
          <p:cNvPr id="147" name="Shape 536"/>
          <p:cNvSpPr/>
          <p:nvPr/>
        </p:nvSpPr>
        <p:spPr>
          <a:xfrm>
            <a:off x="1115050" y="3183738"/>
            <a:ext cx="1709677" cy="250445"/>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(Describe component)</a:t>
            </a:r>
          </a:p>
        </p:txBody>
      </p:sp>
      <p:sp>
        <p:nvSpPr>
          <p:cNvPr id="148" name="Shape 536"/>
          <p:cNvSpPr/>
          <p:nvPr/>
        </p:nvSpPr>
        <p:spPr>
          <a:xfrm>
            <a:off x="1102683" y="4315748"/>
            <a:ext cx="1709677" cy="250445"/>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(Describe component)</a:t>
            </a:r>
          </a:p>
        </p:txBody>
      </p:sp>
      <p:sp>
        <p:nvSpPr>
          <p:cNvPr id="149" name="Shape 536"/>
          <p:cNvSpPr/>
          <p:nvPr/>
        </p:nvSpPr>
        <p:spPr>
          <a:xfrm>
            <a:off x="1112939" y="5482159"/>
            <a:ext cx="1709677" cy="250445"/>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smtClean="0"/>
              <a:t>(Describe component)</a:t>
            </a:r>
            <a:endParaRPr sz="1000"/>
          </a:p>
        </p:txBody>
      </p:sp>
      <p:sp>
        <p:nvSpPr>
          <p:cNvPr id="155" name="Shape 536"/>
          <p:cNvSpPr/>
          <p:nvPr/>
        </p:nvSpPr>
        <p:spPr>
          <a:xfrm>
            <a:off x="3614682" y="1995723"/>
            <a:ext cx="1709677" cy="250445"/>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(Describe component)</a:t>
            </a:r>
          </a:p>
        </p:txBody>
      </p:sp>
      <p:sp>
        <p:nvSpPr>
          <p:cNvPr id="156" name="Shape 536"/>
          <p:cNvSpPr/>
          <p:nvPr/>
        </p:nvSpPr>
        <p:spPr>
          <a:xfrm>
            <a:off x="3614682" y="3180653"/>
            <a:ext cx="1709677" cy="250445"/>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(Describe component)</a:t>
            </a:r>
          </a:p>
        </p:txBody>
      </p:sp>
      <p:sp>
        <p:nvSpPr>
          <p:cNvPr id="157" name="Shape 536"/>
          <p:cNvSpPr/>
          <p:nvPr/>
        </p:nvSpPr>
        <p:spPr>
          <a:xfrm>
            <a:off x="3609482" y="4393395"/>
            <a:ext cx="1709677" cy="250445"/>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(Describe component)</a:t>
            </a:r>
          </a:p>
        </p:txBody>
      </p:sp>
      <p:sp>
        <p:nvSpPr>
          <p:cNvPr id="158" name="Shape 536"/>
          <p:cNvSpPr/>
          <p:nvPr/>
        </p:nvSpPr>
        <p:spPr>
          <a:xfrm>
            <a:off x="3585404" y="5470185"/>
            <a:ext cx="1709677" cy="250445"/>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(Describe component)</a:t>
            </a:r>
          </a:p>
        </p:txBody>
      </p:sp>
      <p:sp>
        <p:nvSpPr>
          <p:cNvPr id="159" name="Shape 536"/>
          <p:cNvSpPr/>
          <p:nvPr/>
        </p:nvSpPr>
        <p:spPr>
          <a:xfrm>
            <a:off x="3618391" y="6628607"/>
            <a:ext cx="1709677" cy="250445"/>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(Describe component)</a:t>
            </a:r>
          </a:p>
        </p:txBody>
      </p:sp>
      <p:sp>
        <p:nvSpPr>
          <p:cNvPr id="167" name="Shape 536"/>
          <p:cNvSpPr/>
          <p:nvPr/>
        </p:nvSpPr>
        <p:spPr>
          <a:xfrm>
            <a:off x="6006361" y="1978753"/>
            <a:ext cx="1709677" cy="250445"/>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(Describe component)</a:t>
            </a:r>
          </a:p>
        </p:txBody>
      </p:sp>
      <p:grpSp>
        <p:nvGrpSpPr>
          <p:cNvPr id="169" name="Group 168"/>
          <p:cNvGrpSpPr/>
          <p:nvPr/>
        </p:nvGrpSpPr>
        <p:grpSpPr>
          <a:xfrm>
            <a:off x="7692750" y="6259088"/>
            <a:ext cx="825546" cy="953454"/>
            <a:chOff x="7502502" y="4076975"/>
            <a:chExt cx="825546" cy="953454"/>
          </a:xfrm>
        </p:grpSpPr>
        <p:sp>
          <p:nvSpPr>
            <p:cNvPr id="170" name="Shape 529"/>
            <p:cNvSpPr/>
            <p:nvPr/>
          </p:nvSpPr>
          <p:spPr>
            <a:xfrm>
              <a:off x="7546014" y="4076975"/>
              <a:ext cx="707233" cy="70723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19697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pic>
          <p:nvPicPr>
            <p:cNvPr id="171" name="Picture 170"/>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7659498" y="4121612"/>
              <a:ext cx="622338" cy="638715"/>
            </a:xfrm>
            <a:prstGeom prst="rect">
              <a:avLst/>
            </a:prstGeom>
          </p:spPr>
        </p:pic>
        <p:sp>
          <p:nvSpPr>
            <p:cNvPr id="172" name="Shape 530"/>
            <p:cNvSpPr/>
            <p:nvPr/>
          </p:nvSpPr>
          <p:spPr>
            <a:xfrm>
              <a:off x="7502502" y="4784208"/>
              <a:ext cx="825546" cy="24622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ACKNOWLEDGE</a:t>
              </a:r>
            </a:p>
            <a:p>
              <a:pPr lvl="0">
                <a:defRPr sz="1800" b="0">
                  <a:solidFill>
                    <a:srgbClr val="000000"/>
                  </a:solidFill>
                </a:defRPr>
              </a:pPr>
              <a:r>
                <a:rPr lang="en-US" sz="800" b="1" dirty="0" smtClean="0">
                  <a:solidFill>
                    <a:srgbClr val="4277BB"/>
                  </a:solidFill>
                </a:rPr>
                <a:t>ALERTS</a:t>
              </a:r>
              <a:endParaRPr sz="800" b="1" dirty="0">
                <a:solidFill>
                  <a:srgbClr val="4277BB"/>
                </a:solidFill>
              </a:endParaRPr>
            </a:p>
          </p:txBody>
        </p:sp>
      </p:grpSp>
      <p:sp>
        <p:nvSpPr>
          <p:cNvPr id="173" name="Shape 536"/>
          <p:cNvSpPr/>
          <p:nvPr/>
        </p:nvSpPr>
        <p:spPr>
          <a:xfrm>
            <a:off x="5991372" y="3216932"/>
            <a:ext cx="1709677" cy="250445"/>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(Describe component)</a:t>
            </a:r>
          </a:p>
        </p:txBody>
      </p:sp>
      <p:sp>
        <p:nvSpPr>
          <p:cNvPr id="174" name="Shape 536"/>
          <p:cNvSpPr/>
          <p:nvPr/>
        </p:nvSpPr>
        <p:spPr>
          <a:xfrm>
            <a:off x="5969614" y="4335867"/>
            <a:ext cx="1709677" cy="250445"/>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(Describe component)</a:t>
            </a:r>
          </a:p>
        </p:txBody>
      </p:sp>
      <p:sp>
        <p:nvSpPr>
          <p:cNvPr id="175" name="Shape 536"/>
          <p:cNvSpPr/>
          <p:nvPr/>
        </p:nvSpPr>
        <p:spPr>
          <a:xfrm>
            <a:off x="5951263" y="5460658"/>
            <a:ext cx="1709677" cy="250445"/>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(Describe component)</a:t>
            </a:r>
          </a:p>
        </p:txBody>
      </p:sp>
      <p:sp>
        <p:nvSpPr>
          <p:cNvPr id="176" name="Shape 536"/>
          <p:cNvSpPr/>
          <p:nvPr/>
        </p:nvSpPr>
        <p:spPr>
          <a:xfrm>
            <a:off x="5991371" y="6641739"/>
            <a:ext cx="1709677" cy="250445"/>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(Describe component)</a:t>
            </a:r>
          </a:p>
        </p:txBody>
      </p:sp>
      <p:sp>
        <p:nvSpPr>
          <p:cNvPr id="177" name="Shape 536"/>
          <p:cNvSpPr/>
          <p:nvPr/>
        </p:nvSpPr>
        <p:spPr>
          <a:xfrm>
            <a:off x="8522000" y="1995723"/>
            <a:ext cx="1709677" cy="250445"/>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(Describe component)</a:t>
            </a:r>
          </a:p>
        </p:txBody>
      </p:sp>
      <p:sp>
        <p:nvSpPr>
          <p:cNvPr id="178" name="Shape 536"/>
          <p:cNvSpPr/>
          <p:nvPr/>
        </p:nvSpPr>
        <p:spPr>
          <a:xfrm>
            <a:off x="8472084" y="3265076"/>
            <a:ext cx="1709677" cy="250445"/>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(Describe component)</a:t>
            </a:r>
          </a:p>
        </p:txBody>
      </p:sp>
      <p:sp>
        <p:nvSpPr>
          <p:cNvPr id="179" name="Shape 536"/>
          <p:cNvSpPr/>
          <p:nvPr/>
        </p:nvSpPr>
        <p:spPr>
          <a:xfrm>
            <a:off x="8472084" y="4363672"/>
            <a:ext cx="1709677" cy="250445"/>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(Describe component)</a:t>
            </a:r>
          </a:p>
        </p:txBody>
      </p:sp>
      <p:sp>
        <p:nvSpPr>
          <p:cNvPr id="180" name="Shape 536"/>
          <p:cNvSpPr/>
          <p:nvPr/>
        </p:nvSpPr>
        <p:spPr>
          <a:xfrm>
            <a:off x="8487907" y="5449216"/>
            <a:ext cx="1709677" cy="250445"/>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(Describe component)</a:t>
            </a:r>
          </a:p>
        </p:txBody>
      </p:sp>
      <p:sp>
        <p:nvSpPr>
          <p:cNvPr id="181" name="Shape 536"/>
          <p:cNvSpPr/>
          <p:nvPr/>
        </p:nvSpPr>
        <p:spPr>
          <a:xfrm>
            <a:off x="8518296" y="6511237"/>
            <a:ext cx="1709677" cy="250445"/>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(Describe component)</a:t>
            </a:r>
          </a:p>
        </p:txBody>
      </p:sp>
      <p:sp>
        <p:nvSpPr>
          <p:cNvPr id="182" name="Shape 536"/>
          <p:cNvSpPr/>
          <p:nvPr/>
        </p:nvSpPr>
        <p:spPr>
          <a:xfrm>
            <a:off x="1041031" y="6623082"/>
            <a:ext cx="1709677" cy="250445"/>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smtClean="0"/>
              <a:t>(Describe component)</a:t>
            </a:r>
            <a:endParaRPr sz="1000"/>
          </a:p>
        </p:txBody>
      </p:sp>
    </p:spTree>
    <p:extLst>
      <p:ext uri="{BB962C8B-B14F-4D97-AF65-F5344CB8AC3E}">
        <p14:creationId xmlns:p14="http://schemas.microsoft.com/office/powerpoint/2010/main" val="2141285619"/>
      </p:ext>
    </p:extLst>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 name="Shape 532"/>
          <p:cNvSpPr/>
          <p:nvPr/>
        </p:nvSpPr>
        <p:spPr>
          <a:xfrm>
            <a:off x="-1" y="-1"/>
            <a:ext cx="10058402" cy="1620680"/>
          </a:xfrm>
          <a:prstGeom prst="rect">
            <a:avLst/>
          </a:prstGeom>
          <a:solidFill>
            <a:srgbClr val="DEE6EB"/>
          </a:solidFill>
          <a:ln w="3175">
            <a:miter lim="400000"/>
          </a:ln>
        </p:spPr>
        <p:txBody>
          <a:bodyPr lIns="0" tIns="0" rIns="0" bIns="0" anchor="ctr"/>
          <a:lstStyle/>
          <a:p>
            <a:pPr lvl="0">
              <a:defRPr sz="1800">
                <a:solidFill>
                  <a:srgbClr val="FFFFFF"/>
                </a:solidFill>
              </a:defRPr>
            </a:pPr>
            <a:endParaRPr/>
          </a:p>
        </p:txBody>
      </p:sp>
      <p:sp>
        <p:nvSpPr>
          <p:cNvPr id="534" name="Shape 534"/>
          <p:cNvSpPr/>
          <p:nvPr/>
        </p:nvSpPr>
        <p:spPr>
          <a:xfrm>
            <a:off x="369887" y="542924"/>
            <a:ext cx="2654966" cy="281941"/>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p>
            <a:pPr lvl="0" algn="l" defTabSz="457200">
              <a:defRPr sz="1800"/>
            </a:pPr>
            <a:r>
              <a:rPr sz="1400">
                <a:latin typeface="HelvNeue Light for IBM"/>
                <a:ea typeface="HelvNeue Light for IBM"/>
                <a:cs typeface="HelvNeue Light for IBM"/>
                <a:sym typeface="HelvNeue Light for IBM"/>
              </a:rPr>
              <a:t>IBM </a:t>
            </a:r>
            <a:r>
              <a:rPr sz="1400">
                <a:latin typeface="HelvNeue Medium for IBM"/>
                <a:ea typeface="HelvNeue Medium for IBM"/>
                <a:cs typeface="HelvNeue Medium for IBM"/>
                <a:sym typeface="HelvNeue Medium for IBM"/>
              </a:rPr>
              <a:t>Cloud Architecture Center</a:t>
            </a:r>
          </a:p>
        </p:txBody>
      </p:sp>
      <p:sp>
        <p:nvSpPr>
          <p:cNvPr id="536" name="Shape 536"/>
          <p:cNvSpPr/>
          <p:nvPr/>
        </p:nvSpPr>
        <p:spPr>
          <a:xfrm>
            <a:off x="883166" y="1991879"/>
            <a:ext cx="1709677" cy="250445"/>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(Describe component)</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175" y="2135327"/>
            <a:ext cx="463296" cy="475488"/>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5144" y="3414227"/>
            <a:ext cx="463296" cy="475488"/>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4086" y="6611112"/>
            <a:ext cx="463296" cy="475488"/>
          </a:xfrm>
          <a:prstGeom prst="rect">
            <a:avLst/>
          </a:prstGeom>
        </p:spPr>
      </p:pic>
      <p:pic>
        <p:nvPicPr>
          <p:cNvPr id="16" name="Picture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70229" y="4241800"/>
            <a:ext cx="463296" cy="475488"/>
          </a:xfrm>
          <a:prstGeom prst="rect">
            <a:avLst/>
          </a:prstGeom>
        </p:spPr>
      </p:pic>
      <p:pic>
        <p:nvPicPr>
          <p:cNvPr id="22" name="Picture 2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25119" y="3095547"/>
            <a:ext cx="463296" cy="475488"/>
          </a:xfrm>
          <a:prstGeom prst="rect">
            <a:avLst/>
          </a:prstGeom>
        </p:spPr>
      </p:pic>
      <p:grpSp>
        <p:nvGrpSpPr>
          <p:cNvPr id="46" name="Group 45"/>
          <p:cNvGrpSpPr/>
          <p:nvPr/>
        </p:nvGrpSpPr>
        <p:grpSpPr>
          <a:xfrm>
            <a:off x="7789601" y="4319543"/>
            <a:ext cx="707233" cy="830344"/>
            <a:chOff x="9686459" y="6196374"/>
            <a:chExt cx="707233" cy="830344"/>
          </a:xfrm>
        </p:grpSpPr>
        <p:grpSp>
          <p:nvGrpSpPr>
            <p:cNvPr id="43" name="Group 42"/>
            <p:cNvGrpSpPr/>
            <p:nvPr/>
          </p:nvGrpSpPr>
          <p:grpSpPr>
            <a:xfrm>
              <a:off x="9686459" y="6196374"/>
              <a:ext cx="707233" cy="830344"/>
              <a:chOff x="8925155" y="5106949"/>
              <a:chExt cx="707233" cy="830344"/>
            </a:xfrm>
          </p:grpSpPr>
          <p:sp>
            <p:nvSpPr>
              <p:cNvPr id="128" name="Shape 529"/>
              <p:cNvSpPr/>
              <p:nvPr/>
            </p:nvSpPr>
            <p:spPr>
              <a:xfrm>
                <a:off x="8925155" y="5106949"/>
                <a:ext cx="707233" cy="70723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19697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129" name="Shape 530"/>
              <p:cNvSpPr/>
              <p:nvPr/>
            </p:nvSpPr>
            <p:spPr>
              <a:xfrm>
                <a:off x="9038735" y="5814182"/>
                <a:ext cx="511358" cy="12311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GRAFANA</a:t>
                </a:r>
                <a:endParaRPr sz="800" b="1" dirty="0">
                  <a:solidFill>
                    <a:srgbClr val="4277BB"/>
                  </a:solidFill>
                </a:endParaRPr>
              </a:p>
            </p:txBody>
          </p:sp>
        </p:grpSp>
        <p:pic>
          <p:nvPicPr>
            <p:cNvPr id="520" name="Picture 51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760121" y="6305009"/>
              <a:ext cx="463296" cy="475488"/>
            </a:xfrm>
            <a:prstGeom prst="rect">
              <a:avLst/>
            </a:prstGeom>
          </p:spPr>
        </p:pic>
      </p:grpSp>
      <p:grpSp>
        <p:nvGrpSpPr>
          <p:cNvPr id="8" name="Group 7"/>
          <p:cNvGrpSpPr/>
          <p:nvPr/>
        </p:nvGrpSpPr>
        <p:grpSpPr>
          <a:xfrm>
            <a:off x="157394" y="1777396"/>
            <a:ext cx="745397" cy="953454"/>
            <a:chOff x="1483908" y="3931896"/>
            <a:chExt cx="745397" cy="953454"/>
          </a:xfrm>
        </p:grpSpPr>
        <p:sp>
          <p:nvSpPr>
            <p:cNvPr id="64" name="Shape 529"/>
            <p:cNvSpPr/>
            <p:nvPr/>
          </p:nvSpPr>
          <p:spPr>
            <a:xfrm>
              <a:off x="1487345" y="3931896"/>
              <a:ext cx="707233" cy="70723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19697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pic>
          <p:nvPicPr>
            <p:cNvPr id="10" name="Picture 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601146" y="4055662"/>
              <a:ext cx="463296" cy="475488"/>
            </a:xfrm>
            <a:prstGeom prst="rect">
              <a:avLst/>
            </a:prstGeom>
          </p:spPr>
        </p:pic>
        <p:sp>
          <p:nvSpPr>
            <p:cNvPr id="65" name="Shape 530"/>
            <p:cNvSpPr/>
            <p:nvPr/>
          </p:nvSpPr>
          <p:spPr>
            <a:xfrm>
              <a:off x="1483908" y="4639129"/>
              <a:ext cx="745397" cy="24622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CHANGE</a:t>
              </a:r>
            </a:p>
            <a:p>
              <a:pPr lvl="0">
                <a:defRPr sz="1800" b="0">
                  <a:solidFill>
                    <a:srgbClr val="000000"/>
                  </a:solidFill>
                </a:defRPr>
              </a:pPr>
              <a:r>
                <a:rPr lang="en-US" sz="800" b="1" dirty="0" smtClean="0">
                  <a:solidFill>
                    <a:srgbClr val="4277BB"/>
                  </a:solidFill>
                </a:rPr>
                <a:t>MANAGEMENT</a:t>
              </a:r>
              <a:endParaRPr sz="800" b="1" dirty="0">
                <a:solidFill>
                  <a:srgbClr val="4277BB"/>
                </a:solidFill>
              </a:endParaRPr>
            </a:p>
          </p:txBody>
        </p:sp>
      </p:grpSp>
      <p:grpSp>
        <p:nvGrpSpPr>
          <p:cNvPr id="9" name="Group 8"/>
          <p:cNvGrpSpPr/>
          <p:nvPr/>
        </p:nvGrpSpPr>
        <p:grpSpPr>
          <a:xfrm>
            <a:off x="160831" y="3080152"/>
            <a:ext cx="707233" cy="848067"/>
            <a:chOff x="1549459" y="5015443"/>
            <a:chExt cx="707233" cy="848067"/>
          </a:xfrm>
        </p:grpSpPr>
        <p:sp>
          <p:nvSpPr>
            <p:cNvPr id="66" name="Shape 529"/>
            <p:cNvSpPr/>
            <p:nvPr/>
          </p:nvSpPr>
          <p:spPr>
            <a:xfrm>
              <a:off x="1549459" y="5015443"/>
              <a:ext cx="707233" cy="70723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19697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pic>
          <p:nvPicPr>
            <p:cNvPr id="13" name="Picture 1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675389" y="5136181"/>
              <a:ext cx="463296" cy="475488"/>
            </a:xfrm>
            <a:prstGeom prst="rect">
              <a:avLst/>
            </a:prstGeom>
          </p:spPr>
        </p:pic>
        <p:sp>
          <p:nvSpPr>
            <p:cNvPr id="67" name="Shape 530"/>
            <p:cNvSpPr/>
            <p:nvPr/>
          </p:nvSpPr>
          <p:spPr>
            <a:xfrm>
              <a:off x="1571553" y="5740399"/>
              <a:ext cx="666850" cy="12311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MONITORING</a:t>
              </a:r>
              <a:endParaRPr sz="800" b="1" dirty="0">
                <a:solidFill>
                  <a:srgbClr val="4277BB"/>
                </a:solidFill>
              </a:endParaRPr>
            </a:p>
          </p:txBody>
        </p:sp>
      </p:grpSp>
      <p:grpSp>
        <p:nvGrpSpPr>
          <p:cNvPr id="12" name="Group 11"/>
          <p:cNvGrpSpPr/>
          <p:nvPr/>
        </p:nvGrpSpPr>
        <p:grpSpPr>
          <a:xfrm>
            <a:off x="85769" y="4321415"/>
            <a:ext cx="865622" cy="953454"/>
            <a:chOff x="1416853" y="6410354"/>
            <a:chExt cx="865622" cy="953454"/>
          </a:xfrm>
        </p:grpSpPr>
        <p:sp>
          <p:nvSpPr>
            <p:cNvPr id="70" name="Shape 529"/>
            <p:cNvSpPr/>
            <p:nvPr/>
          </p:nvSpPr>
          <p:spPr>
            <a:xfrm>
              <a:off x="1480404" y="6410354"/>
              <a:ext cx="707233" cy="70723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19697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pic>
          <p:nvPicPr>
            <p:cNvPr id="15" name="Picture 1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618016" y="6526227"/>
              <a:ext cx="463296" cy="475488"/>
            </a:xfrm>
            <a:prstGeom prst="rect">
              <a:avLst/>
            </a:prstGeom>
          </p:spPr>
        </p:pic>
        <p:sp>
          <p:nvSpPr>
            <p:cNvPr id="71" name="Shape 530"/>
            <p:cNvSpPr/>
            <p:nvPr/>
          </p:nvSpPr>
          <p:spPr>
            <a:xfrm>
              <a:off x="1416853" y="7117587"/>
              <a:ext cx="865622" cy="24622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CONFIGURATION</a:t>
              </a:r>
            </a:p>
            <a:p>
              <a:pPr lvl="0">
                <a:defRPr sz="1800" b="0">
                  <a:solidFill>
                    <a:srgbClr val="000000"/>
                  </a:solidFill>
                </a:defRPr>
              </a:pPr>
              <a:r>
                <a:rPr lang="en-US" sz="800" b="1" dirty="0" smtClean="0">
                  <a:solidFill>
                    <a:srgbClr val="4277BB"/>
                  </a:solidFill>
                </a:rPr>
                <a:t>MANAGEMENT</a:t>
              </a:r>
              <a:endParaRPr sz="800" b="1" dirty="0">
                <a:solidFill>
                  <a:srgbClr val="4277BB"/>
                </a:solidFill>
              </a:endParaRPr>
            </a:p>
          </p:txBody>
        </p:sp>
      </p:grpSp>
      <p:grpSp>
        <p:nvGrpSpPr>
          <p:cNvPr id="41" name="Group 40"/>
          <p:cNvGrpSpPr/>
          <p:nvPr/>
        </p:nvGrpSpPr>
        <p:grpSpPr>
          <a:xfrm>
            <a:off x="7781621" y="1825176"/>
            <a:ext cx="707233" cy="830344"/>
            <a:chOff x="9110535" y="1934079"/>
            <a:chExt cx="707233" cy="830344"/>
          </a:xfrm>
        </p:grpSpPr>
        <p:sp>
          <p:nvSpPr>
            <p:cNvPr id="84" name="Shape 529"/>
            <p:cNvSpPr/>
            <p:nvPr/>
          </p:nvSpPr>
          <p:spPr>
            <a:xfrm>
              <a:off x="9110535" y="1934079"/>
              <a:ext cx="707233" cy="70723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19697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pic>
          <p:nvPicPr>
            <p:cNvPr id="26" name="Picture 25"/>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9245074" y="2049952"/>
              <a:ext cx="463296" cy="475488"/>
            </a:xfrm>
            <a:prstGeom prst="rect">
              <a:avLst/>
            </a:prstGeom>
          </p:spPr>
        </p:pic>
        <p:sp>
          <p:nvSpPr>
            <p:cNvPr id="85" name="Shape 530"/>
            <p:cNvSpPr/>
            <p:nvPr/>
          </p:nvSpPr>
          <p:spPr>
            <a:xfrm>
              <a:off x="9194459" y="2641312"/>
              <a:ext cx="570670" cy="12311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LOGSTASH</a:t>
              </a:r>
              <a:endParaRPr sz="800" b="1" dirty="0">
                <a:solidFill>
                  <a:srgbClr val="4277BB"/>
                </a:solidFill>
              </a:endParaRPr>
            </a:p>
          </p:txBody>
        </p:sp>
      </p:grpSp>
      <p:grpSp>
        <p:nvGrpSpPr>
          <p:cNvPr id="32" name="Group 31"/>
          <p:cNvGrpSpPr/>
          <p:nvPr/>
        </p:nvGrpSpPr>
        <p:grpSpPr>
          <a:xfrm>
            <a:off x="182925" y="6723734"/>
            <a:ext cx="707233" cy="953454"/>
            <a:chOff x="5578327" y="3019217"/>
            <a:chExt cx="707233" cy="953454"/>
          </a:xfrm>
        </p:grpSpPr>
        <p:sp>
          <p:nvSpPr>
            <p:cNvPr id="88" name="Shape 529"/>
            <p:cNvSpPr/>
            <p:nvPr/>
          </p:nvSpPr>
          <p:spPr>
            <a:xfrm>
              <a:off x="5578327" y="3019217"/>
              <a:ext cx="707233" cy="70723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19697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pic>
          <p:nvPicPr>
            <p:cNvPr id="21" name="Picture 20"/>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671419" y="3095547"/>
              <a:ext cx="560797" cy="575555"/>
            </a:xfrm>
            <a:prstGeom prst="rect">
              <a:avLst/>
            </a:prstGeom>
          </p:spPr>
        </p:pic>
        <p:sp>
          <p:nvSpPr>
            <p:cNvPr id="89" name="Shape 530"/>
            <p:cNvSpPr/>
            <p:nvPr/>
          </p:nvSpPr>
          <p:spPr>
            <a:xfrm>
              <a:off x="5793695" y="3726450"/>
              <a:ext cx="307778" cy="24622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NEW</a:t>
              </a:r>
            </a:p>
            <a:p>
              <a:pPr lvl="0">
                <a:defRPr sz="1800" b="0">
                  <a:solidFill>
                    <a:srgbClr val="000000"/>
                  </a:solidFill>
                </a:defRPr>
              </a:pPr>
              <a:r>
                <a:rPr lang="en-US" sz="800" b="1" dirty="0" smtClean="0">
                  <a:solidFill>
                    <a:srgbClr val="4277BB"/>
                  </a:solidFill>
                </a:rPr>
                <a:t>RELIC</a:t>
              </a:r>
            </a:p>
          </p:txBody>
        </p:sp>
      </p:grpSp>
      <p:grpSp>
        <p:nvGrpSpPr>
          <p:cNvPr id="42" name="Group 41"/>
          <p:cNvGrpSpPr/>
          <p:nvPr/>
        </p:nvGrpSpPr>
        <p:grpSpPr>
          <a:xfrm>
            <a:off x="7777146" y="3008998"/>
            <a:ext cx="716182" cy="830344"/>
            <a:chOff x="9070615" y="3183576"/>
            <a:chExt cx="716182" cy="830344"/>
          </a:xfrm>
        </p:grpSpPr>
        <p:sp>
          <p:nvSpPr>
            <p:cNvPr id="94" name="Shape 529"/>
            <p:cNvSpPr/>
            <p:nvPr/>
          </p:nvSpPr>
          <p:spPr>
            <a:xfrm>
              <a:off x="9070615" y="3183576"/>
              <a:ext cx="707233" cy="70723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19697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pic>
          <p:nvPicPr>
            <p:cNvPr id="28" name="Picture 2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9086578" y="3299449"/>
              <a:ext cx="700219" cy="426696"/>
            </a:xfrm>
            <a:prstGeom prst="rect">
              <a:avLst/>
            </a:prstGeom>
          </p:spPr>
        </p:pic>
        <p:sp>
          <p:nvSpPr>
            <p:cNvPr id="95" name="Shape 530"/>
            <p:cNvSpPr/>
            <p:nvPr/>
          </p:nvSpPr>
          <p:spPr>
            <a:xfrm>
              <a:off x="9241102" y="3890809"/>
              <a:ext cx="397545" cy="12311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KIBANA</a:t>
              </a:r>
              <a:endParaRPr sz="800" b="1" dirty="0">
                <a:solidFill>
                  <a:srgbClr val="4277BB"/>
                </a:solidFill>
              </a:endParaRPr>
            </a:p>
          </p:txBody>
        </p:sp>
      </p:grpSp>
      <p:grpSp>
        <p:nvGrpSpPr>
          <p:cNvPr id="33" name="Group 32"/>
          <p:cNvGrpSpPr/>
          <p:nvPr/>
        </p:nvGrpSpPr>
        <p:grpSpPr>
          <a:xfrm>
            <a:off x="2753941" y="4317524"/>
            <a:ext cx="798296" cy="830344"/>
            <a:chOff x="5060136" y="4067838"/>
            <a:chExt cx="798296" cy="830344"/>
          </a:xfrm>
        </p:grpSpPr>
        <p:sp>
          <p:nvSpPr>
            <p:cNvPr id="98" name="Shape 529"/>
            <p:cNvSpPr/>
            <p:nvPr/>
          </p:nvSpPr>
          <p:spPr>
            <a:xfrm>
              <a:off x="5090024" y="4067838"/>
              <a:ext cx="707233" cy="70723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19697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pic>
          <p:nvPicPr>
            <p:cNvPr id="30" name="Picture 29"/>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221269" y="4176399"/>
              <a:ext cx="463296" cy="475488"/>
            </a:xfrm>
            <a:prstGeom prst="rect">
              <a:avLst/>
            </a:prstGeom>
          </p:spPr>
        </p:pic>
        <p:sp>
          <p:nvSpPr>
            <p:cNvPr id="99" name="Shape 530"/>
            <p:cNvSpPr/>
            <p:nvPr/>
          </p:nvSpPr>
          <p:spPr>
            <a:xfrm>
              <a:off x="5060136" y="4775071"/>
              <a:ext cx="798296" cy="12311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ELASTISEARCH</a:t>
              </a:r>
              <a:endParaRPr sz="800" b="1" dirty="0">
                <a:solidFill>
                  <a:srgbClr val="4277BB"/>
                </a:solidFill>
              </a:endParaRPr>
            </a:p>
          </p:txBody>
        </p:sp>
      </p:grpSp>
      <p:grpSp>
        <p:nvGrpSpPr>
          <p:cNvPr id="35" name="Group 34"/>
          <p:cNvGrpSpPr/>
          <p:nvPr/>
        </p:nvGrpSpPr>
        <p:grpSpPr>
          <a:xfrm>
            <a:off x="5432981" y="3014300"/>
            <a:ext cx="733943" cy="953454"/>
            <a:chOff x="5971046" y="4039787"/>
            <a:chExt cx="733943" cy="953454"/>
          </a:xfrm>
        </p:grpSpPr>
        <p:sp>
          <p:nvSpPr>
            <p:cNvPr id="100" name="Shape 529"/>
            <p:cNvSpPr/>
            <p:nvPr/>
          </p:nvSpPr>
          <p:spPr>
            <a:xfrm>
              <a:off x="5971046" y="4039787"/>
              <a:ext cx="707233" cy="70723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19697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pic>
          <p:nvPicPr>
            <p:cNvPr id="513" name="Picture 512"/>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6093014" y="4153383"/>
              <a:ext cx="463296" cy="475488"/>
            </a:xfrm>
            <a:prstGeom prst="rect">
              <a:avLst/>
            </a:prstGeom>
          </p:spPr>
        </p:pic>
        <p:sp>
          <p:nvSpPr>
            <p:cNvPr id="101" name="Shape 530"/>
            <p:cNvSpPr/>
            <p:nvPr/>
          </p:nvSpPr>
          <p:spPr>
            <a:xfrm>
              <a:off x="5975622" y="4747020"/>
              <a:ext cx="729367" cy="24622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IBM ALERT</a:t>
              </a:r>
            </a:p>
            <a:p>
              <a:pPr lvl="0">
                <a:defRPr sz="1800" b="0">
                  <a:solidFill>
                    <a:srgbClr val="000000"/>
                  </a:solidFill>
                </a:defRPr>
              </a:pPr>
              <a:r>
                <a:rPr lang="en-US" sz="800" b="1" dirty="0" smtClean="0">
                  <a:solidFill>
                    <a:srgbClr val="4277BB"/>
                  </a:solidFill>
                </a:rPr>
                <a:t>NOTIFICATION</a:t>
              </a:r>
              <a:endParaRPr sz="800" b="1" dirty="0">
                <a:solidFill>
                  <a:srgbClr val="4277BB"/>
                </a:solidFill>
              </a:endParaRPr>
            </a:p>
          </p:txBody>
        </p:sp>
      </p:grpSp>
      <p:grpSp>
        <p:nvGrpSpPr>
          <p:cNvPr id="34" name="Group 33"/>
          <p:cNvGrpSpPr/>
          <p:nvPr/>
        </p:nvGrpSpPr>
        <p:grpSpPr>
          <a:xfrm>
            <a:off x="2799472" y="5613792"/>
            <a:ext cx="707233" cy="953454"/>
            <a:chOff x="5120580" y="5020650"/>
            <a:chExt cx="707233" cy="953454"/>
          </a:xfrm>
        </p:grpSpPr>
        <p:sp>
          <p:nvSpPr>
            <p:cNvPr id="110" name="Shape 529"/>
            <p:cNvSpPr/>
            <p:nvPr/>
          </p:nvSpPr>
          <p:spPr>
            <a:xfrm>
              <a:off x="5120580" y="5020650"/>
              <a:ext cx="707233" cy="70723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19697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pic>
          <p:nvPicPr>
            <p:cNvPr id="518" name="Picture 517"/>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5258190" y="5127744"/>
              <a:ext cx="463296" cy="475488"/>
            </a:xfrm>
            <a:prstGeom prst="rect">
              <a:avLst/>
            </a:prstGeom>
          </p:spPr>
        </p:pic>
        <p:sp>
          <p:nvSpPr>
            <p:cNvPr id="111" name="Shape 530"/>
            <p:cNvSpPr/>
            <p:nvPr/>
          </p:nvSpPr>
          <p:spPr>
            <a:xfrm>
              <a:off x="5190877" y="5727883"/>
              <a:ext cx="597921" cy="24622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SEARCH</a:t>
              </a:r>
            </a:p>
            <a:p>
              <a:pPr lvl="0">
                <a:defRPr sz="1800" b="0">
                  <a:solidFill>
                    <a:srgbClr val="000000"/>
                  </a:solidFill>
                </a:defRPr>
              </a:pPr>
              <a:r>
                <a:rPr lang="en-US" sz="800" b="1" dirty="0" smtClean="0">
                  <a:solidFill>
                    <a:srgbClr val="4277BB"/>
                  </a:solidFill>
                </a:rPr>
                <a:t>RUNBOOKS</a:t>
              </a:r>
              <a:endParaRPr sz="800" b="1" dirty="0">
                <a:solidFill>
                  <a:srgbClr val="4277BB"/>
                </a:solidFill>
              </a:endParaRPr>
            </a:p>
          </p:txBody>
        </p:sp>
      </p:grpSp>
      <p:grpSp>
        <p:nvGrpSpPr>
          <p:cNvPr id="38" name="Group 37"/>
          <p:cNvGrpSpPr/>
          <p:nvPr/>
        </p:nvGrpSpPr>
        <p:grpSpPr>
          <a:xfrm>
            <a:off x="5435785" y="4317985"/>
            <a:ext cx="751809" cy="953454"/>
            <a:chOff x="6100010" y="6088131"/>
            <a:chExt cx="751809" cy="953454"/>
          </a:xfrm>
        </p:grpSpPr>
        <p:sp>
          <p:nvSpPr>
            <p:cNvPr id="122" name="Shape 529"/>
            <p:cNvSpPr/>
            <p:nvPr/>
          </p:nvSpPr>
          <p:spPr>
            <a:xfrm>
              <a:off x="6106654" y="6088131"/>
              <a:ext cx="707233" cy="70723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19697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pic>
          <p:nvPicPr>
            <p:cNvPr id="11" name="Picture 10"/>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6222829" y="6205621"/>
              <a:ext cx="463296" cy="475488"/>
            </a:xfrm>
            <a:prstGeom prst="rect">
              <a:avLst/>
            </a:prstGeom>
          </p:spPr>
        </p:pic>
        <p:sp>
          <p:nvSpPr>
            <p:cNvPr id="123" name="Shape 530"/>
            <p:cNvSpPr/>
            <p:nvPr/>
          </p:nvSpPr>
          <p:spPr>
            <a:xfrm>
              <a:off x="6100010" y="6795364"/>
              <a:ext cx="751809" cy="24622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EVENT</a:t>
              </a:r>
            </a:p>
            <a:p>
              <a:pPr lvl="0">
                <a:defRPr sz="1800" b="0">
                  <a:solidFill>
                    <a:srgbClr val="000000"/>
                  </a:solidFill>
                </a:defRPr>
              </a:pPr>
              <a:r>
                <a:rPr lang="en-US" sz="800" b="1" dirty="0" smtClean="0">
                  <a:solidFill>
                    <a:srgbClr val="4277BB"/>
                  </a:solidFill>
                </a:rPr>
                <a:t>CORRELATION</a:t>
              </a:r>
              <a:endParaRPr sz="800" b="1" dirty="0">
                <a:solidFill>
                  <a:srgbClr val="4277BB"/>
                </a:solidFill>
              </a:endParaRPr>
            </a:p>
          </p:txBody>
        </p:sp>
      </p:grpSp>
      <p:grpSp>
        <p:nvGrpSpPr>
          <p:cNvPr id="44" name="Group 43"/>
          <p:cNvGrpSpPr/>
          <p:nvPr/>
        </p:nvGrpSpPr>
        <p:grpSpPr>
          <a:xfrm>
            <a:off x="7777146" y="5471365"/>
            <a:ext cx="707233" cy="830344"/>
            <a:chOff x="8925155" y="6136083"/>
            <a:chExt cx="707233" cy="830344"/>
          </a:xfrm>
        </p:grpSpPr>
        <p:sp>
          <p:nvSpPr>
            <p:cNvPr id="130" name="Shape 529"/>
            <p:cNvSpPr/>
            <p:nvPr/>
          </p:nvSpPr>
          <p:spPr>
            <a:xfrm>
              <a:off x="8925155" y="6136083"/>
              <a:ext cx="707233" cy="70723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19697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pic>
          <p:nvPicPr>
            <p:cNvPr id="519" name="Picture 518"/>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9039825" y="6268433"/>
              <a:ext cx="463296" cy="475488"/>
            </a:xfrm>
            <a:prstGeom prst="rect">
              <a:avLst/>
            </a:prstGeom>
          </p:spPr>
        </p:pic>
        <p:sp>
          <p:nvSpPr>
            <p:cNvPr id="131" name="Shape 530"/>
            <p:cNvSpPr/>
            <p:nvPr/>
          </p:nvSpPr>
          <p:spPr>
            <a:xfrm>
              <a:off x="9208652" y="6843316"/>
              <a:ext cx="171522" cy="12311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API</a:t>
              </a:r>
              <a:endParaRPr sz="800" b="1" dirty="0">
                <a:solidFill>
                  <a:srgbClr val="4277BB"/>
                </a:solidFill>
              </a:endParaRPr>
            </a:p>
          </p:txBody>
        </p:sp>
      </p:grpSp>
      <p:grpSp>
        <p:nvGrpSpPr>
          <p:cNvPr id="23" name="Group 22"/>
          <p:cNvGrpSpPr/>
          <p:nvPr/>
        </p:nvGrpSpPr>
        <p:grpSpPr>
          <a:xfrm>
            <a:off x="5440066" y="1846080"/>
            <a:ext cx="707233" cy="830344"/>
            <a:chOff x="5636364" y="1824140"/>
            <a:chExt cx="707233" cy="830344"/>
          </a:xfrm>
        </p:grpSpPr>
        <p:sp>
          <p:nvSpPr>
            <p:cNvPr id="78" name="Shape 529"/>
            <p:cNvSpPr/>
            <p:nvPr/>
          </p:nvSpPr>
          <p:spPr>
            <a:xfrm>
              <a:off x="5636364" y="1824140"/>
              <a:ext cx="707233" cy="70723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19697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79" name="Shape 530"/>
            <p:cNvSpPr/>
            <p:nvPr/>
          </p:nvSpPr>
          <p:spPr>
            <a:xfrm>
              <a:off x="5788415" y="2531373"/>
              <a:ext cx="434414" cy="12311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PROBES</a:t>
              </a:r>
              <a:endParaRPr sz="800" b="1" dirty="0">
                <a:solidFill>
                  <a:srgbClr val="4277BB"/>
                </a:solidFill>
              </a:endParaRPr>
            </a:p>
          </p:txBody>
        </p:sp>
        <p:pic>
          <p:nvPicPr>
            <p:cNvPr id="523" name="Picture 522"/>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5735587" y="1968358"/>
              <a:ext cx="517326" cy="530940"/>
            </a:xfrm>
            <a:prstGeom prst="rect">
              <a:avLst/>
            </a:prstGeom>
          </p:spPr>
        </p:pic>
      </p:grpSp>
      <p:sp>
        <p:nvSpPr>
          <p:cNvPr id="120" name="Shape 533"/>
          <p:cNvSpPr/>
          <p:nvPr/>
        </p:nvSpPr>
        <p:spPr>
          <a:xfrm>
            <a:off x="369887" y="906462"/>
            <a:ext cx="5685208" cy="471924"/>
          </a:xfrm>
          <a:prstGeom prst="rect">
            <a:avLst/>
          </a:prstGeom>
          <a:ln w="3175">
            <a:miter lim="400000"/>
          </a:ln>
          <a:extLst>
            <a:ext uri="{C572A759-6A51-4108-AA02-DFA0A04FC94B}">
              <ma14:wrappingTextBoxFlag xmlns:ma14="http://schemas.microsoft.com/office/mac/drawingml/2011/main" xmlns="" val="1"/>
            </a:ext>
          </a:extLst>
        </p:spPr>
        <p:txBody>
          <a:bodyPr wrap="square" lIns="50800" tIns="50800" rIns="50800" bIns="50800">
            <a:spAutoFit/>
          </a:bodyPr>
          <a:lstStyle>
            <a:lvl1pPr algn="l" defTabSz="457200">
              <a:defRPr sz="2400">
                <a:latin typeface="Helvetica Neue Light"/>
                <a:ea typeface="Helvetica Neue Light"/>
                <a:cs typeface="Helvetica Neue Light"/>
                <a:sym typeface="Helvetica Neue Light"/>
              </a:defRPr>
            </a:lvl1pPr>
          </a:lstStyle>
          <a:p>
            <a:pPr lvl="0">
              <a:defRPr sz="1800"/>
            </a:pPr>
            <a:r>
              <a:rPr lang="en-US" sz="2400" dirty="0" smtClean="0"/>
              <a:t>Service Management </a:t>
            </a:r>
            <a:r>
              <a:rPr sz="2400" dirty="0" smtClean="0"/>
              <a:t>Icons</a:t>
            </a:r>
            <a:endParaRPr sz="2400" dirty="0"/>
          </a:p>
        </p:txBody>
      </p:sp>
      <p:grpSp>
        <p:nvGrpSpPr>
          <p:cNvPr id="121" name="Group 120"/>
          <p:cNvGrpSpPr/>
          <p:nvPr/>
        </p:nvGrpSpPr>
        <p:grpSpPr>
          <a:xfrm>
            <a:off x="2744894" y="1786863"/>
            <a:ext cx="707233" cy="953454"/>
            <a:chOff x="7994367" y="1843524"/>
            <a:chExt cx="707233" cy="953454"/>
          </a:xfrm>
        </p:grpSpPr>
        <p:sp>
          <p:nvSpPr>
            <p:cNvPr id="135" name="Shape 529"/>
            <p:cNvSpPr/>
            <p:nvPr/>
          </p:nvSpPr>
          <p:spPr>
            <a:xfrm>
              <a:off x="7994367" y="1843524"/>
              <a:ext cx="707233" cy="70723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19697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pic>
          <p:nvPicPr>
            <p:cNvPr id="136" name="Picture 135"/>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8098434" y="1941576"/>
              <a:ext cx="518835" cy="532489"/>
            </a:xfrm>
            <a:prstGeom prst="rect">
              <a:avLst/>
            </a:prstGeom>
          </p:spPr>
        </p:pic>
        <p:sp>
          <p:nvSpPr>
            <p:cNvPr id="137" name="Shape 530"/>
            <p:cNvSpPr/>
            <p:nvPr/>
          </p:nvSpPr>
          <p:spPr>
            <a:xfrm>
              <a:off x="8180883" y="2550757"/>
              <a:ext cx="365485" cy="24622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PAGER</a:t>
              </a:r>
            </a:p>
            <a:p>
              <a:pPr lvl="0">
                <a:defRPr sz="1800" b="0">
                  <a:solidFill>
                    <a:srgbClr val="000000"/>
                  </a:solidFill>
                </a:defRPr>
              </a:pPr>
              <a:r>
                <a:rPr lang="en-US" sz="800" b="1" dirty="0" smtClean="0">
                  <a:solidFill>
                    <a:srgbClr val="4277BB"/>
                  </a:solidFill>
                </a:rPr>
                <a:t>DUTY</a:t>
              </a:r>
              <a:endParaRPr sz="800" b="1" dirty="0">
                <a:solidFill>
                  <a:srgbClr val="4277BB"/>
                </a:solidFill>
              </a:endParaRPr>
            </a:p>
          </p:txBody>
        </p:sp>
      </p:grpSp>
      <p:grpSp>
        <p:nvGrpSpPr>
          <p:cNvPr id="138" name="Group 137"/>
          <p:cNvGrpSpPr/>
          <p:nvPr/>
        </p:nvGrpSpPr>
        <p:grpSpPr>
          <a:xfrm>
            <a:off x="2754761" y="3010914"/>
            <a:ext cx="707233" cy="953454"/>
            <a:chOff x="8112925" y="3079385"/>
            <a:chExt cx="707233" cy="953454"/>
          </a:xfrm>
        </p:grpSpPr>
        <p:sp>
          <p:nvSpPr>
            <p:cNvPr id="139" name="Shape 529"/>
            <p:cNvSpPr/>
            <p:nvPr/>
          </p:nvSpPr>
          <p:spPr>
            <a:xfrm>
              <a:off x="8112925" y="3079385"/>
              <a:ext cx="707233" cy="70723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19697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pic>
          <p:nvPicPr>
            <p:cNvPr id="140" name="Picture 139"/>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8238304" y="3201803"/>
              <a:ext cx="463296" cy="475488"/>
            </a:xfrm>
            <a:prstGeom prst="rect">
              <a:avLst/>
            </a:prstGeom>
          </p:spPr>
        </p:pic>
        <p:sp>
          <p:nvSpPr>
            <p:cNvPr id="141" name="Shape 530"/>
            <p:cNvSpPr/>
            <p:nvPr/>
          </p:nvSpPr>
          <p:spPr>
            <a:xfrm>
              <a:off x="8228909" y="3786618"/>
              <a:ext cx="506549" cy="24622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CLOUD </a:t>
              </a:r>
            </a:p>
            <a:p>
              <a:pPr lvl="0">
                <a:defRPr sz="1800" b="0">
                  <a:solidFill>
                    <a:srgbClr val="000000"/>
                  </a:solidFill>
                </a:defRPr>
              </a:pPr>
              <a:r>
                <a:rPr lang="en-US" sz="800" b="1" dirty="0" smtClean="0">
                  <a:solidFill>
                    <a:srgbClr val="4277BB"/>
                  </a:solidFill>
                </a:rPr>
                <a:t>FOUNDRY</a:t>
              </a:r>
              <a:endParaRPr sz="800" b="1" dirty="0">
                <a:solidFill>
                  <a:srgbClr val="4277BB"/>
                </a:solidFill>
              </a:endParaRPr>
            </a:p>
          </p:txBody>
        </p:sp>
      </p:grpSp>
      <p:grpSp>
        <p:nvGrpSpPr>
          <p:cNvPr id="146" name="Group 145"/>
          <p:cNvGrpSpPr/>
          <p:nvPr/>
        </p:nvGrpSpPr>
        <p:grpSpPr>
          <a:xfrm>
            <a:off x="182925" y="5613792"/>
            <a:ext cx="707233" cy="953454"/>
            <a:chOff x="7811117" y="6071625"/>
            <a:chExt cx="707233" cy="953454"/>
          </a:xfrm>
        </p:grpSpPr>
        <p:sp>
          <p:nvSpPr>
            <p:cNvPr id="147" name="Shape 529"/>
            <p:cNvSpPr/>
            <p:nvPr/>
          </p:nvSpPr>
          <p:spPr>
            <a:xfrm>
              <a:off x="7811117" y="6071625"/>
              <a:ext cx="707233" cy="70723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19697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pic>
          <p:nvPicPr>
            <p:cNvPr id="148" name="Picture 147"/>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7915272" y="6168418"/>
              <a:ext cx="463296" cy="475488"/>
            </a:xfrm>
            <a:prstGeom prst="rect">
              <a:avLst/>
            </a:prstGeom>
          </p:spPr>
        </p:pic>
        <p:sp>
          <p:nvSpPr>
            <p:cNvPr id="149" name="Shape 530"/>
            <p:cNvSpPr/>
            <p:nvPr/>
          </p:nvSpPr>
          <p:spPr>
            <a:xfrm>
              <a:off x="7887028" y="6778858"/>
              <a:ext cx="586699" cy="24622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NOI</a:t>
              </a:r>
            </a:p>
            <a:p>
              <a:pPr lvl="0">
                <a:defRPr sz="1800" b="0">
                  <a:solidFill>
                    <a:srgbClr val="000000"/>
                  </a:solidFill>
                </a:defRPr>
              </a:pPr>
              <a:r>
                <a:rPr lang="en-US" sz="800" b="1" dirty="0" smtClean="0">
                  <a:solidFill>
                    <a:srgbClr val="4277BB"/>
                  </a:solidFill>
                </a:rPr>
                <a:t>ANALYTICS</a:t>
              </a:r>
              <a:endParaRPr sz="800" b="1" dirty="0">
                <a:solidFill>
                  <a:srgbClr val="4277BB"/>
                </a:solidFill>
              </a:endParaRPr>
            </a:p>
          </p:txBody>
        </p:sp>
      </p:grpSp>
      <p:sp>
        <p:nvSpPr>
          <p:cNvPr id="154" name="Shape 536"/>
          <p:cNvSpPr/>
          <p:nvPr/>
        </p:nvSpPr>
        <p:spPr>
          <a:xfrm>
            <a:off x="942470" y="3294192"/>
            <a:ext cx="1709677" cy="250445"/>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(Describe component)</a:t>
            </a:r>
          </a:p>
        </p:txBody>
      </p:sp>
      <p:sp>
        <p:nvSpPr>
          <p:cNvPr id="155" name="Shape 536"/>
          <p:cNvSpPr/>
          <p:nvPr/>
        </p:nvSpPr>
        <p:spPr>
          <a:xfrm>
            <a:off x="939991" y="4551794"/>
            <a:ext cx="1709677" cy="250445"/>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(Describe component)</a:t>
            </a:r>
          </a:p>
        </p:txBody>
      </p:sp>
      <p:sp>
        <p:nvSpPr>
          <p:cNvPr id="156" name="Shape 536"/>
          <p:cNvSpPr/>
          <p:nvPr/>
        </p:nvSpPr>
        <p:spPr>
          <a:xfrm>
            <a:off x="965352" y="5892858"/>
            <a:ext cx="1709677" cy="250445"/>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(Describe component)</a:t>
            </a:r>
          </a:p>
        </p:txBody>
      </p:sp>
      <p:sp>
        <p:nvSpPr>
          <p:cNvPr id="157" name="Shape 536"/>
          <p:cNvSpPr/>
          <p:nvPr/>
        </p:nvSpPr>
        <p:spPr>
          <a:xfrm>
            <a:off x="3519871" y="1960510"/>
            <a:ext cx="1709677" cy="250445"/>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(Describe component)</a:t>
            </a:r>
          </a:p>
        </p:txBody>
      </p:sp>
      <p:sp>
        <p:nvSpPr>
          <p:cNvPr id="158" name="Shape 536"/>
          <p:cNvSpPr/>
          <p:nvPr/>
        </p:nvSpPr>
        <p:spPr>
          <a:xfrm>
            <a:off x="3566813" y="3240582"/>
            <a:ext cx="1709677" cy="250445"/>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(Describe component)</a:t>
            </a:r>
          </a:p>
        </p:txBody>
      </p:sp>
      <p:sp>
        <p:nvSpPr>
          <p:cNvPr id="160" name="Shape 536"/>
          <p:cNvSpPr/>
          <p:nvPr/>
        </p:nvSpPr>
        <p:spPr>
          <a:xfrm>
            <a:off x="3545001" y="4559934"/>
            <a:ext cx="1709677" cy="250445"/>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(Describe component)</a:t>
            </a:r>
          </a:p>
        </p:txBody>
      </p:sp>
      <p:sp>
        <p:nvSpPr>
          <p:cNvPr id="161" name="Shape 536"/>
          <p:cNvSpPr/>
          <p:nvPr/>
        </p:nvSpPr>
        <p:spPr>
          <a:xfrm>
            <a:off x="3579181" y="5828600"/>
            <a:ext cx="1709677" cy="250445"/>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(Describe component)</a:t>
            </a:r>
          </a:p>
        </p:txBody>
      </p:sp>
      <p:sp>
        <p:nvSpPr>
          <p:cNvPr id="163" name="Shape 536"/>
          <p:cNvSpPr/>
          <p:nvPr/>
        </p:nvSpPr>
        <p:spPr>
          <a:xfrm>
            <a:off x="6250583" y="2032805"/>
            <a:ext cx="1709677" cy="250445"/>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(Describe component)</a:t>
            </a:r>
          </a:p>
        </p:txBody>
      </p:sp>
      <p:sp>
        <p:nvSpPr>
          <p:cNvPr id="164" name="Shape 536"/>
          <p:cNvSpPr/>
          <p:nvPr/>
        </p:nvSpPr>
        <p:spPr>
          <a:xfrm>
            <a:off x="6240238" y="3231376"/>
            <a:ext cx="1709677" cy="250445"/>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(Describe component)</a:t>
            </a:r>
          </a:p>
        </p:txBody>
      </p:sp>
      <p:sp>
        <p:nvSpPr>
          <p:cNvPr id="166" name="Shape 536"/>
          <p:cNvSpPr/>
          <p:nvPr/>
        </p:nvSpPr>
        <p:spPr>
          <a:xfrm>
            <a:off x="6240238" y="4541990"/>
            <a:ext cx="1709677" cy="250445"/>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(Describe component)</a:t>
            </a:r>
          </a:p>
        </p:txBody>
      </p:sp>
      <p:sp>
        <p:nvSpPr>
          <p:cNvPr id="167" name="Shape 536"/>
          <p:cNvSpPr/>
          <p:nvPr/>
        </p:nvSpPr>
        <p:spPr>
          <a:xfrm>
            <a:off x="8569392" y="2008203"/>
            <a:ext cx="1709677" cy="250445"/>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(Describe component)</a:t>
            </a:r>
          </a:p>
        </p:txBody>
      </p:sp>
      <p:sp>
        <p:nvSpPr>
          <p:cNvPr id="169" name="Shape 536"/>
          <p:cNvSpPr/>
          <p:nvPr/>
        </p:nvSpPr>
        <p:spPr>
          <a:xfrm>
            <a:off x="8525335" y="3245853"/>
            <a:ext cx="1709677" cy="250445"/>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(Describe component)</a:t>
            </a:r>
          </a:p>
        </p:txBody>
      </p:sp>
      <p:sp>
        <p:nvSpPr>
          <p:cNvPr id="170" name="Shape 536"/>
          <p:cNvSpPr/>
          <p:nvPr/>
        </p:nvSpPr>
        <p:spPr>
          <a:xfrm>
            <a:off x="8525335" y="4551794"/>
            <a:ext cx="1709677" cy="250445"/>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(Describe component)</a:t>
            </a:r>
          </a:p>
        </p:txBody>
      </p:sp>
      <p:sp>
        <p:nvSpPr>
          <p:cNvPr id="172" name="Shape 536"/>
          <p:cNvSpPr/>
          <p:nvPr/>
        </p:nvSpPr>
        <p:spPr>
          <a:xfrm>
            <a:off x="8521445" y="5716236"/>
            <a:ext cx="1709677" cy="250445"/>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(Describe component)</a:t>
            </a:r>
          </a:p>
        </p:txBody>
      </p:sp>
      <p:sp>
        <p:nvSpPr>
          <p:cNvPr id="173" name="Shape 536"/>
          <p:cNvSpPr/>
          <p:nvPr/>
        </p:nvSpPr>
        <p:spPr>
          <a:xfrm>
            <a:off x="1004828" y="6994282"/>
            <a:ext cx="1709677" cy="250445"/>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(Describe component)</a:t>
            </a:r>
          </a:p>
        </p:txBody>
      </p:sp>
      <p:sp>
        <p:nvSpPr>
          <p:cNvPr id="174" name="Shape 536"/>
          <p:cNvSpPr/>
          <p:nvPr/>
        </p:nvSpPr>
        <p:spPr>
          <a:xfrm>
            <a:off x="6250583" y="5700669"/>
            <a:ext cx="1709677" cy="250445"/>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(Describe component)</a:t>
            </a:r>
          </a:p>
        </p:txBody>
      </p:sp>
      <p:grpSp>
        <p:nvGrpSpPr>
          <p:cNvPr id="48" name="Group 47"/>
          <p:cNvGrpSpPr/>
          <p:nvPr/>
        </p:nvGrpSpPr>
        <p:grpSpPr>
          <a:xfrm>
            <a:off x="5444335" y="5471365"/>
            <a:ext cx="707233" cy="830344"/>
            <a:chOff x="5170210" y="6765888"/>
            <a:chExt cx="707233" cy="830344"/>
          </a:xfrm>
        </p:grpSpPr>
        <p:grpSp>
          <p:nvGrpSpPr>
            <p:cNvPr id="45" name="Group 44"/>
            <p:cNvGrpSpPr/>
            <p:nvPr/>
          </p:nvGrpSpPr>
          <p:grpSpPr>
            <a:xfrm>
              <a:off x="5170210" y="6765888"/>
              <a:ext cx="707233" cy="830344"/>
              <a:chOff x="6055095" y="5030273"/>
              <a:chExt cx="707233" cy="830344"/>
            </a:xfrm>
          </p:grpSpPr>
          <p:sp>
            <p:nvSpPr>
              <p:cNvPr id="112" name="Shape 529"/>
              <p:cNvSpPr/>
              <p:nvPr/>
            </p:nvSpPr>
            <p:spPr>
              <a:xfrm>
                <a:off x="6055095" y="5030273"/>
                <a:ext cx="707233" cy="70723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19697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113" name="Shape 530"/>
              <p:cNvSpPr/>
              <p:nvPr/>
            </p:nvSpPr>
            <p:spPr>
              <a:xfrm>
                <a:off x="6182300" y="5737506"/>
                <a:ext cx="484107" cy="12311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OMNIBUS</a:t>
                </a:r>
                <a:endParaRPr sz="800" b="1" dirty="0">
                  <a:solidFill>
                    <a:srgbClr val="4277BB"/>
                  </a:solidFill>
                </a:endParaRPr>
              </a:p>
            </p:txBody>
          </p:sp>
        </p:grpSp>
        <p:pic>
          <p:nvPicPr>
            <p:cNvPr id="47" name="Picture 46"/>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5264334" y="6884345"/>
              <a:ext cx="463296" cy="475488"/>
            </a:xfrm>
            <a:prstGeom prst="rect">
              <a:avLst/>
            </a:prstGeom>
          </p:spPr>
        </p:pic>
      </p:grpSp>
      <p:grpSp>
        <p:nvGrpSpPr>
          <p:cNvPr id="4" name="Group 3"/>
          <p:cNvGrpSpPr/>
          <p:nvPr/>
        </p:nvGrpSpPr>
        <p:grpSpPr>
          <a:xfrm>
            <a:off x="2799471" y="6675855"/>
            <a:ext cx="711500" cy="953454"/>
            <a:chOff x="2799471" y="6675855"/>
            <a:chExt cx="711500" cy="953454"/>
          </a:xfrm>
        </p:grpSpPr>
        <p:grpSp>
          <p:nvGrpSpPr>
            <p:cNvPr id="102" name="Group 101"/>
            <p:cNvGrpSpPr/>
            <p:nvPr/>
          </p:nvGrpSpPr>
          <p:grpSpPr>
            <a:xfrm>
              <a:off x="2799471" y="6675855"/>
              <a:ext cx="711500" cy="953454"/>
              <a:chOff x="5120580" y="5020650"/>
              <a:chExt cx="711500" cy="953454"/>
            </a:xfrm>
          </p:grpSpPr>
          <p:sp>
            <p:nvSpPr>
              <p:cNvPr id="103" name="Shape 529"/>
              <p:cNvSpPr/>
              <p:nvPr/>
            </p:nvSpPr>
            <p:spPr>
              <a:xfrm>
                <a:off x="5120580" y="5020650"/>
                <a:ext cx="707233" cy="70723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19697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105" name="Shape 530"/>
              <p:cNvSpPr/>
              <p:nvPr/>
            </p:nvSpPr>
            <p:spPr>
              <a:xfrm>
                <a:off x="5147597" y="5727883"/>
                <a:ext cx="684483" cy="24622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TICKETING &amp; </a:t>
                </a:r>
              </a:p>
              <a:p>
                <a:pPr lvl="0">
                  <a:defRPr sz="1800" b="0">
                    <a:solidFill>
                      <a:srgbClr val="000000"/>
                    </a:solidFill>
                  </a:defRPr>
                </a:pPr>
                <a:r>
                  <a:rPr lang="en-US" sz="800" b="1" dirty="0" smtClean="0">
                    <a:solidFill>
                      <a:srgbClr val="4277BB"/>
                    </a:solidFill>
                  </a:rPr>
                  <a:t>TRENDING</a:t>
                </a:r>
                <a:endParaRPr sz="800" b="1" dirty="0">
                  <a:solidFill>
                    <a:srgbClr val="4277BB"/>
                  </a:solidFill>
                </a:endParaRPr>
              </a:p>
            </p:txBody>
          </p:sp>
        </p:grpSp>
        <p:pic>
          <p:nvPicPr>
            <p:cNvPr id="2" name="Picture 1"/>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2873901" y="6758193"/>
              <a:ext cx="566928" cy="481584"/>
            </a:xfrm>
            <a:prstGeom prst="rect">
              <a:avLst/>
            </a:prstGeom>
          </p:spPr>
        </p:pic>
      </p:grpSp>
    </p:spTree>
    <p:extLst>
      <p:ext uri="{BB962C8B-B14F-4D97-AF65-F5344CB8AC3E}">
        <p14:creationId xmlns:p14="http://schemas.microsoft.com/office/powerpoint/2010/main" val="1756986594"/>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6" name="Shape 56"/>
          <p:cNvSpPr/>
          <p:nvPr/>
        </p:nvSpPr>
        <p:spPr>
          <a:xfrm>
            <a:off x="-1" y="-1"/>
            <a:ext cx="10058402" cy="1620680"/>
          </a:xfrm>
          <a:prstGeom prst="rect">
            <a:avLst/>
          </a:prstGeom>
          <a:solidFill>
            <a:srgbClr val="DEE6EB"/>
          </a:solidFill>
          <a:ln w="3175">
            <a:miter lim="400000"/>
          </a:ln>
        </p:spPr>
        <p:txBody>
          <a:bodyPr lIns="0" tIns="0" rIns="0" bIns="0" anchor="ctr"/>
          <a:lstStyle/>
          <a:p>
            <a:pPr lvl="0">
              <a:defRPr sz="1800">
                <a:solidFill>
                  <a:srgbClr val="FFFFFF"/>
                </a:solidFill>
              </a:defRPr>
            </a:pPr>
            <a:endParaRPr/>
          </a:p>
        </p:txBody>
      </p:sp>
      <p:sp>
        <p:nvSpPr>
          <p:cNvPr id="57" name="Shape 57"/>
          <p:cNvSpPr/>
          <p:nvPr/>
        </p:nvSpPr>
        <p:spPr>
          <a:xfrm>
            <a:off x="369887" y="906462"/>
            <a:ext cx="5506478" cy="471924"/>
          </a:xfrm>
          <a:prstGeom prst="rect">
            <a:avLst/>
          </a:prstGeom>
          <a:ln w="3175">
            <a:miter lim="400000"/>
          </a:ln>
          <a:extLst>
            <a:ext uri="{C572A759-6A51-4108-AA02-DFA0A04FC94B}">
              <ma14:wrappingTextBoxFlag xmlns:ma14="http://schemas.microsoft.com/office/mac/drawingml/2011/main" xmlns="" val="1"/>
            </a:ext>
          </a:extLst>
        </p:spPr>
        <p:txBody>
          <a:bodyPr wrap="square" lIns="50800" tIns="50800" rIns="50800" bIns="50800">
            <a:spAutoFit/>
          </a:bodyPr>
          <a:lstStyle>
            <a:lvl1pPr algn="l" defTabSz="457200">
              <a:defRPr sz="2400">
                <a:latin typeface="Helvetica Neue Light"/>
                <a:ea typeface="Helvetica Neue Light"/>
                <a:cs typeface="Helvetica Neue Light"/>
                <a:sym typeface="Helvetica Neue Light"/>
              </a:defRPr>
            </a:lvl1pPr>
          </a:lstStyle>
          <a:p>
            <a:pPr lvl="0">
              <a:defRPr sz="1800"/>
            </a:pPr>
            <a:r>
              <a:rPr lang="en-US" sz="2400" dirty="0" smtClean="0"/>
              <a:t>All Icons Database </a:t>
            </a:r>
            <a:r>
              <a:rPr lang="en-US" sz="2400" dirty="0" smtClean="0"/>
              <a:t>- SAVE FOR VISIO</a:t>
            </a:r>
            <a:endParaRPr sz="2400" dirty="0"/>
          </a:p>
        </p:txBody>
      </p:sp>
      <p:sp>
        <p:nvSpPr>
          <p:cNvPr id="58" name="Shape 58"/>
          <p:cNvSpPr/>
          <p:nvPr/>
        </p:nvSpPr>
        <p:spPr>
          <a:xfrm>
            <a:off x="369887" y="542924"/>
            <a:ext cx="2654966" cy="281941"/>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p>
            <a:pPr lvl="0" algn="l" defTabSz="457200">
              <a:defRPr sz="1800"/>
            </a:pPr>
            <a:r>
              <a:rPr sz="1400">
                <a:latin typeface="HelvNeue Light for IBM"/>
                <a:ea typeface="HelvNeue Light for IBM"/>
                <a:cs typeface="HelvNeue Light for IBM"/>
                <a:sym typeface="HelvNeue Light for IBM"/>
              </a:rPr>
              <a:t>IBM </a:t>
            </a:r>
            <a:r>
              <a:rPr sz="1400">
                <a:latin typeface="HelvNeue Medium for IBM"/>
                <a:ea typeface="HelvNeue Medium for IBM"/>
                <a:cs typeface="HelvNeue Medium for IBM"/>
                <a:sym typeface="HelvNeue Medium for IBM"/>
              </a:rPr>
              <a:t>Cloud Architecture Center</a:t>
            </a:r>
          </a:p>
        </p:txBody>
      </p:sp>
      <p:sp>
        <p:nvSpPr>
          <p:cNvPr id="3" name="TextBox 2"/>
          <p:cNvSpPr txBox="1"/>
          <p:nvPr/>
        </p:nvSpPr>
        <p:spPr>
          <a:xfrm>
            <a:off x="369887" y="7402807"/>
            <a:ext cx="882503" cy="202458"/>
          </a:xfrm>
          <a:prstGeom prst="rect">
            <a:avLst/>
          </a:prstGeom>
          <a:noFill/>
          <a:ln w="3175"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39290" tIns="39290" rIns="39290" bIns="39290"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tabLst/>
            </a:pPr>
            <a:r>
              <a:rPr kumimoji="0" lang="en-US" sz="800" b="0" i="0" u="none" strike="noStrike" cap="none" spc="0" normalizeH="0" baseline="0" dirty="0" smtClean="0">
                <a:ln>
                  <a:noFill/>
                </a:ln>
                <a:solidFill>
                  <a:srgbClr val="000000"/>
                </a:solidFill>
                <a:effectLst/>
                <a:uFillTx/>
                <a:latin typeface="+mn-lt"/>
                <a:ea typeface="+mn-ea"/>
                <a:cs typeface="+mn-cs"/>
                <a:sym typeface="Helvetica Light"/>
              </a:rPr>
              <a:t>July</a:t>
            </a:r>
            <a:r>
              <a:rPr kumimoji="0" lang="en-US" sz="800" b="0" i="0" u="none" strike="noStrike" cap="none" spc="0" normalizeH="0" dirty="0" smtClean="0">
                <a:ln>
                  <a:noFill/>
                </a:ln>
                <a:solidFill>
                  <a:srgbClr val="000000"/>
                </a:solidFill>
                <a:effectLst/>
                <a:uFillTx/>
                <a:latin typeface="+mn-lt"/>
                <a:ea typeface="+mn-ea"/>
                <a:cs typeface="+mn-cs"/>
                <a:sym typeface="Helvetica Light"/>
              </a:rPr>
              <a:t> 15th 2017</a:t>
            </a:r>
            <a:endParaRPr kumimoji="0" lang="en-US" sz="800" b="0" i="0" u="none" strike="noStrike" cap="none" spc="0" normalizeH="0" baseline="0" dirty="0">
              <a:ln>
                <a:noFill/>
              </a:ln>
              <a:solidFill>
                <a:srgbClr val="000000"/>
              </a:solidFill>
              <a:effectLst/>
              <a:uFillTx/>
              <a:latin typeface="+mn-lt"/>
              <a:ea typeface="+mn-ea"/>
              <a:cs typeface="+mn-cs"/>
              <a:sym typeface="Helvetica Light"/>
            </a:endParaRPr>
          </a:p>
        </p:txBody>
      </p:sp>
      <p:graphicFrame>
        <p:nvGraphicFramePr>
          <p:cNvPr id="4" name="Table 3"/>
          <p:cNvGraphicFramePr>
            <a:graphicFrameLocks noGrp="1"/>
          </p:cNvGraphicFramePr>
          <p:nvPr>
            <p:extLst>
              <p:ext uri="{D42A27DB-BD31-4B8C-83A1-F6EECF244321}">
                <p14:modId xmlns:p14="http://schemas.microsoft.com/office/powerpoint/2010/main" val="2038512340"/>
              </p:ext>
            </p:extLst>
          </p:nvPr>
        </p:nvGraphicFramePr>
        <p:xfrm>
          <a:off x="369887" y="2273897"/>
          <a:ext cx="2111433" cy="3352800"/>
        </p:xfrm>
        <a:graphic>
          <a:graphicData uri="http://schemas.openxmlformats.org/drawingml/2006/table">
            <a:tbl>
              <a:tblPr firstRow="1" bandRow="1">
                <a:tableStyleId>{5940675A-B579-460E-94D1-54222C63F5DA}</a:tableStyleId>
              </a:tblPr>
              <a:tblGrid>
                <a:gridCol w="255304"/>
                <a:gridCol w="1856129"/>
              </a:tblGrid>
              <a:tr h="223268">
                <a:tc>
                  <a:txBody>
                    <a:bodyPr/>
                    <a:lstStyle/>
                    <a:p>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A9226E"/>
                    </a:solidFill>
                  </a:tcPr>
                </a:tc>
                <a:tc>
                  <a:txBody>
                    <a:bodyPr/>
                    <a:lstStyle/>
                    <a:p>
                      <a:pPr algn="l"/>
                      <a:r>
                        <a:rPr lang="en-US" sz="1200" b="1" dirty="0" smtClean="0">
                          <a:solidFill>
                            <a:srgbClr val="4378BB"/>
                          </a:solidFill>
                          <a:latin typeface="Calibri" panose="020F0502020204030204" pitchFamily="34" charset="0"/>
                        </a:rPr>
                        <a:t>Blockchain</a:t>
                      </a:r>
                      <a:endParaRPr lang="en-US" sz="1200" b="1" dirty="0">
                        <a:solidFill>
                          <a:srgbClr val="4378BB"/>
                        </a:solidFill>
                        <a:latin typeface="Calibri" panose="020F050202020403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r h="223268">
                <a:tc>
                  <a:txBody>
                    <a:bodyPr/>
                    <a:lstStyle/>
                    <a:p>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C6982C"/>
                    </a:solidFill>
                  </a:tcPr>
                </a:tc>
                <a:tc>
                  <a:txBody>
                    <a:bodyPr/>
                    <a:lstStyle/>
                    <a:p>
                      <a:pPr algn="l"/>
                      <a:r>
                        <a:rPr lang="en-US" sz="1200" b="1" dirty="0" smtClean="0">
                          <a:solidFill>
                            <a:srgbClr val="4378BB"/>
                          </a:solidFill>
                          <a:latin typeface="Calibri" panose="020F0502020204030204" pitchFamily="34" charset="0"/>
                        </a:rPr>
                        <a:t>User</a:t>
                      </a:r>
                      <a:endParaRPr lang="en-US" sz="1200" b="1" dirty="0">
                        <a:solidFill>
                          <a:srgbClr val="4378BB"/>
                        </a:solidFill>
                        <a:latin typeface="Calibri" panose="020F050202020403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r h="223268">
                <a:tc>
                  <a:txBody>
                    <a:bodyPr/>
                    <a:lstStyle/>
                    <a:p>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ECC01B"/>
                    </a:solidFill>
                  </a:tcPr>
                </a:tc>
                <a:tc>
                  <a:txBody>
                    <a:bodyPr/>
                    <a:lstStyle/>
                    <a:p>
                      <a:pPr algn="l"/>
                      <a:r>
                        <a:rPr lang="en-US" sz="1200" b="1" dirty="0" smtClean="0">
                          <a:solidFill>
                            <a:srgbClr val="4378BB"/>
                          </a:solidFill>
                          <a:latin typeface="Calibri" panose="020F0502020204030204" pitchFamily="34" charset="0"/>
                        </a:rPr>
                        <a:t>Application</a:t>
                      </a:r>
                      <a:endParaRPr lang="en-US" sz="1200" b="1" dirty="0">
                        <a:solidFill>
                          <a:srgbClr val="4378BB"/>
                        </a:solidFill>
                        <a:latin typeface="Calibri" panose="020F050202020403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r h="223268">
                <a:tc>
                  <a:txBody>
                    <a:bodyPr/>
                    <a:lstStyle/>
                    <a:p>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8DC53F"/>
                    </a:solidFill>
                  </a:tcPr>
                </a:tc>
                <a:tc>
                  <a:txBody>
                    <a:bodyPr/>
                    <a:lstStyle/>
                    <a:p>
                      <a:pPr algn="l"/>
                      <a:r>
                        <a:rPr lang="en-US" sz="1200" b="1" dirty="0" smtClean="0">
                          <a:solidFill>
                            <a:srgbClr val="4378BB"/>
                          </a:solidFill>
                          <a:latin typeface="Calibri" panose="020F0502020204030204" pitchFamily="34" charset="0"/>
                        </a:rPr>
                        <a:t>Infrastructure</a:t>
                      </a:r>
                      <a:endParaRPr lang="en-US" sz="1200" b="1" dirty="0">
                        <a:solidFill>
                          <a:srgbClr val="4378BB"/>
                        </a:solidFill>
                        <a:latin typeface="Calibri" panose="020F050202020403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r h="223268">
                <a:tc>
                  <a:txBody>
                    <a:bodyPr/>
                    <a:lstStyle/>
                    <a:p>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325C80"/>
                    </a:solidFill>
                  </a:tcPr>
                </a:tc>
                <a:tc>
                  <a:txBody>
                    <a:bodyPr/>
                    <a:lstStyle/>
                    <a:p>
                      <a:pPr algn="l"/>
                      <a:r>
                        <a:rPr lang="en-US" sz="1200" b="1" dirty="0" smtClean="0">
                          <a:solidFill>
                            <a:srgbClr val="4378BB"/>
                          </a:solidFill>
                          <a:latin typeface="Calibri" panose="020F0502020204030204" pitchFamily="34" charset="0"/>
                        </a:rPr>
                        <a:t>Data</a:t>
                      </a:r>
                      <a:r>
                        <a:rPr lang="en-US" sz="1200" b="1" baseline="0" dirty="0" smtClean="0">
                          <a:solidFill>
                            <a:srgbClr val="4378BB"/>
                          </a:solidFill>
                          <a:latin typeface="Calibri" panose="020F0502020204030204" pitchFamily="34" charset="0"/>
                        </a:rPr>
                        <a:t> Store</a:t>
                      </a:r>
                      <a:endParaRPr lang="en-US" sz="1200" b="1" dirty="0">
                        <a:solidFill>
                          <a:srgbClr val="4378BB"/>
                        </a:solidFill>
                        <a:latin typeface="Calibri" panose="020F050202020403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r h="223268">
                <a:tc>
                  <a:txBody>
                    <a:bodyPr/>
                    <a:lstStyle/>
                    <a:p>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B19E"/>
                    </a:solidFill>
                  </a:tcPr>
                </a:tc>
                <a:tc>
                  <a:txBody>
                    <a:bodyPr/>
                    <a:lstStyle/>
                    <a:p>
                      <a:pPr algn="l"/>
                      <a:r>
                        <a:rPr lang="en-US" sz="1200" b="1" dirty="0" smtClean="0">
                          <a:solidFill>
                            <a:srgbClr val="4378BB"/>
                          </a:solidFill>
                          <a:latin typeface="Calibri" panose="020F0502020204030204" pitchFamily="34" charset="0"/>
                        </a:rPr>
                        <a:t>Management</a:t>
                      </a:r>
                      <a:endParaRPr lang="en-US" sz="1200" b="1" dirty="0">
                        <a:solidFill>
                          <a:srgbClr val="4378BB"/>
                        </a:solidFill>
                        <a:latin typeface="Calibri" panose="020F050202020403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r h="223268">
                <a:tc>
                  <a:txBody>
                    <a:bodyPr/>
                    <a:lstStyle/>
                    <a:p>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47738"/>
                    </a:solidFill>
                  </a:tcPr>
                </a:tc>
                <a:tc>
                  <a:txBody>
                    <a:bodyPr/>
                    <a:lstStyle/>
                    <a:p>
                      <a:pPr algn="l"/>
                      <a:r>
                        <a:rPr lang="en-US" sz="1200" b="1" dirty="0" smtClean="0">
                          <a:solidFill>
                            <a:srgbClr val="4378BB"/>
                          </a:solidFill>
                          <a:latin typeface="Calibri" panose="020F0502020204030204" pitchFamily="34" charset="0"/>
                        </a:rPr>
                        <a:t>DevOps</a:t>
                      </a:r>
                      <a:endParaRPr lang="en-US" sz="1200" b="1" dirty="0">
                        <a:solidFill>
                          <a:srgbClr val="4378BB"/>
                        </a:solidFill>
                        <a:latin typeface="Calibri" panose="020F050202020403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r h="223268">
                <a:tc>
                  <a:txBody>
                    <a:bodyPr/>
                    <a:lstStyle/>
                    <a:p>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E42233"/>
                    </a:solidFill>
                  </a:tcPr>
                </a:tc>
                <a:tc>
                  <a:txBody>
                    <a:bodyPr/>
                    <a:lstStyle/>
                    <a:p>
                      <a:pPr algn="l"/>
                      <a:r>
                        <a:rPr lang="en-US" sz="1200" b="1" dirty="0" smtClean="0">
                          <a:solidFill>
                            <a:srgbClr val="4378BB"/>
                          </a:solidFill>
                          <a:latin typeface="Calibri" panose="020F0502020204030204" pitchFamily="34" charset="0"/>
                        </a:rPr>
                        <a:t>Security</a:t>
                      </a:r>
                      <a:endParaRPr lang="en-US" sz="1200" b="1" dirty="0">
                        <a:solidFill>
                          <a:srgbClr val="4378BB"/>
                        </a:solidFill>
                        <a:latin typeface="Calibri" panose="020F050202020403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r h="223268">
                <a:tc>
                  <a:txBody>
                    <a:bodyPr/>
                    <a:lstStyle/>
                    <a:p>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C06328"/>
                    </a:solidFill>
                  </a:tcPr>
                </a:tc>
                <a:tc>
                  <a:txBody>
                    <a:bodyPr/>
                    <a:lstStyle/>
                    <a:p>
                      <a:pPr algn="l"/>
                      <a:r>
                        <a:rPr lang="en-US" sz="1200" b="1" dirty="0" smtClean="0">
                          <a:solidFill>
                            <a:srgbClr val="4378BB"/>
                          </a:solidFill>
                          <a:latin typeface="Calibri" panose="020F0502020204030204" pitchFamily="34" charset="0"/>
                        </a:rPr>
                        <a:t>Social</a:t>
                      </a:r>
                      <a:endParaRPr lang="en-US" sz="1200" b="1" dirty="0">
                        <a:solidFill>
                          <a:srgbClr val="4378BB"/>
                        </a:solidFill>
                        <a:latin typeface="Calibri" panose="020F050202020403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r h="223268">
                <a:tc>
                  <a:txBody>
                    <a:bodyPr/>
                    <a:lstStyle/>
                    <a:p>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724098"/>
                    </a:solidFill>
                  </a:tcPr>
                </a:tc>
                <a:tc>
                  <a:txBody>
                    <a:bodyPr/>
                    <a:lstStyle/>
                    <a:p>
                      <a:pPr algn="l"/>
                      <a:r>
                        <a:rPr lang="en-US" sz="1200" b="1" dirty="0" smtClean="0">
                          <a:solidFill>
                            <a:srgbClr val="4378BB"/>
                          </a:solidFill>
                          <a:latin typeface="Calibri" panose="020F0502020204030204" pitchFamily="34" charset="0"/>
                        </a:rPr>
                        <a:t>Analytics</a:t>
                      </a:r>
                      <a:endParaRPr lang="en-US" sz="1200" b="1" dirty="0">
                        <a:solidFill>
                          <a:srgbClr val="4378BB"/>
                        </a:solidFill>
                        <a:latin typeface="Calibri" panose="020F050202020403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r h="223268">
                <a:tc>
                  <a:txBody>
                    <a:bodyPr/>
                    <a:lstStyle/>
                    <a:p>
                      <a:endParaRPr lang="en-US"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96970"/>
                    </a:solidFill>
                  </a:tcPr>
                </a:tc>
                <a:tc>
                  <a:txBody>
                    <a:bodyPr/>
                    <a:lstStyle/>
                    <a:p>
                      <a:pPr algn="l"/>
                      <a:r>
                        <a:rPr lang="en-US" sz="1200" b="1" dirty="0" smtClean="0">
                          <a:solidFill>
                            <a:srgbClr val="4378BB"/>
                          </a:solidFill>
                          <a:latin typeface="Calibri" panose="020F0502020204030204" pitchFamily="34" charset="0"/>
                        </a:rPr>
                        <a:t>Service</a:t>
                      </a:r>
                      <a:r>
                        <a:rPr lang="en-US" sz="1200" b="1" baseline="0" dirty="0" smtClean="0">
                          <a:solidFill>
                            <a:srgbClr val="4378BB"/>
                          </a:solidFill>
                          <a:latin typeface="Calibri" panose="020F0502020204030204" pitchFamily="34" charset="0"/>
                        </a:rPr>
                        <a:t> Mgmt</a:t>
                      </a:r>
                      <a:endParaRPr lang="en-US" sz="1200" b="1" dirty="0">
                        <a:solidFill>
                          <a:srgbClr val="4378BB"/>
                        </a:solidFill>
                        <a:latin typeface="Calibri" panose="020F050202020403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873741788"/>
              </p:ext>
            </p:extLst>
          </p:nvPr>
        </p:nvGraphicFramePr>
        <p:xfrm>
          <a:off x="3517640" y="2268411"/>
          <a:ext cx="2497080" cy="2220270"/>
        </p:xfrm>
        <a:graphic>
          <a:graphicData uri="http://schemas.openxmlformats.org/drawingml/2006/table">
            <a:tbl>
              <a:tblPr firstRow="1" bandRow="1">
                <a:tableStyleId>{5940675A-B579-460E-94D1-54222C63F5DA}</a:tableStyleId>
              </a:tblPr>
              <a:tblGrid>
                <a:gridCol w="427941"/>
                <a:gridCol w="2069139"/>
              </a:tblGrid>
              <a:tr h="322134">
                <a:tc>
                  <a:txBody>
                    <a:bodyPr/>
                    <a:lstStyle/>
                    <a:p>
                      <a:pPr algn="l"/>
                      <a:endParaRPr lang="en-US" b="1"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a:r>
                        <a:rPr lang="en-US" sz="1200" b="1" dirty="0" smtClean="0">
                          <a:solidFill>
                            <a:srgbClr val="4378BB"/>
                          </a:solidFill>
                          <a:latin typeface="Calibri" panose="020F0502020204030204" pitchFamily="34" charset="0"/>
                        </a:rPr>
                        <a:t>IBM</a:t>
                      </a:r>
                      <a:r>
                        <a:rPr lang="en-US" sz="1200" b="1" baseline="0" dirty="0" smtClean="0">
                          <a:solidFill>
                            <a:srgbClr val="4378BB"/>
                          </a:solidFill>
                          <a:latin typeface="Calibri" panose="020F0502020204030204" pitchFamily="34" charset="0"/>
                        </a:rPr>
                        <a:t> Cloud / VPC</a:t>
                      </a:r>
                      <a:endParaRPr lang="en-US" sz="1200" b="1" dirty="0">
                        <a:solidFill>
                          <a:srgbClr val="4378BB"/>
                        </a:solidFill>
                        <a:latin typeface="Calibri" panose="020F050202020403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r h="189491">
                <a:tc>
                  <a:txBody>
                    <a:bodyPr/>
                    <a:lstStyle/>
                    <a:p>
                      <a:pPr algn="l"/>
                      <a:endParaRPr lang="en-US" b="1"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a:r>
                        <a:rPr lang="en-US" sz="1200" b="1" dirty="0" smtClean="0">
                          <a:solidFill>
                            <a:srgbClr val="4378BB"/>
                          </a:solidFill>
                          <a:latin typeface="Calibri" panose="020F0502020204030204" pitchFamily="34" charset="0"/>
                        </a:rPr>
                        <a:t>Region</a:t>
                      </a:r>
                      <a:endParaRPr lang="en-US" sz="1200" b="1" dirty="0">
                        <a:solidFill>
                          <a:srgbClr val="4378BB"/>
                        </a:solidFill>
                        <a:latin typeface="Calibri" panose="020F050202020403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r h="322134">
                <a:tc>
                  <a:txBody>
                    <a:bodyPr/>
                    <a:lstStyle/>
                    <a:p>
                      <a:pPr algn="l"/>
                      <a:endParaRPr lang="en-US" b="1"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a:r>
                        <a:rPr lang="en-US" sz="1200" b="1" dirty="0" smtClean="0">
                          <a:solidFill>
                            <a:srgbClr val="4378BB"/>
                          </a:solidFill>
                          <a:latin typeface="Calibri" panose="020F0502020204030204" pitchFamily="34" charset="0"/>
                        </a:rPr>
                        <a:t>Availability</a:t>
                      </a:r>
                      <a:r>
                        <a:rPr lang="en-US" sz="1200" b="1" baseline="0" dirty="0" smtClean="0">
                          <a:solidFill>
                            <a:srgbClr val="4378BB"/>
                          </a:solidFill>
                          <a:latin typeface="Calibri" panose="020F0502020204030204" pitchFamily="34" charset="0"/>
                        </a:rPr>
                        <a:t> Zone</a:t>
                      </a:r>
                      <a:endParaRPr lang="en-US" sz="1200" b="1" dirty="0">
                        <a:solidFill>
                          <a:srgbClr val="4378BB"/>
                        </a:solidFill>
                        <a:latin typeface="Calibri" panose="020F050202020403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r h="322134">
                <a:tc>
                  <a:txBody>
                    <a:bodyPr/>
                    <a:lstStyle/>
                    <a:p>
                      <a:pPr algn="l"/>
                      <a:endParaRPr lang="en-US" b="1"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a:r>
                        <a:rPr lang="en-US" sz="1200" b="1" dirty="0" smtClean="0">
                          <a:solidFill>
                            <a:srgbClr val="4378BB"/>
                          </a:solidFill>
                          <a:latin typeface="Calibri" panose="020F0502020204030204" pitchFamily="34" charset="0"/>
                        </a:rPr>
                        <a:t>Network</a:t>
                      </a:r>
                      <a:r>
                        <a:rPr lang="en-US" sz="1200" b="1" baseline="0" dirty="0" smtClean="0">
                          <a:solidFill>
                            <a:srgbClr val="4378BB"/>
                          </a:solidFill>
                          <a:latin typeface="Calibri" panose="020F0502020204030204" pitchFamily="34" charset="0"/>
                        </a:rPr>
                        <a:t> / Subnet</a:t>
                      </a:r>
                      <a:endParaRPr lang="en-US" sz="1200" b="1" dirty="0">
                        <a:solidFill>
                          <a:srgbClr val="4378BB"/>
                        </a:solidFill>
                        <a:latin typeface="Calibri" panose="020F050202020403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r h="322134">
                <a:tc>
                  <a:txBody>
                    <a:bodyPr/>
                    <a:lstStyle/>
                    <a:p>
                      <a:pPr algn="l"/>
                      <a:endParaRPr lang="en-US" b="1"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a:r>
                        <a:rPr lang="en-US" sz="1200" b="1" dirty="0" smtClean="0">
                          <a:solidFill>
                            <a:srgbClr val="4378BB"/>
                          </a:solidFill>
                          <a:latin typeface="Calibri" panose="020F0502020204030204" pitchFamily="34" charset="0"/>
                        </a:rPr>
                        <a:t>Security</a:t>
                      </a:r>
                      <a:r>
                        <a:rPr lang="en-US" sz="1200" b="1" baseline="0" dirty="0" smtClean="0">
                          <a:solidFill>
                            <a:srgbClr val="4378BB"/>
                          </a:solidFill>
                          <a:latin typeface="Calibri" panose="020F0502020204030204" pitchFamily="34" charset="0"/>
                        </a:rPr>
                        <a:t> Group</a:t>
                      </a:r>
                      <a:endParaRPr lang="en-US" sz="1200" b="1" dirty="0">
                        <a:solidFill>
                          <a:srgbClr val="4378BB"/>
                        </a:solidFill>
                        <a:latin typeface="Calibri" panose="020F050202020403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r h="322134">
                <a:tc>
                  <a:txBody>
                    <a:bodyPr/>
                    <a:lstStyle/>
                    <a:p>
                      <a:pPr algn="l"/>
                      <a:endParaRPr lang="en-US" b="1"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a:r>
                        <a:rPr lang="en-US" sz="1200" b="1" dirty="0" smtClean="0">
                          <a:solidFill>
                            <a:srgbClr val="4378BB"/>
                          </a:solidFill>
                          <a:latin typeface="Calibri" panose="020F0502020204030204" pitchFamily="34" charset="0"/>
                        </a:rPr>
                        <a:t>Auto Scale</a:t>
                      </a:r>
                      <a:r>
                        <a:rPr lang="en-US" sz="1200" b="1" baseline="0" dirty="0" smtClean="0">
                          <a:solidFill>
                            <a:srgbClr val="4378BB"/>
                          </a:solidFill>
                          <a:latin typeface="Calibri" panose="020F0502020204030204" pitchFamily="34" charset="0"/>
                        </a:rPr>
                        <a:t> Group</a:t>
                      </a:r>
                      <a:endParaRPr lang="en-US" sz="1200" b="1" dirty="0">
                        <a:solidFill>
                          <a:srgbClr val="4378BB"/>
                        </a:solidFill>
                        <a:latin typeface="Calibri" panose="020F050202020403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r h="189491">
                <a:tc>
                  <a:txBody>
                    <a:bodyPr/>
                    <a:lstStyle/>
                    <a:p>
                      <a:pPr algn="l"/>
                      <a:endParaRPr lang="en-US" b="1"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a:r>
                        <a:rPr lang="en-US" sz="1200" b="1" dirty="0" smtClean="0">
                          <a:solidFill>
                            <a:srgbClr val="4378BB"/>
                          </a:solidFill>
                          <a:latin typeface="Calibri" panose="020F0502020204030204" pitchFamily="34" charset="0"/>
                        </a:rPr>
                        <a:t>Performance</a:t>
                      </a:r>
                      <a:r>
                        <a:rPr lang="en-US" sz="1200" b="1" baseline="0" dirty="0" smtClean="0">
                          <a:solidFill>
                            <a:srgbClr val="4378BB"/>
                          </a:solidFill>
                          <a:latin typeface="Calibri" panose="020F0502020204030204" pitchFamily="34" charset="0"/>
                        </a:rPr>
                        <a:t> Group</a:t>
                      </a:r>
                      <a:endParaRPr lang="en-US" sz="1200" b="1" dirty="0">
                        <a:solidFill>
                          <a:srgbClr val="4378BB"/>
                        </a:solidFill>
                        <a:latin typeface="Calibri" panose="020F050202020403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20" name="Rectangle 19"/>
          <p:cNvSpPr/>
          <p:nvPr/>
        </p:nvSpPr>
        <p:spPr>
          <a:xfrm>
            <a:off x="3733798" y="3888585"/>
            <a:ext cx="220142" cy="211958"/>
          </a:xfrm>
          <a:prstGeom prst="rect">
            <a:avLst/>
          </a:prstGeom>
          <a:noFill/>
          <a:ln w="12700" cap="flat">
            <a:solidFill>
              <a:schemeClr val="accent2"/>
            </a:solidFill>
            <a:miter lim="400000"/>
          </a:ln>
          <a:effectLst>
            <a:outerShdw blurRad="25400" dist="12700" dir="5400000" rotWithShape="0">
              <a:srgbClr val="000000">
                <a:alpha val="50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39290" tIns="39290" rIns="39290" bIns="3929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FFFFFF"/>
              </a:solidFill>
              <a:effectLst/>
              <a:uFillTx/>
              <a:latin typeface="+mn-lt"/>
              <a:ea typeface="+mn-ea"/>
              <a:cs typeface="+mn-cs"/>
              <a:sym typeface="Helvetica Light"/>
            </a:endParaRPr>
          </a:p>
        </p:txBody>
      </p:sp>
      <p:sp>
        <p:nvSpPr>
          <p:cNvPr id="21" name="Rectangle 20"/>
          <p:cNvSpPr/>
          <p:nvPr/>
        </p:nvSpPr>
        <p:spPr>
          <a:xfrm>
            <a:off x="3733798" y="4193806"/>
            <a:ext cx="220142" cy="211958"/>
          </a:xfrm>
          <a:prstGeom prst="rect">
            <a:avLst/>
          </a:prstGeom>
          <a:noFill/>
          <a:ln w="12700" cap="flat">
            <a:solidFill>
              <a:schemeClr val="accent2"/>
            </a:solidFill>
            <a:prstDash val="dash"/>
            <a:miter lim="400000"/>
          </a:ln>
          <a:effectLst>
            <a:outerShdw blurRad="25400" dist="12700" dir="5400000" rotWithShape="0">
              <a:srgbClr val="000000">
                <a:alpha val="50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39290" tIns="39290" rIns="39290" bIns="3929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FFFFFF"/>
              </a:solidFill>
              <a:effectLst/>
              <a:uFillTx/>
              <a:latin typeface="+mn-lt"/>
              <a:ea typeface="+mn-ea"/>
              <a:cs typeface="+mn-cs"/>
              <a:sym typeface="Helvetica Light"/>
            </a:endParaRPr>
          </a:p>
        </p:txBody>
      </p:sp>
      <p:sp>
        <p:nvSpPr>
          <p:cNvPr id="22" name="Rectangle 21"/>
          <p:cNvSpPr/>
          <p:nvPr/>
        </p:nvSpPr>
        <p:spPr>
          <a:xfrm>
            <a:off x="3733798" y="3585073"/>
            <a:ext cx="220142" cy="211958"/>
          </a:xfrm>
          <a:prstGeom prst="rect">
            <a:avLst/>
          </a:prstGeom>
          <a:noFill/>
          <a:ln w="12700" cap="flat">
            <a:solidFill>
              <a:srgbClr val="FF0000"/>
            </a:solidFill>
            <a:prstDash val="dash"/>
            <a:miter lim="400000"/>
          </a:ln>
          <a:effectLst>
            <a:outerShdw blurRad="25400" dist="12700" dir="5400000" rotWithShape="0">
              <a:srgbClr val="000000">
                <a:alpha val="50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39290" tIns="39290" rIns="39290" bIns="3929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FFFFFF"/>
              </a:solidFill>
              <a:effectLst/>
              <a:uFillTx/>
              <a:latin typeface="+mn-lt"/>
              <a:ea typeface="+mn-ea"/>
              <a:cs typeface="+mn-cs"/>
              <a:sym typeface="Helvetica Light"/>
            </a:endParaRPr>
          </a:p>
        </p:txBody>
      </p:sp>
      <p:sp>
        <p:nvSpPr>
          <p:cNvPr id="23" name="Rectangle 22"/>
          <p:cNvSpPr/>
          <p:nvPr/>
        </p:nvSpPr>
        <p:spPr>
          <a:xfrm>
            <a:off x="3733798" y="3266824"/>
            <a:ext cx="220142" cy="211958"/>
          </a:xfrm>
          <a:prstGeom prst="rect">
            <a:avLst/>
          </a:prstGeom>
          <a:noFill/>
          <a:ln w="12700" cap="flat">
            <a:solidFill>
              <a:srgbClr val="FF0000"/>
            </a:solidFill>
            <a:prstDash val="solid"/>
            <a:miter lim="400000"/>
          </a:ln>
          <a:effectLst>
            <a:outerShdw blurRad="25400" dist="12700" dir="5400000" rotWithShape="0">
              <a:srgbClr val="000000">
                <a:alpha val="50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39290" tIns="39290" rIns="39290" bIns="3929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FFFFFF"/>
              </a:solidFill>
              <a:effectLst/>
              <a:uFillTx/>
              <a:latin typeface="+mn-lt"/>
              <a:ea typeface="+mn-ea"/>
              <a:cs typeface="+mn-cs"/>
              <a:sym typeface="Helvetica Light"/>
            </a:endParaRPr>
          </a:p>
        </p:txBody>
      </p:sp>
      <p:sp>
        <p:nvSpPr>
          <p:cNvPr id="25" name="Rectangle 24"/>
          <p:cNvSpPr/>
          <p:nvPr/>
        </p:nvSpPr>
        <p:spPr>
          <a:xfrm>
            <a:off x="3733328" y="2316590"/>
            <a:ext cx="235476" cy="210552"/>
          </a:xfrm>
          <a:prstGeom prst="rect">
            <a:avLst/>
          </a:prstGeom>
          <a:noFill/>
          <a:ln w="9525" cap="flat">
            <a:solidFill>
              <a:srgbClr val="4378BB"/>
            </a:solidFill>
            <a:prstDash val="solid"/>
            <a:miter lim="400000"/>
          </a:ln>
          <a:effectLst>
            <a:outerShdw blurRad="25400" dist="12700" dir="5400000" rotWithShape="0">
              <a:srgbClr val="000000">
                <a:alpha val="50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39290" tIns="39290" rIns="39290" bIns="3929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FFFFFF"/>
              </a:solidFill>
              <a:effectLst/>
              <a:uFillTx/>
              <a:latin typeface="+mn-lt"/>
              <a:ea typeface="+mn-ea"/>
              <a:cs typeface="+mn-cs"/>
              <a:sym typeface="Helvetica Light"/>
            </a:endParaRPr>
          </a:p>
        </p:txBody>
      </p:sp>
      <p:sp>
        <p:nvSpPr>
          <p:cNvPr id="26" name="Rectangle 25"/>
          <p:cNvSpPr/>
          <p:nvPr/>
        </p:nvSpPr>
        <p:spPr>
          <a:xfrm>
            <a:off x="3733328" y="2646926"/>
            <a:ext cx="235476" cy="210552"/>
          </a:xfrm>
          <a:prstGeom prst="rect">
            <a:avLst/>
          </a:prstGeom>
          <a:noFill/>
          <a:ln w="19050" cap="flat">
            <a:solidFill>
              <a:srgbClr val="4378BB"/>
            </a:solidFill>
            <a:prstDash val="sysDot"/>
            <a:miter lim="400000"/>
          </a:ln>
          <a:effectLst>
            <a:outerShdw blurRad="25400" dist="12700" dir="5400000" rotWithShape="0">
              <a:srgbClr val="000000">
                <a:alpha val="50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39290" tIns="39290" rIns="39290" bIns="3929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FFFFFF"/>
              </a:solidFill>
              <a:effectLst/>
              <a:uFillTx/>
              <a:latin typeface="+mn-lt"/>
              <a:ea typeface="+mn-ea"/>
              <a:cs typeface="+mn-cs"/>
              <a:sym typeface="Helvetica Light"/>
            </a:endParaRPr>
          </a:p>
        </p:txBody>
      </p:sp>
      <p:sp>
        <p:nvSpPr>
          <p:cNvPr id="27" name="Rectangle 26"/>
          <p:cNvSpPr/>
          <p:nvPr/>
        </p:nvSpPr>
        <p:spPr>
          <a:xfrm>
            <a:off x="3733798" y="2964322"/>
            <a:ext cx="220142" cy="210552"/>
          </a:xfrm>
          <a:prstGeom prst="rect">
            <a:avLst/>
          </a:prstGeom>
          <a:noFill/>
          <a:ln w="12700" cap="flat">
            <a:solidFill>
              <a:srgbClr val="4378BB"/>
            </a:solidFill>
            <a:prstDash val="dash"/>
            <a:miter lim="400000"/>
          </a:ln>
          <a:effectLst>
            <a:outerShdw blurRad="25400" dist="12700" dir="5400000" rotWithShape="0">
              <a:srgbClr val="000000">
                <a:alpha val="50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39290" tIns="39290" rIns="39290" bIns="3929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FFFFFF"/>
              </a:solidFill>
              <a:effectLst/>
              <a:uFillTx/>
              <a:latin typeface="+mn-lt"/>
              <a:ea typeface="+mn-ea"/>
              <a:cs typeface="+mn-cs"/>
              <a:sym typeface="Helvetica Light"/>
            </a:endParaRPr>
          </a:p>
        </p:txBody>
      </p:sp>
      <p:sp>
        <p:nvSpPr>
          <p:cNvPr id="6" name="TextBox 5"/>
          <p:cNvSpPr txBox="1"/>
          <p:nvPr/>
        </p:nvSpPr>
        <p:spPr>
          <a:xfrm>
            <a:off x="181560" y="1971648"/>
            <a:ext cx="1813921" cy="294791"/>
          </a:xfrm>
          <a:prstGeom prst="rect">
            <a:avLst/>
          </a:prstGeom>
          <a:noFill/>
          <a:ln w="3175"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39290" tIns="39290" rIns="39290" bIns="39290" numCol="1" spcCol="38100" rtlCol="0" anchor="ctr">
            <a:spAutoFit/>
          </a:bodyPr>
          <a:lstStyle/>
          <a:p>
            <a:pPr rtl="0" latinLnBrk="1" hangingPunct="0"/>
            <a:r>
              <a:rPr lang="en-US" sz="1400" b="1" dirty="0" smtClean="0">
                <a:solidFill>
                  <a:srgbClr val="4378BB"/>
                </a:solidFill>
                <a:latin typeface="Calibri" panose="020F0502020204030204" pitchFamily="34" charset="0"/>
              </a:rPr>
              <a:t>Component Legend</a:t>
            </a:r>
            <a:endParaRPr lang="en-US" sz="1400" b="1" dirty="0">
              <a:solidFill>
                <a:srgbClr val="4378BB"/>
              </a:solidFill>
              <a:latin typeface="Calibri" panose="020F0502020204030204" pitchFamily="34" charset="0"/>
            </a:endParaRPr>
          </a:p>
        </p:txBody>
      </p:sp>
      <p:sp>
        <p:nvSpPr>
          <p:cNvPr id="19" name="TextBox 18"/>
          <p:cNvSpPr txBox="1"/>
          <p:nvPr/>
        </p:nvSpPr>
        <p:spPr>
          <a:xfrm>
            <a:off x="3612637" y="1982612"/>
            <a:ext cx="1291872" cy="294791"/>
          </a:xfrm>
          <a:prstGeom prst="rect">
            <a:avLst/>
          </a:prstGeom>
          <a:noFill/>
          <a:ln w="3175"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39290" tIns="39290" rIns="39290" bIns="39290" numCol="1" spcCol="38100" rtlCol="0" anchor="ctr">
            <a:spAutoFit/>
          </a:bodyPr>
          <a:lstStyle/>
          <a:p>
            <a:pPr rtl="0" latinLnBrk="1" hangingPunct="0"/>
            <a:r>
              <a:rPr lang="en-US" sz="1400" b="1" dirty="0" smtClean="0">
                <a:solidFill>
                  <a:srgbClr val="4378BB"/>
                </a:solidFill>
                <a:latin typeface="Calibri" panose="020F0502020204030204" pitchFamily="34" charset="0"/>
              </a:rPr>
              <a:t>Group Legend</a:t>
            </a:r>
            <a:endParaRPr lang="en-US" sz="1400" b="1" dirty="0">
              <a:solidFill>
                <a:srgbClr val="4378BB"/>
              </a:solidFill>
              <a:latin typeface="Calibri" panose="020F0502020204030204" pitchFamily="34"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1329" y="1982612"/>
            <a:ext cx="1143160" cy="2524477"/>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48863" y="1985839"/>
            <a:ext cx="1133633" cy="1705213"/>
          </a:xfrm>
          <a:prstGeom prst="rect">
            <a:avLst/>
          </a:prstGeom>
        </p:spPr>
      </p:pic>
    </p:spTree>
    <p:extLst>
      <p:ext uri="{BB962C8B-B14F-4D97-AF65-F5344CB8AC3E}">
        <p14:creationId xmlns:p14="http://schemas.microsoft.com/office/powerpoint/2010/main" val="1920381820"/>
      </p:ext>
    </p:extLst>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1" name="Group 531"/>
          <p:cNvGrpSpPr/>
          <p:nvPr/>
        </p:nvGrpSpPr>
        <p:grpSpPr>
          <a:xfrm>
            <a:off x="369887" y="1817578"/>
            <a:ext cx="707232" cy="912814"/>
            <a:chOff x="35161" y="0"/>
            <a:chExt cx="707231" cy="912812"/>
          </a:xfrm>
        </p:grpSpPr>
        <p:sp>
          <p:nvSpPr>
            <p:cNvPr id="529" name="Shape 529"/>
            <p:cNvSpPr/>
            <p:nvPr/>
          </p:nvSpPr>
          <p:spPr>
            <a:xfrm>
              <a:off x="35161"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A8226E"/>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530" name="Shape 530"/>
            <p:cNvSpPr/>
            <p:nvPr/>
          </p:nvSpPr>
          <p:spPr>
            <a:xfrm>
              <a:off x="209205" y="707231"/>
              <a:ext cx="390427" cy="205582"/>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sz="800" b="1">
                  <a:solidFill>
                    <a:srgbClr val="4277BB"/>
                  </a:solidFill>
                </a:rPr>
                <a:t>NAME</a:t>
              </a:r>
            </a:p>
          </p:txBody>
        </p:sp>
      </p:grpSp>
      <p:sp>
        <p:nvSpPr>
          <p:cNvPr id="532" name="Shape 532"/>
          <p:cNvSpPr/>
          <p:nvPr/>
        </p:nvSpPr>
        <p:spPr>
          <a:xfrm>
            <a:off x="-1" y="-1"/>
            <a:ext cx="10058402" cy="1620680"/>
          </a:xfrm>
          <a:prstGeom prst="rect">
            <a:avLst/>
          </a:prstGeom>
          <a:solidFill>
            <a:srgbClr val="DEE6EB"/>
          </a:solidFill>
          <a:ln w="3175">
            <a:miter lim="400000"/>
          </a:ln>
        </p:spPr>
        <p:txBody>
          <a:bodyPr lIns="0" tIns="0" rIns="0" bIns="0" anchor="ctr"/>
          <a:lstStyle/>
          <a:p>
            <a:pPr lvl="0">
              <a:defRPr sz="1800">
                <a:solidFill>
                  <a:srgbClr val="FFFFFF"/>
                </a:solidFill>
              </a:defRPr>
            </a:pPr>
            <a:endParaRPr/>
          </a:p>
        </p:txBody>
      </p:sp>
      <p:sp>
        <p:nvSpPr>
          <p:cNvPr id="533" name="Shape 533"/>
          <p:cNvSpPr/>
          <p:nvPr/>
        </p:nvSpPr>
        <p:spPr>
          <a:xfrm>
            <a:off x="369887" y="906462"/>
            <a:ext cx="4464052" cy="461060"/>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2400">
                <a:latin typeface="Helvetica Neue Light"/>
                <a:ea typeface="Helvetica Neue Light"/>
                <a:cs typeface="Helvetica Neue Light"/>
                <a:sym typeface="Helvetica Neue Light"/>
              </a:defRPr>
            </a:lvl1pPr>
          </a:lstStyle>
          <a:p>
            <a:pPr lvl="0">
              <a:defRPr sz="1800"/>
            </a:pPr>
            <a:r>
              <a:rPr sz="2400"/>
              <a:t>Capabilities Icons</a:t>
            </a:r>
          </a:p>
        </p:txBody>
      </p:sp>
      <p:sp>
        <p:nvSpPr>
          <p:cNvPr id="534" name="Shape 534"/>
          <p:cNvSpPr/>
          <p:nvPr/>
        </p:nvSpPr>
        <p:spPr>
          <a:xfrm>
            <a:off x="369887" y="542924"/>
            <a:ext cx="2654966" cy="281941"/>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p>
            <a:pPr lvl="0" algn="l" defTabSz="457200">
              <a:defRPr sz="1800"/>
            </a:pPr>
            <a:r>
              <a:rPr sz="1400">
                <a:latin typeface="HelvNeue Light for IBM"/>
                <a:ea typeface="HelvNeue Light for IBM"/>
                <a:cs typeface="HelvNeue Light for IBM"/>
                <a:sym typeface="HelvNeue Light for IBM"/>
              </a:rPr>
              <a:t>IBM </a:t>
            </a:r>
            <a:r>
              <a:rPr sz="1400">
                <a:latin typeface="HelvNeue Medium for IBM"/>
                <a:ea typeface="HelvNeue Medium for IBM"/>
                <a:cs typeface="HelvNeue Medium for IBM"/>
                <a:sym typeface="HelvNeue Medium for IBM"/>
              </a:rPr>
              <a:t>Cloud Architecture Center</a:t>
            </a:r>
          </a:p>
        </p:txBody>
      </p:sp>
      <p:sp>
        <p:nvSpPr>
          <p:cNvPr id="536" name="Shape 536"/>
          <p:cNvSpPr/>
          <p:nvPr/>
        </p:nvSpPr>
        <p:spPr>
          <a:xfrm>
            <a:off x="1077120" y="2023540"/>
            <a:ext cx="1709677" cy="250445"/>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(Describe component)</a:t>
            </a:r>
          </a:p>
        </p:txBody>
      </p:sp>
    </p:spTree>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8" name="Shape 538"/>
          <p:cNvSpPr/>
          <p:nvPr/>
        </p:nvSpPr>
        <p:spPr>
          <a:xfrm>
            <a:off x="-1" y="-1"/>
            <a:ext cx="10058402" cy="1620680"/>
          </a:xfrm>
          <a:prstGeom prst="rect">
            <a:avLst/>
          </a:prstGeom>
          <a:solidFill>
            <a:srgbClr val="DEE6EB"/>
          </a:solidFill>
          <a:ln w="3175">
            <a:miter lim="400000"/>
          </a:ln>
        </p:spPr>
        <p:txBody>
          <a:bodyPr lIns="0" tIns="0" rIns="0" bIns="0" anchor="ctr"/>
          <a:lstStyle/>
          <a:p>
            <a:pPr lvl="0">
              <a:defRPr sz="1800">
                <a:solidFill>
                  <a:srgbClr val="FFFFFF"/>
                </a:solidFill>
              </a:defRPr>
            </a:pPr>
            <a:endParaRPr/>
          </a:p>
        </p:txBody>
      </p:sp>
      <p:sp>
        <p:nvSpPr>
          <p:cNvPr id="539" name="Shape 539"/>
          <p:cNvSpPr/>
          <p:nvPr/>
        </p:nvSpPr>
        <p:spPr>
          <a:xfrm>
            <a:off x="369887" y="906462"/>
            <a:ext cx="4464052" cy="461060"/>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2400">
                <a:latin typeface="Helvetica Neue Light"/>
                <a:ea typeface="Helvetica Neue Light"/>
                <a:cs typeface="Helvetica Neue Light"/>
                <a:sym typeface="Helvetica Neue Light"/>
              </a:defRPr>
            </a:lvl1pPr>
          </a:lstStyle>
          <a:p>
            <a:pPr lvl="0">
              <a:defRPr sz="1800"/>
            </a:pPr>
            <a:r>
              <a:rPr sz="2400"/>
              <a:t>Runtime numbers</a:t>
            </a:r>
          </a:p>
        </p:txBody>
      </p:sp>
      <p:sp>
        <p:nvSpPr>
          <p:cNvPr id="540" name="Shape 540"/>
          <p:cNvSpPr/>
          <p:nvPr/>
        </p:nvSpPr>
        <p:spPr>
          <a:xfrm>
            <a:off x="369887" y="542924"/>
            <a:ext cx="2654966" cy="281941"/>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p>
            <a:pPr lvl="0" algn="l" defTabSz="457200">
              <a:defRPr sz="1800"/>
            </a:pPr>
            <a:r>
              <a:rPr sz="1400">
                <a:latin typeface="HelvNeue Light for IBM"/>
                <a:ea typeface="HelvNeue Light for IBM"/>
                <a:cs typeface="HelvNeue Light for IBM"/>
                <a:sym typeface="HelvNeue Light for IBM"/>
              </a:rPr>
              <a:t>IBM </a:t>
            </a:r>
            <a:r>
              <a:rPr sz="1400">
                <a:latin typeface="HelvNeue Medium for IBM"/>
                <a:ea typeface="HelvNeue Medium for IBM"/>
                <a:cs typeface="HelvNeue Medium for IBM"/>
                <a:sym typeface="HelvNeue Medium for IBM"/>
              </a:rPr>
              <a:t>Cloud Architecture Center</a:t>
            </a:r>
          </a:p>
        </p:txBody>
      </p:sp>
      <p:grpSp>
        <p:nvGrpSpPr>
          <p:cNvPr id="2" name="Group 1"/>
          <p:cNvGrpSpPr/>
          <p:nvPr/>
        </p:nvGrpSpPr>
        <p:grpSpPr>
          <a:xfrm>
            <a:off x="369887" y="1936316"/>
            <a:ext cx="267071" cy="274600"/>
            <a:chOff x="369887" y="1936316"/>
            <a:chExt cx="267071" cy="274600"/>
          </a:xfrm>
        </p:grpSpPr>
        <p:sp>
          <p:nvSpPr>
            <p:cNvPr id="541" name="Shape 541"/>
            <p:cNvSpPr/>
            <p:nvPr/>
          </p:nvSpPr>
          <p:spPr>
            <a:xfrm>
              <a:off x="369887" y="1936316"/>
              <a:ext cx="267071" cy="2746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777677"/>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542" name="Shape 542"/>
            <p:cNvSpPr/>
            <p:nvPr/>
          </p:nvSpPr>
          <p:spPr>
            <a:xfrm>
              <a:off x="468155" y="1988479"/>
              <a:ext cx="70532" cy="153888"/>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ctr">
              <a:spAutoFit/>
            </a:bodyPr>
            <a:lstStyle>
              <a:lvl1pPr>
                <a:defRPr sz="1000" b="1">
                  <a:solidFill>
                    <a:srgbClr val="FFFFFF"/>
                  </a:solidFill>
                  <a:latin typeface="Helvetica Neue"/>
                  <a:ea typeface="Helvetica Neue"/>
                  <a:cs typeface="Helvetica Neue"/>
                  <a:sym typeface="Helvetica Neue"/>
                </a:defRPr>
              </a:lvl1pPr>
            </a:lstStyle>
            <a:p>
              <a:pPr lvl="0">
                <a:defRPr sz="1800" b="0">
                  <a:solidFill>
                    <a:srgbClr val="000000"/>
                  </a:solidFill>
                </a:defRPr>
              </a:pPr>
              <a:r>
                <a:rPr sz="1000" b="1">
                  <a:solidFill>
                    <a:srgbClr val="FFFFFF"/>
                  </a:solidFill>
                </a:rPr>
                <a:t>1</a:t>
              </a:r>
            </a:p>
          </p:txBody>
        </p:sp>
      </p:grpSp>
      <p:grpSp>
        <p:nvGrpSpPr>
          <p:cNvPr id="3" name="Group 2"/>
          <p:cNvGrpSpPr/>
          <p:nvPr/>
        </p:nvGrpSpPr>
        <p:grpSpPr>
          <a:xfrm>
            <a:off x="886727" y="1934351"/>
            <a:ext cx="267071" cy="274600"/>
            <a:chOff x="886727" y="1934351"/>
            <a:chExt cx="267071" cy="274600"/>
          </a:xfrm>
        </p:grpSpPr>
        <p:sp>
          <p:nvSpPr>
            <p:cNvPr id="544" name="Shape 544"/>
            <p:cNvSpPr/>
            <p:nvPr/>
          </p:nvSpPr>
          <p:spPr>
            <a:xfrm>
              <a:off x="886727" y="1934351"/>
              <a:ext cx="267071" cy="2746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777677"/>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545" name="Shape 545"/>
            <p:cNvSpPr/>
            <p:nvPr/>
          </p:nvSpPr>
          <p:spPr>
            <a:xfrm>
              <a:off x="984995" y="1986514"/>
              <a:ext cx="70532" cy="153888"/>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ctr">
              <a:spAutoFit/>
            </a:bodyPr>
            <a:lstStyle>
              <a:lvl1pPr>
                <a:defRPr sz="1000" b="1">
                  <a:solidFill>
                    <a:srgbClr val="FFFFFF"/>
                  </a:solidFill>
                  <a:latin typeface="Helvetica Neue"/>
                  <a:ea typeface="Helvetica Neue"/>
                  <a:cs typeface="Helvetica Neue"/>
                  <a:sym typeface="Helvetica Neue"/>
                </a:defRPr>
              </a:lvl1pPr>
            </a:lstStyle>
            <a:p>
              <a:pPr lvl="0">
                <a:defRPr sz="1800" b="0">
                  <a:solidFill>
                    <a:srgbClr val="000000"/>
                  </a:solidFill>
                </a:defRPr>
              </a:pPr>
              <a:r>
                <a:rPr sz="1000" b="1">
                  <a:solidFill>
                    <a:srgbClr val="FFFFFF"/>
                  </a:solidFill>
                </a:rPr>
                <a:t>2</a:t>
              </a:r>
            </a:p>
          </p:txBody>
        </p:sp>
      </p:grpSp>
      <p:grpSp>
        <p:nvGrpSpPr>
          <p:cNvPr id="4" name="Group 3"/>
          <p:cNvGrpSpPr/>
          <p:nvPr/>
        </p:nvGrpSpPr>
        <p:grpSpPr>
          <a:xfrm>
            <a:off x="1403567" y="1936316"/>
            <a:ext cx="267070" cy="274600"/>
            <a:chOff x="1403567" y="1936316"/>
            <a:chExt cx="267070" cy="274600"/>
          </a:xfrm>
        </p:grpSpPr>
        <p:sp>
          <p:nvSpPr>
            <p:cNvPr id="547" name="Shape 547"/>
            <p:cNvSpPr/>
            <p:nvPr/>
          </p:nvSpPr>
          <p:spPr>
            <a:xfrm>
              <a:off x="1403567" y="1936316"/>
              <a:ext cx="267070" cy="2746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777677"/>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548" name="Shape 548"/>
            <p:cNvSpPr/>
            <p:nvPr/>
          </p:nvSpPr>
          <p:spPr>
            <a:xfrm>
              <a:off x="1501835" y="1988479"/>
              <a:ext cx="70532" cy="153888"/>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ctr">
              <a:spAutoFit/>
            </a:bodyPr>
            <a:lstStyle>
              <a:lvl1pPr>
                <a:defRPr sz="1000" b="1">
                  <a:solidFill>
                    <a:srgbClr val="FFFFFF"/>
                  </a:solidFill>
                  <a:latin typeface="Helvetica Neue"/>
                  <a:ea typeface="Helvetica Neue"/>
                  <a:cs typeface="Helvetica Neue"/>
                  <a:sym typeface="Helvetica Neue"/>
                </a:defRPr>
              </a:lvl1pPr>
            </a:lstStyle>
            <a:p>
              <a:pPr lvl="0">
                <a:defRPr sz="1800" b="0">
                  <a:solidFill>
                    <a:srgbClr val="000000"/>
                  </a:solidFill>
                </a:defRPr>
              </a:pPr>
              <a:r>
                <a:rPr sz="1000" b="1">
                  <a:solidFill>
                    <a:srgbClr val="FFFFFF"/>
                  </a:solidFill>
                </a:rPr>
                <a:t>3</a:t>
              </a:r>
            </a:p>
          </p:txBody>
        </p:sp>
      </p:grpSp>
      <p:grpSp>
        <p:nvGrpSpPr>
          <p:cNvPr id="5" name="Group 4"/>
          <p:cNvGrpSpPr/>
          <p:nvPr/>
        </p:nvGrpSpPr>
        <p:grpSpPr>
          <a:xfrm>
            <a:off x="1920407" y="1936316"/>
            <a:ext cx="267070" cy="274600"/>
            <a:chOff x="1920407" y="1936316"/>
            <a:chExt cx="267070" cy="274600"/>
          </a:xfrm>
        </p:grpSpPr>
        <p:sp>
          <p:nvSpPr>
            <p:cNvPr id="550" name="Shape 550"/>
            <p:cNvSpPr/>
            <p:nvPr/>
          </p:nvSpPr>
          <p:spPr>
            <a:xfrm>
              <a:off x="1920407" y="1936316"/>
              <a:ext cx="267070" cy="2746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777677"/>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551" name="Shape 551"/>
            <p:cNvSpPr/>
            <p:nvPr/>
          </p:nvSpPr>
          <p:spPr>
            <a:xfrm>
              <a:off x="2018675" y="1988479"/>
              <a:ext cx="70532" cy="153888"/>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ctr">
              <a:spAutoFit/>
            </a:bodyPr>
            <a:lstStyle>
              <a:lvl1pPr>
                <a:defRPr sz="1000" b="1">
                  <a:solidFill>
                    <a:srgbClr val="FFFFFF"/>
                  </a:solidFill>
                  <a:latin typeface="Helvetica Neue"/>
                  <a:ea typeface="Helvetica Neue"/>
                  <a:cs typeface="Helvetica Neue"/>
                  <a:sym typeface="Helvetica Neue"/>
                </a:defRPr>
              </a:lvl1pPr>
            </a:lstStyle>
            <a:p>
              <a:pPr lvl="0">
                <a:defRPr sz="1800" b="0">
                  <a:solidFill>
                    <a:srgbClr val="000000"/>
                  </a:solidFill>
                </a:defRPr>
              </a:pPr>
              <a:r>
                <a:rPr sz="1000" b="1">
                  <a:solidFill>
                    <a:srgbClr val="FFFFFF"/>
                  </a:solidFill>
                </a:rPr>
                <a:t>4</a:t>
              </a:r>
            </a:p>
          </p:txBody>
        </p:sp>
      </p:grpSp>
      <p:grpSp>
        <p:nvGrpSpPr>
          <p:cNvPr id="6" name="Group 5"/>
          <p:cNvGrpSpPr/>
          <p:nvPr/>
        </p:nvGrpSpPr>
        <p:grpSpPr>
          <a:xfrm>
            <a:off x="2437247" y="1936316"/>
            <a:ext cx="267070" cy="274600"/>
            <a:chOff x="2437247" y="1936316"/>
            <a:chExt cx="267070" cy="274600"/>
          </a:xfrm>
        </p:grpSpPr>
        <p:sp>
          <p:nvSpPr>
            <p:cNvPr id="553" name="Shape 553"/>
            <p:cNvSpPr/>
            <p:nvPr/>
          </p:nvSpPr>
          <p:spPr>
            <a:xfrm>
              <a:off x="2437247" y="1936316"/>
              <a:ext cx="267070" cy="2746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777677"/>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554" name="Shape 554"/>
            <p:cNvSpPr/>
            <p:nvPr/>
          </p:nvSpPr>
          <p:spPr>
            <a:xfrm>
              <a:off x="2535515" y="1988479"/>
              <a:ext cx="70532" cy="153888"/>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ctr">
              <a:spAutoFit/>
            </a:bodyPr>
            <a:lstStyle>
              <a:lvl1pPr>
                <a:defRPr sz="1000" b="1">
                  <a:solidFill>
                    <a:srgbClr val="FFFFFF"/>
                  </a:solidFill>
                  <a:latin typeface="Helvetica Neue"/>
                  <a:ea typeface="Helvetica Neue"/>
                  <a:cs typeface="Helvetica Neue"/>
                  <a:sym typeface="Helvetica Neue"/>
                </a:defRPr>
              </a:lvl1pPr>
            </a:lstStyle>
            <a:p>
              <a:pPr lvl="0">
                <a:defRPr sz="1800" b="0">
                  <a:solidFill>
                    <a:srgbClr val="000000"/>
                  </a:solidFill>
                </a:defRPr>
              </a:pPr>
              <a:r>
                <a:rPr sz="1000" b="1">
                  <a:solidFill>
                    <a:srgbClr val="FFFFFF"/>
                  </a:solidFill>
                </a:rPr>
                <a:t>5</a:t>
              </a:r>
            </a:p>
          </p:txBody>
        </p:sp>
      </p:grpSp>
      <p:grpSp>
        <p:nvGrpSpPr>
          <p:cNvPr id="7" name="Group 6"/>
          <p:cNvGrpSpPr/>
          <p:nvPr/>
        </p:nvGrpSpPr>
        <p:grpSpPr>
          <a:xfrm>
            <a:off x="369887" y="2407009"/>
            <a:ext cx="267071" cy="274600"/>
            <a:chOff x="369887" y="2407009"/>
            <a:chExt cx="267071" cy="274600"/>
          </a:xfrm>
        </p:grpSpPr>
        <p:sp>
          <p:nvSpPr>
            <p:cNvPr id="556" name="Shape 556"/>
            <p:cNvSpPr/>
            <p:nvPr/>
          </p:nvSpPr>
          <p:spPr>
            <a:xfrm>
              <a:off x="369887" y="2407009"/>
              <a:ext cx="267071" cy="2746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777677"/>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557" name="Shape 557"/>
            <p:cNvSpPr/>
            <p:nvPr/>
          </p:nvSpPr>
          <p:spPr>
            <a:xfrm>
              <a:off x="468155" y="2459172"/>
              <a:ext cx="70532" cy="153888"/>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ctr">
              <a:spAutoFit/>
            </a:bodyPr>
            <a:lstStyle>
              <a:lvl1pPr>
                <a:defRPr sz="1000" b="1">
                  <a:solidFill>
                    <a:srgbClr val="FFFFFF"/>
                  </a:solidFill>
                  <a:latin typeface="Helvetica Neue"/>
                  <a:ea typeface="Helvetica Neue"/>
                  <a:cs typeface="Helvetica Neue"/>
                  <a:sym typeface="Helvetica Neue"/>
                </a:defRPr>
              </a:lvl1pPr>
            </a:lstStyle>
            <a:p>
              <a:pPr lvl="0">
                <a:defRPr sz="1800" b="0">
                  <a:solidFill>
                    <a:srgbClr val="000000"/>
                  </a:solidFill>
                </a:defRPr>
              </a:pPr>
              <a:r>
                <a:rPr sz="1000" b="1">
                  <a:solidFill>
                    <a:srgbClr val="FFFFFF"/>
                  </a:solidFill>
                </a:rPr>
                <a:t>6</a:t>
              </a:r>
            </a:p>
          </p:txBody>
        </p:sp>
      </p:grpSp>
      <p:grpSp>
        <p:nvGrpSpPr>
          <p:cNvPr id="8" name="Group 7"/>
          <p:cNvGrpSpPr/>
          <p:nvPr/>
        </p:nvGrpSpPr>
        <p:grpSpPr>
          <a:xfrm>
            <a:off x="886727" y="2405044"/>
            <a:ext cx="267071" cy="274600"/>
            <a:chOff x="886727" y="2405044"/>
            <a:chExt cx="267071" cy="274600"/>
          </a:xfrm>
        </p:grpSpPr>
        <p:sp>
          <p:nvSpPr>
            <p:cNvPr id="559" name="Shape 559"/>
            <p:cNvSpPr/>
            <p:nvPr/>
          </p:nvSpPr>
          <p:spPr>
            <a:xfrm>
              <a:off x="886727" y="2405044"/>
              <a:ext cx="267071" cy="2746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777677"/>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560" name="Shape 560"/>
            <p:cNvSpPr/>
            <p:nvPr/>
          </p:nvSpPr>
          <p:spPr>
            <a:xfrm>
              <a:off x="984995" y="2457207"/>
              <a:ext cx="70532" cy="153888"/>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ctr">
              <a:spAutoFit/>
            </a:bodyPr>
            <a:lstStyle>
              <a:lvl1pPr>
                <a:defRPr sz="1000" b="1">
                  <a:solidFill>
                    <a:srgbClr val="FFFFFF"/>
                  </a:solidFill>
                  <a:latin typeface="Helvetica Neue"/>
                  <a:ea typeface="Helvetica Neue"/>
                  <a:cs typeface="Helvetica Neue"/>
                  <a:sym typeface="Helvetica Neue"/>
                </a:defRPr>
              </a:lvl1pPr>
            </a:lstStyle>
            <a:p>
              <a:pPr lvl="0">
                <a:defRPr sz="1800" b="0">
                  <a:solidFill>
                    <a:srgbClr val="000000"/>
                  </a:solidFill>
                </a:defRPr>
              </a:pPr>
              <a:r>
                <a:rPr sz="1000" b="1">
                  <a:solidFill>
                    <a:srgbClr val="FFFFFF"/>
                  </a:solidFill>
                </a:rPr>
                <a:t>7</a:t>
              </a:r>
            </a:p>
          </p:txBody>
        </p:sp>
      </p:grpSp>
      <p:grpSp>
        <p:nvGrpSpPr>
          <p:cNvPr id="9" name="Group 8"/>
          <p:cNvGrpSpPr/>
          <p:nvPr/>
        </p:nvGrpSpPr>
        <p:grpSpPr>
          <a:xfrm>
            <a:off x="1403567" y="2407009"/>
            <a:ext cx="267070" cy="274600"/>
            <a:chOff x="1403567" y="2407009"/>
            <a:chExt cx="267070" cy="274600"/>
          </a:xfrm>
        </p:grpSpPr>
        <p:sp>
          <p:nvSpPr>
            <p:cNvPr id="562" name="Shape 562"/>
            <p:cNvSpPr/>
            <p:nvPr/>
          </p:nvSpPr>
          <p:spPr>
            <a:xfrm>
              <a:off x="1403567" y="2407009"/>
              <a:ext cx="267070" cy="2746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777677"/>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563" name="Shape 563"/>
            <p:cNvSpPr/>
            <p:nvPr/>
          </p:nvSpPr>
          <p:spPr>
            <a:xfrm>
              <a:off x="1501835" y="2459172"/>
              <a:ext cx="70532" cy="153888"/>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ctr">
              <a:spAutoFit/>
            </a:bodyPr>
            <a:lstStyle>
              <a:lvl1pPr>
                <a:defRPr sz="1000" b="1">
                  <a:solidFill>
                    <a:srgbClr val="FFFFFF"/>
                  </a:solidFill>
                  <a:latin typeface="Helvetica Neue"/>
                  <a:ea typeface="Helvetica Neue"/>
                  <a:cs typeface="Helvetica Neue"/>
                  <a:sym typeface="Helvetica Neue"/>
                </a:defRPr>
              </a:lvl1pPr>
            </a:lstStyle>
            <a:p>
              <a:pPr lvl="0">
                <a:defRPr sz="1800" b="0">
                  <a:solidFill>
                    <a:srgbClr val="000000"/>
                  </a:solidFill>
                </a:defRPr>
              </a:pPr>
              <a:r>
                <a:rPr sz="1000" b="1">
                  <a:solidFill>
                    <a:srgbClr val="FFFFFF"/>
                  </a:solidFill>
                </a:rPr>
                <a:t>8</a:t>
              </a:r>
            </a:p>
          </p:txBody>
        </p:sp>
      </p:grpSp>
      <p:grpSp>
        <p:nvGrpSpPr>
          <p:cNvPr id="10" name="Group 9"/>
          <p:cNvGrpSpPr/>
          <p:nvPr/>
        </p:nvGrpSpPr>
        <p:grpSpPr>
          <a:xfrm>
            <a:off x="1920407" y="2407009"/>
            <a:ext cx="267070" cy="274600"/>
            <a:chOff x="1920407" y="2407009"/>
            <a:chExt cx="267070" cy="274600"/>
          </a:xfrm>
        </p:grpSpPr>
        <p:sp>
          <p:nvSpPr>
            <p:cNvPr id="565" name="Shape 565"/>
            <p:cNvSpPr/>
            <p:nvPr/>
          </p:nvSpPr>
          <p:spPr>
            <a:xfrm>
              <a:off x="1920407" y="2407009"/>
              <a:ext cx="267070" cy="2746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777677"/>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566" name="Shape 566"/>
            <p:cNvSpPr/>
            <p:nvPr/>
          </p:nvSpPr>
          <p:spPr>
            <a:xfrm>
              <a:off x="2018675" y="2459172"/>
              <a:ext cx="70532" cy="153888"/>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ctr">
              <a:spAutoFit/>
            </a:bodyPr>
            <a:lstStyle>
              <a:lvl1pPr>
                <a:defRPr sz="1000" b="1">
                  <a:solidFill>
                    <a:srgbClr val="FFFFFF"/>
                  </a:solidFill>
                  <a:latin typeface="Helvetica Neue"/>
                  <a:ea typeface="Helvetica Neue"/>
                  <a:cs typeface="Helvetica Neue"/>
                  <a:sym typeface="Helvetica Neue"/>
                </a:defRPr>
              </a:lvl1pPr>
            </a:lstStyle>
            <a:p>
              <a:pPr lvl="0">
                <a:defRPr sz="1800" b="0">
                  <a:solidFill>
                    <a:srgbClr val="000000"/>
                  </a:solidFill>
                </a:defRPr>
              </a:pPr>
              <a:r>
                <a:rPr sz="1000" b="1">
                  <a:solidFill>
                    <a:srgbClr val="FFFFFF"/>
                  </a:solidFill>
                </a:rPr>
                <a:t>9</a:t>
              </a:r>
            </a:p>
          </p:txBody>
        </p:sp>
      </p:grpSp>
      <p:grpSp>
        <p:nvGrpSpPr>
          <p:cNvPr id="11" name="Group 10"/>
          <p:cNvGrpSpPr/>
          <p:nvPr/>
        </p:nvGrpSpPr>
        <p:grpSpPr>
          <a:xfrm>
            <a:off x="2437247" y="2407009"/>
            <a:ext cx="267070" cy="274600"/>
            <a:chOff x="2437247" y="2407009"/>
            <a:chExt cx="267070" cy="274600"/>
          </a:xfrm>
        </p:grpSpPr>
        <p:sp>
          <p:nvSpPr>
            <p:cNvPr id="568" name="Shape 568"/>
            <p:cNvSpPr/>
            <p:nvPr/>
          </p:nvSpPr>
          <p:spPr>
            <a:xfrm>
              <a:off x="2437247" y="2407009"/>
              <a:ext cx="267070" cy="2746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777677"/>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569" name="Shape 569"/>
            <p:cNvSpPr/>
            <p:nvPr/>
          </p:nvSpPr>
          <p:spPr>
            <a:xfrm>
              <a:off x="2500249" y="2459172"/>
              <a:ext cx="141064" cy="153888"/>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ctr">
              <a:spAutoFit/>
            </a:bodyPr>
            <a:lstStyle>
              <a:lvl1pPr>
                <a:defRPr sz="1000" b="1">
                  <a:solidFill>
                    <a:srgbClr val="FFFFFF"/>
                  </a:solidFill>
                  <a:latin typeface="Helvetica Neue"/>
                  <a:ea typeface="Helvetica Neue"/>
                  <a:cs typeface="Helvetica Neue"/>
                  <a:sym typeface="Helvetica Neue"/>
                </a:defRPr>
              </a:lvl1pPr>
            </a:lstStyle>
            <a:p>
              <a:pPr lvl="0">
                <a:defRPr sz="1800" b="0">
                  <a:solidFill>
                    <a:srgbClr val="000000"/>
                  </a:solidFill>
                </a:defRPr>
              </a:pPr>
              <a:r>
                <a:rPr sz="1000" b="1">
                  <a:solidFill>
                    <a:srgbClr val="FFFFFF"/>
                  </a:solidFill>
                </a:rPr>
                <a:t>10</a:t>
              </a:r>
            </a:p>
          </p:txBody>
        </p:sp>
      </p:grpSp>
      <p:grpSp>
        <p:nvGrpSpPr>
          <p:cNvPr id="12" name="Group 11"/>
          <p:cNvGrpSpPr/>
          <p:nvPr/>
        </p:nvGrpSpPr>
        <p:grpSpPr>
          <a:xfrm>
            <a:off x="369887" y="2899055"/>
            <a:ext cx="267071" cy="274600"/>
            <a:chOff x="369887" y="2899055"/>
            <a:chExt cx="267071" cy="274600"/>
          </a:xfrm>
        </p:grpSpPr>
        <p:sp>
          <p:nvSpPr>
            <p:cNvPr id="571" name="Shape 571"/>
            <p:cNvSpPr/>
            <p:nvPr/>
          </p:nvSpPr>
          <p:spPr>
            <a:xfrm>
              <a:off x="369887" y="2899055"/>
              <a:ext cx="267071" cy="2746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777677"/>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572" name="Shape 572"/>
            <p:cNvSpPr/>
            <p:nvPr/>
          </p:nvSpPr>
          <p:spPr>
            <a:xfrm>
              <a:off x="432890" y="2951218"/>
              <a:ext cx="141064" cy="153888"/>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ctr">
              <a:spAutoFit/>
            </a:bodyPr>
            <a:lstStyle>
              <a:lvl1pPr>
                <a:defRPr sz="1000" b="1">
                  <a:solidFill>
                    <a:srgbClr val="FFFFFF"/>
                  </a:solidFill>
                  <a:latin typeface="Helvetica Neue"/>
                  <a:ea typeface="Helvetica Neue"/>
                  <a:cs typeface="Helvetica Neue"/>
                  <a:sym typeface="Helvetica Neue"/>
                </a:defRPr>
              </a:lvl1pPr>
            </a:lstStyle>
            <a:p>
              <a:pPr lvl="0">
                <a:defRPr sz="1800" b="0">
                  <a:solidFill>
                    <a:srgbClr val="000000"/>
                  </a:solidFill>
                </a:defRPr>
              </a:pPr>
              <a:r>
                <a:rPr sz="1000" b="1">
                  <a:solidFill>
                    <a:srgbClr val="FFFFFF"/>
                  </a:solidFill>
                </a:rPr>
                <a:t>11</a:t>
              </a:r>
            </a:p>
          </p:txBody>
        </p:sp>
      </p:grpSp>
      <p:grpSp>
        <p:nvGrpSpPr>
          <p:cNvPr id="20" name="Group 19"/>
          <p:cNvGrpSpPr/>
          <p:nvPr/>
        </p:nvGrpSpPr>
        <p:grpSpPr>
          <a:xfrm>
            <a:off x="886727" y="2897090"/>
            <a:ext cx="267071" cy="274600"/>
            <a:chOff x="886727" y="2897090"/>
            <a:chExt cx="267071" cy="274600"/>
          </a:xfrm>
        </p:grpSpPr>
        <p:sp>
          <p:nvSpPr>
            <p:cNvPr id="574" name="Shape 574"/>
            <p:cNvSpPr/>
            <p:nvPr/>
          </p:nvSpPr>
          <p:spPr>
            <a:xfrm>
              <a:off x="886727" y="2897090"/>
              <a:ext cx="267071" cy="2746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777677"/>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575" name="Shape 575"/>
            <p:cNvSpPr/>
            <p:nvPr/>
          </p:nvSpPr>
          <p:spPr>
            <a:xfrm>
              <a:off x="949730" y="2949253"/>
              <a:ext cx="141064" cy="153888"/>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ctr">
              <a:spAutoFit/>
            </a:bodyPr>
            <a:lstStyle>
              <a:lvl1pPr>
                <a:defRPr sz="1000" b="1">
                  <a:solidFill>
                    <a:srgbClr val="FFFFFF"/>
                  </a:solidFill>
                  <a:latin typeface="Helvetica Neue"/>
                  <a:ea typeface="Helvetica Neue"/>
                  <a:cs typeface="Helvetica Neue"/>
                  <a:sym typeface="Helvetica Neue"/>
                </a:defRPr>
              </a:lvl1pPr>
            </a:lstStyle>
            <a:p>
              <a:pPr lvl="0">
                <a:defRPr sz="1800" b="0">
                  <a:solidFill>
                    <a:srgbClr val="000000"/>
                  </a:solidFill>
                </a:defRPr>
              </a:pPr>
              <a:r>
                <a:rPr sz="1000" b="1">
                  <a:solidFill>
                    <a:srgbClr val="FFFFFF"/>
                  </a:solidFill>
                </a:rPr>
                <a:t>12</a:t>
              </a:r>
            </a:p>
          </p:txBody>
        </p:sp>
      </p:grpSp>
      <p:grpSp>
        <p:nvGrpSpPr>
          <p:cNvPr id="13" name="Group 12"/>
          <p:cNvGrpSpPr/>
          <p:nvPr/>
        </p:nvGrpSpPr>
        <p:grpSpPr>
          <a:xfrm>
            <a:off x="1403567" y="2899055"/>
            <a:ext cx="267070" cy="274600"/>
            <a:chOff x="1403567" y="2899055"/>
            <a:chExt cx="267070" cy="274600"/>
          </a:xfrm>
        </p:grpSpPr>
        <p:sp>
          <p:nvSpPr>
            <p:cNvPr id="577" name="Shape 577"/>
            <p:cNvSpPr/>
            <p:nvPr/>
          </p:nvSpPr>
          <p:spPr>
            <a:xfrm>
              <a:off x="1403567" y="2899055"/>
              <a:ext cx="267070" cy="2746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777677"/>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578" name="Shape 578"/>
            <p:cNvSpPr/>
            <p:nvPr/>
          </p:nvSpPr>
          <p:spPr>
            <a:xfrm>
              <a:off x="1466569" y="2951218"/>
              <a:ext cx="141064" cy="153888"/>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ctr">
              <a:spAutoFit/>
            </a:bodyPr>
            <a:lstStyle>
              <a:lvl1pPr>
                <a:defRPr sz="1000" b="1">
                  <a:solidFill>
                    <a:srgbClr val="FFFFFF"/>
                  </a:solidFill>
                  <a:latin typeface="Helvetica Neue"/>
                  <a:ea typeface="Helvetica Neue"/>
                  <a:cs typeface="Helvetica Neue"/>
                  <a:sym typeface="Helvetica Neue"/>
                </a:defRPr>
              </a:lvl1pPr>
            </a:lstStyle>
            <a:p>
              <a:pPr lvl="0">
                <a:defRPr sz="1800" b="0">
                  <a:solidFill>
                    <a:srgbClr val="000000"/>
                  </a:solidFill>
                </a:defRPr>
              </a:pPr>
              <a:r>
                <a:rPr sz="1000" b="1">
                  <a:solidFill>
                    <a:srgbClr val="FFFFFF"/>
                  </a:solidFill>
                </a:rPr>
                <a:t>13</a:t>
              </a:r>
            </a:p>
          </p:txBody>
        </p:sp>
      </p:grpSp>
      <p:grpSp>
        <p:nvGrpSpPr>
          <p:cNvPr id="21" name="Group 20"/>
          <p:cNvGrpSpPr/>
          <p:nvPr/>
        </p:nvGrpSpPr>
        <p:grpSpPr>
          <a:xfrm>
            <a:off x="1920407" y="2899055"/>
            <a:ext cx="267070" cy="274600"/>
            <a:chOff x="1920407" y="2899055"/>
            <a:chExt cx="267070" cy="274600"/>
          </a:xfrm>
        </p:grpSpPr>
        <p:sp>
          <p:nvSpPr>
            <p:cNvPr id="580" name="Shape 580"/>
            <p:cNvSpPr/>
            <p:nvPr/>
          </p:nvSpPr>
          <p:spPr>
            <a:xfrm>
              <a:off x="1920407" y="2899055"/>
              <a:ext cx="267070" cy="2746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777677"/>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581" name="Shape 581"/>
            <p:cNvSpPr/>
            <p:nvPr/>
          </p:nvSpPr>
          <p:spPr>
            <a:xfrm>
              <a:off x="1983409" y="2951218"/>
              <a:ext cx="141064" cy="153888"/>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ctr">
              <a:spAutoFit/>
            </a:bodyPr>
            <a:lstStyle>
              <a:lvl1pPr>
                <a:defRPr sz="1000" b="1">
                  <a:solidFill>
                    <a:srgbClr val="FFFFFF"/>
                  </a:solidFill>
                  <a:latin typeface="Helvetica Neue"/>
                  <a:ea typeface="Helvetica Neue"/>
                  <a:cs typeface="Helvetica Neue"/>
                  <a:sym typeface="Helvetica Neue"/>
                </a:defRPr>
              </a:lvl1pPr>
            </a:lstStyle>
            <a:p>
              <a:pPr lvl="0">
                <a:defRPr sz="1800" b="0">
                  <a:solidFill>
                    <a:srgbClr val="000000"/>
                  </a:solidFill>
                </a:defRPr>
              </a:pPr>
              <a:r>
                <a:rPr sz="1000" b="1">
                  <a:solidFill>
                    <a:srgbClr val="FFFFFF"/>
                  </a:solidFill>
                </a:rPr>
                <a:t>14</a:t>
              </a:r>
            </a:p>
          </p:txBody>
        </p:sp>
      </p:grpSp>
      <p:grpSp>
        <p:nvGrpSpPr>
          <p:cNvPr id="22" name="Group 21"/>
          <p:cNvGrpSpPr/>
          <p:nvPr/>
        </p:nvGrpSpPr>
        <p:grpSpPr>
          <a:xfrm>
            <a:off x="2437247" y="2899055"/>
            <a:ext cx="267070" cy="274600"/>
            <a:chOff x="2437247" y="2899055"/>
            <a:chExt cx="267070" cy="274600"/>
          </a:xfrm>
        </p:grpSpPr>
        <p:sp>
          <p:nvSpPr>
            <p:cNvPr id="583" name="Shape 583"/>
            <p:cNvSpPr/>
            <p:nvPr/>
          </p:nvSpPr>
          <p:spPr>
            <a:xfrm>
              <a:off x="2437247" y="2899055"/>
              <a:ext cx="267070" cy="2746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777677"/>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584" name="Shape 584"/>
            <p:cNvSpPr/>
            <p:nvPr/>
          </p:nvSpPr>
          <p:spPr>
            <a:xfrm>
              <a:off x="2500249" y="2951218"/>
              <a:ext cx="141064" cy="153888"/>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ctr">
              <a:spAutoFit/>
            </a:bodyPr>
            <a:lstStyle>
              <a:lvl1pPr>
                <a:defRPr sz="1000" b="1">
                  <a:solidFill>
                    <a:srgbClr val="FFFFFF"/>
                  </a:solidFill>
                  <a:latin typeface="Helvetica Neue"/>
                  <a:ea typeface="Helvetica Neue"/>
                  <a:cs typeface="Helvetica Neue"/>
                  <a:sym typeface="Helvetica Neue"/>
                </a:defRPr>
              </a:lvl1pPr>
            </a:lstStyle>
            <a:p>
              <a:pPr lvl="0">
                <a:defRPr sz="1800" b="0">
                  <a:solidFill>
                    <a:srgbClr val="000000"/>
                  </a:solidFill>
                </a:defRPr>
              </a:pPr>
              <a:r>
                <a:rPr sz="1000" b="1">
                  <a:solidFill>
                    <a:srgbClr val="FFFFFF"/>
                  </a:solidFill>
                </a:rPr>
                <a:t>15</a:t>
              </a:r>
            </a:p>
          </p:txBody>
        </p:sp>
      </p:grpSp>
      <p:grpSp>
        <p:nvGrpSpPr>
          <p:cNvPr id="17" name="Group 16"/>
          <p:cNvGrpSpPr/>
          <p:nvPr/>
        </p:nvGrpSpPr>
        <p:grpSpPr>
          <a:xfrm>
            <a:off x="369887" y="3412453"/>
            <a:ext cx="267071" cy="274601"/>
            <a:chOff x="369887" y="3412453"/>
            <a:chExt cx="267071" cy="274601"/>
          </a:xfrm>
        </p:grpSpPr>
        <p:sp>
          <p:nvSpPr>
            <p:cNvPr id="586" name="Shape 586"/>
            <p:cNvSpPr/>
            <p:nvPr/>
          </p:nvSpPr>
          <p:spPr>
            <a:xfrm>
              <a:off x="369887" y="3412453"/>
              <a:ext cx="267071" cy="2746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777677"/>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587" name="Shape 587"/>
            <p:cNvSpPr/>
            <p:nvPr/>
          </p:nvSpPr>
          <p:spPr>
            <a:xfrm>
              <a:off x="432890" y="3464617"/>
              <a:ext cx="141064" cy="153888"/>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ctr">
              <a:spAutoFit/>
            </a:bodyPr>
            <a:lstStyle>
              <a:lvl1pPr>
                <a:defRPr sz="1000" b="1">
                  <a:solidFill>
                    <a:srgbClr val="FFFFFF"/>
                  </a:solidFill>
                  <a:latin typeface="Helvetica Neue"/>
                  <a:ea typeface="Helvetica Neue"/>
                  <a:cs typeface="Helvetica Neue"/>
                  <a:sym typeface="Helvetica Neue"/>
                </a:defRPr>
              </a:lvl1pPr>
            </a:lstStyle>
            <a:p>
              <a:pPr lvl="0">
                <a:defRPr sz="1800" b="0">
                  <a:solidFill>
                    <a:srgbClr val="000000"/>
                  </a:solidFill>
                </a:defRPr>
              </a:pPr>
              <a:r>
                <a:rPr sz="1000" b="1">
                  <a:solidFill>
                    <a:srgbClr val="FFFFFF"/>
                  </a:solidFill>
                </a:rPr>
                <a:t>16</a:t>
              </a:r>
            </a:p>
          </p:txBody>
        </p:sp>
      </p:grpSp>
      <p:grpSp>
        <p:nvGrpSpPr>
          <p:cNvPr id="23" name="Group 22"/>
          <p:cNvGrpSpPr/>
          <p:nvPr/>
        </p:nvGrpSpPr>
        <p:grpSpPr>
          <a:xfrm>
            <a:off x="886727" y="3410489"/>
            <a:ext cx="267071" cy="274600"/>
            <a:chOff x="886727" y="3410489"/>
            <a:chExt cx="267071" cy="274600"/>
          </a:xfrm>
        </p:grpSpPr>
        <p:sp>
          <p:nvSpPr>
            <p:cNvPr id="589" name="Shape 589"/>
            <p:cNvSpPr/>
            <p:nvPr/>
          </p:nvSpPr>
          <p:spPr>
            <a:xfrm>
              <a:off x="886727" y="3410489"/>
              <a:ext cx="267071" cy="2746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777677"/>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590" name="Shape 590"/>
            <p:cNvSpPr/>
            <p:nvPr/>
          </p:nvSpPr>
          <p:spPr>
            <a:xfrm>
              <a:off x="949730" y="3462652"/>
              <a:ext cx="141064" cy="153888"/>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ctr">
              <a:spAutoFit/>
            </a:bodyPr>
            <a:lstStyle>
              <a:lvl1pPr>
                <a:defRPr sz="1000" b="1">
                  <a:solidFill>
                    <a:srgbClr val="FFFFFF"/>
                  </a:solidFill>
                  <a:latin typeface="Helvetica Neue"/>
                  <a:ea typeface="Helvetica Neue"/>
                  <a:cs typeface="Helvetica Neue"/>
                  <a:sym typeface="Helvetica Neue"/>
                </a:defRPr>
              </a:lvl1pPr>
            </a:lstStyle>
            <a:p>
              <a:pPr lvl="0">
                <a:defRPr sz="1800" b="0">
                  <a:solidFill>
                    <a:srgbClr val="000000"/>
                  </a:solidFill>
                </a:defRPr>
              </a:pPr>
              <a:r>
                <a:rPr sz="1000" b="1">
                  <a:solidFill>
                    <a:srgbClr val="FFFFFF"/>
                  </a:solidFill>
                </a:rPr>
                <a:t>17</a:t>
              </a:r>
            </a:p>
          </p:txBody>
        </p:sp>
      </p:grpSp>
      <p:grpSp>
        <p:nvGrpSpPr>
          <p:cNvPr id="24" name="Group 23"/>
          <p:cNvGrpSpPr/>
          <p:nvPr/>
        </p:nvGrpSpPr>
        <p:grpSpPr>
          <a:xfrm>
            <a:off x="1403567" y="3412453"/>
            <a:ext cx="267070" cy="274601"/>
            <a:chOff x="1403567" y="3412453"/>
            <a:chExt cx="267070" cy="274601"/>
          </a:xfrm>
        </p:grpSpPr>
        <p:sp>
          <p:nvSpPr>
            <p:cNvPr id="592" name="Shape 592"/>
            <p:cNvSpPr/>
            <p:nvPr/>
          </p:nvSpPr>
          <p:spPr>
            <a:xfrm>
              <a:off x="1403567" y="3412453"/>
              <a:ext cx="267070" cy="2746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777677"/>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593" name="Shape 593"/>
            <p:cNvSpPr/>
            <p:nvPr/>
          </p:nvSpPr>
          <p:spPr>
            <a:xfrm>
              <a:off x="1466569" y="3464617"/>
              <a:ext cx="141064" cy="153888"/>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ctr">
              <a:spAutoFit/>
            </a:bodyPr>
            <a:lstStyle>
              <a:lvl1pPr>
                <a:defRPr sz="1000" b="1">
                  <a:solidFill>
                    <a:srgbClr val="FFFFFF"/>
                  </a:solidFill>
                  <a:latin typeface="Helvetica Neue"/>
                  <a:ea typeface="Helvetica Neue"/>
                  <a:cs typeface="Helvetica Neue"/>
                  <a:sym typeface="Helvetica Neue"/>
                </a:defRPr>
              </a:lvl1pPr>
            </a:lstStyle>
            <a:p>
              <a:pPr lvl="0">
                <a:defRPr sz="1800" b="0">
                  <a:solidFill>
                    <a:srgbClr val="000000"/>
                  </a:solidFill>
                </a:defRPr>
              </a:pPr>
              <a:r>
                <a:rPr sz="1000" b="1">
                  <a:solidFill>
                    <a:srgbClr val="FFFFFF"/>
                  </a:solidFill>
                </a:rPr>
                <a:t>18</a:t>
              </a:r>
            </a:p>
          </p:txBody>
        </p:sp>
      </p:grpSp>
      <p:grpSp>
        <p:nvGrpSpPr>
          <p:cNvPr id="25" name="Group 24"/>
          <p:cNvGrpSpPr/>
          <p:nvPr/>
        </p:nvGrpSpPr>
        <p:grpSpPr>
          <a:xfrm>
            <a:off x="1920407" y="3412453"/>
            <a:ext cx="267070" cy="274601"/>
            <a:chOff x="1920407" y="3412453"/>
            <a:chExt cx="267070" cy="274601"/>
          </a:xfrm>
        </p:grpSpPr>
        <p:sp>
          <p:nvSpPr>
            <p:cNvPr id="595" name="Shape 595"/>
            <p:cNvSpPr/>
            <p:nvPr/>
          </p:nvSpPr>
          <p:spPr>
            <a:xfrm>
              <a:off x="1920407" y="3412453"/>
              <a:ext cx="267070" cy="2746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777677"/>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596" name="Shape 596"/>
            <p:cNvSpPr/>
            <p:nvPr/>
          </p:nvSpPr>
          <p:spPr>
            <a:xfrm>
              <a:off x="1983409" y="3464617"/>
              <a:ext cx="141064" cy="153888"/>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ctr">
              <a:spAutoFit/>
            </a:bodyPr>
            <a:lstStyle>
              <a:lvl1pPr>
                <a:defRPr sz="1000" b="1">
                  <a:solidFill>
                    <a:srgbClr val="FFFFFF"/>
                  </a:solidFill>
                  <a:latin typeface="Helvetica Neue"/>
                  <a:ea typeface="Helvetica Neue"/>
                  <a:cs typeface="Helvetica Neue"/>
                  <a:sym typeface="Helvetica Neue"/>
                </a:defRPr>
              </a:lvl1pPr>
            </a:lstStyle>
            <a:p>
              <a:pPr lvl="0">
                <a:defRPr sz="1800" b="0">
                  <a:solidFill>
                    <a:srgbClr val="000000"/>
                  </a:solidFill>
                </a:defRPr>
              </a:pPr>
              <a:r>
                <a:rPr sz="1000" b="1">
                  <a:solidFill>
                    <a:srgbClr val="FFFFFF"/>
                  </a:solidFill>
                </a:rPr>
                <a:t>19</a:t>
              </a:r>
            </a:p>
          </p:txBody>
        </p:sp>
      </p:grpSp>
      <p:grpSp>
        <p:nvGrpSpPr>
          <p:cNvPr id="26" name="Group 25"/>
          <p:cNvGrpSpPr/>
          <p:nvPr/>
        </p:nvGrpSpPr>
        <p:grpSpPr>
          <a:xfrm>
            <a:off x="2437247" y="3412453"/>
            <a:ext cx="267070" cy="274601"/>
            <a:chOff x="2437247" y="3412453"/>
            <a:chExt cx="267070" cy="274601"/>
          </a:xfrm>
        </p:grpSpPr>
        <p:sp>
          <p:nvSpPr>
            <p:cNvPr id="598" name="Shape 598"/>
            <p:cNvSpPr/>
            <p:nvPr/>
          </p:nvSpPr>
          <p:spPr>
            <a:xfrm>
              <a:off x="2437247" y="3412453"/>
              <a:ext cx="267070" cy="2746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777677"/>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599" name="Shape 599"/>
            <p:cNvSpPr/>
            <p:nvPr/>
          </p:nvSpPr>
          <p:spPr>
            <a:xfrm>
              <a:off x="2500249" y="3464617"/>
              <a:ext cx="141064" cy="153888"/>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ctr">
              <a:spAutoFit/>
            </a:bodyPr>
            <a:lstStyle>
              <a:lvl1pPr>
                <a:defRPr sz="1000" b="1">
                  <a:solidFill>
                    <a:srgbClr val="FFFFFF"/>
                  </a:solidFill>
                  <a:latin typeface="Helvetica Neue"/>
                  <a:ea typeface="Helvetica Neue"/>
                  <a:cs typeface="Helvetica Neue"/>
                  <a:sym typeface="Helvetica Neue"/>
                </a:defRPr>
              </a:lvl1pPr>
            </a:lstStyle>
            <a:p>
              <a:pPr lvl="0">
                <a:defRPr sz="1800" b="0">
                  <a:solidFill>
                    <a:srgbClr val="000000"/>
                  </a:solidFill>
                </a:defRPr>
              </a:pPr>
              <a:r>
                <a:rPr sz="1000" b="1">
                  <a:solidFill>
                    <a:srgbClr val="FFFFFF"/>
                  </a:solidFill>
                </a:rPr>
                <a:t>20</a:t>
              </a:r>
            </a:p>
          </p:txBody>
        </p:sp>
      </p:grpSp>
    </p:spTree>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8" name="Shape 538"/>
          <p:cNvSpPr/>
          <p:nvPr/>
        </p:nvSpPr>
        <p:spPr>
          <a:xfrm>
            <a:off x="-1" y="-1"/>
            <a:ext cx="10058402" cy="1620680"/>
          </a:xfrm>
          <a:prstGeom prst="rect">
            <a:avLst/>
          </a:prstGeom>
          <a:solidFill>
            <a:srgbClr val="DEE6EB"/>
          </a:solidFill>
          <a:ln w="3175">
            <a:miter lim="400000"/>
          </a:ln>
        </p:spPr>
        <p:txBody>
          <a:bodyPr lIns="0" tIns="0" rIns="0" bIns="0" anchor="ctr"/>
          <a:lstStyle/>
          <a:p>
            <a:pPr lvl="0">
              <a:defRPr sz="1800">
                <a:solidFill>
                  <a:srgbClr val="FFFFFF"/>
                </a:solidFill>
              </a:defRPr>
            </a:pPr>
            <a:endParaRPr/>
          </a:p>
        </p:txBody>
      </p:sp>
      <p:sp>
        <p:nvSpPr>
          <p:cNvPr id="539" name="Shape 539"/>
          <p:cNvSpPr/>
          <p:nvPr/>
        </p:nvSpPr>
        <p:spPr>
          <a:xfrm>
            <a:off x="369887" y="906462"/>
            <a:ext cx="4464052" cy="379591"/>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2400">
                <a:latin typeface="Helvetica Neue Light"/>
                <a:ea typeface="Helvetica Neue Light"/>
                <a:cs typeface="Helvetica Neue Light"/>
                <a:sym typeface="Helvetica Neue Light"/>
              </a:defRPr>
            </a:lvl1pPr>
          </a:lstStyle>
          <a:p>
            <a:pPr lvl="0">
              <a:defRPr sz="1800"/>
            </a:pPr>
            <a:r>
              <a:rPr lang="en-US" dirty="0"/>
              <a:t>Gray Icons </a:t>
            </a:r>
            <a:r>
              <a:rPr lang="en-US" dirty="0" smtClean="0"/>
              <a:t>and Arrows for </a:t>
            </a:r>
            <a:r>
              <a:rPr lang="en-US" dirty="0"/>
              <a:t>Background</a:t>
            </a:r>
          </a:p>
        </p:txBody>
      </p:sp>
      <p:sp>
        <p:nvSpPr>
          <p:cNvPr id="540" name="Shape 540"/>
          <p:cNvSpPr/>
          <p:nvPr/>
        </p:nvSpPr>
        <p:spPr>
          <a:xfrm>
            <a:off x="369887" y="542924"/>
            <a:ext cx="2654966" cy="281941"/>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p>
            <a:pPr lvl="0" algn="l" defTabSz="457200">
              <a:defRPr sz="1800"/>
            </a:pPr>
            <a:r>
              <a:rPr sz="1400">
                <a:latin typeface="HelvNeue Light for IBM"/>
                <a:ea typeface="HelvNeue Light for IBM"/>
                <a:cs typeface="HelvNeue Light for IBM"/>
                <a:sym typeface="HelvNeue Light for IBM"/>
              </a:rPr>
              <a:t>IBM </a:t>
            </a:r>
            <a:r>
              <a:rPr sz="1400">
                <a:latin typeface="HelvNeue Medium for IBM"/>
                <a:ea typeface="HelvNeue Medium for IBM"/>
                <a:cs typeface="HelvNeue Medium for IBM"/>
                <a:sym typeface="HelvNeue Medium for IBM"/>
              </a:rPr>
              <a:t>Cloud Architecture Center</a:t>
            </a:r>
          </a:p>
        </p:txBody>
      </p:sp>
      <p:sp>
        <p:nvSpPr>
          <p:cNvPr id="2" name="TextBox 1"/>
          <p:cNvSpPr txBox="1"/>
          <p:nvPr/>
        </p:nvSpPr>
        <p:spPr>
          <a:xfrm>
            <a:off x="357229" y="3097292"/>
            <a:ext cx="5433971" cy="1187343"/>
          </a:xfrm>
          <a:prstGeom prst="rect">
            <a:avLst/>
          </a:prstGeom>
          <a:noFill/>
          <a:ln w="3175"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39290" tIns="39290" rIns="39290" bIns="39290" numCol="1" spcCol="38100" rtlCol="0" anchor="ctr">
            <a:spAutoFit/>
          </a:bodyPr>
          <a:lstStyle/>
          <a:p>
            <a:pPr marL="174625" lvl="0" indent="-174625" algn="l" defTabSz="1371600">
              <a:buFont typeface="+mj-lt"/>
              <a:buAutoNum type="arabicPeriod"/>
              <a:defRPr sz="1800"/>
            </a:pPr>
            <a:r>
              <a:rPr lang="en-US" sz="1200" dirty="0" smtClean="0">
                <a:latin typeface="Helvetica Neue"/>
                <a:ea typeface="Helvetica Neue"/>
                <a:cs typeface="Helvetica Neue"/>
                <a:sym typeface="Helvetica Neue"/>
              </a:rPr>
              <a:t>Select icon </a:t>
            </a:r>
            <a:r>
              <a:rPr lang="en-US" sz="1200" dirty="0">
                <a:latin typeface="Helvetica Neue"/>
                <a:ea typeface="Helvetica Neue"/>
                <a:cs typeface="Helvetica Neue"/>
                <a:sym typeface="Helvetica Neue"/>
              </a:rPr>
              <a:t>and ungroup.</a:t>
            </a:r>
          </a:p>
          <a:p>
            <a:pPr marL="174625" lvl="0" indent="-174625" algn="l" defTabSz="1371600">
              <a:buFont typeface="+mj-lt"/>
              <a:buAutoNum type="arabicPeriod"/>
              <a:defRPr sz="1800"/>
            </a:pPr>
            <a:r>
              <a:rPr lang="en-US" sz="1200" dirty="0">
                <a:latin typeface="Helvetica Neue"/>
                <a:ea typeface="Helvetica Neue"/>
                <a:cs typeface="Helvetica Neue"/>
                <a:sym typeface="Helvetica Neue"/>
              </a:rPr>
              <a:t>Select the icon background and change the fill color to R221, G221, B221. This is a standard color. See the picture.</a:t>
            </a:r>
          </a:p>
          <a:p>
            <a:pPr marL="174625" lvl="0" indent="-174625" algn="l" defTabSz="1371600">
              <a:buFont typeface="+mj-lt"/>
              <a:buAutoNum type="arabicPeriod"/>
              <a:defRPr sz="1800"/>
            </a:pPr>
            <a:r>
              <a:rPr lang="en-US" sz="1200" dirty="0">
                <a:latin typeface="Helvetica Neue"/>
                <a:ea typeface="Helvetica Neue"/>
                <a:cs typeface="Helvetica Neue"/>
                <a:sym typeface="Helvetica Neue"/>
              </a:rPr>
              <a:t>Change the text to the same color.</a:t>
            </a:r>
          </a:p>
          <a:p>
            <a:pPr marL="174625" lvl="0" indent="-174625" algn="l" defTabSz="1371600">
              <a:buFont typeface="+mj-lt"/>
              <a:buAutoNum type="arabicPeriod"/>
              <a:defRPr sz="1800"/>
            </a:pPr>
            <a:r>
              <a:rPr lang="en-US" sz="1200" dirty="0">
                <a:latin typeface="Helvetica Neue"/>
                <a:ea typeface="Helvetica Neue"/>
                <a:cs typeface="Helvetica Neue"/>
                <a:sym typeface="Helvetica Neue"/>
              </a:rPr>
              <a:t>Regroup the icon.</a:t>
            </a:r>
          </a:p>
          <a:p>
            <a:pPr marL="174625" lvl="0" indent="-174625" algn="l" defTabSz="1371600">
              <a:buFont typeface="+mj-lt"/>
              <a:buAutoNum type="arabicPeriod"/>
              <a:defRPr sz="1800"/>
            </a:pPr>
            <a:r>
              <a:rPr lang="en-US" sz="1200" dirty="0">
                <a:latin typeface="Helvetica Neue"/>
                <a:ea typeface="Helvetica Neue"/>
                <a:cs typeface="Helvetica Neue"/>
                <a:sym typeface="Helvetica Neue"/>
              </a:rPr>
              <a:t>Change background arrows to the same color</a:t>
            </a:r>
            <a:r>
              <a:rPr lang="en-US" sz="1200" dirty="0" smtClean="0">
                <a:latin typeface="Helvetica Neue"/>
                <a:ea typeface="Helvetica Neue"/>
                <a:cs typeface="Helvetica Neue"/>
                <a:sym typeface="Helvetica Neue"/>
              </a:rPr>
              <a:t>.</a:t>
            </a:r>
            <a:endParaRPr lang="en-US" sz="1200" dirty="0">
              <a:latin typeface="Helvetica Neue"/>
              <a:ea typeface="Helvetica Neue"/>
              <a:cs typeface="Helvetica Neue"/>
              <a:sym typeface="Helvetica Neue"/>
            </a:endParaRPr>
          </a:p>
        </p:txBody>
      </p:sp>
      <p:grpSp>
        <p:nvGrpSpPr>
          <p:cNvPr id="3" name="Group 2"/>
          <p:cNvGrpSpPr/>
          <p:nvPr/>
        </p:nvGrpSpPr>
        <p:grpSpPr>
          <a:xfrm>
            <a:off x="395255" y="1960358"/>
            <a:ext cx="713337" cy="943879"/>
            <a:chOff x="395255" y="1960358"/>
            <a:chExt cx="713337" cy="943879"/>
          </a:xfrm>
        </p:grpSpPr>
        <p:sp>
          <p:nvSpPr>
            <p:cNvPr id="67" name="Shape 524"/>
            <p:cNvSpPr/>
            <p:nvPr/>
          </p:nvSpPr>
          <p:spPr>
            <a:xfrm>
              <a:off x="398307" y="1960358"/>
              <a:ext cx="707233" cy="70723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DDDDDD"/>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68" name="Group 527"/>
            <p:cNvGrpSpPr/>
            <p:nvPr/>
          </p:nvGrpSpPr>
          <p:grpSpPr>
            <a:xfrm>
              <a:off x="395255" y="2035401"/>
              <a:ext cx="713337" cy="868836"/>
              <a:chOff x="92489" y="84617"/>
              <a:chExt cx="713335" cy="868834"/>
            </a:xfrm>
          </p:grpSpPr>
          <p:pic>
            <p:nvPicPr>
              <p:cNvPr id="69" name="_-50.png"/>
              <p:cNvPicPr/>
              <p:nvPr/>
            </p:nvPicPr>
            <p:blipFill>
              <a:blip r:embed="rId2">
                <a:extLst/>
              </a:blip>
              <a:srcRect l="27609" t="11964" r="27609" b="11964"/>
              <a:stretch>
                <a:fillRect/>
              </a:stretch>
            </p:blipFill>
            <p:spPr>
              <a:xfrm>
                <a:off x="290803" y="84617"/>
                <a:ext cx="316707" cy="537998"/>
              </a:xfrm>
              <a:prstGeom prst="rect">
                <a:avLst/>
              </a:prstGeom>
              <a:ln w="3175" cap="flat">
                <a:noFill/>
                <a:miter lim="400000"/>
              </a:ln>
              <a:effectLst/>
            </p:spPr>
          </p:pic>
          <p:sp>
            <p:nvSpPr>
              <p:cNvPr id="70" name="Shape 526"/>
              <p:cNvSpPr/>
              <p:nvPr/>
            </p:nvSpPr>
            <p:spPr>
              <a:xfrm>
                <a:off x="92489" y="707231"/>
                <a:ext cx="713335" cy="246220"/>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p>
                <a:pPr lvl="0">
                  <a:defRPr sz="1800"/>
                </a:pPr>
                <a:r>
                  <a:rPr sz="800" b="1">
                    <a:solidFill>
                      <a:srgbClr val="DDDDDD"/>
                    </a:solidFill>
                    <a:latin typeface="Helvetica"/>
                    <a:ea typeface="Helvetica"/>
                    <a:cs typeface="Helvetica"/>
                    <a:sym typeface="Helvetica"/>
                  </a:rPr>
                  <a:t>OFFLINE</a:t>
                </a:r>
              </a:p>
              <a:p>
                <a:pPr lvl="0">
                  <a:defRPr sz="1800"/>
                </a:pPr>
                <a:r>
                  <a:rPr sz="800" b="1">
                    <a:solidFill>
                      <a:srgbClr val="DDDDDD"/>
                    </a:solidFill>
                    <a:latin typeface="Helvetica"/>
                    <a:ea typeface="Helvetica"/>
                    <a:cs typeface="Helvetica"/>
                    <a:sym typeface="Helvetica"/>
                  </a:rPr>
                  <a:t>CAPABILITIES</a:t>
                </a:r>
              </a:p>
            </p:txBody>
          </p:sp>
        </p:grpSp>
      </p:grpSp>
      <p:pic>
        <p:nvPicPr>
          <p:cNvPr id="5" name="Picture 4"/>
          <p:cNvPicPr>
            <a:picLocks noChangeAspect="1"/>
          </p:cNvPicPr>
          <p:nvPr/>
        </p:nvPicPr>
        <p:blipFill>
          <a:blip r:embed="rId3"/>
          <a:stretch>
            <a:fillRect/>
          </a:stretch>
        </p:blipFill>
        <p:spPr>
          <a:xfrm>
            <a:off x="389129" y="4460605"/>
            <a:ext cx="2911092" cy="3269263"/>
          </a:xfrm>
          <a:prstGeom prst="rect">
            <a:avLst/>
          </a:prstGeom>
        </p:spPr>
      </p:pic>
    </p:spTree>
    <p:extLst>
      <p:ext uri="{BB962C8B-B14F-4D97-AF65-F5344CB8AC3E}">
        <p14:creationId xmlns:p14="http://schemas.microsoft.com/office/powerpoint/2010/main" val="3059809327"/>
      </p:ext>
    </p:extLst>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 name="Shape 532"/>
          <p:cNvSpPr/>
          <p:nvPr/>
        </p:nvSpPr>
        <p:spPr>
          <a:xfrm>
            <a:off x="-1" y="-1"/>
            <a:ext cx="10058402" cy="1620680"/>
          </a:xfrm>
          <a:prstGeom prst="rect">
            <a:avLst/>
          </a:prstGeom>
          <a:solidFill>
            <a:srgbClr val="DEE6EB"/>
          </a:solidFill>
          <a:ln w="3175">
            <a:miter lim="400000"/>
          </a:ln>
        </p:spPr>
        <p:txBody>
          <a:bodyPr lIns="0" tIns="0" rIns="0" bIns="0" anchor="ctr"/>
          <a:lstStyle/>
          <a:p>
            <a:pPr lvl="0">
              <a:defRPr sz="1800">
                <a:solidFill>
                  <a:srgbClr val="FFFFFF"/>
                </a:solidFill>
              </a:defRPr>
            </a:pPr>
            <a:endParaRPr/>
          </a:p>
        </p:txBody>
      </p:sp>
      <p:sp>
        <p:nvSpPr>
          <p:cNvPr id="533" name="Shape 533"/>
          <p:cNvSpPr/>
          <p:nvPr/>
        </p:nvSpPr>
        <p:spPr>
          <a:xfrm>
            <a:off x="369887" y="906462"/>
            <a:ext cx="4464052" cy="379591"/>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2400">
                <a:latin typeface="Helvetica Neue Light"/>
                <a:ea typeface="Helvetica Neue Light"/>
                <a:cs typeface="Helvetica Neue Light"/>
                <a:sym typeface="Helvetica Neue Light"/>
              </a:defRPr>
            </a:lvl1pPr>
          </a:lstStyle>
          <a:p>
            <a:pPr lvl="0">
              <a:defRPr sz="1800"/>
            </a:pPr>
            <a:r>
              <a:rPr lang="en-US" dirty="0"/>
              <a:t>Selection of Bluemix Service Icons</a:t>
            </a:r>
          </a:p>
        </p:txBody>
      </p:sp>
      <p:sp>
        <p:nvSpPr>
          <p:cNvPr id="534" name="Shape 534"/>
          <p:cNvSpPr/>
          <p:nvPr/>
        </p:nvSpPr>
        <p:spPr>
          <a:xfrm>
            <a:off x="369887" y="542924"/>
            <a:ext cx="2654966" cy="281941"/>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p>
            <a:pPr lvl="0" algn="l" defTabSz="457200">
              <a:defRPr sz="1800"/>
            </a:pPr>
            <a:r>
              <a:rPr sz="1400">
                <a:latin typeface="HelvNeue Light for IBM"/>
                <a:ea typeface="HelvNeue Light for IBM"/>
                <a:cs typeface="HelvNeue Light for IBM"/>
                <a:sym typeface="HelvNeue Light for IBM"/>
              </a:rPr>
              <a:t>IBM </a:t>
            </a:r>
            <a:r>
              <a:rPr sz="1400">
                <a:latin typeface="HelvNeue Medium for IBM"/>
                <a:ea typeface="HelvNeue Medium for IBM"/>
                <a:cs typeface="HelvNeue Medium for IBM"/>
                <a:sym typeface="HelvNeue Medium for IBM"/>
              </a:rPr>
              <a:t>Cloud Architecture Center</a:t>
            </a:r>
          </a:p>
        </p:txBody>
      </p:sp>
      <p:sp>
        <p:nvSpPr>
          <p:cNvPr id="15" name="Shape 592"/>
          <p:cNvSpPr/>
          <p:nvPr/>
        </p:nvSpPr>
        <p:spPr>
          <a:xfrm>
            <a:off x="6027438" y="542925"/>
            <a:ext cx="3568968" cy="452933"/>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lvl="0" algn="l">
              <a:defRPr sz="1800"/>
            </a:pPr>
            <a:r>
              <a:rPr sz="1200" dirty="0">
                <a:latin typeface="Helvetica Neue"/>
                <a:ea typeface="Helvetica Neue"/>
                <a:cs typeface="Helvetica Neue"/>
                <a:sym typeface="Helvetica Neue"/>
              </a:rPr>
              <a:t>Download more icons from the Bluemix Catalog </a:t>
            </a:r>
            <a:r>
              <a:rPr sz="1200" dirty="0">
                <a:solidFill>
                  <a:srgbClr val="0000FF"/>
                </a:solidFill>
                <a:latin typeface="Helvetica Neue"/>
                <a:ea typeface="Helvetica Neue"/>
                <a:cs typeface="Helvetica Neue"/>
                <a:sym typeface="Helvetica Neue"/>
                <a:hlinkClick r:id="rId2"/>
              </a:rPr>
              <a:t>new-console.ng.bluemix.net/catalog</a:t>
            </a:r>
          </a:p>
        </p:txBody>
      </p:sp>
      <p:grpSp>
        <p:nvGrpSpPr>
          <p:cNvPr id="20" name="Group 19"/>
          <p:cNvGrpSpPr/>
          <p:nvPr/>
        </p:nvGrpSpPr>
        <p:grpSpPr>
          <a:xfrm>
            <a:off x="7133157" y="1938383"/>
            <a:ext cx="1079799" cy="925513"/>
            <a:chOff x="7133157" y="1938383"/>
            <a:chExt cx="1079799" cy="925513"/>
          </a:xfrm>
        </p:grpSpPr>
        <p:sp>
          <p:nvSpPr>
            <p:cNvPr id="21" name="Shape 544"/>
            <p:cNvSpPr/>
            <p:nvPr/>
          </p:nvSpPr>
          <p:spPr>
            <a:xfrm>
              <a:off x="7319441" y="1938383"/>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25400">
              <a:solidFill>
                <a:srgbClr val="4277BB"/>
              </a:solidFill>
              <a:miter lim="400000"/>
            </a:ln>
          </p:spPr>
          <p:txBody>
            <a:bodyPr lIns="0" tIns="0" rIns="0" bIns="0" anchor="ctr"/>
            <a:lstStyle/>
            <a:p>
              <a:pPr lvl="0">
                <a:defRPr sz="1800">
                  <a:solidFill>
                    <a:srgbClr val="FFFFFF"/>
                  </a:solidFill>
                </a:defRPr>
              </a:pPr>
              <a:endParaRPr/>
            </a:p>
          </p:txBody>
        </p:sp>
        <p:sp>
          <p:nvSpPr>
            <p:cNvPr id="22" name="Shape 550"/>
            <p:cNvSpPr/>
            <p:nvPr/>
          </p:nvSpPr>
          <p:spPr>
            <a:xfrm>
              <a:off x="7133157" y="2645614"/>
              <a:ext cx="1079799" cy="218282"/>
            </a:xfrm>
            <a:prstGeom prst="rect">
              <a:avLst/>
            </a:prstGeom>
            <a:ln w="3175">
              <a:miter lim="400000"/>
            </a:ln>
            <a:extLst>
              <a:ext uri="{C572A759-6A51-4108-AA02-DFA0A04FC94B}">
                <ma14:wrappingTextBoxFlag xmlns:ma14="http://schemas.microsoft.com/office/mac/drawingml/2011/main" xmlns="" val="1"/>
              </a:ext>
            </a:extLst>
          </p:spPr>
          <p:txBody>
            <a:bodyPr wrap="none" lIns="0" tIns="0" rIns="0" bIns="0">
              <a:spAutoFit/>
            </a:bodyPr>
            <a:lstStyle>
              <a:lvl1pPr>
                <a:defRPr sz="900" b="1">
                  <a:latin typeface="Helvetica"/>
                  <a:ea typeface="Helvetica"/>
                  <a:cs typeface="Helvetica"/>
                  <a:sym typeface="Helvetica"/>
                </a:defRPr>
              </a:lvl1pPr>
            </a:lstStyle>
            <a:p>
              <a:pPr lvl="0">
                <a:defRPr sz="1800" b="0"/>
              </a:pPr>
              <a:r>
                <a:rPr sz="900" b="1"/>
                <a:t>IBM CONTAINERS</a:t>
              </a:r>
            </a:p>
          </p:txBody>
        </p:sp>
        <p:pic>
          <p:nvPicPr>
            <p:cNvPr id="23" name="containerServiceIcon50.png"/>
            <p:cNvPicPr/>
            <p:nvPr/>
          </p:nvPicPr>
          <p:blipFill>
            <a:blip r:embed="rId3">
              <a:extLst/>
            </a:blip>
            <a:stretch>
              <a:fillRect/>
            </a:stretch>
          </p:blipFill>
          <p:spPr>
            <a:xfrm>
              <a:off x="7496248" y="2115190"/>
              <a:ext cx="353617" cy="353617"/>
            </a:xfrm>
            <a:prstGeom prst="rect">
              <a:avLst/>
            </a:prstGeom>
            <a:ln w="3175">
              <a:miter lim="400000"/>
            </a:ln>
          </p:spPr>
        </p:pic>
      </p:grpSp>
      <p:grpSp>
        <p:nvGrpSpPr>
          <p:cNvPr id="24" name="Group 23"/>
          <p:cNvGrpSpPr/>
          <p:nvPr/>
        </p:nvGrpSpPr>
        <p:grpSpPr>
          <a:xfrm>
            <a:off x="266295" y="1938383"/>
            <a:ext cx="1202805" cy="1065213"/>
            <a:chOff x="266295" y="1938383"/>
            <a:chExt cx="1202805" cy="1065213"/>
          </a:xfrm>
        </p:grpSpPr>
        <p:sp>
          <p:nvSpPr>
            <p:cNvPr id="25" name="Shape 540"/>
            <p:cNvSpPr/>
            <p:nvPr/>
          </p:nvSpPr>
          <p:spPr>
            <a:xfrm>
              <a:off x="514081" y="1938383"/>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25400">
              <a:solidFill>
                <a:srgbClr val="4277BB"/>
              </a:solidFill>
              <a:miter lim="400000"/>
            </a:ln>
          </p:spPr>
          <p:txBody>
            <a:bodyPr lIns="0" tIns="0" rIns="0" bIns="0" anchor="ctr"/>
            <a:lstStyle/>
            <a:p>
              <a:pPr lvl="0">
                <a:defRPr sz="1800">
                  <a:solidFill>
                    <a:srgbClr val="FFFFFF"/>
                  </a:solidFill>
                </a:defRPr>
              </a:pPr>
              <a:endParaRPr/>
            </a:p>
          </p:txBody>
        </p:sp>
        <p:sp>
          <p:nvSpPr>
            <p:cNvPr id="26" name="Shape 546"/>
            <p:cNvSpPr/>
            <p:nvPr/>
          </p:nvSpPr>
          <p:spPr>
            <a:xfrm>
              <a:off x="266295" y="2645614"/>
              <a:ext cx="1202805" cy="357982"/>
            </a:xfrm>
            <a:prstGeom prst="rect">
              <a:avLst/>
            </a:prstGeom>
            <a:ln w="3175">
              <a:miter lim="400000"/>
            </a:ln>
            <a:extLst>
              <a:ext uri="{C572A759-6A51-4108-AA02-DFA0A04FC94B}">
                <ma14:wrappingTextBoxFlag xmlns:ma14="http://schemas.microsoft.com/office/mac/drawingml/2011/main" xmlns="" val="1"/>
              </a:ext>
            </a:extLst>
          </p:spPr>
          <p:txBody>
            <a:bodyPr wrap="none" lIns="0" tIns="0" rIns="0" bIns="0">
              <a:spAutoFit/>
            </a:bodyPr>
            <a:lstStyle/>
            <a:p>
              <a:pPr lvl="0">
                <a:defRPr sz="1800"/>
              </a:pPr>
              <a:r>
                <a:rPr sz="900" b="1">
                  <a:latin typeface="Helvetica"/>
                  <a:ea typeface="Helvetica"/>
                  <a:cs typeface="Helvetica"/>
                  <a:sym typeface="Helvetica"/>
                </a:rPr>
                <a:t>LIBERTY FOR JAVA</a:t>
              </a:r>
            </a:p>
            <a:p>
              <a:pPr lvl="0">
                <a:defRPr sz="1800"/>
              </a:pPr>
              <a:r>
                <a:rPr sz="900" b="1">
                  <a:latin typeface="Helvetica"/>
                  <a:ea typeface="Helvetica"/>
                  <a:cs typeface="Helvetica"/>
                  <a:sym typeface="Helvetica"/>
                </a:rPr>
                <a:t>RUNTIME</a:t>
              </a:r>
            </a:p>
          </p:txBody>
        </p:sp>
        <p:pic>
          <p:nvPicPr>
            <p:cNvPr id="27" name="i_java_50.png"/>
            <p:cNvPicPr/>
            <p:nvPr/>
          </p:nvPicPr>
          <p:blipFill>
            <a:blip r:embed="rId4">
              <a:extLst/>
            </a:blip>
            <a:stretch>
              <a:fillRect/>
            </a:stretch>
          </p:blipFill>
          <p:spPr>
            <a:xfrm>
              <a:off x="620624" y="2056254"/>
              <a:ext cx="491134" cy="491134"/>
            </a:xfrm>
            <a:prstGeom prst="rect">
              <a:avLst/>
            </a:prstGeom>
            <a:ln w="3175">
              <a:miter lim="400000"/>
            </a:ln>
          </p:spPr>
        </p:pic>
      </p:grpSp>
      <p:grpSp>
        <p:nvGrpSpPr>
          <p:cNvPr id="28" name="Group 27"/>
          <p:cNvGrpSpPr/>
          <p:nvPr/>
        </p:nvGrpSpPr>
        <p:grpSpPr>
          <a:xfrm>
            <a:off x="1951324" y="1938383"/>
            <a:ext cx="1145488" cy="925513"/>
            <a:chOff x="1951324" y="1938383"/>
            <a:chExt cx="1145488" cy="925513"/>
          </a:xfrm>
        </p:grpSpPr>
        <p:sp>
          <p:nvSpPr>
            <p:cNvPr id="29" name="Shape 541"/>
            <p:cNvSpPr/>
            <p:nvPr/>
          </p:nvSpPr>
          <p:spPr>
            <a:xfrm>
              <a:off x="2170452" y="1938383"/>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25400">
              <a:solidFill>
                <a:srgbClr val="4277BB"/>
              </a:solidFill>
              <a:miter lim="400000"/>
            </a:ln>
          </p:spPr>
          <p:txBody>
            <a:bodyPr lIns="0" tIns="0" rIns="0" bIns="0" anchor="ctr"/>
            <a:lstStyle/>
            <a:p>
              <a:pPr lvl="0">
                <a:defRPr sz="1800">
                  <a:solidFill>
                    <a:srgbClr val="FFFFFF"/>
                  </a:solidFill>
                </a:defRPr>
              </a:pPr>
              <a:endParaRPr/>
            </a:p>
          </p:txBody>
        </p:sp>
        <p:sp>
          <p:nvSpPr>
            <p:cNvPr id="30" name="Shape 547"/>
            <p:cNvSpPr/>
            <p:nvPr/>
          </p:nvSpPr>
          <p:spPr>
            <a:xfrm>
              <a:off x="1951324" y="2645614"/>
              <a:ext cx="1145488" cy="218282"/>
            </a:xfrm>
            <a:prstGeom prst="rect">
              <a:avLst/>
            </a:prstGeom>
            <a:ln w="3175">
              <a:miter lim="400000"/>
            </a:ln>
            <a:extLst>
              <a:ext uri="{C572A759-6A51-4108-AA02-DFA0A04FC94B}">
                <ma14:wrappingTextBoxFlag xmlns:ma14="http://schemas.microsoft.com/office/mac/drawingml/2011/main" xmlns="" val="1"/>
              </a:ext>
            </a:extLst>
          </p:spPr>
          <p:txBody>
            <a:bodyPr wrap="none" lIns="0" tIns="0" rIns="0" bIns="0">
              <a:spAutoFit/>
            </a:bodyPr>
            <a:lstStyle>
              <a:lvl1pPr>
                <a:defRPr sz="900" b="1">
                  <a:latin typeface="Helvetica"/>
                  <a:ea typeface="Helvetica"/>
                  <a:cs typeface="Helvetica"/>
                  <a:sym typeface="Helvetica"/>
                </a:defRPr>
              </a:lvl1pPr>
            </a:lstStyle>
            <a:p>
              <a:pPr lvl="0">
                <a:defRPr sz="1800" b="0"/>
              </a:pPr>
              <a:r>
                <a:rPr sz="900" b="1"/>
                <a:t>NODE.JS RUNTIME</a:t>
              </a:r>
            </a:p>
          </p:txBody>
        </p:sp>
        <p:pic>
          <p:nvPicPr>
            <p:cNvPr id="31" name="i_js_50.png"/>
            <p:cNvPicPr/>
            <p:nvPr/>
          </p:nvPicPr>
          <p:blipFill>
            <a:blip r:embed="rId5">
              <a:extLst/>
            </a:blip>
            <a:stretch>
              <a:fillRect/>
            </a:stretch>
          </p:blipFill>
          <p:spPr>
            <a:xfrm>
              <a:off x="2278501" y="2046432"/>
              <a:ext cx="491134" cy="491134"/>
            </a:xfrm>
            <a:prstGeom prst="rect">
              <a:avLst/>
            </a:prstGeom>
            <a:ln w="3175">
              <a:miter lim="400000"/>
            </a:ln>
          </p:spPr>
        </p:pic>
      </p:grpSp>
      <p:grpSp>
        <p:nvGrpSpPr>
          <p:cNvPr id="32" name="Group 31"/>
          <p:cNvGrpSpPr/>
          <p:nvPr/>
        </p:nvGrpSpPr>
        <p:grpSpPr>
          <a:xfrm>
            <a:off x="3828899" y="1938134"/>
            <a:ext cx="876705" cy="925762"/>
            <a:chOff x="3828899" y="1938134"/>
            <a:chExt cx="876705" cy="925762"/>
          </a:xfrm>
        </p:grpSpPr>
        <p:sp>
          <p:nvSpPr>
            <p:cNvPr id="33" name="Shape 542"/>
            <p:cNvSpPr/>
            <p:nvPr/>
          </p:nvSpPr>
          <p:spPr>
            <a:xfrm>
              <a:off x="3913635" y="1938134"/>
              <a:ext cx="707233" cy="70723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25400">
              <a:solidFill>
                <a:srgbClr val="4277BB"/>
              </a:solidFill>
              <a:miter lim="400000"/>
            </a:ln>
          </p:spPr>
          <p:txBody>
            <a:bodyPr lIns="0" tIns="0" rIns="0" bIns="0" anchor="ctr"/>
            <a:lstStyle/>
            <a:p>
              <a:pPr lvl="0">
                <a:defRPr sz="1800">
                  <a:solidFill>
                    <a:srgbClr val="FFFFFF"/>
                  </a:solidFill>
                </a:defRPr>
              </a:pPr>
              <a:endParaRPr/>
            </a:p>
          </p:txBody>
        </p:sp>
        <p:sp>
          <p:nvSpPr>
            <p:cNvPr id="34" name="Shape 548"/>
            <p:cNvSpPr/>
            <p:nvPr/>
          </p:nvSpPr>
          <p:spPr>
            <a:xfrm>
              <a:off x="3828899" y="2645614"/>
              <a:ext cx="876705" cy="218282"/>
            </a:xfrm>
            <a:prstGeom prst="rect">
              <a:avLst/>
            </a:prstGeom>
            <a:ln w="3175">
              <a:miter lim="400000"/>
            </a:ln>
            <a:extLst>
              <a:ext uri="{C572A759-6A51-4108-AA02-DFA0A04FC94B}">
                <ma14:wrappingTextBoxFlag xmlns:ma14="http://schemas.microsoft.com/office/mac/drawingml/2011/main" xmlns="" val="1"/>
              </a:ext>
            </a:extLst>
          </p:spPr>
          <p:txBody>
            <a:bodyPr wrap="none" lIns="0" tIns="0" rIns="0" bIns="0">
              <a:spAutoFit/>
            </a:bodyPr>
            <a:lstStyle>
              <a:lvl1pPr>
                <a:defRPr sz="900" b="1">
                  <a:latin typeface="Helvetica"/>
                  <a:ea typeface="Helvetica"/>
                  <a:cs typeface="Helvetica"/>
                  <a:sym typeface="Helvetica"/>
                </a:defRPr>
              </a:lvl1pPr>
            </a:lstStyle>
            <a:p>
              <a:pPr lvl="0">
                <a:defRPr sz="1800" b="0"/>
              </a:pPr>
              <a:r>
                <a:rPr sz="900" b="1"/>
                <a:t>PHP RUNTIME</a:t>
              </a:r>
            </a:p>
          </p:txBody>
        </p:sp>
        <p:pic>
          <p:nvPicPr>
            <p:cNvPr id="35" name="i_php_50.png"/>
            <p:cNvPicPr/>
            <p:nvPr/>
          </p:nvPicPr>
          <p:blipFill>
            <a:blip r:embed="rId6">
              <a:extLst/>
            </a:blip>
            <a:stretch>
              <a:fillRect/>
            </a:stretch>
          </p:blipFill>
          <p:spPr>
            <a:xfrm>
              <a:off x="4021685" y="2046432"/>
              <a:ext cx="491133" cy="491134"/>
            </a:xfrm>
            <a:prstGeom prst="rect">
              <a:avLst/>
            </a:prstGeom>
            <a:ln w="3175">
              <a:miter lim="400000"/>
            </a:ln>
          </p:spPr>
        </p:pic>
      </p:grpSp>
      <p:grpSp>
        <p:nvGrpSpPr>
          <p:cNvPr id="36" name="Group 35"/>
          <p:cNvGrpSpPr/>
          <p:nvPr/>
        </p:nvGrpSpPr>
        <p:grpSpPr>
          <a:xfrm>
            <a:off x="5424995" y="1938383"/>
            <a:ext cx="1119982" cy="925513"/>
            <a:chOff x="5424995" y="1938383"/>
            <a:chExt cx="1119982" cy="925513"/>
          </a:xfrm>
        </p:grpSpPr>
        <p:sp>
          <p:nvSpPr>
            <p:cNvPr id="37" name="Shape 543"/>
            <p:cNvSpPr/>
            <p:nvPr/>
          </p:nvSpPr>
          <p:spPr>
            <a:xfrm>
              <a:off x="5631370" y="1938383"/>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25400">
              <a:solidFill>
                <a:srgbClr val="4277BB"/>
              </a:solidFill>
              <a:miter lim="400000"/>
            </a:ln>
          </p:spPr>
          <p:txBody>
            <a:bodyPr lIns="0" tIns="0" rIns="0" bIns="0" anchor="ctr"/>
            <a:lstStyle/>
            <a:p>
              <a:pPr lvl="0">
                <a:defRPr sz="1800">
                  <a:solidFill>
                    <a:srgbClr val="FFFFFF"/>
                  </a:solidFill>
                </a:defRPr>
              </a:pPr>
              <a:endParaRPr/>
            </a:p>
          </p:txBody>
        </p:sp>
        <p:sp>
          <p:nvSpPr>
            <p:cNvPr id="38" name="Shape 549"/>
            <p:cNvSpPr/>
            <p:nvPr/>
          </p:nvSpPr>
          <p:spPr>
            <a:xfrm>
              <a:off x="5424995" y="2645614"/>
              <a:ext cx="1119982" cy="218282"/>
            </a:xfrm>
            <a:prstGeom prst="rect">
              <a:avLst/>
            </a:prstGeom>
            <a:ln w="3175">
              <a:miter lim="400000"/>
            </a:ln>
            <a:extLst>
              <a:ext uri="{C572A759-6A51-4108-AA02-DFA0A04FC94B}">
                <ma14:wrappingTextBoxFlag xmlns:ma14="http://schemas.microsoft.com/office/mac/drawingml/2011/main" xmlns="" val="1"/>
              </a:ext>
            </a:extLst>
          </p:spPr>
          <p:txBody>
            <a:bodyPr wrap="none" lIns="0" tIns="0" rIns="0" bIns="0">
              <a:spAutoFit/>
            </a:bodyPr>
            <a:lstStyle>
              <a:lvl1pPr>
                <a:defRPr sz="900" b="1">
                  <a:latin typeface="Helvetica"/>
                  <a:ea typeface="Helvetica"/>
                  <a:cs typeface="Helvetica"/>
                  <a:sym typeface="Helvetica"/>
                </a:defRPr>
              </a:lvl1pPr>
            </a:lstStyle>
            <a:p>
              <a:pPr lvl="0">
                <a:defRPr sz="1800" b="0"/>
              </a:pPr>
              <a:r>
                <a:rPr sz="900" b="1"/>
                <a:t>PYTHON RUNTIME</a:t>
              </a:r>
            </a:p>
          </p:txBody>
        </p:sp>
        <p:pic>
          <p:nvPicPr>
            <p:cNvPr id="39" name="i_python_50.png"/>
            <p:cNvPicPr/>
            <p:nvPr/>
          </p:nvPicPr>
          <p:blipFill>
            <a:blip r:embed="rId7">
              <a:extLst/>
            </a:blip>
            <a:stretch>
              <a:fillRect/>
            </a:stretch>
          </p:blipFill>
          <p:spPr>
            <a:xfrm>
              <a:off x="5739419" y="2046432"/>
              <a:ext cx="491134" cy="491134"/>
            </a:xfrm>
            <a:prstGeom prst="rect">
              <a:avLst/>
            </a:prstGeom>
            <a:ln w="3175">
              <a:miter lim="400000"/>
            </a:ln>
          </p:spPr>
        </p:pic>
      </p:grpSp>
      <p:grpSp>
        <p:nvGrpSpPr>
          <p:cNvPr id="40" name="Group 39"/>
          <p:cNvGrpSpPr/>
          <p:nvPr/>
        </p:nvGrpSpPr>
        <p:grpSpPr>
          <a:xfrm>
            <a:off x="8574566" y="1938134"/>
            <a:ext cx="1084320" cy="925762"/>
            <a:chOff x="8574566" y="1938134"/>
            <a:chExt cx="1084320" cy="925762"/>
          </a:xfrm>
        </p:grpSpPr>
        <p:sp>
          <p:nvSpPr>
            <p:cNvPr id="41" name="Shape 545"/>
            <p:cNvSpPr/>
            <p:nvPr/>
          </p:nvSpPr>
          <p:spPr>
            <a:xfrm>
              <a:off x="8763110" y="1938134"/>
              <a:ext cx="707232" cy="70723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25400">
              <a:solidFill>
                <a:srgbClr val="4277BB"/>
              </a:solidFill>
              <a:miter lim="400000"/>
            </a:ln>
          </p:spPr>
          <p:txBody>
            <a:bodyPr lIns="0" tIns="0" rIns="0" bIns="0" anchor="ctr"/>
            <a:lstStyle/>
            <a:p>
              <a:pPr lvl="0">
                <a:defRPr sz="1800">
                  <a:solidFill>
                    <a:srgbClr val="FFFFFF"/>
                  </a:solidFill>
                </a:defRPr>
              </a:pPr>
              <a:endParaRPr/>
            </a:p>
          </p:txBody>
        </p:sp>
        <p:sp>
          <p:nvSpPr>
            <p:cNvPr id="42" name="Shape 551"/>
            <p:cNvSpPr/>
            <p:nvPr/>
          </p:nvSpPr>
          <p:spPr>
            <a:xfrm>
              <a:off x="8574566" y="2645614"/>
              <a:ext cx="1084320" cy="218282"/>
            </a:xfrm>
            <a:prstGeom prst="rect">
              <a:avLst/>
            </a:prstGeom>
            <a:ln w="3175">
              <a:miter lim="400000"/>
            </a:ln>
            <a:extLst>
              <a:ext uri="{C572A759-6A51-4108-AA02-DFA0A04FC94B}">
                <ma14:wrappingTextBoxFlag xmlns:ma14="http://schemas.microsoft.com/office/mac/drawingml/2011/main" xmlns="" val="1"/>
              </a:ext>
            </a:extLst>
          </p:spPr>
          <p:txBody>
            <a:bodyPr wrap="none" lIns="0" tIns="0" rIns="0" bIns="0">
              <a:spAutoFit/>
            </a:bodyPr>
            <a:lstStyle>
              <a:lvl1pPr>
                <a:defRPr sz="900" b="1">
                  <a:latin typeface="Helvetica"/>
                  <a:ea typeface="Helvetica"/>
                  <a:cs typeface="Helvetica"/>
                  <a:sym typeface="Helvetica"/>
                </a:defRPr>
              </a:lvl1pPr>
            </a:lstStyle>
            <a:p>
              <a:pPr lvl="0">
                <a:defRPr sz="1800" b="0"/>
              </a:pPr>
              <a:r>
                <a:rPr sz="900" b="1"/>
                <a:t>VIRTUAL SERVER</a:t>
              </a:r>
            </a:p>
          </p:txBody>
        </p:sp>
        <p:pic>
          <p:nvPicPr>
            <p:cNvPr id="43" name="vm50-01.png"/>
            <p:cNvPicPr/>
            <p:nvPr/>
          </p:nvPicPr>
          <p:blipFill>
            <a:blip r:embed="rId8">
              <a:extLst/>
            </a:blip>
            <a:stretch>
              <a:fillRect/>
            </a:stretch>
          </p:blipFill>
          <p:spPr>
            <a:xfrm>
              <a:off x="8939918" y="2115190"/>
              <a:ext cx="353616" cy="353617"/>
            </a:xfrm>
            <a:prstGeom prst="rect">
              <a:avLst/>
            </a:prstGeom>
            <a:ln w="3175">
              <a:miter lim="400000"/>
            </a:ln>
          </p:spPr>
        </p:pic>
      </p:grpSp>
      <p:grpSp>
        <p:nvGrpSpPr>
          <p:cNvPr id="44" name="Group 43"/>
          <p:cNvGrpSpPr/>
          <p:nvPr/>
        </p:nvGrpSpPr>
        <p:grpSpPr>
          <a:xfrm>
            <a:off x="485546" y="3294657"/>
            <a:ext cx="764302" cy="1065214"/>
            <a:chOff x="485546" y="3294657"/>
            <a:chExt cx="764302" cy="1065214"/>
          </a:xfrm>
        </p:grpSpPr>
        <p:sp>
          <p:nvSpPr>
            <p:cNvPr id="45" name="Shape 558"/>
            <p:cNvSpPr/>
            <p:nvPr/>
          </p:nvSpPr>
          <p:spPr>
            <a:xfrm>
              <a:off x="514081" y="3294657"/>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25400">
              <a:solidFill>
                <a:srgbClr val="4277BB"/>
              </a:solidFill>
              <a:miter lim="400000"/>
            </a:ln>
          </p:spPr>
          <p:txBody>
            <a:bodyPr lIns="0" tIns="0" rIns="0" bIns="0" anchor="ctr"/>
            <a:lstStyle/>
            <a:p>
              <a:pPr lvl="0">
                <a:defRPr sz="1800">
                  <a:solidFill>
                    <a:srgbClr val="FFFFFF"/>
                  </a:solidFill>
                </a:defRPr>
              </a:pPr>
              <a:endParaRPr/>
            </a:p>
          </p:txBody>
        </p:sp>
        <p:sp>
          <p:nvSpPr>
            <p:cNvPr id="46" name="Shape 564"/>
            <p:cNvSpPr/>
            <p:nvPr/>
          </p:nvSpPr>
          <p:spPr>
            <a:xfrm>
              <a:off x="485546" y="4001888"/>
              <a:ext cx="764302" cy="357983"/>
            </a:xfrm>
            <a:prstGeom prst="rect">
              <a:avLst/>
            </a:prstGeom>
            <a:ln w="3175">
              <a:miter lim="400000"/>
            </a:ln>
            <a:extLst>
              <a:ext uri="{C572A759-6A51-4108-AA02-DFA0A04FC94B}">
                <ma14:wrappingTextBoxFlag xmlns:ma14="http://schemas.microsoft.com/office/mac/drawingml/2011/main" xmlns="" val="1"/>
              </a:ext>
            </a:extLst>
          </p:spPr>
          <p:txBody>
            <a:bodyPr wrap="none" lIns="0" tIns="0" rIns="0" bIns="0">
              <a:spAutoFit/>
            </a:bodyPr>
            <a:lstStyle/>
            <a:p>
              <a:pPr lvl="0">
                <a:defRPr sz="1800"/>
              </a:pPr>
              <a:r>
                <a:rPr sz="900" b="1">
                  <a:latin typeface="Helvetica"/>
                  <a:ea typeface="Helvetica"/>
                  <a:cs typeface="Helvetica"/>
                  <a:sym typeface="Helvetica"/>
                </a:rPr>
                <a:t>CLOUDANT</a:t>
              </a:r>
            </a:p>
            <a:p>
              <a:pPr lvl="0">
                <a:defRPr sz="1800"/>
              </a:pPr>
              <a:r>
                <a:rPr sz="900" b="1">
                  <a:latin typeface="Helvetica"/>
                  <a:ea typeface="Helvetica"/>
                  <a:cs typeface="Helvetica"/>
                  <a:sym typeface="Helvetica"/>
                </a:rPr>
                <a:t>NOSQL DB</a:t>
              </a:r>
            </a:p>
          </p:txBody>
        </p:sp>
        <p:pic>
          <p:nvPicPr>
            <p:cNvPr id="47" name="cloudant50.png"/>
            <p:cNvPicPr/>
            <p:nvPr/>
          </p:nvPicPr>
          <p:blipFill>
            <a:blip r:embed="rId9">
              <a:extLst/>
            </a:blip>
            <a:stretch>
              <a:fillRect/>
            </a:stretch>
          </p:blipFill>
          <p:spPr>
            <a:xfrm>
              <a:off x="622130" y="3402458"/>
              <a:ext cx="491134" cy="491134"/>
            </a:xfrm>
            <a:prstGeom prst="rect">
              <a:avLst/>
            </a:prstGeom>
            <a:ln w="3175">
              <a:miter lim="400000"/>
            </a:ln>
          </p:spPr>
        </p:pic>
      </p:grpSp>
      <p:grpSp>
        <p:nvGrpSpPr>
          <p:cNvPr id="48" name="Group 47"/>
          <p:cNvGrpSpPr/>
          <p:nvPr/>
        </p:nvGrpSpPr>
        <p:grpSpPr>
          <a:xfrm>
            <a:off x="3772782" y="3294409"/>
            <a:ext cx="988939" cy="925762"/>
            <a:chOff x="3772782" y="3294409"/>
            <a:chExt cx="988939" cy="925762"/>
          </a:xfrm>
        </p:grpSpPr>
        <p:sp>
          <p:nvSpPr>
            <p:cNvPr id="49" name="Shape 560"/>
            <p:cNvSpPr/>
            <p:nvPr/>
          </p:nvSpPr>
          <p:spPr>
            <a:xfrm>
              <a:off x="3913635" y="3294409"/>
              <a:ext cx="707233"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25400">
              <a:solidFill>
                <a:srgbClr val="4277BB"/>
              </a:solidFill>
              <a:miter lim="400000"/>
            </a:ln>
          </p:spPr>
          <p:txBody>
            <a:bodyPr lIns="0" tIns="0" rIns="0" bIns="0" anchor="ctr"/>
            <a:lstStyle/>
            <a:p>
              <a:pPr lvl="0">
                <a:defRPr sz="1800">
                  <a:solidFill>
                    <a:srgbClr val="FFFFFF"/>
                  </a:solidFill>
                </a:defRPr>
              </a:pPr>
              <a:endParaRPr/>
            </a:p>
          </p:txBody>
        </p:sp>
        <p:sp>
          <p:nvSpPr>
            <p:cNvPr id="50" name="Shape 566"/>
            <p:cNvSpPr/>
            <p:nvPr/>
          </p:nvSpPr>
          <p:spPr>
            <a:xfrm>
              <a:off x="3772782" y="4001888"/>
              <a:ext cx="988939" cy="218283"/>
            </a:xfrm>
            <a:prstGeom prst="rect">
              <a:avLst/>
            </a:prstGeom>
            <a:ln w="3175">
              <a:miter lim="400000"/>
            </a:ln>
            <a:extLst>
              <a:ext uri="{C572A759-6A51-4108-AA02-DFA0A04FC94B}">
                <ma14:wrappingTextBoxFlag xmlns:ma14="http://schemas.microsoft.com/office/mac/drawingml/2011/main" xmlns="" val="1"/>
              </a:ext>
            </a:extLst>
          </p:spPr>
          <p:txBody>
            <a:bodyPr wrap="none" lIns="0" tIns="0" rIns="0" bIns="0">
              <a:spAutoFit/>
            </a:bodyPr>
            <a:lstStyle>
              <a:lvl1pPr>
                <a:defRPr sz="900" b="1">
                  <a:latin typeface="Helvetica"/>
                  <a:ea typeface="Helvetica"/>
                  <a:cs typeface="Helvetica"/>
                  <a:sym typeface="Helvetica"/>
                </a:defRPr>
              </a:lvl1pPr>
            </a:lstStyle>
            <a:p>
              <a:pPr lvl="0">
                <a:defRPr sz="1800" b="0"/>
              </a:pPr>
              <a:r>
                <a:rPr sz="900" b="1"/>
                <a:t>APACHE SPARK</a:t>
              </a:r>
            </a:p>
          </p:txBody>
        </p:sp>
        <p:pic>
          <p:nvPicPr>
            <p:cNvPr id="51" name="apacheSpark_50x.png"/>
            <p:cNvPicPr/>
            <p:nvPr/>
          </p:nvPicPr>
          <p:blipFill>
            <a:blip r:embed="rId10">
              <a:extLst/>
            </a:blip>
            <a:stretch>
              <a:fillRect/>
            </a:stretch>
          </p:blipFill>
          <p:spPr>
            <a:xfrm>
              <a:off x="4021685" y="3393008"/>
              <a:ext cx="491133" cy="491134"/>
            </a:xfrm>
            <a:prstGeom prst="rect">
              <a:avLst/>
            </a:prstGeom>
            <a:ln w="3175">
              <a:miter lim="400000"/>
            </a:ln>
          </p:spPr>
        </p:pic>
      </p:grpSp>
      <p:grpSp>
        <p:nvGrpSpPr>
          <p:cNvPr id="52" name="Group 51"/>
          <p:cNvGrpSpPr/>
          <p:nvPr/>
        </p:nvGrpSpPr>
        <p:grpSpPr>
          <a:xfrm>
            <a:off x="2112198" y="3294657"/>
            <a:ext cx="823740" cy="925514"/>
            <a:chOff x="2112198" y="3294657"/>
            <a:chExt cx="823740" cy="925514"/>
          </a:xfrm>
        </p:grpSpPr>
        <p:sp>
          <p:nvSpPr>
            <p:cNvPr id="53" name="Shape 559"/>
            <p:cNvSpPr/>
            <p:nvPr/>
          </p:nvSpPr>
          <p:spPr>
            <a:xfrm>
              <a:off x="2170452" y="3294657"/>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25400">
              <a:solidFill>
                <a:srgbClr val="4277BB"/>
              </a:solidFill>
              <a:miter lim="400000"/>
            </a:ln>
          </p:spPr>
          <p:txBody>
            <a:bodyPr lIns="0" tIns="0" rIns="0" bIns="0" anchor="ctr"/>
            <a:lstStyle/>
            <a:p>
              <a:pPr lvl="0">
                <a:defRPr sz="1800">
                  <a:solidFill>
                    <a:srgbClr val="FFFFFF"/>
                  </a:solidFill>
                </a:defRPr>
              </a:pPr>
              <a:endParaRPr/>
            </a:p>
          </p:txBody>
        </p:sp>
        <p:sp>
          <p:nvSpPr>
            <p:cNvPr id="54" name="Shape 565"/>
            <p:cNvSpPr/>
            <p:nvPr/>
          </p:nvSpPr>
          <p:spPr>
            <a:xfrm>
              <a:off x="2112198" y="4001888"/>
              <a:ext cx="823740" cy="218283"/>
            </a:xfrm>
            <a:prstGeom prst="rect">
              <a:avLst/>
            </a:prstGeom>
            <a:ln w="3175">
              <a:miter lim="400000"/>
            </a:ln>
            <a:extLst>
              <a:ext uri="{C572A759-6A51-4108-AA02-DFA0A04FC94B}">
                <ma14:wrappingTextBoxFlag xmlns:ma14="http://schemas.microsoft.com/office/mac/drawingml/2011/main" xmlns="" val="1"/>
              </a:ext>
            </a:extLst>
          </p:spPr>
          <p:txBody>
            <a:bodyPr wrap="none" lIns="0" tIns="0" rIns="0" bIns="0">
              <a:spAutoFit/>
            </a:bodyPr>
            <a:lstStyle>
              <a:lvl1pPr>
                <a:defRPr sz="900" b="1">
                  <a:latin typeface="Helvetica"/>
                  <a:ea typeface="Helvetica"/>
                  <a:cs typeface="Helvetica"/>
                  <a:sym typeface="Helvetica"/>
                </a:defRPr>
              </a:lvl1pPr>
            </a:lstStyle>
            <a:p>
              <a:pPr lvl="0">
                <a:defRPr sz="1800" b="0"/>
              </a:pPr>
              <a:r>
                <a:rPr sz="900" b="1"/>
                <a:t>DATAWORKS</a:t>
              </a:r>
            </a:p>
          </p:txBody>
        </p:sp>
        <p:pic>
          <p:nvPicPr>
            <p:cNvPr id="55" name="DATAWORKS_50.png"/>
            <p:cNvPicPr/>
            <p:nvPr/>
          </p:nvPicPr>
          <p:blipFill>
            <a:blip r:embed="rId11">
              <a:extLst/>
            </a:blip>
            <a:stretch>
              <a:fillRect/>
            </a:stretch>
          </p:blipFill>
          <p:spPr>
            <a:xfrm>
              <a:off x="2278501" y="3393008"/>
              <a:ext cx="491134" cy="491134"/>
            </a:xfrm>
            <a:prstGeom prst="rect">
              <a:avLst/>
            </a:prstGeom>
            <a:ln w="3175">
              <a:miter lim="400000"/>
            </a:ln>
          </p:spPr>
        </p:pic>
      </p:grpSp>
      <p:grpSp>
        <p:nvGrpSpPr>
          <p:cNvPr id="56" name="Group 55"/>
          <p:cNvGrpSpPr/>
          <p:nvPr/>
        </p:nvGrpSpPr>
        <p:grpSpPr>
          <a:xfrm>
            <a:off x="5517054" y="3294657"/>
            <a:ext cx="935863" cy="1065214"/>
            <a:chOff x="5517054" y="3294657"/>
            <a:chExt cx="935863" cy="1065214"/>
          </a:xfrm>
        </p:grpSpPr>
        <p:sp>
          <p:nvSpPr>
            <p:cNvPr id="57" name="Shape 561"/>
            <p:cNvSpPr/>
            <p:nvPr/>
          </p:nvSpPr>
          <p:spPr>
            <a:xfrm>
              <a:off x="5631370" y="3294657"/>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25400">
              <a:solidFill>
                <a:srgbClr val="4277BB"/>
              </a:solidFill>
              <a:miter lim="400000"/>
            </a:ln>
          </p:spPr>
          <p:txBody>
            <a:bodyPr lIns="0" tIns="0" rIns="0" bIns="0" anchor="ctr"/>
            <a:lstStyle/>
            <a:p>
              <a:pPr lvl="0">
                <a:defRPr sz="1800">
                  <a:solidFill>
                    <a:srgbClr val="FFFFFF"/>
                  </a:solidFill>
                </a:defRPr>
              </a:pPr>
              <a:endParaRPr/>
            </a:p>
          </p:txBody>
        </p:sp>
        <p:sp>
          <p:nvSpPr>
            <p:cNvPr id="58" name="Shape 567"/>
            <p:cNvSpPr/>
            <p:nvPr/>
          </p:nvSpPr>
          <p:spPr>
            <a:xfrm>
              <a:off x="5517054" y="4001888"/>
              <a:ext cx="935863" cy="357983"/>
            </a:xfrm>
            <a:prstGeom prst="rect">
              <a:avLst/>
            </a:prstGeom>
            <a:ln w="3175">
              <a:miter lim="400000"/>
            </a:ln>
            <a:extLst>
              <a:ext uri="{C572A759-6A51-4108-AA02-DFA0A04FC94B}">
                <ma14:wrappingTextBoxFlag xmlns:ma14="http://schemas.microsoft.com/office/mac/drawingml/2011/main" xmlns="" val="1"/>
              </a:ext>
            </a:extLst>
          </p:spPr>
          <p:txBody>
            <a:bodyPr wrap="none" lIns="0" tIns="0" rIns="0" bIns="0">
              <a:spAutoFit/>
            </a:bodyPr>
            <a:lstStyle/>
            <a:p>
              <a:pPr lvl="0">
                <a:defRPr sz="1800"/>
              </a:pPr>
              <a:r>
                <a:rPr sz="900" b="1">
                  <a:latin typeface="Helvetica"/>
                  <a:ea typeface="Helvetica"/>
                  <a:cs typeface="Helvetica"/>
                  <a:sym typeface="Helvetica"/>
                </a:rPr>
                <a:t>INSIGHTS FOR</a:t>
              </a:r>
            </a:p>
            <a:p>
              <a:pPr lvl="0">
                <a:defRPr sz="1800"/>
              </a:pPr>
              <a:r>
                <a:rPr sz="900" b="1">
                  <a:latin typeface="Helvetica"/>
                  <a:ea typeface="Helvetica"/>
                  <a:cs typeface="Helvetica"/>
                  <a:sym typeface="Helvetica"/>
                </a:rPr>
                <a:t>TWITTER</a:t>
              </a:r>
            </a:p>
          </p:txBody>
        </p:sp>
        <p:pic>
          <p:nvPicPr>
            <p:cNvPr id="59" name="Twitter_tilelogo_50.png"/>
            <p:cNvPicPr/>
            <p:nvPr/>
          </p:nvPicPr>
          <p:blipFill>
            <a:blip r:embed="rId12">
              <a:extLst/>
            </a:blip>
            <a:stretch>
              <a:fillRect/>
            </a:stretch>
          </p:blipFill>
          <p:spPr>
            <a:xfrm>
              <a:off x="5739419" y="3393008"/>
              <a:ext cx="491134" cy="491134"/>
            </a:xfrm>
            <a:prstGeom prst="rect">
              <a:avLst/>
            </a:prstGeom>
            <a:ln w="3175">
              <a:miter lim="400000"/>
            </a:ln>
          </p:spPr>
        </p:pic>
      </p:grpSp>
      <p:grpSp>
        <p:nvGrpSpPr>
          <p:cNvPr id="60" name="Group 59"/>
          <p:cNvGrpSpPr/>
          <p:nvPr/>
        </p:nvGrpSpPr>
        <p:grpSpPr>
          <a:xfrm>
            <a:off x="5405796" y="4769052"/>
            <a:ext cx="1158380" cy="925514"/>
            <a:chOff x="5405796" y="4769052"/>
            <a:chExt cx="1158380" cy="925514"/>
          </a:xfrm>
        </p:grpSpPr>
        <p:sp>
          <p:nvSpPr>
            <p:cNvPr id="61" name="Shape 573"/>
            <p:cNvSpPr/>
            <p:nvPr/>
          </p:nvSpPr>
          <p:spPr>
            <a:xfrm>
              <a:off x="5631370" y="4769052"/>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25400">
              <a:solidFill>
                <a:srgbClr val="4277BB"/>
              </a:solidFill>
              <a:miter lim="400000"/>
            </a:ln>
          </p:spPr>
          <p:txBody>
            <a:bodyPr lIns="0" tIns="0" rIns="0" bIns="0" anchor="ctr"/>
            <a:lstStyle/>
            <a:p>
              <a:pPr lvl="0">
                <a:defRPr sz="1800">
                  <a:solidFill>
                    <a:srgbClr val="FFFFFF"/>
                  </a:solidFill>
                </a:defRPr>
              </a:pPr>
              <a:endParaRPr/>
            </a:p>
          </p:txBody>
        </p:sp>
        <p:sp>
          <p:nvSpPr>
            <p:cNvPr id="62" name="Shape 579"/>
            <p:cNvSpPr/>
            <p:nvPr/>
          </p:nvSpPr>
          <p:spPr>
            <a:xfrm>
              <a:off x="5405796" y="5476283"/>
              <a:ext cx="1158380" cy="218283"/>
            </a:xfrm>
            <a:prstGeom prst="rect">
              <a:avLst/>
            </a:prstGeom>
            <a:ln w="3175">
              <a:miter lim="400000"/>
            </a:ln>
            <a:extLst>
              <a:ext uri="{C572A759-6A51-4108-AA02-DFA0A04FC94B}">
                <ma14:wrappingTextBoxFlag xmlns:ma14="http://schemas.microsoft.com/office/mac/drawingml/2011/main" xmlns="" val="1"/>
              </a:ext>
            </a:extLst>
          </p:spPr>
          <p:txBody>
            <a:bodyPr wrap="none" lIns="0" tIns="0" rIns="0" bIns="0">
              <a:spAutoFit/>
            </a:bodyPr>
            <a:lstStyle>
              <a:lvl1pPr>
                <a:defRPr sz="900" b="1">
                  <a:latin typeface="Helvetica"/>
                  <a:ea typeface="Helvetica"/>
                  <a:cs typeface="Helvetica"/>
                  <a:sym typeface="Helvetica"/>
                </a:defRPr>
              </a:lvl1pPr>
            </a:lstStyle>
            <a:p>
              <a:pPr lvl="0">
                <a:defRPr sz="1800" b="0"/>
              </a:pPr>
              <a:r>
                <a:rPr sz="900" b="1"/>
                <a:t>SECURE GATEWAY</a:t>
              </a:r>
            </a:p>
          </p:txBody>
        </p:sp>
        <p:pic>
          <p:nvPicPr>
            <p:cNvPr id="63" name="Bmix_icons_deliver_SGW 50.png"/>
            <p:cNvPicPr/>
            <p:nvPr/>
          </p:nvPicPr>
          <p:blipFill>
            <a:blip r:embed="rId13">
              <a:extLst/>
            </a:blip>
            <a:stretch>
              <a:fillRect/>
            </a:stretch>
          </p:blipFill>
          <p:spPr>
            <a:xfrm>
              <a:off x="5739419" y="4864666"/>
              <a:ext cx="491134" cy="491134"/>
            </a:xfrm>
            <a:prstGeom prst="rect">
              <a:avLst/>
            </a:prstGeom>
            <a:ln w="3175">
              <a:miter lim="400000"/>
            </a:ln>
          </p:spPr>
        </p:pic>
      </p:grpSp>
      <p:grpSp>
        <p:nvGrpSpPr>
          <p:cNvPr id="64" name="Group 63"/>
          <p:cNvGrpSpPr/>
          <p:nvPr/>
        </p:nvGrpSpPr>
        <p:grpSpPr>
          <a:xfrm>
            <a:off x="384948" y="4769052"/>
            <a:ext cx="965498" cy="925514"/>
            <a:chOff x="384948" y="4769052"/>
            <a:chExt cx="965498" cy="925514"/>
          </a:xfrm>
        </p:grpSpPr>
        <p:sp>
          <p:nvSpPr>
            <p:cNvPr id="65" name="Shape 570"/>
            <p:cNvSpPr/>
            <p:nvPr/>
          </p:nvSpPr>
          <p:spPr>
            <a:xfrm>
              <a:off x="514081" y="4769052"/>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25400">
              <a:solidFill>
                <a:srgbClr val="4277BB"/>
              </a:solidFill>
              <a:miter lim="400000"/>
            </a:ln>
          </p:spPr>
          <p:txBody>
            <a:bodyPr lIns="0" tIns="0" rIns="0" bIns="0" anchor="ctr"/>
            <a:lstStyle/>
            <a:p>
              <a:pPr lvl="0">
                <a:defRPr sz="1800">
                  <a:solidFill>
                    <a:srgbClr val="FFFFFF"/>
                  </a:solidFill>
                </a:defRPr>
              </a:pPr>
              <a:endParaRPr/>
            </a:p>
          </p:txBody>
        </p:sp>
        <p:sp>
          <p:nvSpPr>
            <p:cNvPr id="66" name="Shape 576"/>
            <p:cNvSpPr/>
            <p:nvPr/>
          </p:nvSpPr>
          <p:spPr>
            <a:xfrm>
              <a:off x="384948" y="5476283"/>
              <a:ext cx="965498" cy="218283"/>
            </a:xfrm>
            <a:prstGeom prst="rect">
              <a:avLst/>
            </a:prstGeom>
            <a:ln w="3175">
              <a:miter lim="400000"/>
            </a:ln>
            <a:extLst>
              <a:ext uri="{C572A759-6A51-4108-AA02-DFA0A04FC94B}">
                <ma14:wrappingTextBoxFlag xmlns:ma14="http://schemas.microsoft.com/office/mac/drawingml/2011/main" xmlns="" val="1"/>
              </a:ext>
            </a:extLst>
          </p:spPr>
          <p:txBody>
            <a:bodyPr wrap="none" lIns="0" tIns="0" rIns="0" bIns="0">
              <a:spAutoFit/>
            </a:bodyPr>
            <a:lstStyle>
              <a:lvl1pPr>
                <a:defRPr sz="900" b="1">
                  <a:latin typeface="Helvetica"/>
                  <a:ea typeface="Helvetica"/>
                  <a:cs typeface="Helvetica"/>
                  <a:sym typeface="Helvetica"/>
                </a:defRPr>
              </a:lvl1pPr>
            </a:lstStyle>
            <a:p>
              <a:pPr lvl="0">
                <a:defRPr sz="1800" b="0"/>
              </a:pPr>
              <a:r>
                <a:rPr sz="900" b="1"/>
                <a:t>AUTO-SCALING</a:t>
              </a:r>
            </a:p>
          </p:txBody>
        </p:sp>
        <p:pic>
          <p:nvPicPr>
            <p:cNvPr id="67" name="autoscaling50.png"/>
            <p:cNvPicPr/>
            <p:nvPr/>
          </p:nvPicPr>
          <p:blipFill>
            <a:blip r:embed="rId14">
              <a:extLst/>
            </a:blip>
            <a:stretch>
              <a:fillRect/>
            </a:stretch>
          </p:blipFill>
          <p:spPr>
            <a:xfrm>
              <a:off x="620624" y="4859200"/>
              <a:ext cx="491134" cy="491134"/>
            </a:xfrm>
            <a:prstGeom prst="rect">
              <a:avLst/>
            </a:prstGeom>
            <a:ln w="3175">
              <a:miter lim="400000"/>
            </a:ln>
          </p:spPr>
        </p:pic>
      </p:grpSp>
      <p:grpSp>
        <p:nvGrpSpPr>
          <p:cNvPr id="68" name="Group 67"/>
          <p:cNvGrpSpPr/>
          <p:nvPr/>
        </p:nvGrpSpPr>
        <p:grpSpPr>
          <a:xfrm>
            <a:off x="1919428" y="4769052"/>
            <a:ext cx="1209279" cy="925514"/>
            <a:chOff x="1919428" y="4769052"/>
            <a:chExt cx="1209279" cy="925514"/>
          </a:xfrm>
        </p:grpSpPr>
        <p:sp>
          <p:nvSpPr>
            <p:cNvPr id="69" name="Shape 571"/>
            <p:cNvSpPr/>
            <p:nvPr/>
          </p:nvSpPr>
          <p:spPr>
            <a:xfrm>
              <a:off x="2170452" y="4769052"/>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25400">
              <a:solidFill>
                <a:srgbClr val="4277BB"/>
              </a:solidFill>
              <a:miter lim="400000"/>
            </a:ln>
          </p:spPr>
          <p:txBody>
            <a:bodyPr lIns="0" tIns="0" rIns="0" bIns="0" anchor="ctr"/>
            <a:lstStyle/>
            <a:p>
              <a:pPr lvl="0">
                <a:defRPr sz="1800">
                  <a:solidFill>
                    <a:srgbClr val="FFFFFF"/>
                  </a:solidFill>
                </a:defRPr>
              </a:pPr>
              <a:endParaRPr/>
            </a:p>
          </p:txBody>
        </p:sp>
        <p:sp>
          <p:nvSpPr>
            <p:cNvPr id="70" name="Shape 577"/>
            <p:cNvSpPr/>
            <p:nvPr/>
          </p:nvSpPr>
          <p:spPr>
            <a:xfrm>
              <a:off x="1919428" y="5476283"/>
              <a:ext cx="1209279" cy="218283"/>
            </a:xfrm>
            <a:prstGeom prst="rect">
              <a:avLst/>
            </a:prstGeom>
            <a:ln w="3175">
              <a:miter lim="400000"/>
            </a:ln>
            <a:extLst>
              <a:ext uri="{C572A759-6A51-4108-AA02-DFA0A04FC94B}">
                <ma14:wrappingTextBoxFlag xmlns:ma14="http://schemas.microsoft.com/office/mac/drawingml/2011/main" xmlns="" val="1"/>
              </a:ext>
            </a:extLst>
          </p:spPr>
          <p:txBody>
            <a:bodyPr wrap="none" lIns="0" tIns="0" rIns="0" bIns="0">
              <a:spAutoFit/>
            </a:bodyPr>
            <a:lstStyle>
              <a:lvl1pPr>
                <a:defRPr sz="900" b="1">
                  <a:latin typeface="Helvetica"/>
                  <a:ea typeface="Helvetica"/>
                  <a:cs typeface="Helvetica"/>
                  <a:sym typeface="Helvetica"/>
                </a:defRPr>
              </a:lvl1pPr>
            </a:lstStyle>
            <a:p>
              <a:pPr lvl="0">
                <a:defRPr sz="1800" b="0"/>
              </a:pPr>
              <a:r>
                <a:rPr sz="900" b="1"/>
                <a:t>DELIVERY PIPELINE</a:t>
              </a:r>
            </a:p>
          </p:txBody>
        </p:sp>
        <p:pic>
          <p:nvPicPr>
            <p:cNvPr id="71" name="autodeploy50.png"/>
            <p:cNvPicPr/>
            <p:nvPr/>
          </p:nvPicPr>
          <p:blipFill>
            <a:blip r:embed="rId15">
              <a:extLst/>
            </a:blip>
            <a:stretch>
              <a:fillRect/>
            </a:stretch>
          </p:blipFill>
          <p:spPr>
            <a:xfrm>
              <a:off x="2278501" y="4877101"/>
              <a:ext cx="491134" cy="491134"/>
            </a:xfrm>
            <a:prstGeom prst="rect">
              <a:avLst/>
            </a:prstGeom>
            <a:ln w="3175">
              <a:miter lim="400000"/>
            </a:ln>
          </p:spPr>
        </p:pic>
      </p:grpSp>
      <p:grpSp>
        <p:nvGrpSpPr>
          <p:cNvPr id="72" name="Group 71"/>
          <p:cNvGrpSpPr/>
          <p:nvPr/>
        </p:nvGrpSpPr>
        <p:grpSpPr>
          <a:xfrm>
            <a:off x="3697689" y="4768804"/>
            <a:ext cx="1139125" cy="1065462"/>
            <a:chOff x="3697689" y="4768804"/>
            <a:chExt cx="1139125" cy="1065462"/>
          </a:xfrm>
        </p:grpSpPr>
        <p:sp>
          <p:nvSpPr>
            <p:cNvPr id="73" name="Shape 572"/>
            <p:cNvSpPr/>
            <p:nvPr/>
          </p:nvSpPr>
          <p:spPr>
            <a:xfrm>
              <a:off x="3913635" y="4768804"/>
              <a:ext cx="707233"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25400">
              <a:solidFill>
                <a:srgbClr val="4277BB"/>
              </a:solidFill>
              <a:miter lim="400000"/>
            </a:ln>
          </p:spPr>
          <p:txBody>
            <a:bodyPr lIns="0" tIns="0" rIns="0" bIns="0" anchor="ctr"/>
            <a:lstStyle/>
            <a:p>
              <a:pPr lvl="0">
                <a:defRPr sz="1800">
                  <a:solidFill>
                    <a:srgbClr val="FFFFFF"/>
                  </a:solidFill>
                </a:defRPr>
              </a:pPr>
              <a:endParaRPr/>
            </a:p>
          </p:txBody>
        </p:sp>
        <p:sp>
          <p:nvSpPr>
            <p:cNvPr id="74" name="Shape 578"/>
            <p:cNvSpPr/>
            <p:nvPr/>
          </p:nvSpPr>
          <p:spPr>
            <a:xfrm>
              <a:off x="3697689" y="5476283"/>
              <a:ext cx="1139125" cy="357983"/>
            </a:xfrm>
            <a:prstGeom prst="rect">
              <a:avLst/>
            </a:prstGeom>
            <a:ln w="3175">
              <a:miter lim="400000"/>
            </a:ln>
            <a:extLst>
              <a:ext uri="{C572A759-6A51-4108-AA02-DFA0A04FC94B}">
                <ma14:wrappingTextBoxFlag xmlns:ma14="http://schemas.microsoft.com/office/mac/drawingml/2011/main" xmlns="" val="1"/>
              </a:ext>
            </a:extLst>
          </p:spPr>
          <p:txBody>
            <a:bodyPr wrap="none" lIns="0" tIns="0" rIns="0" bIns="0">
              <a:spAutoFit/>
            </a:bodyPr>
            <a:lstStyle/>
            <a:p>
              <a:pPr lvl="0">
                <a:defRPr sz="1800"/>
              </a:pPr>
              <a:r>
                <a:rPr sz="900" b="1">
                  <a:latin typeface="Helvetica"/>
                  <a:ea typeface="Helvetica"/>
                  <a:cs typeface="Helvetica"/>
                  <a:sym typeface="Helvetica"/>
                </a:rPr>
                <a:t>MONITORING AND</a:t>
              </a:r>
            </a:p>
            <a:p>
              <a:pPr lvl="0">
                <a:defRPr sz="1800"/>
              </a:pPr>
              <a:r>
                <a:rPr sz="900" b="1">
                  <a:latin typeface="Helvetica"/>
                  <a:ea typeface="Helvetica"/>
                  <a:cs typeface="Helvetica"/>
                  <a:sym typeface="Helvetica"/>
                </a:rPr>
                <a:t>ANALYTICS</a:t>
              </a:r>
            </a:p>
          </p:txBody>
        </p:sp>
        <p:pic>
          <p:nvPicPr>
            <p:cNvPr id="75" name="Monitoring_Analytics50.png"/>
            <p:cNvPicPr/>
            <p:nvPr/>
          </p:nvPicPr>
          <p:blipFill>
            <a:blip r:embed="rId16">
              <a:extLst/>
            </a:blip>
            <a:stretch>
              <a:fillRect/>
            </a:stretch>
          </p:blipFill>
          <p:spPr>
            <a:xfrm>
              <a:off x="4060975" y="4859200"/>
              <a:ext cx="491134" cy="491134"/>
            </a:xfrm>
            <a:prstGeom prst="rect">
              <a:avLst/>
            </a:prstGeom>
            <a:ln w="3175">
              <a:miter lim="400000"/>
            </a:ln>
          </p:spPr>
        </p:pic>
      </p:grpSp>
      <p:grpSp>
        <p:nvGrpSpPr>
          <p:cNvPr id="76" name="Group 75"/>
          <p:cNvGrpSpPr/>
          <p:nvPr/>
        </p:nvGrpSpPr>
        <p:grpSpPr>
          <a:xfrm>
            <a:off x="7319441" y="3294657"/>
            <a:ext cx="707232" cy="925514"/>
            <a:chOff x="7319441" y="3294657"/>
            <a:chExt cx="707232" cy="925514"/>
          </a:xfrm>
        </p:grpSpPr>
        <p:sp>
          <p:nvSpPr>
            <p:cNvPr id="77" name="Shape 562"/>
            <p:cNvSpPr/>
            <p:nvPr/>
          </p:nvSpPr>
          <p:spPr>
            <a:xfrm>
              <a:off x="7319441" y="3294657"/>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25400">
              <a:solidFill>
                <a:srgbClr val="4277BB"/>
              </a:solidFill>
              <a:miter lim="400000"/>
            </a:ln>
          </p:spPr>
          <p:txBody>
            <a:bodyPr lIns="0" tIns="0" rIns="0" bIns="0" anchor="ctr"/>
            <a:lstStyle/>
            <a:p>
              <a:pPr lvl="0">
                <a:defRPr sz="1800">
                  <a:solidFill>
                    <a:srgbClr val="FFFFFF"/>
                  </a:solidFill>
                </a:defRPr>
              </a:pPr>
              <a:endParaRPr/>
            </a:p>
          </p:txBody>
        </p:sp>
        <p:sp>
          <p:nvSpPr>
            <p:cNvPr id="78" name="Shape 568"/>
            <p:cNvSpPr/>
            <p:nvPr/>
          </p:nvSpPr>
          <p:spPr>
            <a:xfrm>
              <a:off x="7405178" y="4001888"/>
              <a:ext cx="535757" cy="218283"/>
            </a:xfrm>
            <a:prstGeom prst="rect">
              <a:avLst/>
            </a:prstGeom>
            <a:ln w="3175">
              <a:miter lim="400000"/>
            </a:ln>
            <a:extLst>
              <a:ext uri="{C572A759-6A51-4108-AA02-DFA0A04FC94B}">
                <ma14:wrappingTextBoxFlag xmlns:ma14="http://schemas.microsoft.com/office/mac/drawingml/2011/main" xmlns="" val="1"/>
              </a:ext>
            </a:extLst>
          </p:spPr>
          <p:txBody>
            <a:bodyPr wrap="none" lIns="0" tIns="0" rIns="0" bIns="0">
              <a:spAutoFit/>
            </a:bodyPr>
            <a:lstStyle>
              <a:lvl1pPr>
                <a:defRPr sz="900" b="1">
                  <a:latin typeface="Helvetica"/>
                  <a:ea typeface="Helvetica"/>
                  <a:cs typeface="Helvetica"/>
                  <a:sym typeface="Helvetica"/>
                </a:defRPr>
              </a:lvl1pPr>
            </a:lstStyle>
            <a:p>
              <a:pPr lvl="0">
                <a:defRPr sz="1800" b="0"/>
              </a:pPr>
              <a:r>
                <a:rPr sz="900" b="1"/>
                <a:t>DIALOG</a:t>
              </a:r>
            </a:p>
          </p:txBody>
        </p:sp>
        <p:pic>
          <p:nvPicPr>
            <p:cNvPr id="79" name="Dialog_Icon-48px.png"/>
            <p:cNvPicPr/>
            <p:nvPr/>
          </p:nvPicPr>
          <p:blipFill>
            <a:blip r:embed="rId17">
              <a:extLst/>
            </a:blip>
            <a:stretch>
              <a:fillRect/>
            </a:stretch>
          </p:blipFill>
          <p:spPr>
            <a:xfrm>
              <a:off x="7427490" y="3402458"/>
              <a:ext cx="491134" cy="491134"/>
            </a:xfrm>
            <a:prstGeom prst="rect">
              <a:avLst/>
            </a:prstGeom>
            <a:ln w="3175">
              <a:miter lim="400000"/>
            </a:ln>
          </p:spPr>
        </p:pic>
      </p:grpSp>
      <p:grpSp>
        <p:nvGrpSpPr>
          <p:cNvPr id="80" name="Group 79"/>
          <p:cNvGrpSpPr/>
          <p:nvPr/>
        </p:nvGrpSpPr>
        <p:grpSpPr>
          <a:xfrm>
            <a:off x="8441347" y="3294409"/>
            <a:ext cx="1350758" cy="1065462"/>
            <a:chOff x="8441347" y="3294409"/>
            <a:chExt cx="1350758" cy="1065462"/>
          </a:xfrm>
        </p:grpSpPr>
        <p:sp>
          <p:nvSpPr>
            <p:cNvPr id="81" name="Shape 563"/>
            <p:cNvSpPr/>
            <p:nvPr/>
          </p:nvSpPr>
          <p:spPr>
            <a:xfrm>
              <a:off x="8763110" y="3294409"/>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25400">
              <a:solidFill>
                <a:srgbClr val="4277BB"/>
              </a:solidFill>
              <a:miter lim="400000"/>
            </a:ln>
          </p:spPr>
          <p:txBody>
            <a:bodyPr lIns="0" tIns="0" rIns="0" bIns="0" anchor="ctr"/>
            <a:lstStyle/>
            <a:p>
              <a:pPr lvl="0">
                <a:defRPr sz="1800">
                  <a:solidFill>
                    <a:srgbClr val="FFFFFF"/>
                  </a:solidFill>
                </a:defRPr>
              </a:pPr>
              <a:endParaRPr/>
            </a:p>
          </p:txBody>
        </p:sp>
        <p:sp>
          <p:nvSpPr>
            <p:cNvPr id="82" name="Shape 569"/>
            <p:cNvSpPr/>
            <p:nvPr/>
          </p:nvSpPr>
          <p:spPr>
            <a:xfrm>
              <a:off x="8441347" y="4001888"/>
              <a:ext cx="1350758" cy="357983"/>
            </a:xfrm>
            <a:prstGeom prst="rect">
              <a:avLst/>
            </a:prstGeom>
            <a:ln w="3175">
              <a:miter lim="400000"/>
            </a:ln>
            <a:extLst>
              <a:ext uri="{C572A759-6A51-4108-AA02-DFA0A04FC94B}">
                <ma14:wrappingTextBoxFlag xmlns:ma14="http://schemas.microsoft.com/office/mac/drawingml/2011/main" xmlns="" val="1"/>
              </a:ext>
            </a:extLst>
          </p:spPr>
          <p:txBody>
            <a:bodyPr wrap="none" lIns="0" tIns="0" rIns="0" bIns="0">
              <a:spAutoFit/>
            </a:bodyPr>
            <a:lstStyle/>
            <a:p>
              <a:pPr lvl="0">
                <a:defRPr sz="1800"/>
              </a:pPr>
              <a:r>
                <a:rPr sz="900" b="1">
                  <a:latin typeface="Helvetica"/>
                  <a:ea typeface="Helvetica"/>
                  <a:cs typeface="Helvetica"/>
                  <a:sym typeface="Helvetica"/>
                </a:rPr>
                <a:t>NATURAL LANGUAGE</a:t>
              </a:r>
            </a:p>
            <a:p>
              <a:pPr lvl="0">
                <a:defRPr sz="1800"/>
              </a:pPr>
              <a:r>
                <a:rPr sz="900" b="1">
                  <a:latin typeface="Helvetica"/>
                  <a:ea typeface="Helvetica"/>
                  <a:cs typeface="Helvetica"/>
                  <a:sym typeface="Helvetica"/>
                </a:rPr>
                <a:t>CLASSIFIER</a:t>
              </a:r>
            </a:p>
          </p:txBody>
        </p:sp>
        <p:pic>
          <p:nvPicPr>
            <p:cNvPr id="83" name="classifier-50.png"/>
            <p:cNvPicPr/>
            <p:nvPr/>
          </p:nvPicPr>
          <p:blipFill>
            <a:blip r:embed="rId18">
              <a:extLst/>
            </a:blip>
            <a:stretch>
              <a:fillRect/>
            </a:stretch>
          </p:blipFill>
          <p:spPr>
            <a:xfrm>
              <a:off x="8867334" y="3402458"/>
              <a:ext cx="491134" cy="491134"/>
            </a:xfrm>
            <a:prstGeom prst="rect">
              <a:avLst/>
            </a:prstGeom>
            <a:ln w="3175">
              <a:miter lim="400000"/>
            </a:ln>
          </p:spPr>
        </p:pic>
      </p:grpSp>
    </p:spTree>
    <p:extLst>
      <p:ext uri="{BB962C8B-B14F-4D97-AF65-F5344CB8AC3E}">
        <p14:creationId xmlns:p14="http://schemas.microsoft.com/office/powerpoint/2010/main" val="732894670"/>
      </p:ext>
    </p:extLst>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p:cNvGrpSpPr/>
          <p:nvPr/>
        </p:nvGrpSpPr>
        <p:grpSpPr>
          <a:xfrm>
            <a:off x="2178127" y="996859"/>
            <a:ext cx="707234" cy="990810"/>
            <a:chOff x="0" y="6012711"/>
            <a:chExt cx="707234" cy="990810"/>
          </a:xfrm>
        </p:grpSpPr>
        <p:sp>
          <p:nvSpPr>
            <p:cNvPr id="20" name="Shape 252"/>
            <p:cNvSpPr/>
            <p:nvPr/>
          </p:nvSpPr>
          <p:spPr>
            <a:xfrm>
              <a:off x="0" y="6012711"/>
              <a:ext cx="707234" cy="70723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8DC53F"/>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23" name="Shape 254"/>
            <p:cNvSpPr/>
            <p:nvPr/>
          </p:nvSpPr>
          <p:spPr>
            <a:xfrm>
              <a:off x="94140" y="6757300"/>
              <a:ext cx="452047" cy="24622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KEY </a:t>
              </a:r>
            </a:p>
            <a:p>
              <a:pPr lvl="0">
                <a:defRPr sz="1800" b="0">
                  <a:solidFill>
                    <a:srgbClr val="000000"/>
                  </a:solidFill>
                </a:defRPr>
              </a:pPr>
              <a:r>
                <a:rPr lang="en-US" sz="800" b="1" dirty="0" smtClean="0">
                  <a:solidFill>
                    <a:srgbClr val="4277BB"/>
                  </a:solidFill>
                </a:rPr>
                <a:t>SERVICE</a:t>
              </a:r>
            </a:p>
          </p:txBody>
        </p:sp>
        <p:pic>
          <p:nvPicPr>
            <p:cNvPr id="24" name="Picture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9701" y="6088416"/>
              <a:ext cx="457200" cy="528284"/>
            </a:xfrm>
            <a:prstGeom prst="rect">
              <a:avLst/>
            </a:prstGeom>
          </p:spPr>
        </p:pic>
      </p:grpSp>
      <p:sp>
        <p:nvSpPr>
          <p:cNvPr id="28" name="Shape 483"/>
          <p:cNvSpPr/>
          <p:nvPr/>
        </p:nvSpPr>
        <p:spPr>
          <a:xfrm>
            <a:off x="4183958" y="1150073"/>
            <a:ext cx="1216680" cy="153888"/>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1000" b="1" dirty="0" smtClean="0">
                <a:solidFill>
                  <a:srgbClr val="4277BB"/>
                </a:solidFill>
              </a:rPr>
              <a:t>AVAILIBILITY ZONE</a:t>
            </a:r>
            <a:endParaRPr sz="1000" b="1" dirty="0">
              <a:solidFill>
                <a:srgbClr val="4277BB"/>
              </a:solidFill>
            </a:endParaRPr>
          </a:p>
        </p:txBody>
      </p:sp>
      <p:grpSp>
        <p:nvGrpSpPr>
          <p:cNvPr id="37" name="Group 36"/>
          <p:cNvGrpSpPr/>
          <p:nvPr/>
        </p:nvGrpSpPr>
        <p:grpSpPr>
          <a:xfrm>
            <a:off x="2178127" y="2185690"/>
            <a:ext cx="707234" cy="939425"/>
            <a:chOff x="-1033601" y="3428739"/>
            <a:chExt cx="707234" cy="939425"/>
          </a:xfrm>
        </p:grpSpPr>
        <p:grpSp>
          <p:nvGrpSpPr>
            <p:cNvPr id="36" name="Group 35"/>
            <p:cNvGrpSpPr/>
            <p:nvPr/>
          </p:nvGrpSpPr>
          <p:grpSpPr>
            <a:xfrm>
              <a:off x="-1033601" y="3428739"/>
              <a:ext cx="707234" cy="762522"/>
              <a:chOff x="-1042655" y="3492918"/>
              <a:chExt cx="707234" cy="762522"/>
            </a:xfrm>
          </p:grpSpPr>
          <p:sp>
            <p:nvSpPr>
              <p:cNvPr id="35" name="Shape 252"/>
              <p:cNvSpPr/>
              <p:nvPr/>
            </p:nvSpPr>
            <p:spPr>
              <a:xfrm>
                <a:off x="-1042655" y="3548205"/>
                <a:ext cx="707234" cy="70723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8DC53F"/>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3645" y="3492918"/>
                <a:ext cx="670560" cy="652272"/>
              </a:xfrm>
              <a:prstGeom prst="rect">
                <a:avLst/>
              </a:prstGeom>
            </p:spPr>
          </p:pic>
        </p:grpSp>
        <p:sp>
          <p:nvSpPr>
            <p:cNvPr id="33" name="Shape 254"/>
            <p:cNvSpPr/>
            <p:nvPr/>
          </p:nvSpPr>
          <p:spPr>
            <a:xfrm>
              <a:off x="-962678" y="4245053"/>
              <a:ext cx="583494" cy="12311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ID SERVICE</a:t>
              </a:r>
            </a:p>
          </p:txBody>
        </p:sp>
      </p:grpSp>
      <p:grpSp>
        <p:nvGrpSpPr>
          <p:cNvPr id="42" name="Group 41"/>
          <p:cNvGrpSpPr/>
          <p:nvPr/>
        </p:nvGrpSpPr>
        <p:grpSpPr>
          <a:xfrm>
            <a:off x="2178127" y="3353715"/>
            <a:ext cx="707234" cy="853910"/>
            <a:chOff x="-824553" y="2842033"/>
            <a:chExt cx="707234" cy="853910"/>
          </a:xfrm>
        </p:grpSpPr>
        <p:grpSp>
          <p:nvGrpSpPr>
            <p:cNvPr id="40" name="Group 39"/>
            <p:cNvGrpSpPr/>
            <p:nvPr/>
          </p:nvGrpSpPr>
          <p:grpSpPr>
            <a:xfrm>
              <a:off x="-824553" y="2842033"/>
              <a:ext cx="707234" cy="707235"/>
              <a:chOff x="-825373" y="2832980"/>
              <a:chExt cx="707234" cy="707235"/>
            </a:xfrm>
          </p:grpSpPr>
          <p:sp>
            <p:nvSpPr>
              <p:cNvPr id="38" name="Shape 252"/>
              <p:cNvSpPr/>
              <p:nvPr/>
            </p:nvSpPr>
            <p:spPr>
              <a:xfrm>
                <a:off x="-825373" y="2832980"/>
                <a:ext cx="707234" cy="70723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8DC53F"/>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pic>
            <p:nvPicPr>
              <p:cNvPr id="39" name="Picture 3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49450" y="2869194"/>
                <a:ext cx="567114" cy="571122"/>
              </a:xfrm>
              <a:prstGeom prst="rect">
                <a:avLst/>
              </a:prstGeom>
            </p:spPr>
          </p:pic>
        </p:grpSp>
        <p:sp>
          <p:nvSpPr>
            <p:cNvPr id="41" name="Shape 483"/>
            <p:cNvSpPr/>
            <p:nvPr/>
          </p:nvSpPr>
          <p:spPr>
            <a:xfrm>
              <a:off x="-760278" y="3572832"/>
              <a:ext cx="578685" cy="12311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IP SERVICE</a:t>
              </a:r>
            </a:p>
          </p:txBody>
        </p:sp>
      </p:grpSp>
      <p:grpSp>
        <p:nvGrpSpPr>
          <p:cNvPr id="48" name="Group 47"/>
          <p:cNvGrpSpPr/>
          <p:nvPr/>
        </p:nvGrpSpPr>
        <p:grpSpPr>
          <a:xfrm>
            <a:off x="2178127" y="5668194"/>
            <a:ext cx="707234" cy="857441"/>
            <a:chOff x="-846540" y="1963849"/>
            <a:chExt cx="707234" cy="857441"/>
          </a:xfrm>
        </p:grpSpPr>
        <p:grpSp>
          <p:nvGrpSpPr>
            <p:cNvPr id="46" name="Group 45"/>
            <p:cNvGrpSpPr/>
            <p:nvPr/>
          </p:nvGrpSpPr>
          <p:grpSpPr>
            <a:xfrm>
              <a:off x="-846540" y="1963849"/>
              <a:ext cx="707234" cy="707235"/>
              <a:chOff x="-825373" y="1954795"/>
              <a:chExt cx="707234" cy="707235"/>
            </a:xfrm>
          </p:grpSpPr>
          <p:sp>
            <p:nvSpPr>
              <p:cNvPr id="32" name="Shape 252"/>
              <p:cNvSpPr/>
              <p:nvPr/>
            </p:nvSpPr>
            <p:spPr>
              <a:xfrm>
                <a:off x="-825373" y="1954795"/>
                <a:ext cx="707234" cy="70723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8DC53F"/>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pic>
            <p:nvPicPr>
              <p:cNvPr id="43" name="Picture 4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86646" y="2004966"/>
                <a:ext cx="632737" cy="637209"/>
              </a:xfrm>
              <a:prstGeom prst="rect">
                <a:avLst/>
              </a:prstGeom>
            </p:spPr>
          </p:pic>
        </p:grpSp>
        <p:sp>
          <p:nvSpPr>
            <p:cNvPr id="47" name="Shape 483"/>
            <p:cNvSpPr/>
            <p:nvPr/>
          </p:nvSpPr>
          <p:spPr>
            <a:xfrm>
              <a:off x="-839169" y="2698179"/>
              <a:ext cx="692497" cy="12311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SSH SERVICE</a:t>
              </a:r>
            </a:p>
          </p:txBody>
        </p:sp>
      </p:grpSp>
      <p:grpSp>
        <p:nvGrpSpPr>
          <p:cNvPr id="68" name="Group 67"/>
          <p:cNvGrpSpPr/>
          <p:nvPr/>
        </p:nvGrpSpPr>
        <p:grpSpPr>
          <a:xfrm>
            <a:off x="5689892" y="2141857"/>
            <a:ext cx="707235" cy="962666"/>
            <a:chOff x="383662" y="1950562"/>
            <a:chExt cx="707235" cy="962666"/>
          </a:xfrm>
        </p:grpSpPr>
        <p:sp>
          <p:nvSpPr>
            <p:cNvPr id="69" name="Shape 339"/>
            <p:cNvSpPr/>
            <p:nvPr/>
          </p:nvSpPr>
          <p:spPr>
            <a:xfrm>
              <a:off x="383662" y="1950562"/>
              <a:ext cx="707235" cy="70723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325C8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pic>
          <p:nvPicPr>
            <p:cNvPr id="70" name="_-41.png"/>
            <p:cNvPicPr/>
            <p:nvPr/>
          </p:nvPicPr>
          <p:blipFill>
            <a:blip r:embed="rId7">
              <a:extLst/>
            </a:blip>
            <a:srcRect l="21704" t="15445" r="21704" b="15445"/>
            <a:stretch>
              <a:fillRect/>
            </a:stretch>
          </p:blipFill>
          <p:spPr>
            <a:xfrm>
              <a:off x="540499" y="2069007"/>
              <a:ext cx="400239" cy="488767"/>
            </a:xfrm>
            <a:prstGeom prst="rect">
              <a:avLst/>
            </a:prstGeom>
            <a:ln w="3175" cap="flat">
              <a:noFill/>
              <a:miter lim="400000"/>
            </a:ln>
            <a:effectLst/>
          </p:spPr>
        </p:pic>
        <p:sp>
          <p:nvSpPr>
            <p:cNvPr id="71" name="Shape 341"/>
            <p:cNvSpPr/>
            <p:nvPr/>
          </p:nvSpPr>
          <p:spPr>
            <a:xfrm>
              <a:off x="486544" y="2667007"/>
              <a:ext cx="508151" cy="24622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BLOCK </a:t>
              </a:r>
            </a:p>
            <a:p>
              <a:pPr lvl="0">
                <a:defRPr sz="1800" b="0">
                  <a:solidFill>
                    <a:srgbClr val="000000"/>
                  </a:solidFill>
                </a:defRPr>
              </a:pPr>
              <a:r>
                <a:rPr lang="en-US" sz="800" b="1" dirty="0" smtClean="0">
                  <a:solidFill>
                    <a:srgbClr val="4277BB"/>
                  </a:solidFill>
                </a:rPr>
                <a:t>STORAGE</a:t>
              </a:r>
              <a:endParaRPr sz="800" b="1" dirty="0">
                <a:solidFill>
                  <a:srgbClr val="4277BB"/>
                </a:solidFill>
              </a:endParaRPr>
            </a:p>
          </p:txBody>
        </p:sp>
      </p:grpSp>
      <p:grpSp>
        <p:nvGrpSpPr>
          <p:cNvPr id="72" name="Group 71"/>
          <p:cNvGrpSpPr/>
          <p:nvPr/>
        </p:nvGrpSpPr>
        <p:grpSpPr>
          <a:xfrm>
            <a:off x="6773092" y="2141857"/>
            <a:ext cx="707235" cy="962666"/>
            <a:chOff x="383662" y="1950562"/>
            <a:chExt cx="707235" cy="962666"/>
          </a:xfrm>
        </p:grpSpPr>
        <p:sp>
          <p:nvSpPr>
            <p:cNvPr id="73" name="Shape 339"/>
            <p:cNvSpPr/>
            <p:nvPr/>
          </p:nvSpPr>
          <p:spPr>
            <a:xfrm>
              <a:off x="383662" y="1950562"/>
              <a:ext cx="707235" cy="70723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325C8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pic>
          <p:nvPicPr>
            <p:cNvPr id="74" name="_-41.png"/>
            <p:cNvPicPr/>
            <p:nvPr/>
          </p:nvPicPr>
          <p:blipFill>
            <a:blip r:embed="rId7">
              <a:extLst/>
            </a:blip>
            <a:srcRect l="21704" t="15445" r="21704" b="15445"/>
            <a:stretch>
              <a:fillRect/>
            </a:stretch>
          </p:blipFill>
          <p:spPr>
            <a:xfrm>
              <a:off x="540499" y="2069007"/>
              <a:ext cx="400239" cy="488767"/>
            </a:xfrm>
            <a:prstGeom prst="rect">
              <a:avLst/>
            </a:prstGeom>
            <a:ln w="3175" cap="flat">
              <a:noFill/>
              <a:miter lim="400000"/>
            </a:ln>
            <a:effectLst/>
          </p:spPr>
        </p:pic>
        <p:sp>
          <p:nvSpPr>
            <p:cNvPr id="75" name="Shape 341"/>
            <p:cNvSpPr/>
            <p:nvPr/>
          </p:nvSpPr>
          <p:spPr>
            <a:xfrm>
              <a:off x="486545" y="2667007"/>
              <a:ext cx="508152" cy="24622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FILE </a:t>
              </a:r>
            </a:p>
            <a:p>
              <a:pPr lvl="0">
                <a:defRPr sz="1800" b="0">
                  <a:solidFill>
                    <a:srgbClr val="000000"/>
                  </a:solidFill>
                </a:defRPr>
              </a:pPr>
              <a:r>
                <a:rPr lang="en-US" sz="800" b="1" dirty="0" smtClean="0">
                  <a:solidFill>
                    <a:srgbClr val="4277BB"/>
                  </a:solidFill>
                </a:rPr>
                <a:t>STORAGE</a:t>
              </a:r>
              <a:endParaRPr sz="800" b="1" dirty="0">
                <a:solidFill>
                  <a:srgbClr val="4277BB"/>
                </a:solidFill>
              </a:endParaRPr>
            </a:p>
          </p:txBody>
        </p:sp>
      </p:grpSp>
      <p:grpSp>
        <p:nvGrpSpPr>
          <p:cNvPr id="76" name="Group 75"/>
          <p:cNvGrpSpPr/>
          <p:nvPr/>
        </p:nvGrpSpPr>
        <p:grpSpPr>
          <a:xfrm>
            <a:off x="7624103" y="2141857"/>
            <a:ext cx="707235" cy="962666"/>
            <a:chOff x="383662" y="1950562"/>
            <a:chExt cx="707235" cy="962666"/>
          </a:xfrm>
        </p:grpSpPr>
        <p:sp>
          <p:nvSpPr>
            <p:cNvPr id="77" name="Shape 339"/>
            <p:cNvSpPr/>
            <p:nvPr/>
          </p:nvSpPr>
          <p:spPr>
            <a:xfrm>
              <a:off x="383662" y="1950562"/>
              <a:ext cx="707235" cy="70723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325C8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pic>
          <p:nvPicPr>
            <p:cNvPr id="78" name="_-41.png"/>
            <p:cNvPicPr/>
            <p:nvPr/>
          </p:nvPicPr>
          <p:blipFill>
            <a:blip r:embed="rId7">
              <a:extLst/>
            </a:blip>
            <a:srcRect l="21704" t="15445" r="21704" b="15445"/>
            <a:stretch>
              <a:fillRect/>
            </a:stretch>
          </p:blipFill>
          <p:spPr>
            <a:xfrm>
              <a:off x="540499" y="2069007"/>
              <a:ext cx="400239" cy="488767"/>
            </a:xfrm>
            <a:prstGeom prst="rect">
              <a:avLst/>
            </a:prstGeom>
            <a:ln w="3175" cap="flat">
              <a:noFill/>
              <a:miter lim="400000"/>
            </a:ln>
            <a:effectLst/>
          </p:spPr>
        </p:pic>
        <p:sp>
          <p:nvSpPr>
            <p:cNvPr id="79" name="Shape 341"/>
            <p:cNvSpPr/>
            <p:nvPr/>
          </p:nvSpPr>
          <p:spPr>
            <a:xfrm>
              <a:off x="486544" y="2667007"/>
              <a:ext cx="508151" cy="24622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BLOCK </a:t>
              </a:r>
            </a:p>
            <a:p>
              <a:pPr lvl="0">
                <a:defRPr sz="1800" b="0">
                  <a:solidFill>
                    <a:srgbClr val="000000"/>
                  </a:solidFill>
                </a:defRPr>
              </a:pPr>
              <a:r>
                <a:rPr lang="en-US" sz="800" b="1" dirty="0" smtClean="0">
                  <a:solidFill>
                    <a:srgbClr val="4277BB"/>
                  </a:solidFill>
                </a:rPr>
                <a:t>STORAGE</a:t>
              </a:r>
              <a:endParaRPr sz="800" b="1" dirty="0">
                <a:solidFill>
                  <a:srgbClr val="4277BB"/>
                </a:solidFill>
              </a:endParaRPr>
            </a:p>
          </p:txBody>
        </p:sp>
      </p:grpSp>
      <p:grpSp>
        <p:nvGrpSpPr>
          <p:cNvPr id="80" name="Group 79"/>
          <p:cNvGrpSpPr/>
          <p:nvPr/>
        </p:nvGrpSpPr>
        <p:grpSpPr>
          <a:xfrm>
            <a:off x="8499892" y="2141857"/>
            <a:ext cx="707235" cy="962666"/>
            <a:chOff x="383662" y="1950562"/>
            <a:chExt cx="707235" cy="962666"/>
          </a:xfrm>
        </p:grpSpPr>
        <p:sp>
          <p:nvSpPr>
            <p:cNvPr id="81" name="Shape 339"/>
            <p:cNvSpPr/>
            <p:nvPr/>
          </p:nvSpPr>
          <p:spPr>
            <a:xfrm>
              <a:off x="383662" y="1950562"/>
              <a:ext cx="707235" cy="70723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325C8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pic>
          <p:nvPicPr>
            <p:cNvPr id="82" name="_-41.png"/>
            <p:cNvPicPr/>
            <p:nvPr/>
          </p:nvPicPr>
          <p:blipFill>
            <a:blip r:embed="rId7">
              <a:extLst/>
            </a:blip>
            <a:srcRect l="21704" t="15445" r="21704" b="15445"/>
            <a:stretch>
              <a:fillRect/>
            </a:stretch>
          </p:blipFill>
          <p:spPr>
            <a:xfrm>
              <a:off x="540499" y="2069007"/>
              <a:ext cx="400239" cy="488767"/>
            </a:xfrm>
            <a:prstGeom prst="rect">
              <a:avLst/>
            </a:prstGeom>
            <a:ln w="3175" cap="flat">
              <a:noFill/>
              <a:miter lim="400000"/>
            </a:ln>
            <a:effectLst/>
          </p:spPr>
        </p:pic>
        <p:sp>
          <p:nvSpPr>
            <p:cNvPr id="83" name="Shape 341"/>
            <p:cNvSpPr/>
            <p:nvPr/>
          </p:nvSpPr>
          <p:spPr>
            <a:xfrm>
              <a:off x="486545" y="2667007"/>
              <a:ext cx="508152" cy="24622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OBJECT</a:t>
              </a:r>
            </a:p>
            <a:p>
              <a:pPr lvl="0">
                <a:defRPr sz="1800" b="0">
                  <a:solidFill>
                    <a:srgbClr val="000000"/>
                  </a:solidFill>
                </a:defRPr>
              </a:pPr>
              <a:r>
                <a:rPr lang="en-US" sz="800" b="1" dirty="0" smtClean="0">
                  <a:solidFill>
                    <a:srgbClr val="4277BB"/>
                  </a:solidFill>
                </a:rPr>
                <a:t>STORAGE</a:t>
              </a:r>
              <a:endParaRPr sz="800" b="1" dirty="0">
                <a:solidFill>
                  <a:srgbClr val="4277BB"/>
                </a:solidFill>
              </a:endParaRPr>
            </a:p>
          </p:txBody>
        </p:sp>
      </p:grpSp>
      <p:grpSp>
        <p:nvGrpSpPr>
          <p:cNvPr id="90" name="Group 89"/>
          <p:cNvGrpSpPr/>
          <p:nvPr/>
        </p:nvGrpSpPr>
        <p:grpSpPr>
          <a:xfrm>
            <a:off x="8076596" y="5614668"/>
            <a:ext cx="711809" cy="962666"/>
            <a:chOff x="7680754" y="5549733"/>
            <a:chExt cx="711809" cy="962666"/>
          </a:xfrm>
        </p:grpSpPr>
        <p:sp>
          <p:nvSpPr>
            <p:cNvPr id="88" name="Shape 341"/>
            <p:cNvSpPr/>
            <p:nvPr/>
          </p:nvSpPr>
          <p:spPr>
            <a:xfrm>
              <a:off x="7688806" y="6266178"/>
              <a:ext cx="695704" cy="24622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REPLICATION</a:t>
              </a:r>
            </a:p>
            <a:p>
              <a:pPr lvl="0">
                <a:defRPr sz="1800" b="0">
                  <a:solidFill>
                    <a:srgbClr val="000000"/>
                  </a:solidFill>
                </a:defRPr>
              </a:pPr>
              <a:r>
                <a:rPr lang="en-US" sz="800" b="1" dirty="0" smtClean="0">
                  <a:solidFill>
                    <a:srgbClr val="4277BB"/>
                  </a:solidFill>
                </a:rPr>
                <a:t>STORAGE</a:t>
              </a:r>
              <a:endParaRPr sz="800" b="1" dirty="0">
                <a:solidFill>
                  <a:srgbClr val="4277BB"/>
                </a:solidFill>
              </a:endParaRPr>
            </a:p>
          </p:txBody>
        </p:sp>
        <p:grpSp>
          <p:nvGrpSpPr>
            <p:cNvPr id="89" name="Group 88"/>
            <p:cNvGrpSpPr/>
            <p:nvPr/>
          </p:nvGrpSpPr>
          <p:grpSpPr>
            <a:xfrm>
              <a:off x="7680754" y="5549733"/>
              <a:ext cx="711809" cy="707233"/>
              <a:chOff x="7680754" y="5549733"/>
              <a:chExt cx="711809" cy="707233"/>
            </a:xfrm>
          </p:grpSpPr>
          <p:sp>
            <p:nvSpPr>
              <p:cNvPr id="86" name="Shape 339"/>
              <p:cNvSpPr/>
              <p:nvPr/>
            </p:nvSpPr>
            <p:spPr>
              <a:xfrm>
                <a:off x="7680754" y="5549733"/>
                <a:ext cx="707235" cy="70723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325C8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pic>
            <p:nvPicPr>
              <p:cNvPr id="84" name="Picture 8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697619" y="5761776"/>
                <a:ext cx="694944" cy="298704"/>
              </a:xfrm>
              <a:prstGeom prst="rect">
                <a:avLst/>
              </a:prstGeom>
            </p:spPr>
          </p:pic>
        </p:grpSp>
      </p:grpSp>
      <p:sp>
        <p:nvSpPr>
          <p:cNvPr id="102" name="Rectangle 101"/>
          <p:cNvSpPr/>
          <p:nvPr/>
        </p:nvSpPr>
        <p:spPr>
          <a:xfrm>
            <a:off x="5537204" y="1417322"/>
            <a:ext cx="1012610" cy="5376332"/>
          </a:xfrm>
          <a:prstGeom prst="rect">
            <a:avLst/>
          </a:prstGeom>
          <a:noFill/>
          <a:ln w="9525" cap="flat">
            <a:solidFill>
              <a:srgbClr val="FA694E"/>
            </a:solidFill>
            <a:miter lim="400000"/>
          </a:ln>
          <a:effectLst>
            <a:outerShdw blurRad="25400" dist="12700" dir="5400000" rotWithShape="0">
              <a:srgbClr val="000000">
                <a:alpha val="50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39290" tIns="39290" rIns="39290" bIns="3929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FFFFFF"/>
              </a:solidFill>
              <a:effectLst/>
              <a:uFillTx/>
              <a:latin typeface="+mn-lt"/>
              <a:ea typeface="+mn-ea"/>
              <a:cs typeface="+mn-cs"/>
              <a:sym typeface="Helvetica Light"/>
            </a:endParaRPr>
          </a:p>
        </p:txBody>
      </p:sp>
      <p:sp>
        <p:nvSpPr>
          <p:cNvPr id="103" name="Rectangle 102"/>
          <p:cNvSpPr/>
          <p:nvPr/>
        </p:nvSpPr>
        <p:spPr>
          <a:xfrm>
            <a:off x="3513672" y="731521"/>
            <a:ext cx="6087528" cy="6685280"/>
          </a:xfrm>
          <a:prstGeom prst="rect">
            <a:avLst/>
          </a:prstGeom>
          <a:noFill/>
          <a:ln w="28575" cap="flat">
            <a:solidFill>
              <a:schemeClr val="tx2">
                <a:lumMod val="40000"/>
                <a:lumOff val="60000"/>
              </a:schemeClr>
            </a:solidFill>
            <a:prstDash val="sysDot"/>
            <a:miter lim="400000"/>
          </a:ln>
          <a:effectLst>
            <a:outerShdw blurRad="25400" dist="12700" dir="5400000" rotWithShape="0">
              <a:srgbClr val="000000">
                <a:alpha val="50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39290" tIns="39290" rIns="39290" bIns="3929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FFFFFF"/>
              </a:solidFill>
              <a:effectLst/>
              <a:uFillTx/>
              <a:latin typeface="+mn-lt"/>
              <a:ea typeface="+mn-ea"/>
              <a:cs typeface="+mn-cs"/>
              <a:sym typeface="Helvetica Light"/>
            </a:endParaRPr>
          </a:p>
        </p:txBody>
      </p:sp>
      <p:sp>
        <p:nvSpPr>
          <p:cNvPr id="105" name="Rectangle 104"/>
          <p:cNvSpPr/>
          <p:nvPr/>
        </p:nvSpPr>
        <p:spPr>
          <a:xfrm>
            <a:off x="6675971" y="5198534"/>
            <a:ext cx="2601844" cy="1583266"/>
          </a:xfrm>
          <a:prstGeom prst="rect">
            <a:avLst/>
          </a:prstGeom>
          <a:noFill/>
          <a:ln w="3175" cap="flat">
            <a:solidFill>
              <a:schemeClr val="accent1"/>
            </a:solidFill>
            <a:miter lim="400000"/>
          </a:ln>
          <a:effectLst>
            <a:outerShdw blurRad="25400" dist="12700" dir="5400000" rotWithShape="0">
              <a:srgbClr val="000000">
                <a:alpha val="50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39290" tIns="39290" rIns="39290" bIns="3929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FFFFFF"/>
              </a:solidFill>
              <a:effectLst/>
              <a:uFillTx/>
              <a:latin typeface="+mn-lt"/>
              <a:ea typeface="+mn-ea"/>
              <a:cs typeface="+mn-cs"/>
              <a:sym typeface="Helvetica Light"/>
            </a:endParaRPr>
          </a:p>
        </p:txBody>
      </p:sp>
      <p:sp>
        <p:nvSpPr>
          <p:cNvPr id="106" name="Rectangle 105"/>
          <p:cNvSpPr/>
          <p:nvPr/>
        </p:nvSpPr>
        <p:spPr>
          <a:xfrm>
            <a:off x="6675970" y="1412241"/>
            <a:ext cx="2603501" cy="3285067"/>
          </a:xfrm>
          <a:prstGeom prst="rect">
            <a:avLst/>
          </a:prstGeom>
          <a:noFill/>
          <a:ln w="9525" cap="flat">
            <a:solidFill>
              <a:srgbClr val="FA694E"/>
            </a:solidFill>
            <a:miter lim="400000"/>
          </a:ln>
          <a:effectLst>
            <a:outerShdw blurRad="25400" dist="12700" dir="5400000" rotWithShape="0">
              <a:srgbClr val="000000">
                <a:alpha val="50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39290" tIns="39290" rIns="39290" bIns="3929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FFFFFF"/>
              </a:solidFill>
              <a:effectLst/>
              <a:uFillTx/>
              <a:latin typeface="+mn-lt"/>
              <a:ea typeface="+mn-ea"/>
              <a:cs typeface="+mn-cs"/>
              <a:sym typeface="Helvetica Light"/>
            </a:endParaRPr>
          </a:p>
        </p:txBody>
      </p:sp>
      <p:sp>
        <p:nvSpPr>
          <p:cNvPr id="107" name="Rectangle 106"/>
          <p:cNvSpPr/>
          <p:nvPr/>
        </p:nvSpPr>
        <p:spPr>
          <a:xfrm>
            <a:off x="1608670" y="220132"/>
            <a:ext cx="8246529" cy="7399867"/>
          </a:xfrm>
          <a:prstGeom prst="rect">
            <a:avLst/>
          </a:prstGeom>
          <a:noFill/>
          <a:ln w="22225" cap="flat" cmpd="sng">
            <a:solidFill>
              <a:srgbClr val="4177BB"/>
            </a:solidFill>
            <a:prstDash val="solid"/>
            <a:miter lim="400000"/>
          </a:ln>
          <a:effectLst>
            <a:outerShdw blurRad="25400" dist="12700" dir="5400000" rotWithShape="0">
              <a:srgbClr val="000000">
                <a:alpha val="50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39290" tIns="39290" rIns="39290" bIns="3929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FFFFFF"/>
              </a:solidFill>
              <a:effectLst/>
              <a:uFillTx/>
              <a:latin typeface="+mn-lt"/>
              <a:ea typeface="+mn-ea"/>
              <a:cs typeface="+mn-cs"/>
              <a:sym typeface="Helvetica Light"/>
            </a:endParaRPr>
          </a:p>
        </p:txBody>
      </p:sp>
      <p:sp>
        <p:nvSpPr>
          <p:cNvPr id="108" name="Rectangle 107"/>
          <p:cNvSpPr/>
          <p:nvPr/>
        </p:nvSpPr>
        <p:spPr>
          <a:xfrm>
            <a:off x="4065814" y="1094014"/>
            <a:ext cx="5366058" cy="6119587"/>
          </a:xfrm>
          <a:prstGeom prst="rect">
            <a:avLst/>
          </a:prstGeom>
          <a:noFill/>
          <a:ln w="9525" cap="flat">
            <a:solidFill>
              <a:schemeClr val="accent1"/>
            </a:solidFill>
            <a:prstDash val="lgDash"/>
            <a:miter lim="400000"/>
          </a:ln>
          <a:effectLst>
            <a:outerShdw blurRad="25400" dist="12700" dir="5400000" rotWithShape="0">
              <a:srgbClr val="000000">
                <a:alpha val="50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39290" tIns="39290" rIns="39290" bIns="3929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FFFFFF"/>
              </a:solidFill>
              <a:effectLst/>
              <a:uFillTx/>
              <a:latin typeface="+mn-lt"/>
              <a:ea typeface="+mn-ea"/>
              <a:cs typeface="+mn-cs"/>
              <a:sym typeface="Helvetica Light"/>
            </a:endParaRPr>
          </a:p>
        </p:txBody>
      </p:sp>
      <p:sp>
        <p:nvSpPr>
          <p:cNvPr id="114" name="Rectangle 113"/>
          <p:cNvSpPr/>
          <p:nvPr/>
        </p:nvSpPr>
        <p:spPr>
          <a:xfrm>
            <a:off x="4622804" y="1417322"/>
            <a:ext cx="816183" cy="5383105"/>
          </a:xfrm>
          <a:prstGeom prst="rect">
            <a:avLst/>
          </a:prstGeom>
          <a:noFill/>
          <a:ln w="9525" cap="flat">
            <a:solidFill>
              <a:srgbClr val="FA694E"/>
            </a:solidFill>
            <a:miter lim="400000"/>
          </a:ln>
          <a:effectLst>
            <a:outerShdw blurRad="25400" dist="12700" dir="5400000" rotWithShape="0">
              <a:srgbClr val="000000">
                <a:alpha val="50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39290" tIns="39290" rIns="39290" bIns="3929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FFFFFF"/>
              </a:solidFill>
              <a:effectLst/>
              <a:uFillTx/>
              <a:latin typeface="+mn-lt"/>
              <a:ea typeface="+mn-ea"/>
              <a:cs typeface="+mn-cs"/>
              <a:sym typeface="Helvetica Light"/>
            </a:endParaRPr>
          </a:p>
        </p:txBody>
      </p:sp>
      <p:sp>
        <p:nvSpPr>
          <p:cNvPr id="120" name="Shape 483"/>
          <p:cNvSpPr/>
          <p:nvPr/>
        </p:nvSpPr>
        <p:spPr>
          <a:xfrm>
            <a:off x="4697382" y="1486548"/>
            <a:ext cx="663643" cy="307777"/>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1000" b="1" dirty="0" smtClean="0">
                <a:solidFill>
                  <a:srgbClr val="4277BB"/>
                </a:solidFill>
              </a:rPr>
              <a:t>PUBLIC </a:t>
            </a:r>
          </a:p>
          <a:p>
            <a:pPr lvl="0">
              <a:defRPr sz="1800" b="0">
                <a:solidFill>
                  <a:srgbClr val="000000"/>
                </a:solidFill>
              </a:defRPr>
            </a:pPr>
            <a:r>
              <a:rPr lang="en-US" sz="1000" b="1" dirty="0" smtClean="0">
                <a:solidFill>
                  <a:srgbClr val="4277BB"/>
                </a:solidFill>
              </a:rPr>
              <a:t>NETWORK</a:t>
            </a:r>
          </a:p>
        </p:txBody>
      </p:sp>
      <p:sp>
        <p:nvSpPr>
          <p:cNvPr id="121" name="Shape 483"/>
          <p:cNvSpPr/>
          <p:nvPr/>
        </p:nvSpPr>
        <p:spPr>
          <a:xfrm>
            <a:off x="5711688" y="1486548"/>
            <a:ext cx="663643" cy="307777"/>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1000" b="1" dirty="0" smtClean="0">
                <a:solidFill>
                  <a:srgbClr val="4277BB"/>
                </a:solidFill>
              </a:rPr>
              <a:t>PRIVATE</a:t>
            </a:r>
          </a:p>
          <a:p>
            <a:pPr lvl="0">
              <a:defRPr sz="1800" b="0">
                <a:solidFill>
                  <a:srgbClr val="000000"/>
                </a:solidFill>
              </a:defRPr>
            </a:pPr>
            <a:r>
              <a:rPr lang="en-US" sz="1000" b="1" dirty="0" smtClean="0">
                <a:solidFill>
                  <a:srgbClr val="4277BB"/>
                </a:solidFill>
              </a:rPr>
              <a:t>NETWORK</a:t>
            </a:r>
          </a:p>
        </p:txBody>
      </p:sp>
      <p:sp>
        <p:nvSpPr>
          <p:cNvPr id="122" name="Shape 483"/>
          <p:cNvSpPr/>
          <p:nvPr/>
        </p:nvSpPr>
        <p:spPr>
          <a:xfrm>
            <a:off x="7645899" y="1486548"/>
            <a:ext cx="663643" cy="307777"/>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1000" b="1" dirty="0" smtClean="0">
                <a:solidFill>
                  <a:srgbClr val="4277BB"/>
                </a:solidFill>
              </a:rPr>
              <a:t>PRIVATE</a:t>
            </a:r>
          </a:p>
          <a:p>
            <a:pPr lvl="0">
              <a:defRPr sz="1800" b="0">
                <a:solidFill>
                  <a:srgbClr val="000000"/>
                </a:solidFill>
              </a:defRPr>
            </a:pPr>
            <a:r>
              <a:rPr lang="en-US" sz="1000" b="1" dirty="0" smtClean="0">
                <a:solidFill>
                  <a:srgbClr val="4277BB"/>
                </a:solidFill>
              </a:rPr>
              <a:t>NETWORK</a:t>
            </a:r>
          </a:p>
        </p:txBody>
      </p:sp>
      <p:sp>
        <p:nvSpPr>
          <p:cNvPr id="123" name="Shape 483"/>
          <p:cNvSpPr/>
          <p:nvPr/>
        </p:nvSpPr>
        <p:spPr>
          <a:xfrm>
            <a:off x="1739007" y="298426"/>
            <a:ext cx="727764" cy="153888"/>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1000" b="1" smtClean="0">
                <a:solidFill>
                  <a:srgbClr val="4277BB"/>
                </a:solidFill>
              </a:rPr>
              <a:t>IBM CLOUD</a:t>
            </a:r>
            <a:endParaRPr sz="1000" b="1" dirty="0">
              <a:solidFill>
                <a:srgbClr val="4277BB"/>
              </a:solidFill>
            </a:endParaRPr>
          </a:p>
        </p:txBody>
      </p:sp>
      <p:cxnSp>
        <p:nvCxnSpPr>
          <p:cNvPr id="130" name="Elbow Connector 129"/>
          <p:cNvCxnSpPr>
            <a:stCxn id="8" idx="3"/>
            <a:endCxn id="18" idx="1"/>
          </p:cNvCxnSpPr>
          <p:nvPr/>
        </p:nvCxnSpPr>
        <p:spPr>
          <a:xfrm flipV="1">
            <a:off x="702401" y="4863025"/>
            <a:ext cx="690176" cy="1008826"/>
          </a:xfrm>
          <a:prstGeom prst="bentConnector3">
            <a:avLst/>
          </a:prstGeom>
          <a:noFill/>
          <a:ln w="28575" cap="flat">
            <a:solidFill>
              <a:srgbClr val="4177BB"/>
            </a:solidFill>
            <a:prstDash val="solid"/>
            <a:miter lim="400000"/>
          </a:ln>
          <a:effectLst/>
        </p:spPr>
        <p:style>
          <a:lnRef idx="0">
            <a:scrgbClr r="0" g="0" b="0"/>
          </a:lnRef>
          <a:fillRef idx="0">
            <a:scrgbClr r="0" g="0" b="0"/>
          </a:fillRef>
          <a:effectRef idx="0">
            <a:scrgbClr r="0" g="0" b="0"/>
          </a:effectRef>
          <a:fontRef idx="none"/>
        </p:style>
      </p:cxnSp>
      <p:cxnSp>
        <p:nvCxnSpPr>
          <p:cNvPr id="132" name="Elbow Connector 131"/>
          <p:cNvCxnSpPr>
            <a:stCxn id="8" idx="3"/>
            <a:endCxn id="12" idx="1"/>
          </p:cNvCxnSpPr>
          <p:nvPr/>
        </p:nvCxnSpPr>
        <p:spPr>
          <a:xfrm>
            <a:off x="702401" y="5871851"/>
            <a:ext cx="666738" cy="721060"/>
          </a:xfrm>
          <a:prstGeom prst="bentConnector3">
            <a:avLst>
              <a:gd name="adj1" fmla="val 51530"/>
            </a:avLst>
          </a:prstGeom>
          <a:noFill/>
          <a:ln w="28575" cap="flat">
            <a:solidFill>
              <a:srgbClr val="4177BB"/>
            </a:solidFill>
            <a:prstDash val="solid"/>
            <a:miter lim="400000"/>
          </a:ln>
          <a:effectLst/>
        </p:spPr>
        <p:style>
          <a:lnRef idx="0">
            <a:scrgbClr r="0" g="0" b="0"/>
          </a:lnRef>
          <a:fillRef idx="0">
            <a:scrgbClr r="0" g="0" b="0"/>
          </a:fillRef>
          <a:effectRef idx="0">
            <a:scrgbClr r="0" g="0" b="0"/>
          </a:effectRef>
          <a:fontRef idx="none"/>
        </p:style>
      </p:cxnSp>
      <p:grpSp>
        <p:nvGrpSpPr>
          <p:cNvPr id="9" name="Group 256"/>
          <p:cNvGrpSpPr/>
          <p:nvPr/>
        </p:nvGrpSpPr>
        <p:grpSpPr>
          <a:xfrm>
            <a:off x="1263749" y="6235045"/>
            <a:ext cx="707233" cy="894413"/>
            <a:chOff x="0" y="12742"/>
            <a:chExt cx="707231" cy="894411"/>
          </a:xfrm>
        </p:grpSpPr>
        <p:sp>
          <p:nvSpPr>
            <p:cNvPr id="10" name="Shape 252"/>
            <p:cNvSpPr/>
            <p:nvPr/>
          </p:nvSpPr>
          <p:spPr>
            <a:xfrm>
              <a:off x="0" y="12742"/>
              <a:ext cx="707232" cy="70723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8DC53F"/>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11" name="Group 255"/>
            <p:cNvGrpSpPr/>
            <p:nvPr/>
          </p:nvGrpSpPr>
          <p:grpSpPr>
            <a:xfrm>
              <a:off x="105390" y="165715"/>
              <a:ext cx="488544" cy="741440"/>
              <a:chOff x="105390" y="165715"/>
              <a:chExt cx="488542" cy="741439"/>
            </a:xfrm>
          </p:grpSpPr>
          <p:pic>
            <p:nvPicPr>
              <p:cNvPr id="12" name="_-18.png"/>
              <p:cNvPicPr/>
              <p:nvPr/>
            </p:nvPicPr>
            <p:blipFill>
              <a:blip r:embed="rId9">
                <a:extLst/>
              </a:blip>
              <a:srcRect l="14901" t="23726" r="16019" b="18099"/>
              <a:stretch>
                <a:fillRect/>
              </a:stretch>
            </p:blipFill>
            <p:spPr>
              <a:xfrm>
                <a:off x="105390" y="165715"/>
                <a:ext cx="488544" cy="409783"/>
              </a:xfrm>
              <a:prstGeom prst="rect">
                <a:avLst/>
              </a:prstGeom>
              <a:ln w="3175" cap="flat">
                <a:noFill/>
                <a:miter lim="400000"/>
              </a:ln>
              <a:effectLst/>
            </p:spPr>
          </p:pic>
          <p:sp>
            <p:nvSpPr>
              <p:cNvPr id="13" name="Shape 254"/>
              <p:cNvSpPr/>
              <p:nvPr/>
            </p:nvSpPr>
            <p:spPr>
              <a:xfrm>
                <a:off x="203522" y="701573"/>
                <a:ext cx="300187" cy="205582"/>
              </a:xfrm>
              <a:prstGeom prst="rect">
                <a:avLst/>
              </a:prstGeom>
              <a:solidFill>
                <a:srgbClr val="FFFFFF"/>
              </a:solid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sz="800" b="1" dirty="0">
                    <a:solidFill>
                      <a:srgbClr val="4277BB"/>
                    </a:solidFill>
                  </a:rPr>
                  <a:t>VPN</a:t>
                </a:r>
              </a:p>
            </p:txBody>
          </p:sp>
        </p:grpSp>
      </p:grpSp>
      <p:grpSp>
        <p:nvGrpSpPr>
          <p:cNvPr id="4" name="Group 193"/>
          <p:cNvGrpSpPr/>
          <p:nvPr/>
        </p:nvGrpSpPr>
        <p:grpSpPr>
          <a:xfrm>
            <a:off x="176015" y="5518234"/>
            <a:ext cx="707232" cy="912814"/>
            <a:chOff x="8826" y="0"/>
            <a:chExt cx="707231" cy="912812"/>
          </a:xfrm>
        </p:grpSpPr>
        <p:grpSp>
          <p:nvGrpSpPr>
            <p:cNvPr id="5" name="Group 191"/>
            <p:cNvGrpSpPr/>
            <p:nvPr/>
          </p:nvGrpSpPr>
          <p:grpSpPr>
            <a:xfrm>
              <a:off x="8826" y="-1"/>
              <a:ext cx="707232" cy="707233"/>
              <a:chOff x="8826" y="0"/>
              <a:chExt cx="707231" cy="707231"/>
            </a:xfrm>
          </p:grpSpPr>
          <p:sp>
            <p:nvSpPr>
              <p:cNvPr id="7" name="Shape 189"/>
              <p:cNvSpPr/>
              <p:nvPr/>
            </p:nvSpPr>
            <p:spPr>
              <a:xfrm>
                <a:off x="8826"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C6982C"/>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pic>
            <p:nvPicPr>
              <p:cNvPr id="8" name="_-02.png"/>
              <p:cNvPicPr/>
              <p:nvPr/>
            </p:nvPicPr>
            <p:blipFill>
              <a:blip r:embed="rId10">
                <a:extLst/>
              </a:blip>
              <a:srcRect l="24323" t="21763" r="24323" b="21763"/>
              <a:stretch>
                <a:fillRect/>
              </a:stretch>
            </p:blipFill>
            <p:spPr>
              <a:xfrm>
                <a:off x="172020" y="153919"/>
                <a:ext cx="363191" cy="399394"/>
              </a:xfrm>
              <a:prstGeom prst="rect">
                <a:avLst/>
              </a:prstGeom>
              <a:ln w="3175" cap="flat">
                <a:noFill/>
                <a:miter lim="400000"/>
              </a:ln>
              <a:effectLst/>
            </p:spPr>
          </p:pic>
        </p:grpSp>
        <p:sp>
          <p:nvSpPr>
            <p:cNvPr id="6" name="Shape 192"/>
            <p:cNvSpPr/>
            <p:nvPr/>
          </p:nvSpPr>
          <p:spPr>
            <a:xfrm>
              <a:off x="166836" y="707231"/>
              <a:ext cx="373559" cy="205582"/>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sz="800" b="1">
                  <a:solidFill>
                    <a:srgbClr val="4277BB"/>
                  </a:solidFill>
                </a:rPr>
                <a:t>USER</a:t>
              </a:r>
            </a:p>
          </p:txBody>
        </p:sp>
      </p:grpSp>
      <p:cxnSp>
        <p:nvCxnSpPr>
          <p:cNvPr id="135" name="Straight Connector 134"/>
          <p:cNvCxnSpPr>
            <a:stCxn id="18" idx="3"/>
          </p:cNvCxnSpPr>
          <p:nvPr/>
        </p:nvCxnSpPr>
        <p:spPr>
          <a:xfrm>
            <a:off x="1858890" y="4863025"/>
            <a:ext cx="3771889" cy="10858"/>
          </a:xfrm>
          <a:prstGeom prst="line">
            <a:avLst/>
          </a:prstGeom>
          <a:noFill/>
          <a:ln w="28575" cap="flat">
            <a:solidFill>
              <a:srgbClr val="4177BB"/>
            </a:solidFill>
            <a:prstDash val="solid"/>
            <a:miter lim="400000"/>
          </a:ln>
          <a:effectLst/>
        </p:spPr>
        <p:style>
          <a:lnRef idx="0">
            <a:scrgbClr r="0" g="0" b="0"/>
          </a:lnRef>
          <a:fillRef idx="0">
            <a:scrgbClr r="0" g="0" b="0"/>
          </a:fillRef>
          <a:effectRef idx="0">
            <a:scrgbClr r="0" g="0" b="0"/>
          </a:effectRef>
          <a:fontRef idx="none"/>
        </p:style>
      </p:cxnSp>
      <p:grpSp>
        <p:nvGrpSpPr>
          <p:cNvPr id="53" name="Group 52"/>
          <p:cNvGrpSpPr/>
          <p:nvPr/>
        </p:nvGrpSpPr>
        <p:grpSpPr>
          <a:xfrm>
            <a:off x="2175878" y="4493022"/>
            <a:ext cx="711733" cy="944340"/>
            <a:chOff x="-811425" y="2208290"/>
            <a:chExt cx="711733" cy="944340"/>
          </a:xfrm>
        </p:grpSpPr>
        <p:grpSp>
          <p:nvGrpSpPr>
            <p:cNvPr id="51" name="Group 50"/>
            <p:cNvGrpSpPr/>
            <p:nvPr/>
          </p:nvGrpSpPr>
          <p:grpSpPr>
            <a:xfrm>
              <a:off x="-809176" y="2208290"/>
              <a:ext cx="707234" cy="707235"/>
              <a:chOff x="-798213" y="1058501"/>
              <a:chExt cx="707234" cy="707235"/>
            </a:xfrm>
          </p:grpSpPr>
          <p:sp>
            <p:nvSpPr>
              <p:cNvPr id="44" name="Shape 252"/>
              <p:cNvSpPr/>
              <p:nvPr/>
            </p:nvSpPr>
            <p:spPr>
              <a:xfrm>
                <a:off x="-798213" y="1058501"/>
                <a:ext cx="707234" cy="70723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8DC53F"/>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pic>
            <p:nvPicPr>
              <p:cNvPr id="50" name="Picture 49"/>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724750" y="1127229"/>
                <a:ext cx="560309" cy="564269"/>
              </a:xfrm>
              <a:prstGeom prst="rect">
                <a:avLst/>
              </a:prstGeom>
            </p:spPr>
          </p:pic>
        </p:grpSp>
        <p:sp>
          <p:nvSpPr>
            <p:cNvPr id="52" name="Shape 483"/>
            <p:cNvSpPr/>
            <p:nvPr/>
          </p:nvSpPr>
          <p:spPr>
            <a:xfrm>
              <a:off x="-811425" y="2906409"/>
              <a:ext cx="711733" cy="24622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DOMAIN </a:t>
              </a:r>
            </a:p>
            <a:p>
              <a:pPr lvl="0">
                <a:defRPr sz="1800" b="0">
                  <a:solidFill>
                    <a:srgbClr val="000000"/>
                  </a:solidFill>
                </a:defRPr>
              </a:pPr>
              <a:r>
                <a:rPr lang="en-US" sz="800" b="1" dirty="0" smtClean="0">
                  <a:solidFill>
                    <a:srgbClr val="4277BB"/>
                  </a:solidFill>
                </a:rPr>
                <a:t>CONTROLLER</a:t>
              </a:r>
              <a:endParaRPr sz="800" b="1" dirty="0">
                <a:solidFill>
                  <a:srgbClr val="4277BB"/>
                </a:solidFill>
              </a:endParaRPr>
            </a:p>
          </p:txBody>
        </p:sp>
      </p:grpSp>
      <p:grpSp>
        <p:nvGrpSpPr>
          <p:cNvPr id="59" name="Group 476"/>
          <p:cNvGrpSpPr/>
          <p:nvPr/>
        </p:nvGrpSpPr>
        <p:grpSpPr>
          <a:xfrm>
            <a:off x="4276951" y="4508163"/>
            <a:ext cx="707233" cy="914058"/>
            <a:chOff x="0" y="0"/>
            <a:chExt cx="707231" cy="914057"/>
          </a:xfrm>
        </p:grpSpPr>
        <p:sp>
          <p:nvSpPr>
            <p:cNvPr id="60" name="Shape 472"/>
            <p:cNvSpPr/>
            <p:nvPr/>
          </p:nvSpPr>
          <p:spPr>
            <a:xfrm>
              <a:off x="0"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42233"/>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61" name="Group 475"/>
            <p:cNvGrpSpPr/>
            <p:nvPr/>
          </p:nvGrpSpPr>
          <p:grpSpPr>
            <a:xfrm>
              <a:off x="56024" y="215504"/>
              <a:ext cx="610544" cy="698554"/>
              <a:chOff x="48344" y="214260"/>
              <a:chExt cx="610542" cy="698552"/>
            </a:xfrm>
          </p:grpSpPr>
          <p:sp>
            <p:nvSpPr>
              <p:cNvPr id="62" name="Shape 473"/>
              <p:cNvSpPr/>
              <p:nvPr/>
            </p:nvSpPr>
            <p:spPr>
              <a:xfrm>
                <a:off x="48344" y="707231"/>
                <a:ext cx="610543" cy="205582"/>
              </a:xfrm>
              <a:prstGeom prst="rect">
                <a:avLst/>
              </a:prstGeom>
              <a:solidFill>
                <a:srgbClr val="FFFFFF"/>
              </a:solid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sz="800" b="1" dirty="0">
                    <a:solidFill>
                      <a:srgbClr val="4277BB"/>
                    </a:solidFill>
                  </a:rPr>
                  <a:t>FIREWALL</a:t>
                </a:r>
              </a:p>
            </p:txBody>
          </p:sp>
          <p:pic>
            <p:nvPicPr>
              <p:cNvPr id="63" name="_-48.png"/>
              <p:cNvPicPr/>
              <p:nvPr/>
            </p:nvPicPr>
            <p:blipFill>
              <a:blip r:embed="rId12">
                <a:extLst/>
              </a:blip>
              <a:srcRect l="15658" t="30618" r="15658" b="30618"/>
              <a:stretch>
                <a:fillRect/>
              </a:stretch>
            </p:blipFill>
            <p:spPr>
              <a:xfrm>
                <a:off x="110741" y="214260"/>
                <a:ext cx="485749" cy="273054"/>
              </a:xfrm>
              <a:prstGeom prst="rect">
                <a:avLst/>
              </a:prstGeom>
              <a:ln w="3175" cap="flat">
                <a:noFill/>
                <a:miter lim="400000"/>
              </a:ln>
              <a:effectLst/>
            </p:spPr>
          </p:pic>
        </p:grpSp>
      </p:grpSp>
      <p:grpSp>
        <p:nvGrpSpPr>
          <p:cNvPr id="54" name="Group 271"/>
          <p:cNvGrpSpPr/>
          <p:nvPr/>
        </p:nvGrpSpPr>
        <p:grpSpPr>
          <a:xfrm>
            <a:off x="3160055" y="4488465"/>
            <a:ext cx="707233" cy="953454"/>
            <a:chOff x="190469" y="0"/>
            <a:chExt cx="707232" cy="953452"/>
          </a:xfrm>
        </p:grpSpPr>
        <p:sp>
          <p:nvSpPr>
            <p:cNvPr id="55" name="Shape 267"/>
            <p:cNvSpPr/>
            <p:nvPr/>
          </p:nvSpPr>
          <p:spPr>
            <a:xfrm>
              <a:off x="190469"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8DC53F"/>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56" name="Group 270"/>
            <p:cNvGrpSpPr/>
            <p:nvPr/>
          </p:nvGrpSpPr>
          <p:grpSpPr>
            <a:xfrm>
              <a:off x="257148" y="135400"/>
              <a:ext cx="573874" cy="818052"/>
              <a:chOff x="271286" y="135400"/>
              <a:chExt cx="573873" cy="818051"/>
            </a:xfrm>
          </p:grpSpPr>
          <p:pic>
            <p:nvPicPr>
              <p:cNvPr id="57" name="_-16.png"/>
              <p:cNvPicPr/>
              <p:nvPr/>
            </p:nvPicPr>
            <p:blipFill>
              <a:blip r:embed="rId13">
                <a:extLst/>
              </a:blip>
              <a:srcRect l="26965" t="19145" r="26965" b="19145"/>
              <a:stretch>
                <a:fillRect/>
              </a:stretch>
            </p:blipFill>
            <p:spPr>
              <a:xfrm>
                <a:off x="387909" y="135400"/>
                <a:ext cx="325809" cy="436431"/>
              </a:xfrm>
              <a:prstGeom prst="rect">
                <a:avLst/>
              </a:prstGeom>
              <a:ln w="3175" cap="flat">
                <a:noFill/>
                <a:miter lim="400000"/>
              </a:ln>
              <a:effectLst/>
            </p:spPr>
          </p:pic>
          <p:sp>
            <p:nvSpPr>
              <p:cNvPr id="58" name="Shape 269"/>
              <p:cNvSpPr/>
              <p:nvPr/>
            </p:nvSpPr>
            <p:spPr>
              <a:xfrm>
                <a:off x="271286" y="707231"/>
                <a:ext cx="573873" cy="246220"/>
              </a:xfrm>
              <a:prstGeom prst="rect">
                <a:avLst/>
              </a:prstGeom>
              <a:solidFill>
                <a:srgbClr val="FFFFFF"/>
              </a:solid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sz="800" b="1" dirty="0">
                    <a:solidFill>
                      <a:srgbClr val="4277BB"/>
                    </a:solidFill>
                  </a:rPr>
                  <a:t>LOAD </a:t>
                </a:r>
                <a:endParaRPr lang="en-US" sz="800" b="1" dirty="0" smtClean="0">
                  <a:solidFill>
                    <a:srgbClr val="4277BB"/>
                  </a:solidFill>
                </a:endParaRPr>
              </a:p>
              <a:p>
                <a:pPr lvl="0">
                  <a:defRPr sz="1800" b="0">
                    <a:solidFill>
                      <a:srgbClr val="000000"/>
                    </a:solidFill>
                  </a:defRPr>
                </a:pPr>
                <a:r>
                  <a:rPr sz="800" b="1" dirty="0" smtClean="0">
                    <a:solidFill>
                      <a:srgbClr val="4277BB"/>
                    </a:solidFill>
                  </a:rPr>
                  <a:t>BALANCER</a:t>
                </a:r>
                <a:endParaRPr sz="800" b="1" dirty="0">
                  <a:solidFill>
                    <a:srgbClr val="4277BB"/>
                  </a:solidFill>
                </a:endParaRPr>
              </a:p>
            </p:txBody>
          </p:sp>
        </p:grpSp>
      </p:grpSp>
      <p:grpSp>
        <p:nvGrpSpPr>
          <p:cNvPr id="14" name="Group 481"/>
          <p:cNvGrpSpPr/>
          <p:nvPr/>
        </p:nvGrpSpPr>
        <p:grpSpPr>
          <a:xfrm>
            <a:off x="1263749" y="4508163"/>
            <a:ext cx="707232" cy="914059"/>
            <a:chOff x="0" y="0"/>
            <a:chExt cx="707231" cy="914057"/>
          </a:xfrm>
        </p:grpSpPr>
        <p:sp>
          <p:nvSpPr>
            <p:cNvPr id="15" name="Shape 477"/>
            <p:cNvSpPr/>
            <p:nvPr/>
          </p:nvSpPr>
          <p:spPr>
            <a:xfrm>
              <a:off x="0"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42233"/>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16" name="Group 480"/>
            <p:cNvGrpSpPr/>
            <p:nvPr/>
          </p:nvGrpSpPr>
          <p:grpSpPr>
            <a:xfrm>
              <a:off x="75304" y="145958"/>
              <a:ext cx="588169" cy="768100"/>
              <a:chOff x="66936" y="144713"/>
              <a:chExt cx="588168" cy="768098"/>
            </a:xfrm>
          </p:grpSpPr>
          <p:sp>
            <p:nvSpPr>
              <p:cNvPr id="17" name="Shape 478"/>
              <p:cNvSpPr/>
              <p:nvPr/>
            </p:nvSpPr>
            <p:spPr>
              <a:xfrm>
                <a:off x="66936" y="707231"/>
                <a:ext cx="588170" cy="205582"/>
              </a:xfrm>
              <a:prstGeom prst="rect">
                <a:avLst/>
              </a:prstGeom>
              <a:solidFill>
                <a:schemeClr val="bg1"/>
              </a:solid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sz="800" b="1">
                    <a:solidFill>
                      <a:srgbClr val="4277BB"/>
                    </a:solidFill>
                  </a:rPr>
                  <a:t>GATEWAY</a:t>
                </a:r>
              </a:p>
            </p:txBody>
          </p:sp>
          <p:pic>
            <p:nvPicPr>
              <p:cNvPr id="18" name="_-47.png"/>
              <p:cNvPicPr/>
              <p:nvPr/>
            </p:nvPicPr>
            <p:blipFill>
              <a:blip r:embed="rId14">
                <a:extLst/>
              </a:blip>
              <a:srcRect l="17032" t="20462" r="17032" b="20462"/>
              <a:stretch>
                <a:fillRect/>
              </a:stretch>
            </p:blipFill>
            <p:spPr>
              <a:xfrm>
                <a:off x="120460" y="144713"/>
                <a:ext cx="466311" cy="417805"/>
              </a:xfrm>
              <a:prstGeom prst="rect">
                <a:avLst/>
              </a:prstGeom>
              <a:ln w="3175" cap="flat">
                <a:noFill/>
                <a:miter lim="400000"/>
              </a:ln>
              <a:effectLst/>
            </p:spPr>
          </p:pic>
        </p:grpSp>
      </p:grpSp>
      <p:cxnSp>
        <p:nvCxnSpPr>
          <p:cNvPr id="137" name="Elbow Connector 136"/>
          <p:cNvCxnSpPr/>
          <p:nvPr/>
        </p:nvCxnSpPr>
        <p:spPr>
          <a:xfrm>
            <a:off x="5742878" y="4928839"/>
            <a:ext cx="1689882" cy="1147836"/>
          </a:xfrm>
          <a:prstGeom prst="bentConnector3">
            <a:avLst>
              <a:gd name="adj1" fmla="val 28224"/>
            </a:avLst>
          </a:prstGeom>
          <a:noFill/>
          <a:ln w="28575" cap="flat">
            <a:solidFill>
              <a:srgbClr val="4177BB"/>
            </a:solidFill>
            <a:prstDash val="solid"/>
            <a:miter lim="400000"/>
          </a:ln>
          <a:effectLst/>
        </p:spPr>
        <p:style>
          <a:lnRef idx="0">
            <a:scrgbClr r="0" g="0" b="0"/>
          </a:lnRef>
          <a:fillRef idx="0">
            <a:scrgbClr r="0" g="0" b="0"/>
          </a:fillRef>
          <a:effectRef idx="0">
            <a:scrgbClr r="0" g="0" b="0"/>
          </a:effectRef>
          <a:fontRef idx="none"/>
        </p:style>
      </p:cxnSp>
      <p:grpSp>
        <p:nvGrpSpPr>
          <p:cNvPr id="101" name="Group 100"/>
          <p:cNvGrpSpPr/>
          <p:nvPr/>
        </p:nvGrpSpPr>
        <p:grpSpPr>
          <a:xfrm>
            <a:off x="7247372" y="5628474"/>
            <a:ext cx="707234" cy="935054"/>
            <a:chOff x="7421897" y="5974611"/>
            <a:chExt cx="707234" cy="935054"/>
          </a:xfrm>
        </p:grpSpPr>
        <p:sp>
          <p:nvSpPr>
            <p:cNvPr id="95" name="Shape 254"/>
            <p:cNvSpPr/>
            <p:nvPr/>
          </p:nvSpPr>
          <p:spPr>
            <a:xfrm>
              <a:off x="7549493" y="6663444"/>
              <a:ext cx="452047" cy="24622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DATA </a:t>
              </a:r>
            </a:p>
            <a:p>
              <a:pPr lvl="0">
                <a:defRPr sz="1800" b="0">
                  <a:solidFill>
                    <a:srgbClr val="000000"/>
                  </a:solidFill>
                </a:defRPr>
              </a:pPr>
              <a:r>
                <a:rPr lang="en-US" sz="800" b="1" dirty="0" smtClean="0">
                  <a:solidFill>
                    <a:srgbClr val="4277BB"/>
                  </a:solidFill>
                </a:rPr>
                <a:t>SERVICE</a:t>
              </a:r>
              <a:endParaRPr sz="800" b="1" dirty="0">
                <a:solidFill>
                  <a:srgbClr val="4277BB"/>
                </a:solidFill>
              </a:endParaRPr>
            </a:p>
          </p:txBody>
        </p:sp>
        <p:grpSp>
          <p:nvGrpSpPr>
            <p:cNvPr id="100" name="Group 99"/>
            <p:cNvGrpSpPr/>
            <p:nvPr/>
          </p:nvGrpSpPr>
          <p:grpSpPr>
            <a:xfrm>
              <a:off x="7421897" y="5974611"/>
              <a:ext cx="707234" cy="707235"/>
              <a:chOff x="7421897" y="5974611"/>
              <a:chExt cx="707234" cy="707235"/>
            </a:xfrm>
          </p:grpSpPr>
          <p:sp>
            <p:nvSpPr>
              <p:cNvPr id="92" name="Shape 252"/>
              <p:cNvSpPr/>
              <p:nvPr/>
            </p:nvSpPr>
            <p:spPr>
              <a:xfrm>
                <a:off x="7421897" y="5974611"/>
                <a:ext cx="707234" cy="70723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8DC53F"/>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pic>
            <p:nvPicPr>
              <p:cNvPr id="98" name="_-41.png"/>
              <p:cNvPicPr/>
              <p:nvPr/>
            </p:nvPicPr>
            <p:blipFill>
              <a:blip r:embed="rId7">
                <a:extLst/>
              </a:blip>
              <a:srcRect l="21704" t="15445" r="21704" b="15445"/>
              <a:stretch>
                <a:fillRect/>
              </a:stretch>
            </p:blipFill>
            <p:spPr>
              <a:xfrm>
                <a:off x="7573831" y="6067479"/>
                <a:ext cx="400239" cy="488767"/>
              </a:xfrm>
              <a:prstGeom prst="rect">
                <a:avLst/>
              </a:prstGeom>
              <a:ln w="3175" cap="flat">
                <a:noFill/>
                <a:miter lim="400000"/>
              </a:ln>
              <a:effectLst/>
            </p:spPr>
          </p:pic>
        </p:grpSp>
      </p:grpSp>
      <p:cxnSp>
        <p:nvCxnSpPr>
          <p:cNvPr id="140" name="Elbow Connector 139"/>
          <p:cNvCxnSpPr/>
          <p:nvPr/>
        </p:nvCxnSpPr>
        <p:spPr>
          <a:xfrm flipV="1">
            <a:off x="5787483" y="3947532"/>
            <a:ext cx="2018371" cy="858644"/>
          </a:xfrm>
          <a:prstGeom prst="bentConnector3">
            <a:avLst>
              <a:gd name="adj1" fmla="val 21823"/>
            </a:avLst>
          </a:prstGeom>
          <a:noFill/>
          <a:ln w="28575" cap="flat">
            <a:solidFill>
              <a:srgbClr val="4177BB"/>
            </a:solidFill>
            <a:prstDash val="solid"/>
            <a:miter lim="400000"/>
          </a:ln>
          <a:effectLst/>
        </p:spPr>
        <p:style>
          <a:lnRef idx="0">
            <a:scrgbClr r="0" g="0" b="0"/>
          </a:lnRef>
          <a:fillRef idx="0">
            <a:scrgbClr r="0" g="0" b="0"/>
          </a:fillRef>
          <a:effectRef idx="0">
            <a:scrgbClr r="0" g="0" b="0"/>
          </a:effectRef>
          <a:fontRef idx="none"/>
        </p:style>
      </p:cxnSp>
      <p:grpSp>
        <p:nvGrpSpPr>
          <p:cNvPr id="67" name="Group 66"/>
          <p:cNvGrpSpPr/>
          <p:nvPr/>
        </p:nvGrpSpPr>
        <p:grpSpPr>
          <a:xfrm>
            <a:off x="5079132" y="4448644"/>
            <a:ext cx="888447" cy="1033096"/>
            <a:chOff x="-200383" y="5532691"/>
            <a:chExt cx="888447" cy="1033096"/>
          </a:xfrm>
        </p:grpSpPr>
        <p:pic>
          <p:nvPicPr>
            <p:cNvPr id="65" name="Picture 64"/>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00383" y="5532691"/>
              <a:ext cx="888447" cy="813064"/>
            </a:xfrm>
            <a:prstGeom prst="rect">
              <a:avLst/>
            </a:prstGeom>
          </p:spPr>
        </p:pic>
        <p:sp>
          <p:nvSpPr>
            <p:cNvPr id="66" name="Shape 483"/>
            <p:cNvSpPr/>
            <p:nvPr/>
          </p:nvSpPr>
          <p:spPr>
            <a:xfrm>
              <a:off x="-75157" y="6319566"/>
              <a:ext cx="637995" cy="246221"/>
            </a:xfrm>
            <a:prstGeom prst="rect">
              <a:avLst/>
            </a:prstGeom>
            <a:solidFill>
              <a:srgbClr val="FFFFFF"/>
            </a:solid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CONTAINER </a:t>
              </a:r>
            </a:p>
            <a:p>
              <a:pPr lvl="0">
                <a:defRPr sz="1800" b="0">
                  <a:solidFill>
                    <a:srgbClr val="000000"/>
                  </a:solidFill>
                </a:defRPr>
              </a:pPr>
              <a:r>
                <a:rPr lang="en-US" sz="800" b="1" dirty="0" smtClean="0">
                  <a:solidFill>
                    <a:srgbClr val="4277BB"/>
                  </a:solidFill>
                </a:rPr>
                <a:t>SERVICE</a:t>
              </a:r>
              <a:endParaRPr sz="800" b="1" dirty="0">
                <a:solidFill>
                  <a:srgbClr val="4277BB"/>
                </a:solidFill>
              </a:endParaRPr>
            </a:p>
          </p:txBody>
        </p:sp>
      </p:grpSp>
      <p:sp>
        <p:nvSpPr>
          <p:cNvPr id="142" name="Shape 483"/>
          <p:cNvSpPr/>
          <p:nvPr/>
        </p:nvSpPr>
        <p:spPr>
          <a:xfrm>
            <a:off x="7645900" y="5229362"/>
            <a:ext cx="663643" cy="307777"/>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1000" b="1" dirty="0" smtClean="0">
                <a:solidFill>
                  <a:srgbClr val="4277BB"/>
                </a:solidFill>
              </a:rPr>
              <a:t>PRIVATE</a:t>
            </a:r>
          </a:p>
          <a:p>
            <a:pPr lvl="0">
              <a:defRPr sz="1800" b="0">
                <a:solidFill>
                  <a:srgbClr val="000000"/>
                </a:solidFill>
              </a:defRPr>
            </a:pPr>
            <a:r>
              <a:rPr lang="en-US" sz="1000" b="1" dirty="0" smtClean="0">
                <a:solidFill>
                  <a:srgbClr val="4277BB"/>
                </a:solidFill>
              </a:rPr>
              <a:t>NETWORK</a:t>
            </a:r>
          </a:p>
        </p:txBody>
      </p:sp>
      <p:grpSp>
        <p:nvGrpSpPr>
          <p:cNvPr id="143" name="Group 199"/>
          <p:cNvGrpSpPr/>
          <p:nvPr/>
        </p:nvGrpSpPr>
        <p:grpSpPr>
          <a:xfrm>
            <a:off x="7624103" y="3542629"/>
            <a:ext cx="707234" cy="830344"/>
            <a:chOff x="75417" y="0"/>
            <a:chExt cx="707232" cy="830342"/>
          </a:xfrm>
        </p:grpSpPr>
        <p:sp>
          <p:nvSpPr>
            <p:cNvPr id="144" name="Shape 195"/>
            <p:cNvSpPr/>
            <p:nvPr/>
          </p:nvSpPr>
          <p:spPr>
            <a:xfrm>
              <a:off x="75417"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CC01B"/>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145" name="Group 198"/>
            <p:cNvGrpSpPr/>
            <p:nvPr/>
          </p:nvGrpSpPr>
          <p:grpSpPr>
            <a:xfrm>
              <a:off x="191540" y="160392"/>
              <a:ext cx="506285" cy="669950"/>
              <a:chOff x="202074" y="160392"/>
              <a:chExt cx="506284" cy="669949"/>
            </a:xfrm>
          </p:grpSpPr>
          <p:pic>
            <p:nvPicPr>
              <p:cNvPr id="146" name="_-03.png"/>
              <p:cNvPicPr/>
              <p:nvPr/>
            </p:nvPicPr>
            <p:blipFill>
              <a:blip r:embed="rId16">
                <a:extLst/>
              </a:blip>
              <a:srcRect l="22990" t="22678" r="12110" b="12057"/>
              <a:stretch>
                <a:fillRect/>
              </a:stretch>
            </p:blipFill>
            <p:spPr>
              <a:xfrm>
                <a:off x="247528" y="160392"/>
                <a:ext cx="460830" cy="461566"/>
              </a:xfrm>
              <a:prstGeom prst="rect">
                <a:avLst/>
              </a:prstGeom>
              <a:ln w="3175" cap="flat">
                <a:noFill/>
                <a:miter lim="400000"/>
              </a:ln>
              <a:effectLst/>
            </p:spPr>
          </p:pic>
          <p:sp>
            <p:nvSpPr>
              <p:cNvPr id="147" name="Shape 197"/>
              <p:cNvSpPr/>
              <p:nvPr/>
            </p:nvSpPr>
            <p:spPr>
              <a:xfrm>
                <a:off x="202074" y="707231"/>
                <a:ext cx="474487" cy="123110"/>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APP TIER</a:t>
                </a:r>
              </a:p>
            </p:txBody>
          </p:sp>
        </p:grpSp>
      </p:grpSp>
      <p:sp>
        <p:nvSpPr>
          <p:cNvPr id="157" name="Rectangle 156"/>
          <p:cNvSpPr/>
          <p:nvPr/>
        </p:nvSpPr>
        <p:spPr>
          <a:xfrm>
            <a:off x="7483477" y="3388998"/>
            <a:ext cx="920746" cy="1154428"/>
          </a:xfrm>
          <a:prstGeom prst="rect">
            <a:avLst/>
          </a:prstGeom>
          <a:noFill/>
          <a:ln w="12700" cap="flat">
            <a:solidFill>
              <a:schemeClr val="accent2"/>
            </a:solidFill>
            <a:miter lim="400000"/>
          </a:ln>
          <a:effectLst>
            <a:outerShdw blurRad="25400" dist="12700" dir="5400000" rotWithShape="0">
              <a:srgbClr val="000000">
                <a:alpha val="50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39290" tIns="39290" rIns="39290" bIns="3929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FFFFFF"/>
              </a:solidFill>
              <a:effectLst/>
              <a:uFillTx/>
              <a:latin typeface="+mn-lt"/>
              <a:ea typeface="+mn-ea"/>
              <a:cs typeface="+mn-cs"/>
              <a:sym typeface="Helvetica Light"/>
            </a:endParaRPr>
          </a:p>
        </p:txBody>
      </p:sp>
      <p:sp>
        <p:nvSpPr>
          <p:cNvPr id="158" name="Oval 157"/>
          <p:cNvSpPr/>
          <p:nvPr/>
        </p:nvSpPr>
        <p:spPr>
          <a:xfrm>
            <a:off x="7129463" y="3145093"/>
            <a:ext cx="1628775" cy="1628775"/>
          </a:xfrm>
          <a:prstGeom prst="ellipse">
            <a:avLst/>
          </a:prstGeom>
          <a:noFill/>
          <a:ln w="12700" cap="flat">
            <a:solidFill>
              <a:srgbClr val="FF0000"/>
            </a:solidFill>
            <a:prstDash val="sysDot"/>
            <a:miter lim="400000"/>
          </a:ln>
          <a:effectLst>
            <a:outerShdw blurRad="25400" dist="12700" dir="5400000" rotWithShape="0">
              <a:srgbClr val="000000">
                <a:alpha val="50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39290" tIns="39290" rIns="39290" bIns="3929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FFFFFF"/>
              </a:solidFill>
              <a:effectLst/>
              <a:uFillTx/>
              <a:latin typeface="+mn-lt"/>
              <a:ea typeface="+mn-ea"/>
              <a:cs typeface="+mn-cs"/>
              <a:sym typeface="Helvetica Light"/>
            </a:endParaRPr>
          </a:p>
        </p:txBody>
      </p:sp>
      <p:grpSp>
        <p:nvGrpSpPr>
          <p:cNvPr id="170" name="Group 169"/>
          <p:cNvGrpSpPr/>
          <p:nvPr/>
        </p:nvGrpSpPr>
        <p:grpSpPr>
          <a:xfrm>
            <a:off x="148870" y="589824"/>
            <a:ext cx="1197753" cy="1353276"/>
            <a:chOff x="135807" y="426171"/>
            <a:chExt cx="1197753" cy="1353276"/>
          </a:xfrm>
        </p:grpSpPr>
        <p:sp>
          <p:nvSpPr>
            <p:cNvPr id="159" name="Oval 158"/>
            <p:cNvSpPr/>
            <p:nvPr/>
          </p:nvSpPr>
          <p:spPr>
            <a:xfrm>
              <a:off x="137946" y="426171"/>
              <a:ext cx="274750" cy="274750"/>
            </a:xfrm>
            <a:prstGeom prst="ellipse">
              <a:avLst/>
            </a:prstGeom>
            <a:noFill/>
            <a:ln w="12700" cap="flat">
              <a:solidFill>
                <a:srgbClr val="FF0000"/>
              </a:solidFill>
              <a:prstDash val="sysDot"/>
              <a:miter lim="400000"/>
            </a:ln>
            <a:effectLst>
              <a:outerShdw blurRad="25400" dist="12700" dir="5400000" rotWithShape="0">
                <a:srgbClr val="000000">
                  <a:alpha val="50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39290" tIns="39290" rIns="39290" bIns="3929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FFFFFF"/>
                </a:solidFill>
                <a:effectLst/>
                <a:uFillTx/>
                <a:latin typeface="+mn-lt"/>
                <a:ea typeface="+mn-ea"/>
                <a:cs typeface="+mn-cs"/>
                <a:sym typeface="Helvetica Light"/>
              </a:endParaRPr>
            </a:p>
          </p:txBody>
        </p:sp>
        <p:sp>
          <p:nvSpPr>
            <p:cNvPr id="160" name="Rectangle 159"/>
            <p:cNvSpPr/>
            <p:nvPr/>
          </p:nvSpPr>
          <p:spPr>
            <a:xfrm>
              <a:off x="145826" y="775270"/>
              <a:ext cx="220142" cy="211958"/>
            </a:xfrm>
            <a:prstGeom prst="rect">
              <a:avLst/>
            </a:prstGeom>
            <a:noFill/>
            <a:ln w="12700" cap="flat">
              <a:solidFill>
                <a:schemeClr val="accent2"/>
              </a:solidFill>
              <a:miter lim="400000"/>
            </a:ln>
            <a:effectLst>
              <a:outerShdw blurRad="25400" dist="12700" dir="5400000" rotWithShape="0">
                <a:srgbClr val="000000">
                  <a:alpha val="50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39290" tIns="39290" rIns="39290" bIns="3929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FFFFFF"/>
                </a:solidFill>
                <a:effectLst/>
                <a:uFillTx/>
                <a:latin typeface="+mn-lt"/>
                <a:ea typeface="+mn-ea"/>
                <a:cs typeface="+mn-cs"/>
                <a:sym typeface="Helvetica Light"/>
              </a:endParaRPr>
            </a:p>
          </p:txBody>
        </p:sp>
        <p:sp>
          <p:nvSpPr>
            <p:cNvPr id="162" name="Rectangle 161"/>
            <p:cNvSpPr/>
            <p:nvPr/>
          </p:nvSpPr>
          <p:spPr>
            <a:xfrm>
              <a:off x="145826" y="1045982"/>
              <a:ext cx="220142" cy="211958"/>
            </a:xfrm>
            <a:prstGeom prst="rect">
              <a:avLst/>
            </a:prstGeom>
            <a:noFill/>
            <a:ln w="12700" cap="flat">
              <a:solidFill>
                <a:srgbClr val="FA694E"/>
              </a:solidFill>
              <a:miter lim="400000"/>
            </a:ln>
            <a:effectLst>
              <a:outerShdw blurRad="25400" dist="12700" dir="5400000" rotWithShape="0">
                <a:srgbClr val="000000">
                  <a:alpha val="50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39290" tIns="39290" rIns="39290" bIns="3929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FFFFFF"/>
                </a:solidFill>
                <a:effectLst/>
                <a:uFillTx/>
                <a:latin typeface="+mn-lt"/>
                <a:ea typeface="+mn-ea"/>
                <a:cs typeface="+mn-cs"/>
                <a:sym typeface="Helvetica Light"/>
              </a:endParaRPr>
            </a:p>
          </p:txBody>
        </p:sp>
        <p:sp>
          <p:nvSpPr>
            <p:cNvPr id="163" name="Rectangle 162"/>
            <p:cNvSpPr/>
            <p:nvPr/>
          </p:nvSpPr>
          <p:spPr>
            <a:xfrm>
              <a:off x="138159" y="1311443"/>
              <a:ext cx="235476" cy="210552"/>
            </a:xfrm>
            <a:prstGeom prst="rect">
              <a:avLst/>
            </a:prstGeom>
            <a:noFill/>
            <a:ln w="9525" cap="flat">
              <a:solidFill>
                <a:schemeClr val="accent1"/>
              </a:solidFill>
              <a:prstDash val="lgDash"/>
              <a:miter lim="400000"/>
            </a:ln>
            <a:effectLst>
              <a:outerShdw blurRad="25400" dist="12700" dir="5400000" rotWithShape="0">
                <a:srgbClr val="000000">
                  <a:alpha val="50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39290" tIns="39290" rIns="39290" bIns="3929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FFFFFF"/>
                </a:solidFill>
                <a:effectLst/>
                <a:uFillTx/>
                <a:latin typeface="+mn-lt"/>
                <a:ea typeface="+mn-ea"/>
                <a:cs typeface="+mn-cs"/>
                <a:sym typeface="Helvetica Light"/>
              </a:endParaRPr>
            </a:p>
          </p:txBody>
        </p:sp>
        <p:sp>
          <p:nvSpPr>
            <p:cNvPr id="164" name="Rectangle 163"/>
            <p:cNvSpPr/>
            <p:nvPr/>
          </p:nvSpPr>
          <p:spPr>
            <a:xfrm>
              <a:off x="135807" y="1573352"/>
              <a:ext cx="240181" cy="206095"/>
            </a:xfrm>
            <a:prstGeom prst="rect">
              <a:avLst/>
            </a:prstGeom>
            <a:noFill/>
            <a:ln w="28575" cap="flat">
              <a:solidFill>
                <a:schemeClr val="tx2">
                  <a:lumMod val="40000"/>
                  <a:lumOff val="60000"/>
                </a:schemeClr>
              </a:solidFill>
              <a:prstDash val="sysDot"/>
              <a:miter lim="400000"/>
            </a:ln>
            <a:effectLst>
              <a:outerShdw blurRad="25400" dist="12700" dir="5400000" rotWithShape="0">
                <a:srgbClr val="000000">
                  <a:alpha val="50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39290" tIns="39290" rIns="39290" bIns="39290" numCol="1" spcCol="38100" rtlCol="0" anchor="ctr">
              <a:sp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FFFFFF"/>
                </a:solidFill>
                <a:effectLst/>
                <a:uFillTx/>
                <a:latin typeface="+mn-lt"/>
                <a:ea typeface="+mn-ea"/>
                <a:cs typeface="+mn-cs"/>
                <a:sym typeface="Helvetica Light"/>
              </a:endParaRPr>
            </a:p>
          </p:txBody>
        </p:sp>
        <p:sp>
          <p:nvSpPr>
            <p:cNvPr id="165" name="Shape 483"/>
            <p:cNvSpPr/>
            <p:nvPr/>
          </p:nvSpPr>
          <p:spPr>
            <a:xfrm>
              <a:off x="423053" y="497953"/>
              <a:ext cx="769441" cy="138499"/>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900" b="0" dirty="0" smtClean="0">
                  <a:solidFill>
                    <a:srgbClr val="4277BB"/>
                  </a:solidFill>
                </a:rPr>
                <a:t>Security group</a:t>
              </a:r>
            </a:p>
          </p:txBody>
        </p:sp>
        <p:sp>
          <p:nvSpPr>
            <p:cNvPr id="166" name="Shape 483"/>
            <p:cNvSpPr/>
            <p:nvPr/>
          </p:nvSpPr>
          <p:spPr>
            <a:xfrm>
              <a:off x="423053" y="818795"/>
              <a:ext cx="910507" cy="138499"/>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900" b="0" dirty="0" smtClean="0">
                  <a:solidFill>
                    <a:srgbClr val="4277BB"/>
                  </a:solidFill>
                </a:rPr>
                <a:t>Auto Scale group</a:t>
              </a:r>
            </a:p>
          </p:txBody>
        </p:sp>
        <p:sp>
          <p:nvSpPr>
            <p:cNvPr id="167" name="Shape 483"/>
            <p:cNvSpPr/>
            <p:nvPr/>
          </p:nvSpPr>
          <p:spPr>
            <a:xfrm>
              <a:off x="423053" y="1083490"/>
              <a:ext cx="423194" cy="138499"/>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900" b="0" dirty="0" smtClean="0">
                  <a:solidFill>
                    <a:srgbClr val="4277BB"/>
                  </a:solidFill>
                </a:rPr>
                <a:t>Network</a:t>
              </a:r>
            </a:p>
          </p:txBody>
        </p:sp>
        <p:sp>
          <p:nvSpPr>
            <p:cNvPr id="168" name="Shape 483"/>
            <p:cNvSpPr/>
            <p:nvPr/>
          </p:nvSpPr>
          <p:spPr>
            <a:xfrm>
              <a:off x="423053" y="1356206"/>
              <a:ext cx="872034" cy="138499"/>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900" b="0" dirty="0" smtClean="0">
                  <a:solidFill>
                    <a:srgbClr val="4277BB"/>
                  </a:solidFill>
                </a:rPr>
                <a:t>Availability group</a:t>
              </a:r>
            </a:p>
          </p:txBody>
        </p:sp>
        <p:sp>
          <p:nvSpPr>
            <p:cNvPr id="169" name="Shape 483"/>
            <p:cNvSpPr/>
            <p:nvPr/>
          </p:nvSpPr>
          <p:spPr>
            <a:xfrm>
              <a:off x="423053" y="1607150"/>
              <a:ext cx="237244" cy="138499"/>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900" b="0" dirty="0" smtClean="0">
                  <a:solidFill>
                    <a:srgbClr val="4277BB"/>
                  </a:solidFill>
                </a:rPr>
                <a:t>VPC</a:t>
              </a:r>
            </a:p>
          </p:txBody>
        </p:sp>
      </p:grpSp>
      <p:sp>
        <p:nvSpPr>
          <p:cNvPr id="171" name="Shape 483"/>
          <p:cNvSpPr/>
          <p:nvPr/>
        </p:nvSpPr>
        <p:spPr>
          <a:xfrm>
            <a:off x="3628886" y="797376"/>
            <a:ext cx="262892" cy="153888"/>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1000" b="1" dirty="0" smtClean="0">
                <a:solidFill>
                  <a:srgbClr val="4277BB"/>
                </a:solidFill>
              </a:rPr>
              <a:t>VPC</a:t>
            </a:r>
            <a:endParaRPr sz="1000" b="1" dirty="0">
              <a:solidFill>
                <a:srgbClr val="4277BB"/>
              </a:solidFill>
            </a:endParaRPr>
          </a:p>
        </p:txBody>
      </p:sp>
    </p:spTree>
    <p:extLst>
      <p:ext uri="{BB962C8B-B14F-4D97-AF65-F5344CB8AC3E}">
        <p14:creationId xmlns:p14="http://schemas.microsoft.com/office/powerpoint/2010/main" val="1272021755"/>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Shape 186"/>
          <p:cNvSpPr/>
          <p:nvPr/>
        </p:nvSpPr>
        <p:spPr>
          <a:xfrm>
            <a:off x="-1" y="-1"/>
            <a:ext cx="10058402" cy="1620680"/>
          </a:xfrm>
          <a:prstGeom prst="rect">
            <a:avLst/>
          </a:prstGeom>
          <a:solidFill>
            <a:srgbClr val="DEE6EB"/>
          </a:solidFill>
          <a:ln w="3175">
            <a:miter lim="400000"/>
          </a:ln>
        </p:spPr>
        <p:txBody>
          <a:bodyPr lIns="0" tIns="0" rIns="0" bIns="0" anchor="ctr"/>
          <a:lstStyle/>
          <a:p>
            <a:pPr lvl="0">
              <a:defRPr sz="1800">
                <a:solidFill>
                  <a:srgbClr val="FFFFFF"/>
                </a:solidFill>
              </a:defRPr>
            </a:pPr>
            <a:endParaRPr/>
          </a:p>
        </p:txBody>
      </p:sp>
      <p:sp>
        <p:nvSpPr>
          <p:cNvPr id="187" name="Shape 187"/>
          <p:cNvSpPr/>
          <p:nvPr/>
        </p:nvSpPr>
        <p:spPr>
          <a:xfrm>
            <a:off x="369887" y="906462"/>
            <a:ext cx="4464052" cy="471924"/>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2400">
                <a:latin typeface="Helvetica Neue Light"/>
                <a:ea typeface="Helvetica Neue Light"/>
                <a:cs typeface="Helvetica Neue Light"/>
                <a:sym typeface="Helvetica Neue Light"/>
              </a:defRPr>
            </a:lvl1pPr>
          </a:lstStyle>
          <a:p>
            <a:pPr lvl="0">
              <a:defRPr sz="1800"/>
            </a:pPr>
            <a:r>
              <a:rPr lang="en-US" sz="2400" dirty="0" smtClean="0"/>
              <a:t>Block Chain</a:t>
            </a:r>
            <a:r>
              <a:rPr sz="2400" dirty="0" smtClean="0"/>
              <a:t> </a:t>
            </a:r>
            <a:r>
              <a:rPr sz="2400" dirty="0"/>
              <a:t>Icons</a:t>
            </a:r>
          </a:p>
        </p:txBody>
      </p:sp>
      <p:sp>
        <p:nvSpPr>
          <p:cNvPr id="188" name="Shape 188"/>
          <p:cNvSpPr/>
          <p:nvPr/>
        </p:nvSpPr>
        <p:spPr>
          <a:xfrm>
            <a:off x="369887" y="542924"/>
            <a:ext cx="2654966" cy="281941"/>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p>
            <a:pPr lvl="0" algn="l" defTabSz="457200">
              <a:defRPr sz="1800"/>
            </a:pPr>
            <a:r>
              <a:rPr sz="1400">
                <a:latin typeface="HelvNeue Light for IBM"/>
                <a:ea typeface="HelvNeue Light for IBM"/>
                <a:cs typeface="HelvNeue Light for IBM"/>
                <a:sym typeface="HelvNeue Light for IBM"/>
              </a:rPr>
              <a:t>IBM </a:t>
            </a:r>
            <a:r>
              <a:rPr sz="1400">
                <a:latin typeface="HelvNeue Medium for IBM"/>
                <a:ea typeface="HelvNeue Medium for IBM"/>
                <a:cs typeface="HelvNeue Medium for IBM"/>
                <a:sym typeface="HelvNeue Medium for IBM"/>
              </a:rPr>
              <a:t>Cloud Architecture Center</a:t>
            </a:r>
          </a:p>
        </p:txBody>
      </p:sp>
      <p:grpSp>
        <p:nvGrpSpPr>
          <p:cNvPr id="17" name="Group 16"/>
          <p:cNvGrpSpPr/>
          <p:nvPr/>
        </p:nvGrpSpPr>
        <p:grpSpPr>
          <a:xfrm>
            <a:off x="356506" y="5723522"/>
            <a:ext cx="710294" cy="830345"/>
            <a:chOff x="293304" y="5266322"/>
            <a:chExt cx="710294" cy="830345"/>
          </a:xfrm>
        </p:grpSpPr>
        <p:grpSp>
          <p:nvGrpSpPr>
            <p:cNvPr id="65" name="Group 193"/>
            <p:cNvGrpSpPr/>
            <p:nvPr/>
          </p:nvGrpSpPr>
          <p:grpSpPr>
            <a:xfrm>
              <a:off x="293304" y="5266322"/>
              <a:ext cx="710294" cy="830345"/>
              <a:chOff x="-6542137" y="3282757"/>
              <a:chExt cx="710293" cy="830343"/>
            </a:xfrm>
          </p:grpSpPr>
          <p:sp>
            <p:nvSpPr>
              <p:cNvPr id="69" name="Shape 189"/>
              <p:cNvSpPr/>
              <p:nvPr/>
            </p:nvSpPr>
            <p:spPr>
              <a:xfrm>
                <a:off x="-6539077" y="3282757"/>
                <a:ext cx="707233" cy="70723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A9226E"/>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68" name="Shape 192"/>
              <p:cNvSpPr/>
              <p:nvPr/>
            </p:nvSpPr>
            <p:spPr>
              <a:xfrm>
                <a:off x="-6542137" y="3989989"/>
                <a:ext cx="695702" cy="12311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MEMBERSHIP</a:t>
                </a:r>
              </a:p>
            </p:txBody>
          </p:sp>
        </p:gr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004" y="5323490"/>
              <a:ext cx="633984" cy="591312"/>
            </a:xfrm>
            <a:prstGeom prst="rect">
              <a:avLst/>
            </a:prstGeom>
          </p:spPr>
        </p:pic>
      </p:grpSp>
      <p:grpSp>
        <p:nvGrpSpPr>
          <p:cNvPr id="16" name="Group 15"/>
          <p:cNvGrpSpPr/>
          <p:nvPr/>
        </p:nvGrpSpPr>
        <p:grpSpPr>
          <a:xfrm>
            <a:off x="354799" y="4572000"/>
            <a:ext cx="712001" cy="826607"/>
            <a:chOff x="337646" y="4228662"/>
            <a:chExt cx="712001" cy="826607"/>
          </a:xfrm>
        </p:grpSpPr>
        <p:grpSp>
          <p:nvGrpSpPr>
            <p:cNvPr id="217" name="Group 217"/>
            <p:cNvGrpSpPr/>
            <p:nvPr/>
          </p:nvGrpSpPr>
          <p:grpSpPr>
            <a:xfrm>
              <a:off x="342413" y="4234435"/>
              <a:ext cx="707234" cy="820834"/>
              <a:chOff x="-3407510" y="2287354"/>
              <a:chExt cx="707232" cy="820832"/>
            </a:xfrm>
          </p:grpSpPr>
          <p:sp>
            <p:nvSpPr>
              <p:cNvPr id="213" name="Shape 213"/>
              <p:cNvSpPr/>
              <p:nvPr/>
            </p:nvSpPr>
            <p:spPr>
              <a:xfrm>
                <a:off x="-3407510" y="2287354"/>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A9226E"/>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215" name="Shape 215"/>
              <p:cNvSpPr/>
              <p:nvPr/>
            </p:nvSpPr>
            <p:spPr>
              <a:xfrm>
                <a:off x="-3380995" y="2985075"/>
                <a:ext cx="650817" cy="12311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CONSENSUS</a:t>
                </a:r>
                <a:endParaRPr sz="800" b="1" dirty="0">
                  <a:solidFill>
                    <a:srgbClr val="4277BB"/>
                  </a:solidFill>
                </a:endParaRPr>
              </a:p>
            </p:txBody>
          </p:sp>
        </p:gr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7646" y="4228662"/>
              <a:ext cx="664464" cy="646176"/>
            </a:xfrm>
            <a:prstGeom prst="rect">
              <a:avLst/>
            </a:prstGeom>
          </p:spPr>
        </p:pic>
      </p:grpSp>
      <p:grpSp>
        <p:nvGrpSpPr>
          <p:cNvPr id="15" name="Group 14"/>
          <p:cNvGrpSpPr/>
          <p:nvPr/>
        </p:nvGrpSpPr>
        <p:grpSpPr>
          <a:xfrm>
            <a:off x="392458" y="3276600"/>
            <a:ext cx="814326" cy="833514"/>
            <a:chOff x="316258" y="3089342"/>
            <a:chExt cx="814326" cy="833514"/>
          </a:xfrm>
        </p:grpSpPr>
        <p:grpSp>
          <p:nvGrpSpPr>
            <p:cNvPr id="228" name="Group 228"/>
            <p:cNvGrpSpPr/>
            <p:nvPr/>
          </p:nvGrpSpPr>
          <p:grpSpPr>
            <a:xfrm>
              <a:off x="316258" y="3089342"/>
              <a:ext cx="814326" cy="833514"/>
              <a:chOff x="-3232501" y="-1570980"/>
              <a:chExt cx="814325" cy="833512"/>
            </a:xfrm>
          </p:grpSpPr>
          <p:sp>
            <p:nvSpPr>
              <p:cNvPr id="224" name="Shape 224"/>
              <p:cNvSpPr/>
              <p:nvPr/>
            </p:nvSpPr>
            <p:spPr>
              <a:xfrm>
                <a:off x="-3187783" y="-157098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A9226E"/>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226" name="Shape 226"/>
              <p:cNvSpPr/>
              <p:nvPr/>
            </p:nvSpPr>
            <p:spPr>
              <a:xfrm>
                <a:off x="-3232501" y="-860579"/>
                <a:ext cx="814325" cy="12311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TRANSACTIONS</a:t>
                </a:r>
                <a:endParaRPr sz="800" b="1" dirty="0">
                  <a:solidFill>
                    <a:srgbClr val="4277BB"/>
                  </a:solidFill>
                </a:endParaRPr>
              </a:p>
            </p:txBody>
          </p:sp>
        </p:grpSp>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3187" y="3154855"/>
              <a:ext cx="548640" cy="536448"/>
            </a:xfrm>
            <a:prstGeom prst="rect">
              <a:avLst/>
            </a:prstGeom>
          </p:spPr>
        </p:pic>
      </p:grpSp>
      <p:grpSp>
        <p:nvGrpSpPr>
          <p:cNvPr id="14" name="Group 13"/>
          <p:cNvGrpSpPr/>
          <p:nvPr/>
        </p:nvGrpSpPr>
        <p:grpSpPr>
          <a:xfrm>
            <a:off x="378714" y="1977553"/>
            <a:ext cx="707234" cy="830345"/>
            <a:chOff x="378714" y="1977553"/>
            <a:chExt cx="707234" cy="830345"/>
          </a:xfrm>
        </p:grpSpPr>
        <p:grpSp>
          <p:nvGrpSpPr>
            <p:cNvPr id="193" name="Group 193"/>
            <p:cNvGrpSpPr/>
            <p:nvPr/>
          </p:nvGrpSpPr>
          <p:grpSpPr>
            <a:xfrm>
              <a:off x="378714" y="1977553"/>
              <a:ext cx="707234" cy="830345"/>
              <a:chOff x="8826" y="-1"/>
              <a:chExt cx="707233" cy="830343"/>
            </a:xfrm>
          </p:grpSpPr>
          <p:sp>
            <p:nvSpPr>
              <p:cNvPr id="189" name="Shape 189"/>
              <p:cNvSpPr/>
              <p:nvPr/>
            </p:nvSpPr>
            <p:spPr>
              <a:xfrm>
                <a:off x="8826" y="-1"/>
                <a:ext cx="707233" cy="70723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A9226E"/>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192" name="Shape 192"/>
              <p:cNvSpPr/>
              <p:nvPr/>
            </p:nvSpPr>
            <p:spPr>
              <a:xfrm>
                <a:off x="43436" y="707231"/>
                <a:ext cx="620362" cy="12311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CHAINCODE</a:t>
                </a:r>
                <a:endParaRPr sz="800" b="1" dirty="0">
                  <a:solidFill>
                    <a:srgbClr val="4277BB"/>
                  </a:solidFill>
                </a:endParaRPr>
              </a:p>
            </p:txBody>
          </p:sp>
        </p:grpSp>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4646" y="2083063"/>
              <a:ext cx="554736" cy="463296"/>
            </a:xfrm>
            <a:prstGeom prst="rect">
              <a:avLst/>
            </a:prstGeom>
          </p:spPr>
        </p:pic>
      </p:grpSp>
      <p:sp>
        <p:nvSpPr>
          <p:cNvPr id="82" name="Shape 240"/>
          <p:cNvSpPr/>
          <p:nvPr/>
        </p:nvSpPr>
        <p:spPr>
          <a:xfrm>
            <a:off x="1234922" y="2174088"/>
            <a:ext cx="1709677" cy="250445"/>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(Describe component)</a:t>
            </a:r>
          </a:p>
        </p:txBody>
      </p:sp>
      <p:sp>
        <p:nvSpPr>
          <p:cNvPr id="83" name="Shape 240"/>
          <p:cNvSpPr/>
          <p:nvPr/>
        </p:nvSpPr>
        <p:spPr>
          <a:xfrm>
            <a:off x="1208797" y="3476745"/>
            <a:ext cx="1709677" cy="250445"/>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(Describe component)</a:t>
            </a:r>
          </a:p>
        </p:txBody>
      </p:sp>
      <p:sp>
        <p:nvSpPr>
          <p:cNvPr id="84" name="Shape 240"/>
          <p:cNvSpPr/>
          <p:nvPr/>
        </p:nvSpPr>
        <p:spPr>
          <a:xfrm>
            <a:off x="1169971" y="4778677"/>
            <a:ext cx="1709677" cy="250445"/>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(Describe component)</a:t>
            </a:r>
          </a:p>
        </p:txBody>
      </p:sp>
      <p:sp>
        <p:nvSpPr>
          <p:cNvPr id="85" name="Shape 240"/>
          <p:cNvSpPr/>
          <p:nvPr/>
        </p:nvSpPr>
        <p:spPr>
          <a:xfrm>
            <a:off x="1066800" y="5923129"/>
            <a:ext cx="1709677" cy="250445"/>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(Describe component)</a:t>
            </a:r>
          </a:p>
        </p:txBody>
      </p:sp>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Shape 186"/>
          <p:cNvSpPr/>
          <p:nvPr/>
        </p:nvSpPr>
        <p:spPr>
          <a:xfrm>
            <a:off x="-1" y="-1"/>
            <a:ext cx="10058402" cy="1620680"/>
          </a:xfrm>
          <a:prstGeom prst="rect">
            <a:avLst/>
          </a:prstGeom>
          <a:solidFill>
            <a:srgbClr val="DEE6EB"/>
          </a:solidFill>
          <a:ln w="3175">
            <a:miter lim="400000"/>
          </a:ln>
        </p:spPr>
        <p:txBody>
          <a:bodyPr lIns="0" tIns="0" rIns="0" bIns="0" anchor="ctr"/>
          <a:lstStyle/>
          <a:p>
            <a:pPr lvl="0">
              <a:defRPr sz="1800">
                <a:solidFill>
                  <a:srgbClr val="FFFFFF"/>
                </a:solidFill>
              </a:defRPr>
            </a:pPr>
            <a:endParaRPr/>
          </a:p>
        </p:txBody>
      </p:sp>
      <p:sp>
        <p:nvSpPr>
          <p:cNvPr id="187" name="Shape 187"/>
          <p:cNvSpPr/>
          <p:nvPr/>
        </p:nvSpPr>
        <p:spPr>
          <a:xfrm>
            <a:off x="369887" y="906462"/>
            <a:ext cx="4464052" cy="471924"/>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2400">
                <a:latin typeface="Helvetica Neue Light"/>
                <a:ea typeface="Helvetica Neue Light"/>
                <a:cs typeface="Helvetica Neue Light"/>
                <a:sym typeface="Helvetica Neue Light"/>
              </a:defRPr>
            </a:lvl1pPr>
          </a:lstStyle>
          <a:p>
            <a:pPr lvl="0">
              <a:defRPr sz="1800"/>
            </a:pPr>
            <a:r>
              <a:rPr lang="en-US" sz="2400" dirty="0" smtClean="0"/>
              <a:t>Users</a:t>
            </a:r>
            <a:r>
              <a:rPr sz="2400" dirty="0" smtClean="0"/>
              <a:t> </a:t>
            </a:r>
            <a:r>
              <a:rPr sz="2400" dirty="0"/>
              <a:t>Icons</a:t>
            </a:r>
          </a:p>
        </p:txBody>
      </p:sp>
      <p:sp>
        <p:nvSpPr>
          <p:cNvPr id="188" name="Shape 188"/>
          <p:cNvSpPr/>
          <p:nvPr/>
        </p:nvSpPr>
        <p:spPr>
          <a:xfrm>
            <a:off x="369887" y="542924"/>
            <a:ext cx="2654966" cy="281941"/>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p>
            <a:pPr lvl="0" algn="l" defTabSz="457200">
              <a:defRPr sz="1800"/>
            </a:pPr>
            <a:r>
              <a:rPr sz="1400">
                <a:latin typeface="HelvNeue Light for IBM"/>
                <a:ea typeface="HelvNeue Light for IBM"/>
                <a:cs typeface="HelvNeue Light for IBM"/>
                <a:sym typeface="HelvNeue Light for IBM"/>
              </a:rPr>
              <a:t>IBM </a:t>
            </a:r>
            <a:r>
              <a:rPr sz="1400">
                <a:latin typeface="HelvNeue Medium for IBM"/>
                <a:ea typeface="HelvNeue Medium for IBM"/>
                <a:cs typeface="HelvNeue Medium for IBM"/>
                <a:sym typeface="HelvNeue Medium for IBM"/>
              </a:rPr>
              <a:t>Cloud Architecture Center</a:t>
            </a:r>
          </a:p>
        </p:txBody>
      </p:sp>
      <p:grpSp>
        <p:nvGrpSpPr>
          <p:cNvPr id="193" name="Group 193"/>
          <p:cNvGrpSpPr/>
          <p:nvPr/>
        </p:nvGrpSpPr>
        <p:grpSpPr>
          <a:xfrm>
            <a:off x="378714" y="1947074"/>
            <a:ext cx="707232" cy="912814"/>
            <a:chOff x="8826" y="0"/>
            <a:chExt cx="707231" cy="912812"/>
          </a:xfrm>
        </p:grpSpPr>
        <p:grpSp>
          <p:nvGrpSpPr>
            <p:cNvPr id="191" name="Group 191"/>
            <p:cNvGrpSpPr/>
            <p:nvPr/>
          </p:nvGrpSpPr>
          <p:grpSpPr>
            <a:xfrm>
              <a:off x="8826" y="-1"/>
              <a:ext cx="707232" cy="707233"/>
              <a:chOff x="8826" y="0"/>
              <a:chExt cx="707231" cy="707231"/>
            </a:xfrm>
          </p:grpSpPr>
          <p:sp>
            <p:nvSpPr>
              <p:cNvPr id="189" name="Shape 189"/>
              <p:cNvSpPr/>
              <p:nvPr/>
            </p:nvSpPr>
            <p:spPr>
              <a:xfrm>
                <a:off x="8826"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C6982C"/>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pic>
            <p:nvPicPr>
              <p:cNvPr id="190" name="_-02.png"/>
              <p:cNvPicPr/>
              <p:nvPr/>
            </p:nvPicPr>
            <p:blipFill>
              <a:blip r:embed="rId3">
                <a:extLst/>
              </a:blip>
              <a:srcRect l="24323" t="21763" r="24323" b="21763"/>
              <a:stretch>
                <a:fillRect/>
              </a:stretch>
            </p:blipFill>
            <p:spPr>
              <a:xfrm>
                <a:off x="172020" y="153919"/>
                <a:ext cx="363191" cy="399394"/>
              </a:xfrm>
              <a:prstGeom prst="rect">
                <a:avLst/>
              </a:prstGeom>
              <a:ln w="3175" cap="flat">
                <a:noFill/>
                <a:miter lim="400000"/>
              </a:ln>
              <a:effectLst/>
            </p:spPr>
          </p:pic>
        </p:grpSp>
        <p:sp>
          <p:nvSpPr>
            <p:cNvPr id="192" name="Shape 192"/>
            <p:cNvSpPr/>
            <p:nvPr/>
          </p:nvSpPr>
          <p:spPr>
            <a:xfrm>
              <a:off x="166836" y="707231"/>
              <a:ext cx="373559" cy="205582"/>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sz="800" b="1">
                  <a:solidFill>
                    <a:srgbClr val="4277BB"/>
                  </a:solidFill>
                </a:rPr>
                <a:t>USER</a:t>
              </a:r>
            </a:p>
          </p:txBody>
        </p:sp>
      </p:grpSp>
      <p:sp>
        <p:nvSpPr>
          <p:cNvPr id="194" name="Shape 194"/>
          <p:cNvSpPr/>
          <p:nvPr/>
        </p:nvSpPr>
        <p:spPr>
          <a:xfrm>
            <a:off x="4527682" y="3089342"/>
            <a:ext cx="1573004" cy="555245"/>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A role that describes an enterprise user or third party user.</a:t>
            </a:r>
          </a:p>
        </p:txBody>
      </p:sp>
      <p:grpSp>
        <p:nvGrpSpPr>
          <p:cNvPr id="217" name="Group 217"/>
          <p:cNvGrpSpPr/>
          <p:nvPr/>
        </p:nvGrpSpPr>
        <p:grpSpPr>
          <a:xfrm>
            <a:off x="342413" y="4234434"/>
            <a:ext cx="707234" cy="903313"/>
            <a:chOff x="-3407510" y="2287354"/>
            <a:chExt cx="707232" cy="903311"/>
          </a:xfrm>
        </p:grpSpPr>
        <p:sp>
          <p:nvSpPr>
            <p:cNvPr id="213" name="Shape 213"/>
            <p:cNvSpPr/>
            <p:nvPr/>
          </p:nvSpPr>
          <p:spPr>
            <a:xfrm>
              <a:off x="-3407510" y="2287354"/>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C6982C"/>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216" name="Group 216"/>
            <p:cNvGrpSpPr/>
            <p:nvPr/>
          </p:nvGrpSpPr>
          <p:grpSpPr>
            <a:xfrm>
              <a:off x="-3290365" y="2349903"/>
              <a:ext cx="469554" cy="840762"/>
              <a:chOff x="-3290358" y="2349898"/>
              <a:chExt cx="469553" cy="840760"/>
            </a:xfrm>
          </p:grpSpPr>
          <p:pic>
            <p:nvPicPr>
              <p:cNvPr id="214" name="_-06.png"/>
              <p:cNvPicPr/>
              <p:nvPr/>
            </p:nvPicPr>
            <p:blipFill>
              <a:blip r:embed="rId4">
                <a:extLst/>
              </a:blip>
              <a:srcRect l="25520" t="10188" r="20198" b="9074"/>
              <a:stretch>
                <a:fillRect/>
              </a:stretch>
            </p:blipFill>
            <p:spPr>
              <a:xfrm>
                <a:off x="-3228711" y="2349898"/>
                <a:ext cx="383890" cy="571003"/>
              </a:xfrm>
              <a:prstGeom prst="rect">
                <a:avLst/>
              </a:prstGeom>
              <a:ln w="3175" cap="flat">
                <a:noFill/>
                <a:miter lim="400000"/>
              </a:ln>
              <a:effectLst/>
            </p:spPr>
          </p:pic>
          <p:sp>
            <p:nvSpPr>
              <p:cNvPr id="215" name="Shape 215"/>
              <p:cNvSpPr/>
              <p:nvPr/>
            </p:nvSpPr>
            <p:spPr>
              <a:xfrm>
                <a:off x="-3290358" y="2985076"/>
                <a:ext cx="469553" cy="205582"/>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sz="800" b="1">
                    <a:solidFill>
                      <a:srgbClr val="4277BB"/>
                    </a:solidFill>
                  </a:rPr>
                  <a:t>DEVICE</a:t>
                </a:r>
              </a:p>
            </p:txBody>
          </p:sp>
        </p:grpSp>
      </p:grpSp>
      <p:sp>
        <p:nvSpPr>
          <p:cNvPr id="218" name="Shape 218"/>
          <p:cNvSpPr/>
          <p:nvPr/>
        </p:nvSpPr>
        <p:spPr>
          <a:xfrm>
            <a:off x="1230602" y="4214019"/>
            <a:ext cx="1709676" cy="718145"/>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Contains </a:t>
            </a:r>
            <a:r>
              <a:rPr sz="1000" smtClean="0"/>
              <a:t>sensors </a:t>
            </a:r>
            <a:r>
              <a:rPr sz="1000"/>
              <a:t>and/or </a:t>
            </a:r>
            <a:r>
              <a:rPr sz="1000" smtClean="0"/>
              <a:t>actuators </a:t>
            </a:r>
            <a:r>
              <a:rPr sz="1000"/>
              <a:t>and firmware plus a network connection; may have a user interface.</a:t>
            </a:r>
          </a:p>
        </p:txBody>
      </p:sp>
      <p:grpSp>
        <p:nvGrpSpPr>
          <p:cNvPr id="228" name="Group 228"/>
          <p:cNvGrpSpPr/>
          <p:nvPr/>
        </p:nvGrpSpPr>
        <p:grpSpPr>
          <a:xfrm>
            <a:off x="227077" y="3089342"/>
            <a:ext cx="992688" cy="915985"/>
            <a:chOff x="-3321683" y="-1570980"/>
            <a:chExt cx="992687" cy="915983"/>
          </a:xfrm>
        </p:grpSpPr>
        <p:sp>
          <p:nvSpPr>
            <p:cNvPr id="224" name="Shape 224"/>
            <p:cNvSpPr/>
            <p:nvPr/>
          </p:nvSpPr>
          <p:spPr>
            <a:xfrm>
              <a:off x="-3187783" y="-157098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C6982C"/>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227" name="Group 227"/>
            <p:cNvGrpSpPr/>
            <p:nvPr/>
          </p:nvGrpSpPr>
          <p:grpSpPr>
            <a:xfrm>
              <a:off x="-3321683" y="-1394112"/>
              <a:ext cx="992687" cy="739115"/>
              <a:chOff x="-3307270" y="-1406853"/>
              <a:chExt cx="992685" cy="739114"/>
            </a:xfrm>
          </p:grpSpPr>
          <p:pic>
            <p:nvPicPr>
              <p:cNvPr id="225" name="_-05.png"/>
              <p:cNvPicPr/>
              <p:nvPr/>
            </p:nvPicPr>
            <p:blipFill>
              <a:blip r:embed="rId5">
                <a:extLst/>
              </a:blip>
              <a:srcRect l="23064" t="23206" r="23064" b="23206"/>
              <a:stretch>
                <a:fillRect/>
              </a:stretch>
            </p:blipFill>
            <p:spPr>
              <a:xfrm>
                <a:off x="-3010245" y="-1406853"/>
                <a:ext cx="380996" cy="378980"/>
              </a:xfrm>
              <a:prstGeom prst="rect">
                <a:avLst/>
              </a:prstGeom>
              <a:ln w="3175" cap="flat">
                <a:noFill/>
                <a:miter lim="400000"/>
              </a:ln>
              <a:effectLst/>
            </p:spPr>
          </p:pic>
          <p:sp>
            <p:nvSpPr>
              <p:cNvPr id="226" name="Shape 226"/>
              <p:cNvSpPr/>
              <p:nvPr/>
            </p:nvSpPr>
            <p:spPr>
              <a:xfrm>
                <a:off x="-3307270" y="-873322"/>
                <a:ext cx="992685" cy="205583"/>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sz="800" b="1">
                    <a:solidFill>
                      <a:srgbClr val="4277BB"/>
                    </a:solidFill>
                  </a:rPr>
                  <a:t>PHYSICAL ENTITY</a:t>
                </a:r>
              </a:p>
            </p:txBody>
          </p:sp>
        </p:grpSp>
      </p:grpSp>
      <p:sp>
        <p:nvSpPr>
          <p:cNvPr id="230" name="Shape 230"/>
          <p:cNvSpPr/>
          <p:nvPr/>
        </p:nvSpPr>
        <p:spPr>
          <a:xfrm>
            <a:off x="1298938" y="3101878"/>
            <a:ext cx="1709677" cy="707645"/>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Real-world object that is of interest and subject to sensor measurements and/or actuator behavior.</a:t>
            </a:r>
          </a:p>
        </p:txBody>
      </p:sp>
      <p:sp>
        <p:nvSpPr>
          <p:cNvPr id="240" name="Shape 240"/>
          <p:cNvSpPr/>
          <p:nvPr/>
        </p:nvSpPr>
        <p:spPr>
          <a:xfrm>
            <a:off x="4527682" y="2173786"/>
            <a:ext cx="1709677" cy="256480"/>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lang="en-US" sz="1000" dirty="0" smtClean="0"/>
              <a:t>Web based user</a:t>
            </a:r>
            <a:endParaRPr sz="1000" dirty="0"/>
          </a:p>
        </p:txBody>
      </p:sp>
      <p:grpSp>
        <p:nvGrpSpPr>
          <p:cNvPr id="65" name="Group 193"/>
          <p:cNvGrpSpPr/>
          <p:nvPr/>
        </p:nvGrpSpPr>
        <p:grpSpPr>
          <a:xfrm>
            <a:off x="296364" y="5266321"/>
            <a:ext cx="707234" cy="953454"/>
            <a:chOff x="-6539077" y="3282757"/>
            <a:chExt cx="707233" cy="953452"/>
          </a:xfrm>
        </p:grpSpPr>
        <p:grpSp>
          <p:nvGrpSpPr>
            <p:cNvPr id="67" name="Group 191"/>
            <p:cNvGrpSpPr/>
            <p:nvPr/>
          </p:nvGrpSpPr>
          <p:grpSpPr>
            <a:xfrm>
              <a:off x="-6539077" y="3282757"/>
              <a:ext cx="707233" cy="707234"/>
              <a:chOff x="-6539068" y="3282749"/>
              <a:chExt cx="707232" cy="707232"/>
            </a:xfrm>
          </p:grpSpPr>
          <p:sp>
            <p:nvSpPr>
              <p:cNvPr id="69" name="Shape 189"/>
              <p:cNvSpPr/>
              <p:nvPr/>
            </p:nvSpPr>
            <p:spPr>
              <a:xfrm>
                <a:off x="-6539068" y="3282749"/>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C6982C"/>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pic>
            <p:nvPicPr>
              <p:cNvPr id="70" name="_-02.png"/>
              <p:cNvPicPr/>
              <p:nvPr/>
            </p:nvPicPr>
            <p:blipFill>
              <a:blip r:embed="rId3">
                <a:extLst/>
              </a:blip>
              <a:srcRect l="24323" t="21763" r="24323" b="21763"/>
              <a:stretch>
                <a:fillRect/>
              </a:stretch>
            </p:blipFill>
            <p:spPr>
              <a:xfrm>
                <a:off x="-6375876" y="3436670"/>
                <a:ext cx="363191" cy="399394"/>
              </a:xfrm>
              <a:prstGeom prst="rect">
                <a:avLst/>
              </a:prstGeom>
              <a:ln w="3175" cap="flat">
                <a:noFill/>
                <a:miter lim="400000"/>
              </a:ln>
              <a:effectLst/>
            </p:spPr>
          </p:pic>
        </p:grpSp>
        <p:sp>
          <p:nvSpPr>
            <p:cNvPr id="68" name="Shape 192"/>
            <p:cNvSpPr/>
            <p:nvPr/>
          </p:nvSpPr>
          <p:spPr>
            <a:xfrm>
              <a:off x="-6376229" y="3989989"/>
              <a:ext cx="363881" cy="246220"/>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CLOUD</a:t>
              </a:r>
            </a:p>
            <a:p>
              <a:pPr lvl="0">
                <a:defRPr sz="1800" b="0">
                  <a:solidFill>
                    <a:srgbClr val="000000"/>
                  </a:solidFill>
                </a:defRPr>
              </a:pPr>
              <a:r>
                <a:rPr lang="en-US" sz="800" b="1" dirty="0" smtClean="0">
                  <a:solidFill>
                    <a:srgbClr val="4277BB"/>
                  </a:solidFill>
                </a:rPr>
                <a:t>ADMIN</a:t>
              </a:r>
            </a:p>
          </p:txBody>
        </p:sp>
      </p:grpSp>
      <p:sp>
        <p:nvSpPr>
          <p:cNvPr id="66" name="Shape 194"/>
          <p:cNvSpPr/>
          <p:nvPr/>
        </p:nvSpPr>
        <p:spPr>
          <a:xfrm>
            <a:off x="1166792" y="5337809"/>
            <a:ext cx="1573004" cy="564257"/>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A role that describes an </a:t>
            </a:r>
            <a:r>
              <a:rPr lang="en-US" sz="1000" smtClean="0"/>
              <a:t>adminstrator of the cloud infrastructure</a:t>
            </a:r>
            <a:r>
              <a:rPr sz="1000" smtClean="0"/>
              <a:t>.</a:t>
            </a:r>
            <a:endParaRPr sz="1000"/>
          </a:p>
        </p:txBody>
      </p:sp>
      <p:grpSp>
        <p:nvGrpSpPr>
          <p:cNvPr id="71" name="Group 193"/>
          <p:cNvGrpSpPr/>
          <p:nvPr/>
        </p:nvGrpSpPr>
        <p:grpSpPr>
          <a:xfrm>
            <a:off x="296364" y="6526872"/>
            <a:ext cx="707234" cy="953453"/>
            <a:chOff x="-6547048" y="3144027"/>
            <a:chExt cx="707233" cy="953451"/>
          </a:xfrm>
        </p:grpSpPr>
        <p:grpSp>
          <p:nvGrpSpPr>
            <p:cNvPr id="72" name="Group 191"/>
            <p:cNvGrpSpPr/>
            <p:nvPr/>
          </p:nvGrpSpPr>
          <p:grpSpPr>
            <a:xfrm>
              <a:off x="-6547048" y="3144027"/>
              <a:ext cx="707233" cy="707234"/>
              <a:chOff x="-6547039" y="3144019"/>
              <a:chExt cx="707232" cy="707232"/>
            </a:xfrm>
          </p:grpSpPr>
          <p:sp>
            <p:nvSpPr>
              <p:cNvPr id="74" name="Shape 189"/>
              <p:cNvSpPr/>
              <p:nvPr/>
            </p:nvSpPr>
            <p:spPr>
              <a:xfrm>
                <a:off x="-6547039" y="3144019"/>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C6982C"/>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pic>
            <p:nvPicPr>
              <p:cNvPr id="75" name="_-02.png"/>
              <p:cNvPicPr/>
              <p:nvPr/>
            </p:nvPicPr>
            <p:blipFill>
              <a:blip r:embed="rId3">
                <a:extLst/>
              </a:blip>
              <a:srcRect l="24323" t="21763" r="24323" b="21763"/>
              <a:stretch>
                <a:fillRect/>
              </a:stretch>
            </p:blipFill>
            <p:spPr>
              <a:xfrm>
                <a:off x="-6383845" y="3297940"/>
                <a:ext cx="363191" cy="399394"/>
              </a:xfrm>
              <a:prstGeom prst="rect">
                <a:avLst/>
              </a:prstGeom>
              <a:ln w="3175" cap="flat">
                <a:noFill/>
                <a:miter lim="400000"/>
              </a:ln>
              <a:effectLst/>
            </p:spPr>
          </p:pic>
        </p:grpSp>
        <p:sp>
          <p:nvSpPr>
            <p:cNvPr id="73" name="Shape 192"/>
            <p:cNvSpPr/>
            <p:nvPr/>
          </p:nvSpPr>
          <p:spPr>
            <a:xfrm>
              <a:off x="-6470759" y="3851258"/>
              <a:ext cx="537005" cy="246220"/>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SERVICE</a:t>
              </a:r>
            </a:p>
            <a:p>
              <a:pPr lvl="0">
                <a:defRPr sz="1800" b="0">
                  <a:solidFill>
                    <a:srgbClr val="000000"/>
                  </a:solidFill>
                </a:defRPr>
              </a:pPr>
              <a:r>
                <a:rPr lang="en-US" sz="800" b="1" dirty="0" smtClean="0">
                  <a:solidFill>
                    <a:srgbClr val="4277BB"/>
                  </a:solidFill>
                </a:rPr>
                <a:t>PROVIDER</a:t>
              </a:r>
              <a:endParaRPr sz="800" b="1" dirty="0">
                <a:solidFill>
                  <a:srgbClr val="4277BB"/>
                </a:solidFill>
              </a:endParaRPr>
            </a:p>
          </p:txBody>
        </p:sp>
      </p:grpSp>
      <p:sp>
        <p:nvSpPr>
          <p:cNvPr id="76" name="Shape 194"/>
          <p:cNvSpPr/>
          <p:nvPr/>
        </p:nvSpPr>
        <p:spPr>
          <a:xfrm>
            <a:off x="1166446" y="6670176"/>
            <a:ext cx="1573004" cy="410369"/>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A role that describes </a:t>
            </a:r>
            <a:r>
              <a:rPr sz="1000" smtClean="0"/>
              <a:t>a</a:t>
            </a:r>
            <a:r>
              <a:rPr lang="en-US" sz="1000" smtClean="0"/>
              <a:t> service provider.</a:t>
            </a:r>
            <a:endParaRPr sz="1000"/>
          </a:p>
        </p:txBody>
      </p:sp>
      <p:grpSp>
        <p:nvGrpSpPr>
          <p:cNvPr id="7" name="Group 6"/>
          <p:cNvGrpSpPr/>
          <p:nvPr/>
        </p:nvGrpSpPr>
        <p:grpSpPr>
          <a:xfrm>
            <a:off x="3352800" y="1943100"/>
            <a:ext cx="707233" cy="820840"/>
            <a:chOff x="4062544" y="1950926"/>
            <a:chExt cx="707233" cy="820840"/>
          </a:xfrm>
        </p:grpSpPr>
        <p:grpSp>
          <p:nvGrpSpPr>
            <p:cNvPr id="239" name="Group 239"/>
            <p:cNvGrpSpPr/>
            <p:nvPr/>
          </p:nvGrpSpPr>
          <p:grpSpPr>
            <a:xfrm>
              <a:off x="4062544" y="1950926"/>
              <a:ext cx="707233" cy="820840"/>
              <a:chOff x="1694" y="9504"/>
              <a:chExt cx="707232" cy="820838"/>
            </a:xfrm>
          </p:grpSpPr>
          <p:sp>
            <p:nvSpPr>
              <p:cNvPr id="237" name="Shape 237"/>
              <p:cNvSpPr/>
              <p:nvPr/>
            </p:nvSpPr>
            <p:spPr>
              <a:xfrm>
                <a:off x="1694" y="9504"/>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C6982C"/>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238" name="Shape 238"/>
              <p:cNvSpPr/>
              <p:nvPr/>
            </p:nvSpPr>
            <p:spPr>
              <a:xfrm>
                <a:off x="234189" y="707231"/>
                <a:ext cx="238848" cy="12311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WEB</a:t>
                </a:r>
                <a:endParaRPr sz="800" b="1" dirty="0">
                  <a:solidFill>
                    <a:srgbClr val="4277BB"/>
                  </a:solidFill>
                </a:endParaRPr>
              </a:p>
            </p:txBody>
          </p:sp>
        </p:grpSp>
        <p:pic>
          <p:nvPicPr>
            <p:cNvPr id="77" name="Picture 7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59459" y="2046807"/>
              <a:ext cx="585216" cy="505968"/>
            </a:xfrm>
            <a:prstGeom prst="rect">
              <a:avLst/>
            </a:prstGeom>
          </p:spPr>
        </p:pic>
      </p:grpSp>
      <p:grpSp>
        <p:nvGrpSpPr>
          <p:cNvPr id="6" name="Group 5"/>
          <p:cNvGrpSpPr/>
          <p:nvPr/>
        </p:nvGrpSpPr>
        <p:grpSpPr>
          <a:xfrm>
            <a:off x="3352800" y="3086100"/>
            <a:ext cx="713336" cy="986762"/>
            <a:chOff x="4057799" y="2988407"/>
            <a:chExt cx="713336" cy="986762"/>
          </a:xfrm>
        </p:grpSpPr>
        <p:grpSp>
          <p:nvGrpSpPr>
            <p:cNvPr id="88" name="Group 239"/>
            <p:cNvGrpSpPr/>
            <p:nvPr/>
          </p:nvGrpSpPr>
          <p:grpSpPr>
            <a:xfrm>
              <a:off x="4057799" y="3031220"/>
              <a:ext cx="713336" cy="943949"/>
              <a:chOff x="-3051" y="9504"/>
              <a:chExt cx="713335" cy="943947"/>
            </a:xfrm>
          </p:grpSpPr>
          <p:sp>
            <p:nvSpPr>
              <p:cNvPr id="89" name="Shape 237"/>
              <p:cNvSpPr/>
              <p:nvPr/>
            </p:nvSpPr>
            <p:spPr>
              <a:xfrm>
                <a:off x="1694" y="9504"/>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C6982C"/>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90" name="Shape 238"/>
              <p:cNvSpPr/>
              <p:nvPr/>
            </p:nvSpPr>
            <p:spPr>
              <a:xfrm>
                <a:off x="-3051" y="707231"/>
                <a:ext cx="713335" cy="246220"/>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OFFLINE</a:t>
                </a:r>
              </a:p>
              <a:p>
                <a:pPr lvl="0">
                  <a:defRPr sz="1800" b="0">
                    <a:solidFill>
                      <a:srgbClr val="000000"/>
                    </a:solidFill>
                  </a:defRPr>
                </a:pPr>
                <a:r>
                  <a:rPr lang="en-US" sz="800" b="1" dirty="0" smtClean="0">
                    <a:solidFill>
                      <a:srgbClr val="4277BB"/>
                    </a:solidFill>
                  </a:rPr>
                  <a:t>CAPABILITIES</a:t>
                </a:r>
              </a:p>
            </p:txBody>
          </p:sp>
        </p:grpSp>
        <p:pic>
          <p:nvPicPr>
            <p:cNvPr id="87" name="Picture 8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182815" y="2988407"/>
              <a:ext cx="463296" cy="719328"/>
            </a:xfrm>
            <a:prstGeom prst="rect">
              <a:avLst/>
            </a:prstGeom>
          </p:spPr>
        </p:pic>
      </p:grpSp>
      <p:sp>
        <p:nvSpPr>
          <p:cNvPr id="91" name="Shape 535"/>
          <p:cNvSpPr/>
          <p:nvPr/>
        </p:nvSpPr>
        <p:spPr>
          <a:xfrm>
            <a:off x="1298938" y="2021387"/>
            <a:ext cx="1976190" cy="256480"/>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lang="en-US" sz="1000" dirty="0" smtClean="0"/>
              <a:t>Any User </a:t>
            </a:r>
            <a:endParaRPr sz="1000" dirty="0"/>
          </a:p>
        </p:txBody>
      </p:sp>
      <p:grpSp>
        <p:nvGrpSpPr>
          <p:cNvPr id="5" name="Group 4"/>
          <p:cNvGrpSpPr/>
          <p:nvPr/>
        </p:nvGrpSpPr>
        <p:grpSpPr>
          <a:xfrm>
            <a:off x="3352800" y="4229100"/>
            <a:ext cx="725424" cy="791209"/>
            <a:chOff x="4019251" y="4194119"/>
            <a:chExt cx="725424" cy="791209"/>
          </a:xfrm>
        </p:grpSpPr>
        <p:pic>
          <p:nvPicPr>
            <p:cNvPr id="92" name="Picture 9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019251" y="4194119"/>
              <a:ext cx="725424" cy="585216"/>
            </a:xfrm>
            <a:prstGeom prst="rect">
              <a:avLst/>
            </a:prstGeom>
          </p:spPr>
        </p:pic>
        <p:sp>
          <p:nvSpPr>
            <p:cNvPr id="93" name="Shape 226"/>
            <p:cNvSpPr/>
            <p:nvPr/>
          </p:nvSpPr>
          <p:spPr>
            <a:xfrm>
              <a:off x="4211801" y="4739107"/>
              <a:ext cx="363882" cy="24622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PEER</a:t>
              </a:r>
            </a:p>
            <a:p>
              <a:pPr lvl="0">
                <a:defRPr sz="1800" b="0">
                  <a:solidFill>
                    <a:srgbClr val="000000"/>
                  </a:solidFill>
                </a:defRPr>
              </a:pPr>
              <a:r>
                <a:rPr lang="en-US" sz="800" b="1" dirty="0" smtClean="0">
                  <a:solidFill>
                    <a:srgbClr val="4277BB"/>
                  </a:solidFill>
                </a:rPr>
                <a:t>CLOUD</a:t>
              </a:r>
            </a:p>
          </p:txBody>
        </p:sp>
      </p:grpSp>
      <p:grpSp>
        <p:nvGrpSpPr>
          <p:cNvPr id="3" name="Group 2"/>
          <p:cNvGrpSpPr/>
          <p:nvPr/>
        </p:nvGrpSpPr>
        <p:grpSpPr>
          <a:xfrm>
            <a:off x="3183700" y="5257800"/>
            <a:ext cx="1106072" cy="943949"/>
            <a:chOff x="3759772" y="5263781"/>
            <a:chExt cx="1106072" cy="943949"/>
          </a:xfrm>
        </p:grpSpPr>
        <p:grpSp>
          <p:nvGrpSpPr>
            <p:cNvPr id="95" name="Group 239"/>
            <p:cNvGrpSpPr/>
            <p:nvPr/>
          </p:nvGrpSpPr>
          <p:grpSpPr>
            <a:xfrm>
              <a:off x="3759772" y="5263781"/>
              <a:ext cx="1106072" cy="943949"/>
              <a:chOff x="-199418" y="9504"/>
              <a:chExt cx="1106071" cy="943947"/>
            </a:xfrm>
          </p:grpSpPr>
          <p:sp>
            <p:nvSpPr>
              <p:cNvPr id="96" name="Shape 237"/>
              <p:cNvSpPr/>
              <p:nvPr/>
            </p:nvSpPr>
            <p:spPr>
              <a:xfrm>
                <a:off x="1694" y="9504"/>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C6982C"/>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97" name="Shape 238"/>
              <p:cNvSpPr/>
              <p:nvPr/>
            </p:nvSpPr>
            <p:spPr>
              <a:xfrm>
                <a:off x="-199418" y="707231"/>
                <a:ext cx="1106071" cy="246220"/>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INTEGRATED DIGITAL</a:t>
                </a:r>
              </a:p>
              <a:p>
                <a:pPr lvl="0">
                  <a:defRPr sz="1800" b="0">
                    <a:solidFill>
                      <a:srgbClr val="000000"/>
                    </a:solidFill>
                  </a:defRPr>
                </a:pPr>
                <a:r>
                  <a:rPr lang="en-US" sz="800" b="1" dirty="0" smtClean="0">
                    <a:solidFill>
                      <a:srgbClr val="4277BB"/>
                    </a:solidFill>
                  </a:rPr>
                  <a:t>EXPERIENCES</a:t>
                </a:r>
                <a:endParaRPr sz="800" b="1" dirty="0">
                  <a:solidFill>
                    <a:srgbClr val="4277BB"/>
                  </a:solidFill>
                </a:endParaRPr>
              </a:p>
            </p:txBody>
          </p:sp>
        </p:grpSp>
        <p:pic>
          <p:nvPicPr>
            <p:cNvPr id="94" name="Picture 9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032387" y="5368336"/>
              <a:ext cx="560832" cy="518160"/>
            </a:xfrm>
            <a:prstGeom prst="rect">
              <a:avLst/>
            </a:prstGeom>
          </p:spPr>
        </p:pic>
      </p:grpSp>
      <p:grpSp>
        <p:nvGrpSpPr>
          <p:cNvPr id="4" name="Group 3"/>
          <p:cNvGrpSpPr/>
          <p:nvPr/>
        </p:nvGrpSpPr>
        <p:grpSpPr>
          <a:xfrm>
            <a:off x="3352800" y="6515100"/>
            <a:ext cx="707234" cy="953454"/>
            <a:chOff x="3900211" y="6515352"/>
            <a:chExt cx="707234" cy="953454"/>
          </a:xfrm>
        </p:grpSpPr>
        <p:sp>
          <p:nvSpPr>
            <p:cNvPr id="51" name="Shape 189"/>
            <p:cNvSpPr/>
            <p:nvPr/>
          </p:nvSpPr>
          <p:spPr>
            <a:xfrm>
              <a:off x="3900211" y="6515352"/>
              <a:ext cx="707234" cy="70723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C6982C"/>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pic>
          <p:nvPicPr>
            <p:cNvPr id="52" name="_-02.png"/>
            <p:cNvPicPr/>
            <p:nvPr/>
          </p:nvPicPr>
          <p:blipFill>
            <a:blip r:embed="rId3">
              <a:extLst/>
            </a:blip>
            <a:srcRect l="24323" t="21763" r="24323" b="21763"/>
            <a:stretch>
              <a:fillRect/>
            </a:stretch>
          </p:blipFill>
          <p:spPr>
            <a:xfrm>
              <a:off x="4063403" y="6669274"/>
              <a:ext cx="363192" cy="399396"/>
            </a:xfrm>
            <a:prstGeom prst="rect">
              <a:avLst/>
            </a:prstGeom>
            <a:ln w="3175" cap="flat">
              <a:noFill/>
              <a:miter lim="400000"/>
            </a:ln>
            <a:effectLst/>
          </p:spPr>
        </p:pic>
        <p:sp>
          <p:nvSpPr>
            <p:cNvPr id="53" name="Shape 192"/>
            <p:cNvSpPr/>
            <p:nvPr/>
          </p:nvSpPr>
          <p:spPr>
            <a:xfrm>
              <a:off x="3982109" y="7222585"/>
              <a:ext cx="525785" cy="24622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BUSINESS</a:t>
              </a:r>
            </a:p>
            <a:p>
              <a:pPr lvl="0">
                <a:defRPr sz="1800" b="0">
                  <a:solidFill>
                    <a:srgbClr val="000000"/>
                  </a:solidFill>
                </a:defRPr>
              </a:pPr>
              <a:r>
                <a:rPr lang="en-US" sz="800" b="1" dirty="0" smtClean="0">
                  <a:solidFill>
                    <a:srgbClr val="4277BB"/>
                  </a:solidFill>
                </a:rPr>
                <a:t>USER</a:t>
              </a:r>
            </a:p>
          </p:txBody>
        </p:sp>
      </p:grpSp>
      <p:grpSp>
        <p:nvGrpSpPr>
          <p:cNvPr id="2" name="Group 1"/>
          <p:cNvGrpSpPr/>
          <p:nvPr/>
        </p:nvGrpSpPr>
        <p:grpSpPr>
          <a:xfrm>
            <a:off x="7008806" y="1947071"/>
            <a:ext cx="712699" cy="953454"/>
            <a:chOff x="7008806" y="1947071"/>
            <a:chExt cx="712699" cy="953454"/>
          </a:xfrm>
        </p:grpSpPr>
        <p:sp>
          <p:nvSpPr>
            <p:cNvPr id="54" name="Shape 189"/>
            <p:cNvSpPr/>
            <p:nvPr/>
          </p:nvSpPr>
          <p:spPr>
            <a:xfrm>
              <a:off x="7014271" y="1947071"/>
              <a:ext cx="707234" cy="70723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C6982C"/>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pic>
          <p:nvPicPr>
            <p:cNvPr id="55" name="_-02.png"/>
            <p:cNvPicPr/>
            <p:nvPr/>
          </p:nvPicPr>
          <p:blipFill>
            <a:blip r:embed="rId3">
              <a:extLst/>
            </a:blip>
            <a:srcRect l="24323" t="21763" r="24323" b="21763"/>
            <a:stretch>
              <a:fillRect/>
            </a:stretch>
          </p:blipFill>
          <p:spPr>
            <a:xfrm>
              <a:off x="7177463" y="2100993"/>
              <a:ext cx="363192" cy="399396"/>
            </a:xfrm>
            <a:prstGeom prst="rect">
              <a:avLst/>
            </a:prstGeom>
            <a:ln w="3175" cap="flat">
              <a:noFill/>
              <a:miter lim="400000"/>
            </a:ln>
            <a:effectLst/>
          </p:spPr>
        </p:pic>
        <p:sp>
          <p:nvSpPr>
            <p:cNvPr id="56" name="Shape 192"/>
            <p:cNvSpPr/>
            <p:nvPr/>
          </p:nvSpPr>
          <p:spPr>
            <a:xfrm>
              <a:off x="7008806" y="2654304"/>
              <a:ext cx="700512" cy="24622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e-COMMERCE</a:t>
              </a:r>
            </a:p>
            <a:p>
              <a:pPr lvl="0">
                <a:defRPr sz="1800" b="0">
                  <a:solidFill>
                    <a:srgbClr val="000000"/>
                  </a:solidFill>
                </a:defRPr>
              </a:pPr>
              <a:r>
                <a:rPr lang="en-US" sz="800" b="1" dirty="0" smtClean="0">
                  <a:solidFill>
                    <a:srgbClr val="4277BB"/>
                  </a:solidFill>
                </a:rPr>
                <a:t>USER</a:t>
              </a:r>
            </a:p>
          </p:txBody>
        </p:sp>
      </p:grpSp>
      <p:sp>
        <p:nvSpPr>
          <p:cNvPr id="78" name="Shape 358"/>
          <p:cNvSpPr/>
          <p:nvPr/>
        </p:nvSpPr>
        <p:spPr>
          <a:xfrm>
            <a:off x="7811307" y="2186089"/>
            <a:ext cx="1709677" cy="250445"/>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(Describe component)</a:t>
            </a:r>
          </a:p>
        </p:txBody>
      </p:sp>
      <p:sp>
        <p:nvSpPr>
          <p:cNvPr id="79" name="Shape 358"/>
          <p:cNvSpPr/>
          <p:nvPr/>
        </p:nvSpPr>
        <p:spPr>
          <a:xfrm>
            <a:off x="4570601" y="4356265"/>
            <a:ext cx="1709677" cy="250445"/>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(Describe component)</a:t>
            </a:r>
          </a:p>
        </p:txBody>
      </p:sp>
      <p:sp>
        <p:nvSpPr>
          <p:cNvPr id="80" name="Shape 358"/>
          <p:cNvSpPr/>
          <p:nvPr/>
        </p:nvSpPr>
        <p:spPr>
          <a:xfrm>
            <a:off x="4534025" y="5490121"/>
            <a:ext cx="1709677" cy="250445"/>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(Describe component)</a:t>
            </a:r>
          </a:p>
        </p:txBody>
      </p:sp>
      <p:sp>
        <p:nvSpPr>
          <p:cNvPr id="81" name="Shape 358"/>
          <p:cNvSpPr/>
          <p:nvPr/>
        </p:nvSpPr>
        <p:spPr>
          <a:xfrm>
            <a:off x="4399913" y="6819049"/>
            <a:ext cx="1709677" cy="250445"/>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(Describe component)</a:t>
            </a:r>
          </a:p>
        </p:txBody>
      </p:sp>
    </p:spTree>
    <p:extLst>
      <p:ext uri="{BB962C8B-B14F-4D97-AF65-F5344CB8AC3E}">
        <p14:creationId xmlns:p14="http://schemas.microsoft.com/office/powerpoint/2010/main" val="1796400632"/>
      </p:ext>
    </p:ext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Shape 186"/>
          <p:cNvSpPr/>
          <p:nvPr/>
        </p:nvSpPr>
        <p:spPr>
          <a:xfrm>
            <a:off x="-1" y="-1"/>
            <a:ext cx="10058402" cy="1620680"/>
          </a:xfrm>
          <a:prstGeom prst="rect">
            <a:avLst/>
          </a:prstGeom>
          <a:solidFill>
            <a:srgbClr val="DEE6EB"/>
          </a:solidFill>
          <a:ln w="3175">
            <a:miter lim="400000"/>
          </a:ln>
        </p:spPr>
        <p:txBody>
          <a:bodyPr lIns="0" tIns="0" rIns="0" bIns="0" anchor="ctr"/>
          <a:lstStyle/>
          <a:p>
            <a:pPr lvl="0">
              <a:defRPr sz="1800">
                <a:solidFill>
                  <a:srgbClr val="FFFFFF"/>
                </a:solidFill>
              </a:defRPr>
            </a:pPr>
            <a:endParaRPr/>
          </a:p>
        </p:txBody>
      </p:sp>
      <p:sp>
        <p:nvSpPr>
          <p:cNvPr id="187" name="Shape 187"/>
          <p:cNvSpPr/>
          <p:nvPr/>
        </p:nvSpPr>
        <p:spPr>
          <a:xfrm>
            <a:off x="369887" y="906462"/>
            <a:ext cx="4464052" cy="461060"/>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2400">
                <a:latin typeface="Helvetica Neue Light"/>
                <a:ea typeface="Helvetica Neue Light"/>
                <a:cs typeface="Helvetica Neue Light"/>
                <a:sym typeface="Helvetica Neue Light"/>
              </a:defRPr>
            </a:lvl1pPr>
          </a:lstStyle>
          <a:p>
            <a:pPr lvl="0">
              <a:defRPr sz="1800"/>
            </a:pPr>
            <a:r>
              <a:rPr sz="2400"/>
              <a:t>Application Icons</a:t>
            </a:r>
          </a:p>
        </p:txBody>
      </p:sp>
      <p:sp>
        <p:nvSpPr>
          <p:cNvPr id="188" name="Shape 188"/>
          <p:cNvSpPr/>
          <p:nvPr/>
        </p:nvSpPr>
        <p:spPr>
          <a:xfrm>
            <a:off x="369887" y="542924"/>
            <a:ext cx="2654966" cy="281941"/>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p>
            <a:pPr lvl="0" algn="l" defTabSz="457200">
              <a:defRPr sz="1800"/>
            </a:pPr>
            <a:r>
              <a:rPr sz="1400">
                <a:latin typeface="HelvNeue Light for IBM"/>
                <a:ea typeface="HelvNeue Light for IBM"/>
                <a:cs typeface="HelvNeue Light for IBM"/>
                <a:sym typeface="HelvNeue Light for IBM"/>
              </a:rPr>
              <a:t>IBM </a:t>
            </a:r>
            <a:r>
              <a:rPr sz="1400">
                <a:latin typeface="HelvNeue Medium for IBM"/>
                <a:ea typeface="HelvNeue Medium for IBM"/>
                <a:cs typeface="HelvNeue Medium for IBM"/>
                <a:sym typeface="HelvNeue Medium for IBM"/>
              </a:rPr>
              <a:t>Cloud Architecture Center</a:t>
            </a:r>
          </a:p>
        </p:txBody>
      </p:sp>
      <p:grpSp>
        <p:nvGrpSpPr>
          <p:cNvPr id="199" name="Group 199"/>
          <p:cNvGrpSpPr/>
          <p:nvPr/>
        </p:nvGrpSpPr>
        <p:grpSpPr>
          <a:xfrm>
            <a:off x="363366" y="1869277"/>
            <a:ext cx="772419" cy="912814"/>
            <a:chOff x="42571" y="0"/>
            <a:chExt cx="772417" cy="912812"/>
          </a:xfrm>
        </p:grpSpPr>
        <p:sp>
          <p:nvSpPr>
            <p:cNvPr id="195" name="Shape 195"/>
            <p:cNvSpPr/>
            <p:nvPr/>
          </p:nvSpPr>
          <p:spPr>
            <a:xfrm>
              <a:off x="75417"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CC01B"/>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198" name="Group 198"/>
            <p:cNvGrpSpPr/>
            <p:nvPr/>
          </p:nvGrpSpPr>
          <p:grpSpPr>
            <a:xfrm>
              <a:off x="42571" y="160392"/>
              <a:ext cx="772419" cy="752421"/>
              <a:chOff x="53105" y="160392"/>
              <a:chExt cx="772417" cy="752420"/>
            </a:xfrm>
          </p:grpSpPr>
          <p:pic>
            <p:nvPicPr>
              <p:cNvPr id="196" name="_-03.png"/>
              <p:cNvPicPr/>
              <p:nvPr/>
            </p:nvPicPr>
            <p:blipFill>
              <a:blip r:embed="rId3">
                <a:extLst/>
              </a:blip>
              <a:srcRect l="22990" t="22678" r="12110" b="12057"/>
              <a:stretch>
                <a:fillRect/>
              </a:stretch>
            </p:blipFill>
            <p:spPr>
              <a:xfrm>
                <a:off x="247528" y="160392"/>
                <a:ext cx="460830" cy="461566"/>
              </a:xfrm>
              <a:prstGeom prst="rect">
                <a:avLst/>
              </a:prstGeom>
              <a:ln w="3175" cap="flat">
                <a:noFill/>
                <a:miter lim="400000"/>
              </a:ln>
              <a:effectLst/>
            </p:spPr>
          </p:pic>
          <p:sp>
            <p:nvSpPr>
              <p:cNvPr id="197" name="Shape 197"/>
              <p:cNvSpPr/>
              <p:nvPr/>
            </p:nvSpPr>
            <p:spPr>
              <a:xfrm>
                <a:off x="53105" y="707231"/>
                <a:ext cx="772419" cy="205582"/>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sz="800" b="1">
                    <a:solidFill>
                      <a:srgbClr val="4277BB"/>
                    </a:solidFill>
                  </a:rPr>
                  <a:t>APPLICATION</a:t>
                </a:r>
              </a:p>
            </p:txBody>
          </p:sp>
        </p:grpSp>
      </p:grpSp>
      <p:sp>
        <p:nvSpPr>
          <p:cNvPr id="200" name="Shape 200"/>
          <p:cNvSpPr/>
          <p:nvPr/>
        </p:nvSpPr>
        <p:spPr>
          <a:xfrm>
            <a:off x="1298938" y="1994964"/>
            <a:ext cx="1709677" cy="402845"/>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Domain specific or device specific application.</a:t>
            </a:r>
          </a:p>
        </p:txBody>
      </p:sp>
      <p:grpSp>
        <p:nvGrpSpPr>
          <p:cNvPr id="205" name="Group 205"/>
          <p:cNvGrpSpPr/>
          <p:nvPr/>
        </p:nvGrpSpPr>
        <p:grpSpPr>
          <a:xfrm>
            <a:off x="364185" y="3232893"/>
            <a:ext cx="785516" cy="1049636"/>
            <a:chOff x="43389" y="0"/>
            <a:chExt cx="785514" cy="1049635"/>
          </a:xfrm>
        </p:grpSpPr>
        <p:sp>
          <p:nvSpPr>
            <p:cNvPr id="201" name="Shape 201"/>
            <p:cNvSpPr/>
            <p:nvPr/>
          </p:nvSpPr>
          <p:spPr>
            <a:xfrm>
              <a:off x="73704"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CC01B"/>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204" name="Group 204"/>
            <p:cNvGrpSpPr/>
            <p:nvPr/>
          </p:nvGrpSpPr>
          <p:grpSpPr>
            <a:xfrm>
              <a:off x="43389" y="148663"/>
              <a:ext cx="785516" cy="900973"/>
              <a:chOff x="54154" y="138841"/>
              <a:chExt cx="785514" cy="900971"/>
            </a:xfrm>
          </p:grpSpPr>
          <p:pic>
            <p:nvPicPr>
              <p:cNvPr id="202" name="_-04.png"/>
              <p:cNvPicPr/>
              <p:nvPr/>
            </p:nvPicPr>
            <p:blipFill>
              <a:blip r:embed="rId4">
                <a:extLst/>
              </a:blip>
              <a:srcRect l="12816" t="19631" r="12816" b="19631"/>
              <a:stretch>
                <a:fillRect/>
              </a:stretch>
            </p:blipFill>
            <p:spPr>
              <a:xfrm>
                <a:off x="182885" y="138841"/>
                <a:ext cx="528054" cy="429550"/>
              </a:xfrm>
              <a:prstGeom prst="rect">
                <a:avLst/>
              </a:prstGeom>
              <a:ln w="3175" cap="flat">
                <a:noFill/>
                <a:miter lim="400000"/>
              </a:ln>
              <a:effectLst/>
            </p:spPr>
          </p:pic>
          <p:sp>
            <p:nvSpPr>
              <p:cNvPr id="203" name="Shape 203"/>
              <p:cNvSpPr/>
              <p:nvPr/>
            </p:nvSpPr>
            <p:spPr>
              <a:xfrm>
                <a:off x="54154" y="707231"/>
                <a:ext cx="785516" cy="332582"/>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p>
                <a:pPr lvl="0">
                  <a:defRPr sz="1800"/>
                </a:pPr>
                <a:r>
                  <a:rPr sz="800" b="1">
                    <a:solidFill>
                      <a:srgbClr val="4277BB"/>
                    </a:solidFill>
                    <a:latin typeface="Helvetica"/>
                    <a:ea typeface="Helvetica"/>
                    <a:cs typeface="Helvetica"/>
                    <a:sym typeface="Helvetica"/>
                  </a:rPr>
                  <a:t>ACTIONABLE</a:t>
                </a:r>
              </a:p>
              <a:p>
                <a:pPr lvl="0">
                  <a:defRPr sz="1800"/>
                </a:pPr>
                <a:r>
                  <a:rPr sz="800" b="1">
                    <a:solidFill>
                      <a:srgbClr val="4277BB"/>
                    </a:solidFill>
                    <a:latin typeface="Helvetica"/>
                    <a:ea typeface="Helvetica"/>
                    <a:cs typeface="Helvetica"/>
                    <a:sym typeface="Helvetica"/>
                  </a:rPr>
                  <a:t>INSIGHT</a:t>
                </a:r>
              </a:p>
            </p:txBody>
          </p:sp>
        </p:grpSp>
      </p:grpSp>
      <p:sp>
        <p:nvSpPr>
          <p:cNvPr id="206" name="Shape 206"/>
          <p:cNvSpPr/>
          <p:nvPr/>
        </p:nvSpPr>
        <p:spPr>
          <a:xfrm>
            <a:off x="1298938" y="3218186"/>
            <a:ext cx="2049790" cy="707645"/>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Data collected, processed and stored in data repositories used by business applications to drive insights and actions.</a:t>
            </a:r>
          </a:p>
        </p:txBody>
      </p:sp>
      <p:grpSp>
        <p:nvGrpSpPr>
          <p:cNvPr id="211" name="Group 211"/>
          <p:cNvGrpSpPr/>
          <p:nvPr/>
        </p:nvGrpSpPr>
        <p:grpSpPr>
          <a:xfrm>
            <a:off x="296563" y="4608399"/>
            <a:ext cx="862708" cy="912814"/>
            <a:chOff x="48214" y="0"/>
            <a:chExt cx="862707" cy="912812"/>
          </a:xfrm>
        </p:grpSpPr>
        <p:sp>
          <p:nvSpPr>
            <p:cNvPr id="207" name="Shape 207"/>
            <p:cNvSpPr/>
            <p:nvPr/>
          </p:nvSpPr>
          <p:spPr>
            <a:xfrm>
              <a:off x="119755"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CC01B"/>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210" name="Group 210"/>
            <p:cNvGrpSpPr/>
            <p:nvPr/>
          </p:nvGrpSpPr>
          <p:grpSpPr>
            <a:xfrm>
              <a:off x="48214" y="216543"/>
              <a:ext cx="862708" cy="696270"/>
              <a:chOff x="60335" y="216543"/>
              <a:chExt cx="862707" cy="696268"/>
            </a:xfrm>
          </p:grpSpPr>
          <p:pic>
            <p:nvPicPr>
              <p:cNvPr id="208" name="_-08.png"/>
              <p:cNvPicPr/>
              <p:nvPr/>
            </p:nvPicPr>
            <p:blipFill>
              <a:blip r:embed="rId5">
                <a:extLst/>
              </a:blip>
              <a:srcRect l="18802" t="30618" r="18802" b="30618"/>
              <a:stretch>
                <a:fillRect/>
              </a:stretch>
            </p:blipFill>
            <p:spPr>
              <a:xfrm>
                <a:off x="271055" y="216543"/>
                <a:ext cx="441281" cy="274145"/>
              </a:xfrm>
              <a:prstGeom prst="rect">
                <a:avLst/>
              </a:prstGeom>
              <a:ln w="3175" cap="flat">
                <a:noFill/>
                <a:miter lim="400000"/>
              </a:ln>
              <a:effectLst/>
            </p:spPr>
          </p:pic>
          <p:sp>
            <p:nvSpPr>
              <p:cNvPr id="209" name="Shape 209"/>
              <p:cNvSpPr/>
              <p:nvPr/>
            </p:nvSpPr>
            <p:spPr>
              <a:xfrm>
                <a:off x="60335" y="707231"/>
                <a:ext cx="862708" cy="205582"/>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sz="800" b="1">
                    <a:solidFill>
                      <a:srgbClr val="4277BB"/>
                    </a:solidFill>
                  </a:rPr>
                  <a:t>VISUALIZATION</a:t>
                </a:r>
              </a:p>
            </p:txBody>
          </p:sp>
        </p:grpSp>
      </p:grpSp>
      <p:sp>
        <p:nvSpPr>
          <p:cNvPr id="212" name="Shape 212"/>
          <p:cNvSpPr/>
          <p:nvPr/>
        </p:nvSpPr>
        <p:spPr>
          <a:xfrm>
            <a:off x="1298938" y="4626372"/>
            <a:ext cx="2049790" cy="718145"/>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Lets users explore and </a:t>
            </a:r>
            <a:r>
              <a:rPr sz="1000" smtClean="0"/>
              <a:t>interact </a:t>
            </a:r>
            <a:r>
              <a:rPr sz="1000"/>
              <a:t>with data from the data repositories and actionable insight or enterprise applications.</a:t>
            </a:r>
          </a:p>
        </p:txBody>
      </p:sp>
      <p:grpSp>
        <p:nvGrpSpPr>
          <p:cNvPr id="223" name="Group 223"/>
          <p:cNvGrpSpPr/>
          <p:nvPr/>
        </p:nvGrpSpPr>
        <p:grpSpPr>
          <a:xfrm>
            <a:off x="3704073" y="1874707"/>
            <a:ext cx="800648" cy="1030311"/>
            <a:chOff x="44335" y="9504"/>
            <a:chExt cx="800646" cy="1030309"/>
          </a:xfrm>
        </p:grpSpPr>
        <p:sp>
          <p:nvSpPr>
            <p:cNvPr id="219" name="Shape 219"/>
            <p:cNvSpPr/>
            <p:nvPr/>
          </p:nvSpPr>
          <p:spPr>
            <a:xfrm>
              <a:off x="92018" y="9504"/>
              <a:ext cx="707232" cy="70723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CC01B"/>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222" name="Group 222"/>
            <p:cNvGrpSpPr/>
            <p:nvPr/>
          </p:nvGrpSpPr>
          <p:grpSpPr>
            <a:xfrm>
              <a:off x="44335" y="168712"/>
              <a:ext cx="800646" cy="871101"/>
              <a:chOff x="55365" y="168712"/>
              <a:chExt cx="800647" cy="871101"/>
            </a:xfrm>
          </p:grpSpPr>
          <p:pic>
            <p:nvPicPr>
              <p:cNvPr id="220" name="_-07.png"/>
              <p:cNvPicPr/>
              <p:nvPr/>
            </p:nvPicPr>
            <p:blipFill>
              <a:blip r:embed="rId6">
                <a:extLst/>
              </a:blip>
              <a:srcRect l="15104" t="23855" r="15104" b="23855"/>
              <a:stretch>
                <a:fillRect/>
              </a:stretch>
            </p:blipFill>
            <p:spPr>
              <a:xfrm>
                <a:off x="208897" y="168712"/>
                <a:ext cx="493583" cy="369807"/>
              </a:xfrm>
              <a:prstGeom prst="rect">
                <a:avLst/>
              </a:prstGeom>
              <a:ln w="3175" cap="flat">
                <a:noFill/>
                <a:miter lim="400000"/>
              </a:ln>
              <a:effectLst/>
            </p:spPr>
          </p:pic>
          <p:sp>
            <p:nvSpPr>
              <p:cNvPr id="221" name="Shape 221"/>
              <p:cNvSpPr/>
              <p:nvPr/>
            </p:nvSpPr>
            <p:spPr>
              <a:xfrm>
                <a:off x="55365" y="707231"/>
                <a:ext cx="800647" cy="332582"/>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p>
                <a:pPr lvl="0">
                  <a:defRPr sz="1800"/>
                </a:pPr>
                <a:r>
                  <a:rPr sz="800" b="1">
                    <a:solidFill>
                      <a:srgbClr val="4277BB"/>
                    </a:solidFill>
                    <a:latin typeface="Helvetica"/>
                    <a:ea typeface="Helvetica"/>
                    <a:cs typeface="Helvetica"/>
                    <a:sym typeface="Helvetica"/>
                  </a:rPr>
                  <a:t>APPLICATION</a:t>
                </a:r>
              </a:p>
              <a:p>
                <a:pPr lvl="0">
                  <a:defRPr sz="1800"/>
                </a:pPr>
                <a:r>
                  <a:rPr sz="800" b="1">
                    <a:solidFill>
                      <a:srgbClr val="4277BB"/>
                    </a:solidFill>
                    <a:latin typeface="Helvetica"/>
                    <a:ea typeface="Helvetica"/>
                    <a:cs typeface="Helvetica"/>
                    <a:sym typeface="Helvetica"/>
                  </a:rPr>
                  <a:t>LOGIC</a:t>
                </a:r>
              </a:p>
            </p:txBody>
          </p:sp>
        </p:grpSp>
      </p:grpSp>
      <p:grpSp>
        <p:nvGrpSpPr>
          <p:cNvPr id="4" name="Group 3"/>
          <p:cNvGrpSpPr/>
          <p:nvPr/>
        </p:nvGrpSpPr>
        <p:grpSpPr>
          <a:xfrm>
            <a:off x="3605100" y="3256064"/>
            <a:ext cx="992688" cy="894214"/>
            <a:chOff x="3605100" y="3256064"/>
            <a:chExt cx="992688" cy="894214"/>
          </a:xfrm>
        </p:grpSpPr>
        <p:sp>
          <p:nvSpPr>
            <p:cNvPr id="224" name="Shape 224"/>
            <p:cNvSpPr/>
            <p:nvPr/>
          </p:nvSpPr>
          <p:spPr>
            <a:xfrm>
              <a:off x="3739000" y="3256064"/>
              <a:ext cx="707233" cy="70723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CC01B"/>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227" name="Group 227"/>
            <p:cNvGrpSpPr/>
            <p:nvPr/>
          </p:nvGrpSpPr>
          <p:grpSpPr>
            <a:xfrm>
              <a:off x="3605100" y="3411161"/>
              <a:ext cx="992688" cy="739117"/>
              <a:chOff x="70743" y="164126"/>
              <a:chExt cx="992685" cy="739113"/>
            </a:xfrm>
          </p:grpSpPr>
          <p:pic>
            <p:nvPicPr>
              <p:cNvPr id="225" name="_-05.png"/>
              <p:cNvPicPr/>
              <p:nvPr/>
            </p:nvPicPr>
            <p:blipFill>
              <a:blip r:embed="rId7">
                <a:extLst/>
              </a:blip>
              <a:srcRect l="23064" t="23206" r="23064" b="23206"/>
              <a:stretch>
                <a:fillRect/>
              </a:stretch>
            </p:blipFill>
            <p:spPr>
              <a:xfrm>
                <a:off x="367768" y="164126"/>
                <a:ext cx="380996" cy="378980"/>
              </a:xfrm>
              <a:prstGeom prst="rect">
                <a:avLst/>
              </a:prstGeom>
              <a:ln w="3175" cap="flat">
                <a:noFill/>
                <a:miter lim="400000"/>
              </a:ln>
              <a:effectLst/>
            </p:spPr>
          </p:pic>
          <p:sp>
            <p:nvSpPr>
              <p:cNvPr id="226" name="Shape 226"/>
              <p:cNvSpPr/>
              <p:nvPr/>
            </p:nvSpPr>
            <p:spPr>
              <a:xfrm>
                <a:off x="70743" y="697656"/>
                <a:ext cx="992685" cy="205583"/>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sz="800" b="1">
                    <a:solidFill>
                      <a:srgbClr val="4277BB"/>
                    </a:solidFill>
                  </a:rPr>
                  <a:t>PHYSICAL ENTITY</a:t>
                </a:r>
              </a:p>
            </p:txBody>
          </p:sp>
        </p:grpSp>
      </p:grpSp>
      <p:sp>
        <p:nvSpPr>
          <p:cNvPr id="229" name="Shape 229"/>
          <p:cNvSpPr/>
          <p:nvPr/>
        </p:nvSpPr>
        <p:spPr>
          <a:xfrm>
            <a:off x="4736461" y="1865202"/>
            <a:ext cx="1709677" cy="860045"/>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Workflow logic. Coordinates domain and infrastructure components according to the requirements of the application.</a:t>
            </a:r>
          </a:p>
        </p:txBody>
      </p:sp>
      <p:sp>
        <p:nvSpPr>
          <p:cNvPr id="230" name="Shape 230"/>
          <p:cNvSpPr/>
          <p:nvPr/>
        </p:nvSpPr>
        <p:spPr>
          <a:xfrm>
            <a:off x="4736461" y="3234292"/>
            <a:ext cx="1709677" cy="707645"/>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Real-world object that is of interest and subject to sensor measurements and/or actuator behavior.</a:t>
            </a:r>
          </a:p>
        </p:txBody>
      </p:sp>
      <p:sp>
        <p:nvSpPr>
          <p:cNvPr id="240" name="Shape 240"/>
          <p:cNvSpPr/>
          <p:nvPr/>
        </p:nvSpPr>
        <p:spPr>
          <a:xfrm>
            <a:off x="7805540" y="1912831"/>
            <a:ext cx="1709677" cy="250445"/>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(Describe component)</a:t>
            </a:r>
          </a:p>
        </p:txBody>
      </p:sp>
      <p:grpSp>
        <p:nvGrpSpPr>
          <p:cNvPr id="3" name="Group 2"/>
          <p:cNvGrpSpPr/>
          <p:nvPr/>
        </p:nvGrpSpPr>
        <p:grpSpPr>
          <a:xfrm>
            <a:off x="3765844" y="4571155"/>
            <a:ext cx="713047" cy="833343"/>
            <a:chOff x="3772670" y="5990560"/>
            <a:chExt cx="713047" cy="833343"/>
          </a:xfrm>
        </p:grpSpPr>
        <p:sp>
          <p:nvSpPr>
            <p:cNvPr id="53" name="Shape 529"/>
            <p:cNvSpPr/>
            <p:nvPr/>
          </p:nvSpPr>
          <p:spPr>
            <a:xfrm>
              <a:off x="3778484" y="5993559"/>
              <a:ext cx="707233" cy="70723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C00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54" name="Shape 530"/>
            <p:cNvSpPr/>
            <p:nvPr/>
          </p:nvSpPr>
          <p:spPr>
            <a:xfrm>
              <a:off x="3840769" y="6700792"/>
              <a:ext cx="613951" cy="12311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WORKLOAD</a:t>
              </a:r>
              <a:endParaRPr sz="800" b="1" dirty="0">
                <a:solidFill>
                  <a:srgbClr val="4277BB"/>
                </a:solidFill>
              </a:endParaRPr>
            </a:p>
          </p:txBody>
        </p:sp>
        <p:pic>
          <p:nvPicPr>
            <p:cNvPr id="55" name="Picture 5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772670" y="5990560"/>
              <a:ext cx="609600" cy="713232"/>
            </a:xfrm>
            <a:prstGeom prst="rect">
              <a:avLst/>
            </a:prstGeom>
          </p:spPr>
        </p:pic>
      </p:grpSp>
      <p:sp>
        <p:nvSpPr>
          <p:cNvPr id="56" name="Shape 535"/>
          <p:cNvSpPr/>
          <p:nvPr/>
        </p:nvSpPr>
        <p:spPr>
          <a:xfrm>
            <a:off x="4736461" y="4679886"/>
            <a:ext cx="1976190" cy="564257"/>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lang="en-US" sz="1000" dirty="0" smtClean="0"/>
              <a:t>Actual work that your instance of a set of instances are going to perform.</a:t>
            </a:r>
            <a:endParaRPr sz="1000" dirty="0"/>
          </a:p>
        </p:txBody>
      </p:sp>
      <p:grpSp>
        <p:nvGrpSpPr>
          <p:cNvPr id="5" name="Group 4"/>
          <p:cNvGrpSpPr/>
          <p:nvPr/>
        </p:nvGrpSpPr>
        <p:grpSpPr>
          <a:xfrm>
            <a:off x="6853870" y="1846580"/>
            <a:ext cx="707233" cy="943949"/>
            <a:chOff x="6853870" y="3218186"/>
            <a:chExt cx="707233" cy="943949"/>
          </a:xfrm>
        </p:grpSpPr>
        <p:grpSp>
          <p:nvGrpSpPr>
            <p:cNvPr id="239" name="Group 239"/>
            <p:cNvGrpSpPr/>
            <p:nvPr/>
          </p:nvGrpSpPr>
          <p:grpSpPr>
            <a:xfrm>
              <a:off x="6853870" y="3218186"/>
              <a:ext cx="707233" cy="943949"/>
              <a:chOff x="1694" y="9504"/>
              <a:chExt cx="707232" cy="943947"/>
            </a:xfrm>
          </p:grpSpPr>
          <p:sp>
            <p:nvSpPr>
              <p:cNvPr id="237" name="Shape 237"/>
              <p:cNvSpPr/>
              <p:nvPr/>
            </p:nvSpPr>
            <p:spPr>
              <a:xfrm>
                <a:off x="1694" y="9504"/>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CC01B"/>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238" name="Shape 238"/>
              <p:cNvSpPr/>
              <p:nvPr/>
            </p:nvSpPr>
            <p:spPr>
              <a:xfrm>
                <a:off x="88316" y="707231"/>
                <a:ext cx="530593" cy="246220"/>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MANAGED</a:t>
                </a:r>
              </a:p>
              <a:p>
                <a:pPr lvl="0">
                  <a:defRPr sz="1800" b="0">
                    <a:solidFill>
                      <a:srgbClr val="000000"/>
                    </a:solidFill>
                  </a:defRPr>
                </a:pPr>
                <a:r>
                  <a:rPr lang="en-US" sz="800" b="1" dirty="0" smtClean="0">
                    <a:solidFill>
                      <a:srgbClr val="4277BB"/>
                    </a:solidFill>
                  </a:rPr>
                  <a:t>SOLUTION</a:t>
                </a:r>
              </a:p>
            </p:txBody>
          </p:sp>
        </p:grpSp>
        <p:pic>
          <p:nvPicPr>
            <p:cNvPr id="77" name="Picture 7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928190" y="3297138"/>
              <a:ext cx="615696" cy="475488"/>
            </a:xfrm>
            <a:prstGeom prst="rect">
              <a:avLst/>
            </a:prstGeom>
          </p:spPr>
        </p:pic>
      </p:grpSp>
      <p:grpSp>
        <p:nvGrpSpPr>
          <p:cNvPr id="81" name="Group 80"/>
          <p:cNvGrpSpPr/>
          <p:nvPr/>
        </p:nvGrpSpPr>
        <p:grpSpPr>
          <a:xfrm>
            <a:off x="6844828" y="3264244"/>
            <a:ext cx="721904" cy="830345"/>
            <a:chOff x="378714" y="1947073"/>
            <a:chExt cx="721904" cy="830345"/>
          </a:xfrm>
        </p:grpSpPr>
        <p:sp>
          <p:nvSpPr>
            <p:cNvPr id="82" name="Shape 189"/>
            <p:cNvSpPr/>
            <p:nvPr/>
          </p:nvSpPr>
          <p:spPr>
            <a:xfrm>
              <a:off x="378714" y="1947073"/>
              <a:ext cx="707234" cy="70723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CC01B"/>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83" name="Shape 192"/>
            <p:cNvSpPr/>
            <p:nvPr/>
          </p:nvSpPr>
          <p:spPr>
            <a:xfrm>
              <a:off x="472636" y="2654307"/>
              <a:ext cx="501740" cy="12311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PAYMENT</a:t>
              </a:r>
              <a:endParaRPr sz="800" b="1" dirty="0">
                <a:solidFill>
                  <a:srgbClr val="4277BB"/>
                </a:solidFill>
              </a:endParaRPr>
            </a:p>
          </p:txBody>
        </p:sp>
        <p:pic>
          <p:nvPicPr>
            <p:cNvPr id="84" name="Picture 8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9883" y="1996508"/>
              <a:ext cx="700735" cy="619597"/>
            </a:xfrm>
            <a:prstGeom prst="rect">
              <a:avLst/>
            </a:prstGeom>
          </p:spPr>
        </p:pic>
      </p:grpSp>
      <p:grpSp>
        <p:nvGrpSpPr>
          <p:cNvPr id="85" name="Group 84"/>
          <p:cNvGrpSpPr/>
          <p:nvPr/>
        </p:nvGrpSpPr>
        <p:grpSpPr>
          <a:xfrm>
            <a:off x="6784639" y="5976097"/>
            <a:ext cx="876843" cy="840166"/>
            <a:chOff x="318525" y="4658926"/>
            <a:chExt cx="876843" cy="840166"/>
          </a:xfrm>
        </p:grpSpPr>
        <p:sp>
          <p:nvSpPr>
            <p:cNvPr id="86" name="Shape 201"/>
            <p:cNvSpPr/>
            <p:nvPr/>
          </p:nvSpPr>
          <p:spPr>
            <a:xfrm>
              <a:off x="394500" y="4658926"/>
              <a:ext cx="707234" cy="70723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CC01B"/>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87" name="Shape 203"/>
            <p:cNvSpPr/>
            <p:nvPr/>
          </p:nvSpPr>
          <p:spPr>
            <a:xfrm>
              <a:off x="318525" y="5375981"/>
              <a:ext cx="876843" cy="12311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p>
              <a:pPr lvl="0">
                <a:defRPr sz="1800"/>
              </a:pPr>
              <a:r>
                <a:rPr lang="en-US" sz="800" b="1" dirty="0" smtClean="0">
                  <a:solidFill>
                    <a:srgbClr val="4277BB"/>
                  </a:solidFill>
                  <a:latin typeface="Helvetica"/>
                  <a:ea typeface="Helvetica"/>
                  <a:cs typeface="Helvetica"/>
                  <a:sym typeface="Helvetica"/>
                </a:rPr>
                <a:t>MERCHANDISING</a:t>
              </a:r>
              <a:endParaRPr sz="800" b="1" dirty="0">
                <a:solidFill>
                  <a:srgbClr val="4277BB"/>
                </a:solidFill>
                <a:latin typeface="Helvetica"/>
                <a:ea typeface="Helvetica"/>
                <a:cs typeface="Helvetica"/>
                <a:sym typeface="Helvetica"/>
              </a:endParaRPr>
            </a:p>
          </p:txBody>
        </p:sp>
        <p:pic>
          <p:nvPicPr>
            <p:cNvPr id="88" name="Picture 87"/>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18261" y="4702743"/>
              <a:ext cx="700735" cy="619597"/>
            </a:xfrm>
            <a:prstGeom prst="rect">
              <a:avLst/>
            </a:prstGeom>
          </p:spPr>
        </p:pic>
      </p:grpSp>
      <p:grpSp>
        <p:nvGrpSpPr>
          <p:cNvPr id="89" name="Group 88"/>
          <p:cNvGrpSpPr/>
          <p:nvPr/>
        </p:nvGrpSpPr>
        <p:grpSpPr>
          <a:xfrm>
            <a:off x="6852649" y="4612481"/>
            <a:ext cx="793487" cy="1102191"/>
            <a:chOff x="386535" y="3295310"/>
            <a:chExt cx="793487" cy="1102191"/>
          </a:xfrm>
        </p:grpSpPr>
        <p:sp>
          <p:nvSpPr>
            <p:cNvPr id="90" name="Shape 195"/>
            <p:cNvSpPr/>
            <p:nvPr/>
          </p:nvSpPr>
          <p:spPr>
            <a:xfrm>
              <a:off x="396212" y="3295310"/>
              <a:ext cx="707234" cy="70723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CC01B"/>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pic>
          <p:nvPicPr>
            <p:cNvPr id="91" name="Picture 90"/>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23914" y="3339128"/>
              <a:ext cx="700735" cy="619597"/>
            </a:xfrm>
            <a:prstGeom prst="rect">
              <a:avLst/>
            </a:prstGeom>
          </p:spPr>
        </p:pic>
        <p:sp>
          <p:nvSpPr>
            <p:cNvPr id="92" name="Shape 192"/>
            <p:cNvSpPr/>
            <p:nvPr/>
          </p:nvSpPr>
          <p:spPr>
            <a:xfrm>
              <a:off x="386535" y="4028169"/>
              <a:ext cx="793487" cy="369332"/>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SUPPLY CHAIN </a:t>
              </a:r>
            </a:p>
            <a:p>
              <a:pPr lvl="0">
                <a:defRPr sz="1800" b="0">
                  <a:solidFill>
                    <a:srgbClr val="000000"/>
                  </a:solidFill>
                </a:defRPr>
              </a:pPr>
              <a:r>
                <a:rPr lang="en-US" sz="800" b="1" dirty="0" smtClean="0">
                  <a:solidFill>
                    <a:srgbClr val="4277BB"/>
                  </a:solidFill>
                </a:rPr>
                <a:t>&amp; LOGISTICS </a:t>
              </a:r>
            </a:p>
            <a:p>
              <a:pPr lvl="0">
                <a:defRPr sz="1800" b="0">
                  <a:solidFill>
                    <a:srgbClr val="000000"/>
                  </a:solidFill>
                </a:defRPr>
              </a:pPr>
              <a:r>
                <a:rPr lang="en-US" sz="800" b="1" dirty="0" smtClean="0">
                  <a:solidFill>
                    <a:srgbClr val="4277BB"/>
                  </a:solidFill>
                </a:rPr>
                <a:t>MANAGEMENT</a:t>
              </a:r>
              <a:endParaRPr sz="800" b="1" dirty="0">
                <a:solidFill>
                  <a:srgbClr val="4277BB"/>
                </a:solidFill>
              </a:endParaRPr>
            </a:p>
          </p:txBody>
        </p:sp>
      </p:grpSp>
      <p:grpSp>
        <p:nvGrpSpPr>
          <p:cNvPr id="95" name="Group 94"/>
          <p:cNvGrpSpPr/>
          <p:nvPr/>
        </p:nvGrpSpPr>
        <p:grpSpPr>
          <a:xfrm>
            <a:off x="434096" y="5942057"/>
            <a:ext cx="727264" cy="943951"/>
            <a:chOff x="3751627" y="1956579"/>
            <a:chExt cx="727264" cy="943951"/>
          </a:xfrm>
        </p:grpSpPr>
        <p:sp>
          <p:nvSpPr>
            <p:cNvPr id="96" name="Shape 213"/>
            <p:cNvSpPr/>
            <p:nvPr/>
          </p:nvSpPr>
          <p:spPr>
            <a:xfrm>
              <a:off x="3751627" y="1956579"/>
              <a:ext cx="707234" cy="70723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CC01B"/>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97" name="Shape 215"/>
            <p:cNvSpPr/>
            <p:nvPr/>
          </p:nvSpPr>
          <p:spPr>
            <a:xfrm>
              <a:off x="3771727" y="2654309"/>
              <a:ext cx="663643" cy="24622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DIGITAL </a:t>
              </a:r>
            </a:p>
            <a:p>
              <a:pPr lvl="0">
                <a:defRPr sz="1800" b="0">
                  <a:solidFill>
                    <a:srgbClr val="000000"/>
                  </a:solidFill>
                </a:defRPr>
              </a:pPr>
              <a:r>
                <a:rPr lang="en-US" sz="800" b="1" dirty="0" smtClean="0">
                  <a:solidFill>
                    <a:srgbClr val="4277BB"/>
                  </a:solidFill>
                </a:rPr>
                <a:t>EXPERIENCE</a:t>
              </a:r>
              <a:endParaRPr sz="800" b="1" dirty="0">
                <a:solidFill>
                  <a:srgbClr val="4277BB"/>
                </a:solidFill>
              </a:endParaRPr>
            </a:p>
          </p:txBody>
        </p:sp>
        <p:pic>
          <p:nvPicPr>
            <p:cNvPr id="98" name="Picture 9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778156" y="2012024"/>
              <a:ext cx="700735" cy="619597"/>
            </a:xfrm>
            <a:prstGeom prst="rect">
              <a:avLst/>
            </a:prstGeom>
          </p:spPr>
        </p:pic>
      </p:grpSp>
      <p:grpSp>
        <p:nvGrpSpPr>
          <p:cNvPr id="99" name="Group 98"/>
          <p:cNvGrpSpPr/>
          <p:nvPr/>
        </p:nvGrpSpPr>
        <p:grpSpPr>
          <a:xfrm>
            <a:off x="3726093" y="5858870"/>
            <a:ext cx="764633" cy="953454"/>
            <a:chOff x="6806751" y="1983556"/>
            <a:chExt cx="764633" cy="953454"/>
          </a:xfrm>
        </p:grpSpPr>
        <p:grpSp>
          <p:nvGrpSpPr>
            <p:cNvPr id="100" name="Group 193"/>
            <p:cNvGrpSpPr/>
            <p:nvPr/>
          </p:nvGrpSpPr>
          <p:grpSpPr>
            <a:xfrm>
              <a:off x="6806751" y="1983556"/>
              <a:ext cx="764633" cy="953454"/>
              <a:chOff x="-28699" y="-1"/>
              <a:chExt cx="764632" cy="953452"/>
            </a:xfrm>
          </p:grpSpPr>
          <p:sp>
            <p:nvSpPr>
              <p:cNvPr id="102" name="Shape 189"/>
              <p:cNvSpPr/>
              <p:nvPr/>
            </p:nvSpPr>
            <p:spPr>
              <a:xfrm>
                <a:off x="8826" y="-1"/>
                <a:ext cx="707233" cy="70723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CC01B"/>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103" name="Shape 192"/>
              <p:cNvSpPr/>
              <p:nvPr/>
            </p:nvSpPr>
            <p:spPr>
              <a:xfrm>
                <a:off x="-28699" y="707231"/>
                <a:ext cx="764632" cy="246220"/>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e-COMMERCE </a:t>
                </a:r>
              </a:p>
              <a:p>
                <a:pPr lvl="0">
                  <a:defRPr sz="1800" b="0">
                    <a:solidFill>
                      <a:srgbClr val="000000"/>
                    </a:solidFill>
                  </a:defRPr>
                </a:pPr>
                <a:r>
                  <a:rPr lang="en-US" sz="800" b="1" dirty="0" smtClean="0">
                    <a:solidFill>
                      <a:srgbClr val="4277BB"/>
                    </a:solidFill>
                  </a:rPr>
                  <a:t>APPLICATIONS</a:t>
                </a:r>
              </a:p>
            </p:txBody>
          </p:sp>
        </p:grpSp>
        <p:pic>
          <p:nvPicPr>
            <p:cNvPr id="101" name="Picture 100"/>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6824246" y="2049908"/>
              <a:ext cx="700735" cy="619597"/>
            </a:xfrm>
            <a:prstGeom prst="rect">
              <a:avLst/>
            </a:prstGeom>
          </p:spPr>
        </p:pic>
      </p:grpSp>
      <p:sp>
        <p:nvSpPr>
          <p:cNvPr id="72" name="Shape 240"/>
          <p:cNvSpPr/>
          <p:nvPr/>
        </p:nvSpPr>
        <p:spPr>
          <a:xfrm>
            <a:off x="7671428" y="3449023"/>
            <a:ext cx="1709677" cy="250445"/>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(Describe component)</a:t>
            </a:r>
          </a:p>
        </p:txBody>
      </p:sp>
      <p:sp>
        <p:nvSpPr>
          <p:cNvPr id="73" name="Shape 240"/>
          <p:cNvSpPr/>
          <p:nvPr/>
        </p:nvSpPr>
        <p:spPr>
          <a:xfrm>
            <a:off x="7744580" y="4838911"/>
            <a:ext cx="1709677" cy="250445"/>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(Describe component)</a:t>
            </a:r>
          </a:p>
        </p:txBody>
      </p:sp>
      <p:sp>
        <p:nvSpPr>
          <p:cNvPr id="74" name="Shape 240"/>
          <p:cNvSpPr/>
          <p:nvPr/>
        </p:nvSpPr>
        <p:spPr>
          <a:xfrm>
            <a:off x="7695812" y="6180031"/>
            <a:ext cx="1709677" cy="250445"/>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(Describe component)</a:t>
            </a:r>
          </a:p>
        </p:txBody>
      </p:sp>
      <p:sp>
        <p:nvSpPr>
          <p:cNvPr id="75" name="Shape 240"/>
          <p:cNvSpPr/>
          <p:nvPr/>
        </p:nvSpPr>
        <p:spPr>
          <a:xfrm>
            <a:off x="4635620" y="6106879"/>
            <a:ext cx="1709677" cy="250445"/>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(Describe component)</a:t>
            </a:r>
          </a:p>
        </p:txBody>
      </p:sp>
      <p:sp>
        <p:nvSpPr>
          <p:cNvPr id="76" name="Shape 240"/>
          <p:cNvSpPr/>
          <p:nvPr/>
        </p:nvSpPr>
        <p:spPr>
          <a:xfrm>
            <a:off x="1258436" y="6192223"/>
            <a:ext cx="1709677" cy="250445"/>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(Describe component)</a:t>
            </a:r>
          </a:p>
        </p:txBody>
      </p:sp>
    </p:spTree>
    <p:extLst>
      <p:ext uri="{BB962C8B-B14F-4D97-AF65-F5344CB8AC3E}">
        <p14:creationId xmlns:p14="http://schemas.microsoft.com/office/powerpoint/2010/main" val="1716113225"/>
      </p:ext>
    </p:extLst>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Shape 186"/>
          <p:cNvSpPr/>
          <p:nvPr/>
        </p:nvSpPr>
        <p:spPr>
          <a:xfrm>
            <a:off x="-1" y="-1"/>
            <a:ext cx="10058402" cy="1620680"/>
          </a:xfrm>
          <a:prstGeom prst="rect">
            <a:avLst/>
          </a:prstGeom>
          <a:solidFill>
            <a:srgbClr val="DEE6EB"/>
          </a:solidFill>
          <a:ln w="3175">
            <a:miter lim="400000"/>
          </a:ln>
        </p:spPr>
        <p:txBody>
          <a:bodyPr lIns="0" tIns="0" rIns="0" bIns="0" anchor="ctr"/>
          <a:lstStyle/>
          <a:p>
            <a:pPr lvl="0">
              <a:defRPr sz="1800">
                <a:solidFill>
                  <a:srgbClr val="FFFFFF"/>
                </a:solidFill>
              </a:defRPr>
            </a:pPr>
            <a:endParaRPr/>
          </a:p>
        </p:txBody>
      </p:sp>
      <p:sp>
        <p:nvSpPr>
          <p:cNvPr id="187" name="Shape 187"/>
          <p:cNvSpPr/>
          <p:nvPr/>
        </p:nvSpPr>
        <p:spPr>
          <a:xfrm>
            <a:off x="369887" y="906462"/>
            <a:ext cx="4464052" cy="461060"/>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2400">
                <a:latin typeface="Helvetica Neue Light"/>
                <a:ea typeface="Helvetica Neue Light"/>
                <a:cs typeface="Helvetica Neue Light"/>
                <a:sym typeface="Helvetica Neue Light"/>
              </a:defRPr>
            </a:lvl1pPr>
          </a:lstStyle>
          <a:p>
            <a:pPr lvl="0">
              <a:defRPr sz="1800"/>
            </a:pPr>
            <a:r>
              <a:rPr sz="2400"/>
              <a:t>Application Icons</a:t>
            </a:r>
          </a:p>
        </p:txBody>
      </p:sp>
      <p:sp>
        <p:nvSpPr>
          <p:cNvPr id="188" name="Shape 188"/>
          <p:cNvSpPr/>
          <p:nvPr/>
        </p:nvSpPr>
        <p:spPr>
          <a:xfrm>
            <a:off x="369887" y="542924"/>
            <a:ext cx="2654966" cy="281941"/>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p>
            <a:pPr lvl="0" algn="l" defTabSz="457200">
              <a:defRPr sz="1800"/>
            </a:pPr>
            <a:r>
              <a:rPr sz="1400">
                <a:latin typeface="HelvNeue Light for IBM"/>
                <a:ea typeface="HelvNeue Light for IBM"/>
                <a:cs typeface="HelvNeue Light for IBM"/>
                <a:sym typeface="HelvNeue Light for IBM"/>
              </a:rPr>
              <a:t>IBM </a:t>
            </a:r>
            <a:r>
              <a:rPr sz="1400">
                <a:latin typeface="HelvNeue Medium for IBM"/>
                <a:ea typeface="HelvNeue Medium for IBM"/>
                <a:cs typeface="HelvNeue Medium for IBM"/>
                <a:sym typeface="HelvNeue Medium for IBM"/>
              </a:rPr>
              <a:t>Cloud Architecture Center</a:t>
            </a:r>
          </a:p>
        </p:txBody>
      </p:sp>
      <p:grpSp>
        <p:nvGrpSpPr>
          <p:cNvPr id="232" name="Group 231"/>
          <p:cNvGrpSpPr/>
          <p:nvPr/>
        </p:nvGrpSpPr>
        <p:grpSpPr>
          <a:xfrm>
            <a:off x="384586" y="3321382"/>
            <a:ext cx="708847" cy="956623"/>
            <a:chOff x="3737386" y="4660325"/>
            <a:chExt cx="708847" cy="956623"/>
          </a:xfrm>
        </p:grpSpPr>
        <p:sp>
          <p:nvSpPr>
            <p:cNvPr id="224" name="Shape 224"/>
            <p:cNvSpPr/>
            <p:nvPr/>
          </p:nvSpPr>
          <p:spPr>
            <a:xfrm>
              <a:off x="3739000" y="4660325"/>
              <a:ext cx="707233" cy="70723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CC01B"/>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226" name="Shape 226"/>
            <p:cNvSpPr/>
            <p:nvPr/>
          </p:nvSpPr>
          <p:spPr>
            <a:xfrm>
              <a:off x="3808097" y="5370727"/>
              <a:ext cx="586699" cy="24622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CUSTOMER</a:t>
              </a:r>
            </a:p>
            <a:p>
              <a:pPr lvl="0">
                <a:defRPr sz="1800" b="0">
                  <a:solidFill>
                    <a:srgbClr val="000000"/>
                  </a:solidFill>
                </a:defRPr>
              </a:pPr>
              <a:r>
                <a:rPr lang="en-US" sz="800" b="1" dirty="0" smtClean="0">
                  <a:solidFill>
                    <a:srgbClr val="4277BB"/>
                  </a:solidFill>
                </a:rPr>
                <a:t>CARE</a:t>
              </a:r>
            </a:p>
          </p:txBody>
        </p:sp>
        <p:pic>
          <p:nvPicPr>
            <p:cNvPr id="22" name="Picture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37386" y="4702743"/>
              <a:ext cx="700735" cy="619597"/>
            </a:xfrm>
            <a:prstGeom prst="rect">
              <a:avLst/>
            </a:prstGeom>
          </p:spPr>
        </p:pic>
      </p:grpSp>
      <p:grpSp>
        <p:nvGrpSpPr>
          <p:cNvPr id="30" name="Group 29"/>
          <p:cNvGrpSpPr/>
          <p:nvPr/>
        </p:nvGrpSpPr>
        <p:grpSpPr>
          <a:xfrm>
            <a:off x="355221" y="6034432"/>
            <a:ext cx="761494" cy="953454"/>
            <a:chOff x="355221" y="6034432"/>
            <a:chExt cx="761494" cy="953454"/>
          </a:xfrm>
        </p:grpSpPr>
        <p:sp>
          <p:nvSpPr>
            <p:cNvPr id="207" name="Shape 207"/>
            <p:cNvSpPr/>
            <p:nvPr/>
          </p:nvSpPr>
          <p:spPr>
            <a:xfrm>
              <a:off x="368104" y="6034432"/>
              <a:ext cx="707233" cy="70723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CC01B"/>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209" name="Shape 209"/>
            <p:cNvSpPr/>
            <p:nvPr/>
          </p:nvSpPr>
          <p:spPr>
            <a:xfrm>
              <a:off x="355221" y="6741665"/>
              <a:ext cx="745397" cy="24622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WAREHOUSE</a:t>
              </a:r>
            </a:p>
            <a:p>
              <a:pPr lvl="0">
                <a:defRPr sz="1800" b="0">
                  <a:solidFill>
                    <a:srgbClr val="000000"/>
                  </a:solidFill>
                </a:defRPr>
              </a:pPr>
              <a:r>
                <a:rPr lang="en-US" sz="800" b="1" dirty="0" smtClean="0">
                  <a:solidFill>
                    <a:srgbClr val="4277BB"/>
                  </a:solidFill>
                </a:rPr>
                <a:t>MANAGEMENT</a:t>
              </a:r>
              <a:endParaRPr sz="800" b="1" dirty="0">
                <a:solidFill>
                  <a:srgbClr val="4277BB"/>
                </a:solidFill>
              </a:endParaRPr>
            </a:p>
          </p:txBody>
        </p:sp>
        <p:pic>
          <p:nvPicPr>
            <p:cNvPr id="23" name="Picture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5980" y="6144763"/>
              <a:ext cx="700735" cy="619597"/>
            </a:xfrm>
            <a:prstGeom prst="rect">
              <a:avLst/>
            </a:prstGeom>
          </p:spPr>
        </p:pic>
      </p:grpSp>
      <p:grpSp>
        <p:nvGrpSpPr>
          <p:cNvPr id="231" name="Group 230"/>
          <p:cNvGrpSpPr/>
          <p:nvPr/>
        </p:nvGrpSpPr>
        <p:grpSpPr>
          <a:xfrm>
            <a:off x="398956" y="1961797"/>
            <a:ext cx="707234" cy="820842"/>
            <a:chOff x="3751756" y="3300740"/>
            <a:chExt cx="707234" cy="820842"/>
          </a:xfrm>
        </p:grpSpPr>
        <p:grpSp>
          <p:nvGrpSpPr>
            <p:cNvPr id="223" name="Group 223"/>
            <p:cNvGrpSpPr/>
            <p:nvPr/>
          </p:nvGrpSpPr>
          <p:grpSpPr>
            <a:xfrm>
              <a:off x="3751756" y="3300740"/>
              <a:ext cx="707234" cy="820842"/>
              <a:chOff x="92018" y="9504"/>
              <a:chExt cx="707232" cy="820840"/>
            </a:xfrm>
          </p:grpSpPr>
          <p:sp>
            <p:nvSpPr>
              <p:cNvPr id="219" name="Shape 219"/>
              <p:cNvSpPr/>
              <p:nvPr/>
            </p:nvSpPr>
            <p:spPr>
              <a:xfrm>
                <a:off x="92018" y="9504"/>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CC01B"/>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221" name="Shape 221"/>
              <p:cNvSpPr/>
              <p:nvPr/>
            </p:nvSpPr>
            <p:spPr>
              <a:xfrm>
                <a:off x="134479" y="707233"/>
                <a:ext cx="620361" cy="12311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p>
                <a:pPr lvl="0">
                  <a:defRPr sz="1800"/>
                </a:pPr>
                <a:r>
                  <a:rPr lang="en-US" sz="800" b="1" dirty="0" smtClean="0">
                    <a:solidFill>
                      <a:srgbClr val="4277BB"/>
                    </a:solidFill>
                    <a:latin typeface="Helvetica"/>
                    <a:ea typeface="Helvetica"/>
                    <a:cs typeface="Helvetica"/>
                    <a:sym typeface="Helvetica"/>
                  </a:rPr>
                  <a:t>MARKETING</a:t>
                </a:r>
                <a:endParaRPr sz="800" b="1" dirty="0">
                  <a:solidFill>
                    <a:srgbClr val="4277BB"/>
                  </a:solidFill>
                  <a:latin typeface="Helvetica"/>
                  <a:ea typeface="Helvetica"/>
                  <a:cs typeface="Helvetica"/>
                  <a:sym typeface="Helvetica"/>
                </a:endParaRPr>
              </a:p>
            </p:txBody>
          </p:sp>
        </p:grpSp>
        <p:pic>
          <p:nvPicPr>
            <p:cNvPr id="25" name="Picture 2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56888" y="3429782"/>
              <a:ext cx="541537" cy="478833"/>
            </a:xfrm>
            <a:prstGeom prst="rect">
              <a:avLst/>
            </a:prstGeom>
          </p:spPr>
        </p:pic>
      </p:grpSp>
      <p:grpSp>
        <p:nvGrpSpPr>
          <p:cNvPr id="233" name="Group 232"/>
          <p:cNvGrpSpPr/>
          <p:nvPr/>
        </p:nvGrpSpPr>
        <p:grpSpPr>
          <a:xfrm>
            <a:off x="229475" y="4661244"/>
            <a:ext cx="1117293" cy="953454"/>
            <a:chOff x="3582275" y="6000187"/>
            <a:chExt cx="1117293" cy="953454"/>
          </a:xfrm>
        </p:grpSpPr>
        <p:sp>
          <p:nvSpPr>
            <p:cNvPr id="53" name="Shape 529"/>
            <p:cNvSpPr/>
            <p:nvPr/>
          </p:nvSpPr>
          <p:spPr>
            <a:xfrm>
              <a:off x="3771658" y="6000187"/>
              <a:ext cx="707233" cy="70723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C00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54" name="Shape 530"/>
            <p:cNvSpPr/>
            <p:nvPr/>
          </p:nvSpPr>
          <p:spPr>
            <a:xfrm>
              <a:off x="3582275" y="6707420"/>
              <a:ext cx="1117293" cy="24622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DISTRIBUTED ORDER </a:t>
              </a:r>
            </a:p>
            <a:p>
              <a:pPr lvl="0">
                <a:defRPr sz="1800" b="0">
                  <a:solidFill>
                    <a:srgbClr val="000000"/>
                  </a:solidFill>
                </a:defRPr>
              </a:pPr>
              <a:r>
                <a:rPr lang="en-US" sz="800" b="1" dirty="0" smtClean="0">
                  <a:solidFill>
                    <a:srgbClr val="4277BB"/>
                  </a:solidFill>
                </a:rPr>
                <a:t>MANAGEMENT</a:t>
              </a:r>
              <a:endParaRPr sz="800" b="1" dirty="0">
                <a:solidFill>
                  <a:srgbClr val="4277BB"/>
                </a:solidFill>
              </a:endParaRPr>
            </a:p>
          </p:txBody>
        </p:sp>
        <p:pic>
          <p:nvPicPr>
            <p:cNvPr id="92" name="Picture 9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61509" y="6044005"/>
              <a:ext cx="700735" cy="619597"/>
            </a:xfrm>
            <a:prstGeom prst="rect">
              <a:avLst/>
            </a:prstGeom>
          </p:spPr>
        </p:pic>
      </p:grpSp>
      <p:sp>
        <p:nvSpPr>
          <p:cNvPr id="26" name="Shape 358"/>
          <p:cNvSpPr/>
          <p:nvPr/>
        </p:nvSpPr>
        <p:spPr>
          <a:xfrm>
            <a:off x="1300779" y="2137321"/>
            <a:ext cx="1709677" cy="250445"/>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(Describe component)</a:t>
            </a:r>
          </a:p>
        </p:txBody>
      </p:sp>
      <p:sp>
        <p:nvSpPr>
          <p:cNvPr id="27" name="Shape 358"/>
          <p:cNvSpPr/>
          <p:nvPr/>
        </p:nvSpPr>
        <p:spPr>
          <a:xfrm>
            <a:off x="1252011" y="3515017"/>
            <a:ext cx="1709677" cy="250445"/>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(Describe component)</a:t>
            </a:r>
          </a:p>
        </p:txBody>
      </p:sp>
      <p:sp>
        <p:nvSpPr>
          <p:cNvPr id="28" name="Shape 358"/>
          <p:cNvSpPr/>
          <p:nvPr/>
        </p:nvSpPr>
        <p:spPr>
          <a:xfrm>
            <a:off x="1276395" y="4880521"/>
            <a:ext cx="1709677" cy="250445"/>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(Describe component)</a:t>
            </a:r>
          </a:p>
        </p:txBody>
      </p:sp>
      <p:sp>
        <p:nvSpPr>
          <p:cNvPr id="29" name="Shape 358"/>
          <p:cNvSpPr/>
          <p:nvPr/>
        </p:nvSpPr>
        <p:spPr>
          <a:xfrm>
            <a:off x="1227627" y="6197257"/>
            <a:ext cx="1709677" cy="250445"/>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(Describe component)</a:t>
            </a:r>
          </a:p>
        </p:txBody>
      </p:sp>
      <p:grpSp>
        <p:nvGrpSpPr>
          <p:cNvPr id="31" name="Group 30"/>
          <p:cNvGrpSpPr/>
          <p:nvPr/>
        </p:nvGrpSpPr>
        <p:grpSpPr>
          <a:xfrm>
            <a:off x="3733800" y="2006701"/>
            <a:ext cx="707234" cy="972910"/>
            <a:chOff x="6651098" y="5633880"/>
            <a:chExt cx="707234" cy="972910"/>
          </a:xfrm>
        </p:grpSpPr>
        <p:sp>
          <p:nvSpPr>
            <p:cNvPr id="32" name="Shape 195"/>
            <p:cNvSpPr/>
            <p:nvPr/>
          </p:nvSpPr>
          <p:spPr>
            <a:xfrm>
              <a:off x="6651098" y="5633880"/>
              <a:ext cx="707234" cy="70723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CC01B"/>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pic>
          <p:nvPicPr>
            <p:cNvPr id="33" name="Picture 3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686415" y="5707975"/>
              <a:ext cx="627888" cy="548640"/>
            </a:xfrm>
            <a:prstGeom prst="rect">
              <a:avLst/>
            </a:prstGeom>
          </p:spPr>
        </p:pic>
        <p:sp>
          <p:nvSpPr>
            <p:cNvPr id="34" name="Shape 197"/>
            <p:cNvSpPr/>
            <p:nvPr/>
          </p:nvSpPr>
          <p:spPr>
            <a:xfrm>
              <a:off x="6731153" y="6360569"/>
              <a:ext cx="546623" cy="24622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VIRTUAL</a:t>
              </a:r>
            </a:p>
            <a:p>
              <a:pPr lvl="0">
                <a:defRPr sz="1800" b="0">
                  <a:solidFill>
                    <a:srgbClr val="000000"/>
                  </a:solidFill>
                </a:defRPr>
              </a:pPr>
              <a:r>
                <a:rPr lang="en-US" sz="800" b="1" dirty="0" smtClean="0">
                  <a:solidFill>
                    <a:srgbClr val="4277BB"/>
                  </a:solidFill>
                </a:rPr>
                <a:t>MACHINES</a:t>
              </a:r>
            </a:p>
          </p:txBody>
        </p:sp>
      </p:grpSp>
      <p:pic>
        <p:nvPicPr>
          <p:cNvPr id="35" name="Picture 3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769117" y="3276844"/>
            <a:ext cx="717651" cy="706553"/>
          </a:xfrm>
          <a:prstGeom prst="rect">
            <a:avLst/>
          </a:prstGeom>
        </p:spPr>
      </p:pic>
      <p:sp>
        <p:nvSpPr>
          <p:cNvPr id="37" name="Shape 197"/>
          <p:cNvSpPr/>
          <p:nvPr/>
        </p:nvSpPr>
        <p:spPr>
          <a:xfrm>
            <a:off x="3596609" y="4056594"/>
            <a:ext cx="1046760" cy="12311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SaaS APPLICATIONS</a:t>
            </a:r>
          </a:p>
        </p:txBody>
      </p:sp>
      <p:sp>
        <p:nvSpPr>
          <p:cNvPr id="38" name="Shape 377"/>
          <p:cNvSpPr/>
          <p:nvPr/>
        </p:nvSpPr>
        <p:spPr>
          <a:xfrm>
            <a:off x="3532268" y="3132196"/>
            <a:ext cx="1175442" cy="216100"/>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square" lIns="0" tIns="0" rIns="0" bIns="0" numCol="1" anchor="t">
            <a:no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NEW FOR TOOL</a:t>
            </a:r>
          </a:p>
          <a:p>
            <a:pPr lvl="0">
              <a:defRPr sz="1800" b="0">
                <a:solidFill>
                  <a:srgbClr val="000000"/>
                </a:solidFill>
              </a:defRPr>
            </a:pPr>
            <a:endParaRPr sz="800" b="1" dirty="0">
              <a:solidFill>
                <a:srgbClr val="4277BB"/>
              </a:solidFill>
            </a:endParaRPr>
          </a:p>
        </p:txBody>
      </p:sp>
    </p:spTree>
    <p:extLst>
      <p:ext uri="{BB962C8B-B14F-4D97-AF65-F5344CB8AC3E}">
        <p14:creationId xmlns:p14="http://schemas.microsoft.com/office/powerpoint/2010/main" val="1760369186"/>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6" name="Group 246"/>
          <p:cNvGrpSpPr/>
          <p:nvPr/>
        </p:nvGrpSpPr>
        <p:grpSpPr>
          <a:xfrm>
            <a:off x="6635325" y="1953382"/>
            <a:ext cx="1158479" cy="925557"/>
            <a:chOff x="14382" y="0"/>
            <a:chExt cx="1158478" cy="925555"/>
          </a:xfrm>
        </p:grpSpPr>
        <p:sp>
          <p:nvSpPr>
            <p:cNvPr id="242" name="Shape 242"/>
            <p:cNvSpPr/>
            <p:nvPr/>
          </p:nvSpPr>
          <p:spPr>
            <a:xfrm>
              <a:off x="232584"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8DC53F"/>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245" name="Group 245"/>
            <p:cNvGrpSpPr/>
            <p:nvPr/>
          </p:nvGrpSpPr>
          <p:grpSpPr>
            <a:xfrm>
              <a:off x="14382" y="178570"/>
              <a:ext cx="1158479" cy="746986"/>
              <a:chOff x="31703" y="165827"/>
              <a:chExt cx="1158478" cy="746984"/>
            </a:xfrm>
          </p:grpSpPr>
          <p:pic>
            <p:nvPicPr>
              <p:cNvPr id="243" name="_-15.png"/>
              <p:cNvPicPr/>
              <p:nvPr/>
            </p:nvPicPr>
            <p:blipFill>
              <a:blip r:embed="rId2">
                <a:extLst/>
              </a:blip>
              <a:srcRect l="22431" t="23447" r="22431" b="23447"/>
              <a:stretch>
                <a:fillRect/>
              </a:stretch>
            </p:blipFill>
            <p:spPr>
              <a:xfrm>
                <a:off x="415970" y="165827"/>
                <a:ext cx="389944" cy="375577"/>
              </a:xfrm>
              <a:prstGeom prst="rect">
                <a:avLst/>
              </a:prstGeom>
              <a:ln w="3175" cap="flat">
                <a:noFill/>
                <a:miter lim="400000"/>
              </a:ln>
              <a:effectLst/>
            </p:spPr>
          </p:pic>
          <p:sp>
            <p:nvSpPr>
              <p:cNvPr id="244" name="Shape 244"/>
              <p:cNvSpPr/>
              <p:nvPr/>
            </p:nvSpPr>
            <p:spPr>
              <a:xfrm>
                <a:off x="31703" y="707231"/>
                <a:ext cx="1158479" cy="205582"/>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sz="800" b="1">
                    <a:solidFill>
                      <a:srgbClr val="4277BB"/>
                    </a:solidFill>
                  </a:rPr>
                  <a:t>SERVICE DISCOVERY</a:t>
                </a:r>
              </a:p>
            </p:txBody>
          </p:sp>
        </p:grpSp>
      </p:grpSp>
      <p:grpSp>
        <p:nvGrpSpPr>
          <p:cNvPr id="251" name="Group 251"/>
          <p:cNvGrpSpPr/>
          <p:nvPr/>
        </p:nvGrpSpPr>
        <p:grpSpPr>
          <a:xfrm>
            <a:off x="3619464" y="6043831"/>
            <a:ext cx="969865" cy="1021413"/>
            <a:chOff x="54911" y="9398"/>
            <a:chExt cx="969863" cy="1021411"/>
          </a:xfrm>
        </p:grpSpPr>
        <p:sp>
          <p:nvSpPr>
            <p:cNvPr id="247" name="Shape 247"/>
            <p:cNvSpPr/>
            <p:nvPr/>
          </p:nvSpPr>
          <p:spPr>
            <a:xfrm>
              <a:off x="182516" y="9398"/>
              <a:ext cx="707232" cy="70723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8DC53F"/>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250" name="Group 250"/>
            <p:cNvGrpSpPr/>
            <p:nvPr/>
          </p:nvGrpSpPr>
          <p:grpSpPr>
            <a:xfrm>
              <a:off x="54911" y="129525"/>
              <a:ext cx="969864" cy="901286"/>
              <a:chOff x="68916" y="129525"/>
              <a:chExt cx="969863" cy="901284"/>
            </a:xfrm>
          </p:grpSpPr>
          <p:pic>
            <p:nvPicPr>
              <p:cNvPr id="248" name="_-17.png"/>
              <p:cNvPicPr/>
              <p:nvPr/>
            </p:nvPicPr>
            <p:blipFill>
              <a:blip r:embed="rId3">
                <a:extLst/>
              </a:blip>
              <a:srcRect l="19107" t="18314" r="19107" b="18314"/>
              <a:stretch>
                <a:fillRect/>
              </a:stretch>
            </p:blipFill>
            <p:spPr>
              <a:xfrm>
                <a:off x="335357" y="129525"/>
                <a:ext cx="436966" cy="448181"/>
              </a:xfrm>
              <a:prstGeom prst="rect">
                <a:avLst/>
              </a:prstGeom>
              <a:ln w="3175" cap="flat">
                <a:noFill/>
                <a:miter lim="400000"/>
              </a:ln>
              <a:effectLst/>
            </p:spPr>
          </p:pic>
          <p:sp>
            <p:nvSpPr>
              <p:cNvPr id="249" name="Shape 249"/>
              <p:cNvSpPr/>
              <p:nvPr/>
            </p:nvSpPr>
            <p:spPr>
              <a:xfrm>
                <a:off x="68916" y="698229"/>
                <a:ext cx="969864" cy="332582"/>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p>
                <a:pPr lvl="0">
                  <a:defRPr sz="1800"/>
                </a:pPr>
                <a:r>
                  <a:rPr sz="800" b="1">
                    <a:solidFill>
                      <a:srgbClr val="4277BB"/>
                    </a:solidFill>
                    <a:latin typeface="Helvetica"/>
                    <a:ea typeface="Helvetica"/>
                    <a:cs typeface="Helvetica"/>
                    <a:sym typeface="Helvetica"/>
                  </a:rPr>
                  <a:t>INTERSERVICE</a:t>
                </a:r>
              </a:p>
              <a:p>
                <a:pPr lvl="0">
                  <a:defRPr sz="1800"/>
                </a:pPr>
                <a:r>
                  <a:rPr sz="800" b="1">
                    <a:solidFill>
                      <a:srgbClr val="4277BB"/>
                    </a:solidFill>
                    <a:latin typeface="Helvetica"/>
                    <a:ea typeface="Helvetica"/>
                    <a:cs typeface="Helvetica"/>
                    <a:sym typeface="Helvetica"/>
                  </a:rPr>
                  <a:t>COMMUNICATION</a:t>
                </a:r>
              </a:p>
            </p:txBody>
          </p:sp>
        </p:grpSp>
      </p:grpSp>
      <p:grpSp>
        <p:nvGrpSpPr>
          <p:cNvPr id="256" name="Group 256"/>
          <p:cNvGrpSpPr/>
          <p:nvPr/>
        </p:nvGrpSpPr>
        <p:grpSpPr>
          <a:xfrm>
            <a:off x="3747069" y="4704611"/>
            <a:ext cx="707233" cy="894413"/>
            <a:chOff x="0" y="12742"/>
            <a:chExt cx="707231" cy="894411"/>
          </a:xfrm>
        </p:grpSpPr>
        <p:sp>
          <p:nvSpPr>
            <p:cNvPr id="252" name="Shape 252"/>
            <p:cNvSpPr/>
            <p:nvPr/>
          </p:nvSpPr>
          <p:spPr>
            <a:xfrm>
              <a:off x="0" y="12742"/>
              <a:ext cx="707232" cy="70723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8DC53F"/>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255" name="Group 255"/>
            <p:cNvGrpSpPr/>
            <p:nvPr/>
          </p:nvGrpSpPr>
          <p:grpSpPr>
            <a:xfrm>
              <a:off x="105390" y="165715"/>
              <a:ext cx="488544" cy="741440"/>
              <a:chOff x="105390" y="165715"/>
              <a:chExt cx="488542" cy="741439"/>
            </a:xfrm>
          </p:grpSpPr>
          <p:pic>
            <p:nvPicPr>
              <p:cNvPr id="253" name="_-18.png"/>
              <p:cNvPicPr/>
              <p:nvPr/>
            </p:nvPicPr>
            <p:blipFill>
              <a:blip r:embed="rId4">
                <a:extLst/>
              </a:blip>
              <a:srcRect l="14901" t="23726" r="16019" b="18099"/>
              <a:stretch>
                <a:fillRect/>
              </a:stretch>
            </p:blipFill>
            <p:spPr>
              <a:xfrm>
                <a:off x="105390" y="165715"/>
                <a:ext cx="488544" cy="409783"/>
              </a:xfrm>
              <a:prstGeom prst="rect">
                <a:avLst/>
              </a:prstGeom>
              <a:ln w="3175" cap="flat">
                <a:noFill/>
                <a:miter lim="400000"/>
              </a:ln>
              <a:effectLst/>
            </p:spPr>
          </p:pic>
          <p:sp>
            <p:nvSpPr>
              <p:cNvPr id="254" name="Shape 254"/>
              <p:cNvSpPr/>
              <p:nvPr/>
            </p:nvSpPr>
            <p:spPr>
              <a:xfrm>
                <a:off x="203522" y="701573"/>
                <a:ext cx="300187" cy="205582"/>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sz="800" b="1">
                    <a:solidFill>
                      <a:srgbClr val="4277BB"/>
                    </a:solidFill>
                  </a:rPr>
                  <a:t>VPN</a:t>
                </a:r>
              </a:p>
            </p:txBody>
          </p:sp>
        </p:grpSp>
      </p:grpSp>
      <p:grpSp>
        <p:nvGrpSpPr>
          <p:cNvPr id="261" name="Group 261"/>
          <p:cNvGrpSpPr/>
          <p:nvPr/>
        </p:nvGrpSpPr>
        <p:grpSpPr>
          <a:xfrm>
            <a:off x="3674804" y="3303935"/>
            <a:ext cx="879675" cy="1039814"/>
            <a:chOff x="49274" y="0"/>
            <a:chExt cx="879673" cy="1039812"/>
          </a:xfrm>
        </p:grpSpPr>
        <p:sp>
          <p:nvSpPr>
            <p:cNvPr id="257" name="Shape 257"/>
            <p:cNvSpPr/>
            <p:nvPr/>
          </p:nvSpPr>
          <p:spPr>
            <a:xfrm>
              <a:off x="128073" y="0"/>
              <a:ext cx="707233"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8DC53F"/>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260" name="Group 260"/>
            <p:cNvGrpSpPr/>
            <p:nvPr/>
          </p:nvGrpSpPr>
          <p:grpSpPr>
            <a:xfrm>
              <a:off x="49274" y="174320"/>
              <a:ext cx="879674" cy="865493"/>
              <a:chOff x="61694" y="174320"/>
              <a:chExt cx="879673" cy="865492"/>
            </a:xfrm>
          </p:grpSpPr>
          <p:pic>
            <p:nvPicPr>
              <p:cNvPr id="258" name="_-14.png"/>
              <p:cNvPicPr/>
              <p:nvPr/>
            </p:nvPicPr>
            <p:blipFill>
              <a:blip r:embed="rId5">
                <a:extLst/>
              </a:blip>
              <a:srcRect l="17846" t="24648" r="17846" b="24648"/>
              <a:stretch>
                <a:fillRect/>
              </a:stretch>
            </p:blipFill>
            <p:spPr>
              <a:xfrm>
                <a:off x="266711" y="174320"/>
                <a:ext cx="454796" cy="358592"/>
              </a:xfrm>
              <a:prstGeom prst="rect">
                <a:avLst/>
              </a:prstGeom>
              <a:ln w="3175" cap="flat">
                <a:noFill/>
                <a:miter lim="400000"/>
              </a:ln>
              <a:effectLst/>
            </p:spPr>
          </p:pic>
          <p:sp>
            <p:nvSpPr>
              <p:cNvPr id="259" name="Shape 259"/>
              <p:cNvSpPr/>
              <p:nvPr/>
            </p:nvSpPr>
            <p:spPr>
              <a:xfrm>
                <a:off x="61694" y="707231"/>
                <a:ext cx="879674" cy="332582"/>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p>
                <a:pPr lvl="0">
                  <a:defRPr sz="1800"/>
                </a:pPr>
                <a:r>
                  <a:rPr sz="800" b="1">
                    <a:solidFill>
                      <a:srgbClr val="4277BB"/>
                    </a:solidFill>
                    <a:latin typeface="Helvetica"/>
                    <a:ea typeface="Helvetica"/>
                    <a:cs typeface="Helvetica"/>
                    <a:sym typeface="Helvetica"/>
                  </a:rPr>
                  <a:t>MONITORING &amp;</a:t>
                </a:r>
              </a:p>
              <a:p>
                <a:pPr lvl="0">
                  <a:defRPr sz="1800"/>
                </a:pPr>
                <a:r>
                  <a:rPr sz="800" b="1">
                    <a:solidFill>
                      <a:srgbClr val="4277BB"/>
                    </a:solidFill>
                    <a:latin typeface="Helvetica"/>
                    <a:ea typeface="Helvetica"/>
                    <a:cs typeface="Helvetica"/>
                    <a:sym typeface="Helvetica"/>
                  </a:rPr>
                  <a:t>LOGGING</a:t>
                </a:r>
              </a:p>
            </p:txBody>
          </p:sp>
        </p:grpSp>
      </p:grpSp>
      <p:grpSp>
        <p:nvGrpSpPr>
          <p:cNvPr id="266" name="Group 266"/>
          <p:cNvGrpSpPr/>
          <p:nvPr/>
        </p:nvGrpSpPr>
        <p:grpSpPr>
          <a:xfrm>
            <a:off x="3529547" y="1905000"/>
            <a:ext cx="1073499" cy="1039814"/>
            <a:chOff x="61388" y="0"/>
            <a:chExt cx="1073497" cy="1039812"/>
          </a:xfrm>
        </p:grpSpPr>
        <p:sp>
          <p:nvSpPr>
            <p:cNvPr id="262" name="Shape 262"/>
            <p:cNvSpPr/>
            <p:nvPr/>
          </p:nvSpPr>
          <p:spPr>
            <a:xfrm>
              <a:off x="285640"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8DC53F"/>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265" name="Group 265"/>
            <p:cNvGrpSpPr/>
            <p:nvPr/>
          </p:nvGrpSpPr>
          <p:grpSpPr>
            <a:xfrm>
              <a:off x="61388" y="125481"/>
              <a:ext cx="1073498" cy="914332"/>
              <a:chOff x="77215" y="125481"/>
              <a:chExt cx="1073497" cy="914330"/>
            </a:xfrm>
          </p:grpSpPr>
          <p:pic>
            <p:nvPicPr>
              <p:cNvPr id="263" name="_-12.png"/>
              <p:cNvPicPr/>
              <p:nvPr/>
            </p:nvPicPr>
            <p:blipFill>
              <a:blip r:embed="rId6">
                <a:extLst/>
              </a:blip>
              <a:srcRect l="21926" t="17742" r="21926" b="17742"/>
              <a:stretch>
                <a:fillRect/>
              </a:stretch>
            </p:blipFill>
            <p:spPr>
              <a:xfrm>
                <a:off x="452826" y="125481"/>
                <a:ext cx="397094" cy="456269"/>
              </a:xfrm>
              <a:prstGeom prst="rect">
                <a:avLst/>
              </a:prstGeom>
              <a:ln w="3175" cap="flat">
                <a:noFill/>
                <a:miter lim="400000"/>
              </a:ln>
              <a:effectLst/>
            </p:spPr>
          </p:pic>
          <p:sp>
            <p:nvSpPr>
              <p:cNvPr id="264" name="Shape 264"/>
              <p:cNvSpPr/>
              <p:nvPr/>
            </p:nvSpPr>
            <p:spPr>
              <a:xfrm>
                <a:off x="77215" y="707231"/>
                <a:ext cx="1073498" cy="332582"/>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p>
                <a:pPr lvl="0">
                  <a:defRPr sz="1800"/>
                </a:pPr>
                <a:r>
                  <a:rPr sz="800" b="1">
                    <a:solidFill>
                      <a:srgbClr val="4277BB"/>
                    </a:solidFill>
                    <a:latin typeface="Helvetica"/>
                    <a:ea typeface="Helvetica"/>
                    <a:cs typeface="Helvetica"/>
                    <a:sym typeface="Helvetica"/>
                  </a:rPr>
                  <a:t>MOBILE PROVIDER</a:t>
                </a:r>
              </a:p>
              <a:p>
                <a:pPr lvl="0">
                  <a:defRPr sz="1800"/>
                </a:pPr>
                <a:r>
                  <a:rPr sz="800" b="1">
                    <a:solidFill>
                      <a:srgbClr val="4277BB"/>
                    </a:solidFill>
                    <a:latin typeface="Helvetica"/>
                    <a:ea typeface="Helvetica"/>
                    <a:cs typeface="Helvetica"/>
                    <a:sym typeface="Helvetica"/>
                  </a:rPr>
                  <a:t>NETWORK</a:t>
                </a:r>
              </a:p>
            </p:txBody>
          </p:sp>
        </p:grpSp>
      </p:grpSp>
      <p:grpSp>
        <p:nvGrpSpPr>
          <p:cNvPr id="271" name="Group 271"/>
          <p:cNvGrpSpPr/>
          <p:nvPr/>
        </p:nvGrpSpPr>
        <p:grpSpPr>
          <a:xfrm>
            <a:off x="289845" y="6043831"/>
            <a:ext cx="977405" cy="912814"/>
            <a:chOff x="55382" y="0"/>
            <a:chExt cx="977403" cy="912812"/>
          </a:xfrm>
        </p:grpSpPr>
        <p:sp>
          <p:nvSpPr>
            <p:cNvPr id="267" name="Shape 267"/>
            <p:cNvSpPr/>
            <p:nvPr/>
          </p:nvSpPr>
          <p:spPr>
            <a:xfrm>
              <a:off x="190469"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8DC53F"/>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270" name="Group 270"/>
            <p:cNvGrpSpPr/>
            <p:nvPr/>
          </p:nvGrpSpPr>
          <p:grpSpPr>
            <a:xfrm>
              <a:off x="55382" y="135400"/>
              <a:ext cx="977405" cy="777413"/>
              <a:chOff x="69520" y="135400"/>
              <a:chExt cx="977403" cy="777412"/>
            </a:xfrm>
          </p:grpSpPr>
          <p:pic>
            <p:nvPicPr>
              <p:cNvPr id="268" name="_-16.png"/>
              <p:cNvPicPr/>
              <p:nvPr/>
            </p:nvPicPr>
            <p:blipFill>
              <a:blip r:embed="rId7">
                <a:extLst/>
              </a:blip>
              <a:srcRect l="26965" t="19145" r="26965" b="19145"/>
              <a:stretch>
                <a:fillRect/>
              </a:stretch>
            </p:blipFill>
            <p:spPr>
              <a:xfrm>
                <a:off x="387909" y="135400"/>
                <a:ext cx="325809" cy="436431"/>
              </a:xfrm>
              <a:prstGeom prst="rect">
                <a:avLst/>
              </a:prstGeom>
              <a:ln w="3175" cap="flat">
                <a:noFill/>
                <a:miter lim="400000"/>
              </a:ln>
              <a:effectLst/>
            </p:spPr>
          </p:pic>
          <p:sp>
            <p:nvSpPr>
              <p:cNvPr id="269" name="Shape 269"/>
              <p:cNvSpPr/>
              <p:nvPr/>
            </p:nvSpPr>
            <p:spPr>
              <a:xfrm>
                <a:off x="69520" y="707231"/>
                <a:ext cx="977405" cy="205582"/>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sz="800" b="1">
                    <a:solidFill>
                      <a:srgbClr val="4277BB"/>
                    </a:solidFill>
                  </a:rPr>
                  <a:t>LOAD BALANCER</a:t>
                </a:r>
              </a:p>
            </p:txBody>
          </p:sp>
        </p:grpSp>
      </p:grpSp>
      <p:grpSp>
        <p:nvGrpSpPr>
          <p:cNvPr id="276" name="Group 276"/>
          <p:cNvGrpSpPr/>
          <p:nvPr/>
        </p:nvGrpSpPr>
        <p:grpSpPr>
          <a:xfrm>
            <a:off x="394759" y="4656919"/>
            <a:ext cx="707232" cy="912813"/>
            <a:chOff x="0" y="0"/>
            <a:chExt cx="707231" cy="912812"/>
          </a:xfrm>
        </p:grpSpPr>
        <p:sp>
          <p:nvSpPr>
            <p:cNvPr id="272" name="Shape 272"/>
            <p:cNvSpPr/>
            <p:nvPr/>
          </p:nvSpPr>
          <p:spPr>
            <a:xfrm>
              <a:off x="0"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8DC53F"/>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275" name="Group 275"/>
            <p:cNvGrpSpPr/>
            <p:nvPr/>
          </p:nvGrpSpPr>
          <p:grpSpPr>
            <a:xfrm>
              <a:off x="63797" y="165973"/>
              <a:ext cx="599283" cy="746840"/>
              <a:chOff x="61396" y="165973"/>
              <a:chExt cx="599281" cy="746839"/>
            </a:xfrm>
          </p:grpSpPr>
          <p:pic>
            <p:nvPicPr>
              <p:cNvPr id="273" name="_-13.png"/>
              <p:cNvPicPr/>
              <p:nvPr/>
            </p:nvPicPr>
            <p:blipFill>
              <a:blip r:embed="rId8">
                <a:extLst/>
              </a:blip>
              <a:srcRect l="19624" t="23468" r="19624" b="23468"/>
              <a:stretch>
                <a:fillRect/>
              </a:stretch>
            </p:blipFill>
            <p:spPr>
              <a:xfrm>
                <a:off x="138787" y="165973"/>
                <a:ext cx="429658" cy="375286"/>
              </a:xfrm>
              <a:prstGeom prst="rect">
                <a:avLst/>
              </a:prstGeom>
              <a:ln w="3175" cap="flat">
                <a:noFill/>
                <a:miter lim="400000"/>
              </a:ln>
              <a:effectLst/>
            </p:spPr>
          </p:pic>
          <p:sp>
            <p:nvSpPr>
              <p:cNvPr id="274" name="Shape 274"/>
              <p:cNvSpPr/>
              <p:nvPr/>
            </p:nvSpPr>
            <p:spPr>
              <a:xfrm>
                <a:off x="61396" y="707231"/>
                <a:ext cx="599282" cy="205582"/>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sz="800" b="1">
                    <a:solidFill>
                      <a:srgbClr val="4277BB"/>
                    </a:solidFill>
                  </a:rPr>
                  <a:t>BACKEND</a:t>
                </a:r>
              </a:p>
            </p:txBody>
          </p:sp>
        </p:grpSp>
      </p:grpSp>
      <p:grpSp>
        <p:nvGrpSpPr>
          <p:cNvPr id="281" name="Group 281"/>
          <p:cNvGrpSpPr/>
          <p:nvPr/>
        </p:nvGrpSpPr>
        <p:grpSpPr>
          <a:xfrm>
            <a:off x="168838" y="3324587"/>
            <a:ext cx="1178720" cy="1049636"/>
            <a:chOff x="67964" y="0"/>
            <a:chExt cx="1178718" cy="1049635"/>
          </a:xfrm>
        </p:grpSpPr>
        <p:sp>
          <p:nvSpPr>
            <p:cNvPr id="277" name="Shape 277"/>
            <p:cNvSpPr/>
            <p:nvPr/>
          </p:nvSpPr>
          <p:spPr>
            <a:xfrm>
              <a:off x="290174" y="0"/>
              <a:ext cx="707233"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8DC53F"/>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280" name="Group 280"/>
            <p:cNvGrpSpPr/>
            <p:nvPr/>
          </p:nvGrpSpPr>
          <p:grpSpPr>
            <a:xfrm>
              <a:off x="67964" y="116277"/>
              <a:ext cx="1178720" cy="933359"/>
              <a:chOff x="85641" y="106455"/>
              <a:chExt cx="1178718" cy="933357"/>
            </a:xfrm>
          </p:grpSpPr>
          <p:pic>
            <p:nvPicPr>
              <p:cNvPr id="278" name="_-11.png"/>
              <p:cNvPicPr/>
              <p:nvPr/>
            </p:nvPicPr>
            <p:blipFill>
              <a:blip r:embed="rId9">
                <a:extLst/>
              </a:blip>
              <a:srcRect l="10614" t="15052" r="10614" b="23720"/>
              <a:stretch>
                <a:fillRect/>
              </a:stretch>
            </p:blipFill>
            <p:spPr>
              <a:xfrm>
                <a:off x="387925" y="106455"/>
                <a:ext cx="559330" cy="433018"/>
              </a:xfrm>
              <a:prstGeom prst="rect">
                <a:avLst/>
              </a:prstGeom>
              <a:ln w="3175" cap="flat">
                <a:noFill/>
                <a:miter lim="400000"/>
              </a:ln>
              <a:effectLst/>
            </p:spPr>
          </p:pic>
          <p:sp>
            <p:nvSpPr>
              <p:cNvPr id="279" name="Shape 279"/>
              <p:cNvSpPr/>
              <p:nvPr/>
            </p:nvSpPr>
            <p:spPr>
              <a:xfrm>
                <a:off x="85641" y="707231"/>
                <a:ext cx="1178720" cy="332582"/>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p>
                <a:pPr lvl="0">
                  <a:defRPr sz="1800"/>
                </a:pPr>
                <a:r>
                  <a:rPr sz="800" b="1">
                    <a:solidFill>
                      <a:srgbClr val="4277BB"/>
                    </a:solidFill>
                    <a:latin typeface="Helvetica"/>
                    <a:ea typeface="Helvetica"/>
                    <a:cs typeface="Helvetica"/>
                    <a:sym typeface="Helvetica"/>
                  </a:rPr>
                  <a:t>TRANSFORMATION &amp;</a:t>
                </a:r>
              </a:p>
              <a:p>
                <a:pPr lvl="0">
                  <a:defRPr sz="1800"/>
                </a:pPr>
                <a:r>
                  <a:rPr sz="800" b="1">
                    <a:solidFill>
                      <a:srgbClr val="4277BB"/>
                    </a:solidFill>
                    <a:latin typeface="Helvetica"/>
                    <a:ea typeface="Helvetica"/>
                    <a:cs typeface="Helvetica"/>
                    <a:sym typeface="Helvetica"/>
                  </a:rPr>
                  <a:t>CONNECTIVITY</a:t>
                </a:r>
              </a:p>
            </p:txBody>
          </p:sp>
        </p:grpSp>
      </p:grpSp>
      <p:grpSp>
        <p:nvGrpSpPr>
          <p:cNvPr id="5" name="Group 4"/>
          <p:cNvGrpSpPr/>
          <p:nvPr/>
        </p:nvGrpSpPr>
        <p:grpSpPr>
          <a:xfrm>
            <a:off x="289845" y="1947074"/>
            <a:ext cx="919463" cy="922637"/>
            <a:chOff x="289845" y="1947074"/>
            <a:chExt cx="919463" cy="922637"/>
          </a:xfrm>
        </p:grpSpPr>
        <p:sp>
          <p:nvSpPr>
            <p:cNvPr id="282" name="Shape 282"/>
            <p:cNvSpPr/>
            <p:nvPr/>
          </p:nvSpPr>
          <p:spPr>
            <a:xfrm>
              <a:off x="386136" y="1947074"/>
              <a:ext cx="707235" cy="70723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8DC53F"/>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grpSp>
          <p:nvGrpSpPr>
            <p:cNvPr id="285" name="Group 285"/>
            <p:cNvGrpSpPr/>
            <p:nvPr/>
          </p:nvGrpSpPr>
          <p:grpSpPr>
            <a:xfrm>
              <a:off x="289845" y="2084200"/>
              <a:ext cx="919463" cy="785511"/>
              <a:chOff x="64880" y="127304"/>
              <a:chExt cx="919460" cy="785508"/>
            </a:xfrm>
          </p:grpSpPr>
          <p:pic>
            <p:nvPicPr>
              <p:cNvPr id="283" name="_-10.png"/>
              <p:cNvPicPr/>
              <p:nvPr/>
            </p:nvPicPr>
            <p:blipFill>
              <a:blip r:embed="rId10">
                <a:extLst/>
              </a:blip>
              <a:srcRect l="18106" t="18000" r="18106" b="18000"/>
              <a:stretch>
                <a:fillRect/>
              </a:stretch>
            </p:blipFill>
            <p:spPr>
              <a:xfrm>
                <a:off x="291644" y="127304"/>
                <a:ext cx="451116" cy="452624"/>
              </a:xfrm>
              <a:prstGeom prst="rect">
                <a:avLst/>
              </a:prstGeom>
              <a:ln w="3175" cap="flat">
                <a:noFill/>
                <a:miter lim="400000"/>
              </a:ln>
              <a:effectLst/>
            </p:spPr>
          </p:pic>
          <p:sp>
            <p:nvSpPr>
              <p:cNvPr id="284" name="Shape 284"/>
              <p:cNvSpPr/>
              <p:nvPr/>
            </p:nvSpPr>
            <p:spPr>
              <a:xfrm>
                <a:off x="64880" y="707231"/>
                <a:ext cx="919461" cy="205582"/>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sz="800" b="1">
                    <a:solidFill>
                      <a:srgbClr val="4277BB"/>
                    </a:solidFill>
                  </a:rPr>
                  <a:t>EDGE SERVICES</a:t>
                </a:r>
              </a:p>
            </p:txBody>
          </p:sp>
        </p:grpSp>
      </p:grpSp>
      <p:sp>
        <p:nvSpPr>
          <p:cNvPr id="287" name="Shape 287"/>
          <p:cNvSpPr/>
          <p:nvPr/>
        </p:nvSpPr>
        <p:spPr>
          <a:xfrm>
            <a:off x="-1" y="-1"/>
            <a:ext cx="10058402" cy="1620680"/>
          </a:xfrm>
          <a:prstGeom prst="rect">
            <a:avLst/>
          </a:prstGeom>
          <a:solidFill>
            <a:srgbClr val="DEE6EB"/>
          </a:solidFill>
          <a:ln w="3175">
            <a:miter lim="400000"/>
          </a:ln>
        </p:spPr>
        <p:txBody>
          <a:bodyPr lIns="0" tIns="0" rIns="0" bIns="0" anchor="ctr"/>
          <a:lstStyle/>
          <a:p>
            <a:pPr lvl="0">
              <a:defRPr sz="1800">
                <a:solidFill>
                  <a:srgbClr val="FFFFFF"/>
                </a:solidFill>
              </a:defRPr>
            </a:pPr>
            <a:endParaRPr/>
          </a:p>
        </p:txBody>
      </p:sp>
      <p:sp>
        <p:nvSpPr>
          <p:cNvPr id="288" name="Shape 288"/>
          <p:cNvSpPr/>
          <p:nvPr/>
        </p:nvSpPr>
        <p:spPr>
          <a:xfrm>
            <a:off x="369887" y="906462"/>
            <a:ext cx="4464052" cy="461060"/>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2400">
                <a:latin typeface="Helvetica Neue Light"/>
                <a:ea typeface="Helvetica Neue Light"/>
                <a:cs typeface="Helvetica Neue Light"/>
                <a:sym typeface="Helvetica Neue Light"/>
              </a:defRPr>
            </a:lvl1pPr>
          </a:lstStyle>
          <a:p>
            <a:pPr lvl="0">
              <a:defRPr sz="1800"/>
            </a:pPr>
            <a:r>
              <a:rPr sz="2400"/>
              <a:t>Infrastructure Icons</a:t>
            </a:r>
          </a:p>
        </p:txBody>
      </p:sp>
      <p:sp>
        <p:nvSpPr>
          <p:cNvPr id="289" name="Shape 289"/>
          <p:cNvSpPr/>
          <p:nvPr/>
        </p:nvSpPr>
        <p:spPr>
          <a:xfrm>
            <a:off x="369887" y="542924"/>
            <a:ext cx="2654966" cy="281941"/>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p>
            <a:pPr lvl="0" algn="l" defTabSz="457200">
              <a:defRPr sz="1800"/>
            </a:pPr>
            <a:r>
              <a:rPr sz="1400">
                <a:latin typeface="HelvNeue Light for IBM"/>
                <a:ea typeface="HelvNeue Light for IBM"/>
                <a:cs typeface="HelvNeue Light for IBM"/>
                <a:sym typeface="HelvNeue Light for IBM"/>
              </a:rPr>
              <a:t>IBM </a:t>
            </a:r>
            <a:r>
              <a:rPr sz="1400">
                <a:latin typeface="HelvNeue Medium for IBM"/>
                <a:ea typeface="HelvNeue Medium for IBM"/>
                <a:cs typeface="HelvNeue Medium for IBM"/>
                <a:sym typeface="HelvNeue Medium for IBM"/>
              </a:rPr>
              <a:t>Cloud Architecture Center</a:t>
            </a:r>
          </a:p>
        </p:txBody>
      </p:sp>
      <p:sp>
        <p:nvSpPr>
          <p:cNvPr id="290" name="Shape 290"/>
          <p:cNvSpPr/>
          <p:nvPr/>
        </p:nvSpPr>
        <p:spPr>
          <a:xfrm>
            <a:off x="1298938" y="2021387"/>
            <a:ext cx="1573004" cy="555245"/>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Services needed to allow data to flow safely from the Internet.</a:t>
            </a:r>
          </a:p>
        </p:txBody>
      </p:sp>
      <p:sp>
        <p:nvSpPr>
          <p:cNvPr id="291" name="Shape 291"/>
          <p:cNvSpPr/>
          <p:nvPr/>
        </p:nvSpPr>
        <p:spPr>
          <a:xfrm>
            <a:off x="1298938" y="3192414"/>
            <a:ext cx="2049790" cy="718145"/>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Connect securely between micro-services running in the cloud and data/applications running </a:t>
            </a:r>
            <a:r>
              <a:rPr sz="1000" smtClean="0"/>
              <a:t>on-premise</a:t>
            </a:r>
            <a:r>
              <a:rPr lang="en-US" sz="1000" smtClean="0"/>
              <a:t>s</a:t>
            </a:r>
            <a:r>
              <a:rPr sz="1000" smtClean="0"/>
              <a:t> </a:t>
            </a:r>
            <a:r>
              <a:rPr sz="1000"/>
              <a:t>or in other clouds.</a:t>
            </a:r>
          </a:p>
        </p:txBody>
      </p:sp>
      <p:sp>
        <p:nvSpPr>
          <p:cNvPr id="292" name="Shape 292"/>
          <p:cNvSpPr/>
          <p:nvPr/>
        </p:nvSpPr>
        <p:spPr>
          <a:xfrm>
            <a:off x="1298938" y="4617440"/>
            <a:ext cx="2049790" cy="1012445"/>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Provides foundational capabilities (e.g. mobile app logic, API implementation, operational analytics, push notifications, location services, application security, data synch).</a:t>
            </a:r>
          </a:p>
        </p:txBody>
      </p:sp>
      <p:sp>
        <p:nvSpPr>
          <p:cNvPr id="293" name="Shape 293"/>
          <p:cNvSpPr/>
          <p:nvPr/>
        </p:nvSpPr>
        <p:spPr>
          <a:xfrm>
            <a:off x="1298938" y="6052405"/>
            <a:ext cx="2049790" cy="555245"/>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Manage load and availability across multiple microservices instances.</a:t>
            </a:r>
          </a:p>
        </p:txBody>
      </p:sp>
      <p:sp>
        <p:nvSpPr>
          <p:cNvPr id="294" name="Shape 294"/>
          <p:cNvSpPr/>
          <p:nvPr/>
        </p:nvSpPr>
        <p:spPr>
          <a:xfrm>
            <a:off x="4736462" y="3291235"/>
            <a:ext cx="1709676" cy="402845"/>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Monitoring and logging across all microservices.</a:t>
            </a:r>
          </a:p>
        </p:txBody>
      </p:sp>
      <p:sp>
        <p:nvSpPr>
          <p:cNvPr id="295" name="Shape 295"/>
          <p:cNvSpPr/>
          <p:nvPr/>
        </p:nvSpPr>
        <p:spPr>
          <a:xfrm>
            <a:off x="4736462" y="4660325"/>
            <a:ext cx="1709676" cy="707645"/>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Network constructed by public wires to connect to a private network, such as a company’s internal network.</a:t>
            </a:r>
          </a:p>
        </p:txBody>
      </p:sp>
      <p:sp>
        <p:nvSpPr>
          <p:cNvPr id="296" name="Shape 296"/>
          <p:cNvSpPr/>
          <p:nvPr/>
        </p:nvSpPr>
        <p:spPr>
          <a:xfrm>
            <a:off x="4736462" y="6108745"/>
            <a:ext cx="1709676" cy="707645"/>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Synchronous and asynchronous (message bus) communication among microservices.</a:t>
            </a:r>
          </a:p>
        </p:txBody>
      </p:sp>
      <p:sp>
        <p:nvSpPr>
          <p:cNvPr id="297" name="Shape 297"/>
          <p:cNvSpPr/>
          <p:nvPr/>
        </p:nvSpPr>
        <p:spPr>
          <a:xfrm>
            <a:off x="7837268" y="2021387"/>
            <a:ext cx="1709677" cy="402845"/>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Enables lookup of available microservices.</a:t>
            </a:r>
          </a:p>
        </p:txBody>
      </p:sp>
      <p:sp>
        <p:nvSpPr>
          <p:cNvPr id="302" name="Shape 302"/>
          <p:cNvSpPr/>
          <p:nvPr/>
        </p:nvSpPr>
        <p:spPr>
          <a:xfrm>
            <a:off x="4736462" y="2097587"/>
            <a:ext cx="1709676" cy="707645"/>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Wireless service provider, carrier or cellular company. Provider of wireless communications.</a:t>
            </a:r>
          </a:p>
        </p:txBody>
      </p:sp>
      <p:grpSp>
        <p:nvGrpSpPr>
          <p:cNvPr id="2" name="Group 1"/>
          <p:cNvGrpSpPr/>
          <p:nvPr/>
        </p:nvGrpSpPr>
        <p:grpSpPr>
          <a:xfrm>
            <a:off x="6747507" y="3177598"/>
            <a:ext cx="944169" cy="1025984"/>
            <a:chOff x="6721762" y="3138396"/>
            <a:chExt cx="944169" cy="1025984"/>
          </a:xfrm>
        </p:grpSpPr>
        <p:sp>
          <p:nvSpPr>
            <p:cNvPr id="64" name="Shape 529"/>
            <p:cNvSpPr/>
            <p:nvPr/>
          </p:nvSpPr>
          <p:spPr>
            <a:xfrm>
              <a:off x="6824587" y="3210926"/>
              <a:ext cx="707233" cy="70723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92D05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65" name="Shape 530"/>
            <p:cNvSpPr/>
            <p:nvPr/>
          </p:nvSpPr>
          <p:spPr>
            <a:xfrm>
              <a:off x="6721762" y="3918159"/>
              <a:ext cx="944169" cy="24622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VIRTUAL</a:t>
              </a:r>
            </a:p>
            <a:p>
              <a:pPr lvl="0">
                <a:defRPr sz="1800" b="0">
                  <a:solidFill>
                    <a:srgbClr val="000000"/>
                  </a:solidFill>
                </a:defRPr>
              </a:pPr>
              <a:r>
                <a:rPr lang="en-US" sz="800" b="1" dirty="0" smtClean="0">
                  <a:solidFill>
                    <a:srgbClr val="4277BB"/>
                  </a:solidFill>
                </a:rPr>
                <a:t>INFRASTRUCTURE</a:t>
              </a:r>
            </a:p>
          </p:txBody>
        </p:sp>
        <p:pic>
          <p:nvPicPr>
            <p:cNvPr id="66" name="Picture 65"/>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831967" y="3138396"/>
              <a:ext cx="707136" cy="725424"/>
            </a:xfrm>
            <a:prstGeom prst="rect">
              <a:avLst/>
            </a:prstGeom>
          </p:spPr>
        </p:pic>
      </p:grpSp>
      <p:sp>
        <p:nvSpPr>
          <p:cNvPr id="67" name="Shape 535"/>
          <p:cNvSpPr/>
          <p:nvPr/>
        </p:nvSpPr>
        <p:spPr>
          <a:xfrm>
            <a:off x="7859617" y="3165242"/>
            <a:ext cx="1976190" cy="1025922"/>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lang="en-US" sz="1000" dirty="0" smtClean="0"/>
              <a:t>Reflects the physical infrastructure with three different components: compute virtualization, storage virtualization, and network virtualization.</a:t>
            </a:r>
            <a:endParaRPr sz="1000" dirty="0"/>
          </a:p>
        </p:txBody>
      </p:sp>
      <p:grpSp>
        <p:nvGrpSpPr>
          <p:cNvPr id="3" name="Group 2"/>
          <p:cNvGrpSpPr/>
          <p:nvPr/>
        </p:nvGrpSpPr>
        <p:grpSpPr>
          <a:xfrm>
            <a:off x="6751275" y="4556014"/>
            <a:ext cx="944169" cy="953454"/>
            <a:chOff x="6721762" y="4542106"/>
            <a:chExt cx="944169" cy="953454"/>
          </a:xfrm>
        </p:grpSpPr>
        <p:sp>
          <p:nvSpPr>
            <p:cNvPr id="70" name="Shape 529"/>
            <p:cNvSpPr/>
            <p:nvPr/>
          </p:nvSpPr>
          <p:spPr>
            <a:xfrm>
              <a:off x="6824587" y="4542106"/>
              <a:ext cx="707233" cy="70723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92D05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71" name="Shape 530"/>
            <p:cNvSpPr/>
            <p:nvPr/>
          </p:nvSpPr>
          <p:spPr>
            <a:xfrm>
              <a:off x="6721762" y="5249339"/>
              <a:ext cx="944169" cy="24622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PHYSICAL</a:t>
              </a:r>
            </a:p>
            <a:p>
              <a:pPr lvl="0">
                <a:defRPr sz="1800" b="0">
                  <a:solidFill>
                    <a:srgbClr val="000000"/>
                  </a:solidFill>
                </a:defRPr>
              </a:pPr>
              <a:r>
                <a:rPr lang="en-US" sz="800" b="1" dirty="0" smtClean="0">
                  <a:solidFill>
                    <a:srgbClr val="4277BB"/>
                  </a:solidFill>
                </a:rPr>
                <a:t>INFRASTRUCTURE</a:t>
              </a:r>
            </a:p>
          </p:txBody>
        </p:sp>
        <p:pic>
          <p:nvPicPr>
            <p:cNvPr id="72" name="Picture 71"/>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859568" y="4578464"/>
              <a:ext cx="637270" cy="617198"/>
            </a:xfrm>
            <a:prstGeom prst="rect">
              <a:avLst/>
            </a:prstGeom>
          </p:spPr>
        </p:pic>
      </p:grpSp>
      <p:sp>
        <p:nvSpPr>
          <p:cNvPr id="73" name="Shape 535"/>
          <p:cNvSpPr/>
          <p:nvPr/>
        </p:nvSpPr>
        <p:spPr>
          <a:xfrm>
            <a:off x="7859617" y="4645482"/>
            <a:ext cx="1976190" cy="718145"/>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lang="en-US" sz="1000" dirty="0" smtClean="0"/>
              <a:t>Includes compute, storage, and network. The compute and storage areas are combined in the cluster architecture. </a:t>
            </a:r>
            <a:endParaRPr sz="1000" dirty="0"/>
          </a:p>
        </p:txBody>
      </p:sp>
      <p:grpSp>
        <p:nvGrpSpPr>
          <p:cNvPr id="4" name="Group 3"/>
          <p:cNvGrpSpPr/>
          <p:nvPr/>
        </p:nvGrpSpPr>
        <p:grpSpPr>
          <a:xfrm>
            <a:off x="6728298" y="5985840"/>
            <a:ext cx="944169" cy="953454"/>
            <a:chOff x="6635325" y="5985294"/>
            <a:chExt cx="944169" cy="953454"/>
          </a:xfrm>
        </p:grpSpPr>
        <p:sp>
          <p:nvSpPr>
            <p:cNvPr id="81" name="Shape 529"/>
            <p:cNvSpPr/>
            <p:nvPr/>
          </p:nvSpPr>
          <p:spPr>
            <a:xfrm>
              <a:off x="6738149" y="5985294"/>
              <a:ext cx="707233" cy="70723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92D05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82" name="Shape 530"/>
            <p:cNvSpPr/>
            <p:nvPr/>
          </p:nvSpPr>
          <p:spPr>
            <a:xfrm>
              <a:off x="6635325" y="6692527"/>
              <a:ext cx="944169" cy="24622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INFRASTRUCTURE</a:t>
              </a:r>
            </a:p>
            <a:p>
              <a:pPr lvl="0">
                <a:defRPr sz="1800" b="0">
                  <a:solidFill>
                    <a:srgbClr val="000000"/>
                  </a:solidFill>
                </a:defRPr>
              </a:pPr>
              <a:r>
                <a:rPr lang="en-US" sz="800" b="1" dirty="0" smtClean="0">
                  <a:solidFill>
                    <a:srgbClr val="4277BB"/>
                  </a:solidFill>
                </a:rPr>
                <a:t>MANAGEMENT</a:t>
              </a:r>
              <a:endParaRPr sz="800" b="1" dirty="0">
                <a:solidFill>
                  <a:srgbClr val="4277BB"/>
                </a:solidFill>
              </a:endParaRPr>
            </a:p>
          </p:txBody>
        </p:sp>
        <p:pic>
          <p:nvPicPr>
            <p:cNvPr id="83" name="Picture 82"/>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773130" y="6040680"/>
              <a:ext cx="658368" cy="505968"/>
            </a:xfrm>
            <a:prstGeom prst="rect">
              <a:avLst/>
            </a:prstGeom>
          </p:spPr>
        </p:pic>
      </p:grpSp>
      <p:sp>
        <p:nvSpPr>
          <p:cNvPr id="84" name="Shape 535"/>
          <p:cNvSpPr/>
          <p:nvPr/>
        </p:nvSpPr>
        <p:spPr>
          <a:xfrm>
            <a:off x="7859617" y="5949606"/>
            <a:ext cx="1976190" cy="1025922"/>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lang="en-US" sz="1000" dirty="0" smtClean="0"/>
              <a:t>Manages compute, network, and storage virtual resources provided by the lower layer. It also provides consolidation services to the upper layers for operational services.</a:t>
            </a:r>
            <a:endParaRPr sz="1000" dirty="0"/>
          </a:p>
        </p:txBody>
      </p:sp>
    </p:spTree>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 name="Shape 287"/>
          <p:cNvSpPr/>
          <p:nvPr/>
        </p:nvSpPr>
        <p:spPr>
          <a:xfrm>
            <a:off x="-1" y="-1"/>
            <a:ext cx="10058402" cy="1620680"/>
          </a:xfrm>
          <a:prstGeom prst="rect">
            <a:avLst/>
          </a:prstGeom>
          <a:solidFill>
            <a:srgbClr val="DEE6EB"/>
          </a:solidFill>
          <a:ln w="3175">
            <a:miter lim="400000"/>
          </a:ln>
        </p:spPr>
        <p:txBody>
          <a:bodyPr lIns="0" tIns="0" rIns="0" bIns="0" anchor="ctr"/>
          <a:lstStyle/>
          <a:p>
            <a:pPr lvl="0">
              <a:defRPr sz="1800">
                <a:solidFill>
                  <a:srgbClr val="FFFFFF"/>
                </a:solidFill>
              </a:defRPr>
            </a:pPr>
            <a:endParaRPr/>
          </a:p>
        </p:txBody>
      </p:sp>
      <p:sp>
        <p:nvSpPr>
          <p:cNvPr id="288" name="Shape 288"/>
          <p:cNvSpPr/>
          <p:nvPr/>
        </p:nvSpPr>
        <p:spPr>
          <a:xfrm>
            <a:off x="369887" y="906462"/>
            <a:ext cx="4464052" cy="471924"/>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2400">
                <a:latin typeface="Helvetica Neue Light"/>
                <a:ea typeface="Helvetica Neue Light"/>
                <a:cs typeface="Helvetica Neue Light"/>
                <a:sym typeface="Helvetica Neue Light"/>
              </a:defRPr>
            </a:lvl1pPr>
          </a:lstStyle>
          <a:p>
            <a:pPr lvl="0">
              <a:defRPr sz="1800"/>
            </a:pPr>
            <a:r>
              <a:rPr sz="2400"/>
              <a:t>Infrastructure </a:t>
            </a:r>
            <a:r>
              <a:rPr sz="2400" smtClean="0"/>
              <a:t>Icons</a:t>
            </a:r>
            <a:r>
              <a:rPr lang="en-US" sz="2400" smtClean="0"/>
              <a:t> (continued)</a:t>
            </a:r>
            <a:endParaRPr sz="2400"/>
          </a:p>
        </p:txBody>
      </p:sp>
      <p:sp>
        <p:nvSpPr>
          <p:cNvPr id="289" name="Shape 289"/>
          <p:cNvSpPr/>
          <p:nvPr/>
        </p:nvSpPr>
        <p:spPr>
          <a:xfrm>
            <a:off x="369887" y="542924"/>
            <a:ext cx="2654966" cy="281941"/>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p>
            <a:pPr lvl="0" algn="l" defTabSz="457200">
              <a:defRPr sz="1800"/>
            </a:pPr>
            <a:r>
              <a:rPr sz="1400">
                <a:latin typeface="HelvNeue Light for IBM"/>
                <a:ea typeface="HelvNeue Light for IBM"/>
                <a:cs typeface="HelvNeue Light for IBM"/>
                <a:sym typeface="HelvNeue Light for IBM"/>
              </a:rPr>
              <a:t>IBM </a:t>
            </a:r>
            <a:r>
              <a:rPr sz="1400">
                <a:latin typeface="HelvNeue Medium for IBM"/>
                <a:ea typeface="HelvNeue Medium for IBM"/>
                <a:cs typeface="HelvNeue Medium for IBM"/>
                <a:sym typeface="HelvNeue Medium for IBM"/>
              </a:rPr>
              <a:t>Cloud Architecture Center</a:t>
            </a:r>
          </a:p>
        </p:txBody>
      </p:sp>
      <p:grpSp>
        <p:nvGrpSpPr>
          <p:cNvPr id="2" name="Group 1"/>
          <p:cNvGrpSpPr/>
          <p:nvPr/>
        </p:nvGrpSpPr>
        <p:grpSpPr>
          <a:xfrm>
            <a:off x="369887" y="1925488"/>
            <a:ext cx="746999" cy="953454"/>
            <a:chOff x="369887" y="1925488"/>
            <a:chExt cx="746999" cy="953454"/>
          </a:xfrm>
        </p:grpSpPr>
        <p:sp>
          <p:nvSpPr>
            <p:cNvPr id="64" name="Shape 529"/>
            <p:cNvSpPr/>
            <p:nvPr/>
          </p:nvSpPr>
          <p:spPr>
            <a:xfrm>
              <a:off x="374126" y="1925488"/>
              <a:ext cx="707233" cy="70723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92D050"/>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65" name="Shape 530"/>
            <p:cNvSpPr/>
            <p:nvPr/>
          </p:nvSpPr>
          <p:spPr>
            <a:xfrm>
              <a:off x="369887" y="2632721"/>
              <a:ext cx="746999" cy="24622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OPERATIONAL</a:t>
              </a:r>
            </a:p>
            <a:p>
              <a:pPr lvl="0">
                <a:defRPr sz="1800" b="0">
                  <a:solidFill>
                    <a:srgbClr val="000000"/>
                  </a:solidFill>
                </a:defRPr>
              </a:pPr>
              <a:r>
                <a:rPr lang="en-US" sz="800" b="1" dirty="0" smtClean="0">
                  <a:solidFill>
                    <a:srgbClr val="4277BB"/>
                  </a:solidFill>
                </a:rPr>
                <a:t>SERVICES</a:t>
              </a:r>
              <a:endParaRPr sz="800" b="1" dirty="0">
                <a:solidFill>
                  <a:srgbClr val="4277BB"/>
                </a:solidFill>
              </a:endParaRPr>
            </a:p>
          </p:txBody>
        </p:sp>
        <p:pic>
          <p:nvPicPr>
            <p:cNvPr id="66" name="Picture 6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2086" y="2023073"/>
              <a:ext cx="591312" cy="512064"/>
            </a:xfrm>
            <a:prstGeom prst="rect">
              <a:avLst/>
            </a:prstGeom>
          </p:spPr>
        </p:pic>
      </p:grpSp>
      <p:sp>
        <p:nvSpPr>
          <p:cNvPr id="67" name="Shape 535"/>
          <p:cNvSpPr/>
          <p:nvPr/>
        </p:nvSpPr>
        <p:spPr>
          <a:xfrm>
            <a:off x="1332184" y="1937012"/>
            <a:ext cx="1976190" cy="872034"/>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lang="en-US" sz="1000" dirty="0" smtClean="0"/>
              <a:t>Provides monitoring, patching, log consolidation, log analysis, disaster recovery, and backup services for the cloud management platform.</a:t>
            </a:r>
            <a:endParaRPr sz="1000" dirty="0"/>
          </a:p>
        </p:txBody>
      </p:sp>
      <p:grpSp>
        <p:nvGrpSpPr>
          <p:cNvPr id="3" name="Group 2"/>
          <p:cNvGrpSpPr/>
          <p:nvPr/>
        </p:nvGrpSpPr>
        <p:grpSpPr>
          <a:xfrm>
            <a:off x="369887" y="3291235"/>
            <a:ext cx="707233" cy="943949"/>
            <a:chOff x="369887" y="3291235"/>
            <a:chExt cx="707233" cy="943949"/>
          </a:xfrm>
        </p:grpSpPr>
        <p:grpSp>
          <p:nvGrpSpPr>
            <p:cNvPr id="71" name="Group 300"/>
            <p:cNvGrpSpPr/>
            <p:nvPr/>
          </p:nvGrpSpPr>
          <p:grpSpPr>
            <a:xfrm>
              <a:off x="369887" y="3291235"/>
              <a:ext cx="707233" cy="943949"/>
              <a:chOff x="1694" y="9504"/>
              <a:chExt cx="707232" cy="943947"/>
            </a:xfrm>
          </p:grpSpPr>
          <p:sp>
            <p:nvSpPr>
              <p:cNvPr id="73" name="Shape 298"/>
              <p:cNvSpPr/>
              <p:nvPr/>
            </p:nvSpPr>
            <p:spPr>
              <a:xfrm>
                <a:off x="1694" y="9504"/>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8BC831"/>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74" name="Shape 299"/>
              <p:cNvSpPr/>
              <p:nvPr/>
            </p:nvSpPr>
            <p:spPr>
              <a:xfrm>
                <a:off x="93126" y="707231"/>
                <a:ext cx="520975" cy="246220"/>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PEER</a:t>
                </a:r>
              </a:p>
              <a:p>
                <a:pPr lvl="0">
                  <a:defRPr sz="1800" b="0">
                    <a:solidFill>
                      <a:srgbClr val="000000"/>
                    </a:solidFill>
                  </a:defRPr>
                </a:pPr>
                <a:r>
                  <a:rPr lang="en-US" sz="800" b="1" dirty="0" smtClean="0">
                    <a:solidFill>
                      <a:srgbClr val="4277BB"/>
                    </a:solidFill>
                  </a:rPr>
                  <a:t>SERVICES</a:t>
                </a:r>
                <a:endParaRPr sz="800" b="1" dirty="0">
                  <a:solidFill>
                    <a:srgbClr val="4277BB"/>
                  </a:solidFill>
                </a:endParaRPr>
              </a:p>
            </p:txBody>
          </p:sp>
        </p:gr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5502" y="3383984"/>
              <a:ext cx="292608" cy="445008"/>
            </a:xfrm>
            <a:prstGeom prst="rect">
              <a:avLst/>
            </a:prstGeom>
          </p:spPr>
        </p:pic>
      </p:grpSp>
      <p:grpSp>
        <p:nvGrpSpPr>
          <p:cNvPr id="4" name="Group 3"/>
          <p:cNvGrpSpPr/>
          <p:nvPr/>
        </p:nvGrpSpPr>
        <p:grpSpPr>
          <a:xfrm>
            <a:off x="343489" y="4527896"/>
            <a:ext cx="707233" cy="943949"/>
            <a:chOff x="355681" y="4515704"/>
            <a:chExt cx="707233" cy="943949"/>
          </a:xfrm>
        </p:grpSpPr>
        <p:grpSp>
          <p:nvGrpSpPr>
            <p:cNvPr id="17" name="Group 300"/>
            <p:cNvGrpSpPr/>
            <p:nvPr/>
          </p:nvGrpSpPr>
          <p:grpSpPr>
            <a:xfrm>
              <a:off x="355681" y="4515704"/>
              <a:ext cx="707233" cy="943949"/>
              <a:chOff x="1694" y="9504"/>
              <a:chExt cx="707232" cy="943947"/>
            </a:xfrm>
          </p:grpSpPr>
          <p:sp>
            <p:nvSpPr>
              <p:cNvPr id="18" name="Shape 298"/>
              <p:cNvSpPr/>
              <p:nvPr/>
            </p:nvSpPr>
            <p:spPr>
              <a:xfrm>
                <a:off x="1694" y="9504"/>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8BC831"/>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19" name="Shape 299"/>
              <p:cNvSpPr/>
              <p:nvPr/>
            </p:nvSpPr>
            <p:spPr>
              <a:xfrm>
                <a:off x="182092" y="707231"/>
                <a:ext cx="343043" cy="246220"/>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EVENT</a:t>
                </a:r>
              </a:p>
              <a:p>
                <a:pPr lvl="0">
                  <a:defRPr sz="1800" b="0">
                    <a:solidFill>
                      <a:srgbClr val="000000"/>
                    </a:solidFill>
                  </a:defRPr>
                </a:pPr>
                <a:r>
                  <a:rPr lang="en-US" sz="800" b="1" dirty="0" smtClean="0">
                    <a:solidFill>
                      <a:srgbClr val="4277BB"/>
                    </a:solidFill>
                  </a:rPr>
                  <a:t>FEED</a:t>
                </a:r>
              </a:p>
            </p:txBody>
          </p:sp>
        </p:grpSp>
        <p:pic>
          <p:nvPicPr>
            <p:cNvPr id="20" name="Picture 1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5953" y="4626824"/>
              <a:ext cx="463296" cy="475488"/>
            </a:xfrm>
            <a:prstGeom prst="rect">
              <a:avLst/>
            </a:prstGeom>
          </p:spPr>
        </p:pic>
      </p:grpSp>
      <p:sp>
        <p:nvSpPr>
          <p:cNvPr id="22" name="Shape 535"/>
          <p:cNvSpPr/>
          <p:nvPr/>
        </p:nvSpPr>
        <p:spPr>
          <a:xfrm>
            <a:off x="1282735" y="4590818"/>
            <a:ext cx="1976190" cy="256480"/>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endParaRPr sz="1000"/>
          </a:p>
        </p:txBody>
      </p:sp>
      <p:sp>
        <p:nvSpPr>
          <p:cNvPr id="25" name="Shape 358"/>
          <p:cNvSpPr/>
          <p:nvPr/>
        </p:nvSpPr>
        <p:spPr>
          <a:xfrm>
            <a:off x="1337355" y="3478441"/>
            <a:ext cx="1709677" cy="250445"/>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(Describe component)</a:t>
            </a:r>
          </a:p>
        </p:txBody>
      </p:sp>
      <p:sp>
        <p:nvSpPr>
          <p:cNvPr id="26" name="Shape 358"/>
          <p:cNvSpPr/>
          <p:nvPr/>
        </p:nvSpPr>
        <p:spPr>
          <a:xfrm>
            <a:off x="1300779" y="4770793"/>
            <a:ext cx="1709677" cy="250445"/>
          </a:xfrm>
          <a:prstGeom prst="rect">
            <a:avLst/>
          </a:prstGeom>
          <a:ln w="3175">
            <a:miter lim="400000"/>
          </a:ln>
          <a:extLst>
            <a:ext uri="{C572A759-6A51-4108-AA02-DFA0A04FC94B}">
              <ma14:wrappingTextBoxFlag xmlns:ma14="http://schemas.microsoft.com/office/mac/drawingml/2011/main" xmlns="" val="1"/>
            </a:ext>
          </a:extLst>
        </p:spPr>
        <p:txBody>
          <a:bodyPr lIns="50800" tIns="50800" rIns="50800" bIns="50800">
            <a:spAutoFit/>
          </a:bodyPr>
          <a:lstStyle>
            <a:lvl1pPr algn="l" defTabSz="457200">
              <a:defRPr sz="1000">
                <a:latin typeface="Helvetica Neue"/>
                <a:ea typeface="Helvetica Neue"/>
                <a:cs typeface="Helvetica Neue"/>
                <a:sym typeface="Helvetica Neue"/>
              </a:defRPr>
            </a:lvl1pPr>
          </a:lstStyle>
          <a:p>
            <a:pPr lvl="0">
              <a:defRPr sz="1800"/>
            </a:pPr>
            <a:r>
              <a:rPr sz="1000"/>
              <a:t>(Describe component)</a:t>
            </a:r>
          </a:p>
        </p:txBody>
      </p:sp>
      <p:grpSp>
        <p:nvGrpSpPr>
          <p:cNvPr id="23" name="Group 22"/>
          <p:cNvGrpSpPr/>
          <p:nvPr/>
        </p:nvGrpSpPr>
        <p:grpSpPr>
          <a:xfrm>
            <a:off x="359565" y="5941634"/>
            <a:ext cx="707235" cy="840166"/>
            <a:chOff x="6845302" y="4135798"/>
            <a:chExt cx="707235" cy="840166"/>
          </a:xfrm>
        </p:grpSpPr>
        <p:sp>
          <p:nvSpPr>
            <p:cNvPr id="24" name="Shape 282"/>
            <p:cNvSpPr/>
            <p:nvPr/>
          </p:nvSpPr>
          <p:spPr>
            <a:xfrm>
              <a:off x="6845302" y="4135798"/>
              <a:ext cx="707235" cy="70723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8DC53F"/>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pic>
          <p:nvPicPr>
            <p:cNvPr id="27" name="Picture 2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84480" y="4193973"/>
              <a:ext cx="640080" cy="560832"/>
            </a:xfrm>
            <a:prstGeom prst="rect">
              <a:avLst/>
            </a:prstGeom>
          </p:spPr>
        </p:pic>
        <p:sp>
          <p:nvSpPr>
            <p:cNvPr id="28" name="Shape 284"/>
            <p:cNvSpPr/>
            <p:nvPr/>
          </p:nvSpPr>
          <p:spPr>
            <a:xfrm>
              <a:off x="6871314" y="4852853"/>
              <a:ext cx="674864" cy="12311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HYPERVISOR</a:t>
              </a:r>
              <a:endParaRPr sz="800" b="1" dirty="0">
                <a:solidFill>
                  <a:srgbClr val="4277BB"/>
                </a:solidFill>
              </a:endParaRPr>
            </a:p>
          </p:txBody>
        </p:sp>
      </p:grpSp>
      <p:grpSp>
        <p:nvGrpSpPr>
          <p:cNvPr id="29" name="Group 28"/>
          <p:cNvGrpSpPr/>
          <p:nvPr/>
        </p:nvGrpSpPr>
        <p:grpSpPr>
          <a:xfrm>
            <a:off x="3352800" y="1905000"/>
            <a:ext cx="707235" cy="840166"/>
            <a:chOff x="6874485" y="5128020"/>
            <a:chExt cx="707235" cy="840166"/>
          </a:xfrm>
        </p:grpSpPr>
        <p:sp>
          <p:nvSpPr>
            <p:cNvPr id="30" name="Shape 282"/>
            <p:cNvSpPr/>
            <p:nvPr/>
          </p:nvSpPr>
          <p:spPr>
            <a:xfrm>
              <a:off x="6874485" y="5128020"/>
              <a:ext cx="707235" cy="70723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8DC53F"/>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pic>
          <p:nvPicPr>
            <p:cNvPr id="31" name="Picture 3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971219" y="5186195"/>
              <a:ext cx="536448" cy="548640"/>
            </a:xfrm>
            <a:prstGeom prst="rect">
              <a:avLst/>
            </a:prstGeom>
          </p:spPr>
        </p:pic>
        <p:sp>
          <p:nvSpPr>
            <p:cNvPr id="32" name="Shape 284"/>
            <p:cNvSpPr/>
            <p:nvPr/>
          </p:nvSpPr>
          <p:spPr>
            <a:xfrm>
              <a:off x="7131326" y="5845075"/>
              <a:ext cx="213200" cy="12311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IaaS</a:t>
              </a:r>
              <a:endParaRPr sz="800" b="1" dirty="0">
                <a:solidFill>
                  <a:srgbClr val="4277BB"/>
                </a:solidFill>
              </a:endParaRPr>
            </a:p>
          </p:txBody>
        </p:sp>
      </p:grpSp>
      <p:grpSp>
        <p:nvGrpSpPr>
          <p:cNvPr id="33" name="Group 32"/>
          <p:cNvGrpSpPr/>
          <p:nvPr/>
        </p:nvGrpSpPr>
        <p:grpSpPr>
          <a:xfrm>
            <a:off x="3352800" y="3314700"/>
            <a:ext cx="707235" cy="840166"/>
            <a:chOff x="2032056" y="1049300"/>
            <a:chExt cx="707235" cy="840166"/>
          </a:xfrm>
        </p:grpSpPr>
        <p:sp>
          <p:nvSpPr>
            <p:cNvPr id="34" name="Shape 282"/>
            <p:cNvSpPr/>
            <p:nvPr/>
          </p:nvSpPr>
          <p:spPr>
            <a:xfrm>
              <a:off x="2032056" y="1049300"/>
              <a:ext cx="707235" cy="70723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8DC53F"/>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pic>
          <p:nvPicPr>
            <p:cNvPr id="35" name="Picture 3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096225" y="1052241"/>
              <a:ext cx="599473" cy="656320"/>
            </a:xfrm>
            <a:prstGeom prst="rect">
              <a:avLst/>
            </a:prstGeom>
          </p:spPr>
        </p:pic>
        <p:sp>
          <p:nvSpPr>
            <p:cNvPr id="36" name="Shape 284"/>
            <p:cNvSpPr/>
            <p:nvPr/>
          </p:nvSpPr>
          <p:spPr>
            <a:xfrm>
              <a:off x="2072493" y="1766355"/>
              <a:ext cx="646011" cy="12311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ON PREMISE</a:t>
              </a:r>
              <a:endParaRPr sz="800" b="1" dirty="0">
                <a:solidFill>
                  <a:srgbClr val="4277BB"/>
                </a:solidFill>
              </a:endParaRPr>
            </a:p>
          </p:txBody>
        </p:sp>
      </p:grpSp>
      <p:grpSp>
        <p:nvGrpSpPr>
          <p:cNvPr id="37" name="Group 36"/>
          <p:cNvGrpSpPr/>
          <p:nvPr/>
        </p:nvGrpSpPr>
        <p:grpSpPr>
          <a:xfrm>
            <a:off x="5638800" y="1905000"/>
            <a:ext cx="707234" cy="990810"/>
            <a:chOff x="0" y="6012711"/>
            <a:chExt cx="707234" cy="990810"/>
          </a:xfrm>
        </p:grpSpPr>
        <p:sp>
          <p:nvSpPr>
            <p:cNvPr id="38" name="Shape 252"/>
            <p:cNvSpPr/>
            <p:nvPr/>
          </p:nvSpPr>
          <p:spPr>
            <a:xfrm>
              <a:off x="0" y="6012711"/>
              <a:ext cx="707234" cy="70723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8DC53F"/>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sp>
          <p:nvSpPr>
            <p:cNvPr id="39" name="Shape 254"/>
            <p:cNvSpPr/>
            <p:nvPr/>
          </p:nvSpPr>
          <p:spPr>
            <a:xfrm>
              <a:off x="94140" y="6757300"/>
              <a:ext cx="452047" cy="24622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KEY </a:t>
              </a:r>
            </a:p>
            <a:p>
              <a:pPr lvl="0">
                <a:defRPr sz="1800" b="0">
                  <a:solidFill>
                    <a:srgbClr val="000000"/>
                  </a:solidFill>
                </a:defRPr>
              </a:pPr>
              <a:r>
                <a:rPr lang="en-US" sz="800" b="1" dirty="0" smtClean="0">
                  <a:solidFill>
                    <a:srgbClr val="4277BB"/>
                  </a:solidFill>
                </a:rPr>
                <a:t>SERVICE</a:t>
              </a:r>
            </a:p>
          </p:txBody>
        </p:sp>
        <p:pic>
          <p:nvPicPr>
            <p:cNvPr id="40" name="Picture 3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39701" y="6088416"/>
              <a:ext cx="457200" cy="528284"/>
            </a:xfrm>
            <a:prstGeom prst="rect">
              <a:avLst/>
            </a:prstGeom>
          </p:spPr>
        </p:pic>
      </p:grpSp>
      <p:grpSp>
        <p:nvGrpSpPr>
          <p:cNvPr id="41" name="Group 40"/>
          <p:cNvGrpSpPr/>
          <p:nvPr/>
        </p:nvGrpSpPr>
        <p:grpSpPr>
          <a:xfrm>
            <a:off x="3352800" y="4488180"/>
            <a:ext cx="707234" cy="939425"/>
            <a:chOff x="-1033601" y="3428739"/>
            <a:chExt cx="707234" cy="939425"/>
          </a:xfrm>
        </p:grpSpPr>
        <p:grpSp>
          <p:nvGrpSpPr>
            <p:cNvPr id="42" name="Group 41"/>
            <p:cNvGrpSpPr/>
            <p:nvPr/>
          </p:nvGrpSpPr>
          <p:grpSpPr>
            <a:xfrm>
              <a:off x="-1033601" y="3428739"/>
              <a:ext cx="707234" cy="762522"/>
              <a:chOff x="-1042655" y="3492918"/>
              <a:chExt cx="707234" cy="762522"/>
            </a:xfrm>
          </p:grpSpPr>
          <p:sp>
            <p:nvSpPr>
              <p:cNvPr id="44" name="Shape 252"/>
              <p:cNvSpPr/>
              <p:nvPr/>
            </p:nvSpPr>
            <p:spPr>
              <a:xfrm>
                <a:off x="-1042655" y="3548205"/>
                <a:ext cx="707234" cy="70723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8DC53F"/>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pic>
            <p:nvPicPr>
              <p:cNvPr id="45" name="Picture 4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23645" y="3492918"/>
                <a:ext cx="670560" cy="652272"/>
              </a:xfrm>
              <a:prstGeom prst="rect">
                <a:avLst/>
              </a:prstGeom>
            </p:spPr>
          </p:pic>
        </p:grpSp>
        <p:sp>
          <p:nvSpPr>
            <p:cNvPr id="43" name="Shape 254"/>
            <p:cNvSpPr/>
            <p:nvPr/>
          </p:nvSpPr>
          <p:spPr>
            <a:xfrm>
              <a:off x="-962678" y="4245053"/>
              <a:ext cx="583494" cy="12311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ID SERVICE</a:t>
              </a:r>
            </a:p>
          </p:txBody>
        </p:sp>
      </p:grpSp>
      <p:grpSp>
        <p:nvGrpSpPr>
          <p:cNvPr id="46" name="Group 45"/>
          <p:cNvGrpSpPr/>
          <p:nvPr/>
        </p:nvGrpSpPr>
        <p:grpSpPr>
          <a:xfrm>
            <a:off x="3352800" y="5943600"/>
            <a:ext cx="707234" cy="853910"/>
            <a:chOff x="-824553" y="2842033"/>
            <a:chExt cx="707234" cy="853910"/>
          </a:xfrm>
        </p:grpSpPr>
        <p:grpSp>
          <p:nvGrpSpPr>
            <p:cNvPr id="47" name="Group 46"/>
            <p:cNvGrpSpPr/>
            <p:nvPr/>
          </p:nvGrpSpPr>
          <p:grpSpPr>
            <a:xfrm>
              <a:off x="-824553" y="2842033"/>
              <a:ext cx="707234" cy="707235"/>
              <a:chOff x="-825373" y="2832980"/>
              <a:chExt cx="707234" cy="707235"/>
            </a:xfrm>
          </p:grpSpPr>
          <p:sp>
            <p:nvSpPr>
              <p:cNvPr id="49" name="Shape 252"/>
              <p:cNvSpPr/>
              <p:nvPr/>
            </p:nvSpPr>
            <p:spPr>
              <a:xfrm>
                <a:off x="-825373" y="2832980"/>
                <a:ext cx="707234" cy="70723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8DC53F"/>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pic>
            <p:nvPicPr>
              <p:cNvPr id="50" name="Picture 49"/>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49450" y="2869194"/>
                <a:ext cx="567114" cy="571122"/>
              </a:xfrm>
              <a:prstGeom prst="rect">
                <a:avLst/>
              </a:prstGeom>
            </p:spPr>
          </p:pic>
        </p:grpSp>
        <p:sp>
          <p:nvSpPr>
            <p:cNvPr id="48" name="Shape 483"/>
            <p:cNvSpPr/>
            <p:nvPr/>
          </p:nvSpPr>
          <p:spPr>
            <a:xfrm>
              <a:off x="-760278" y="3572832"/>
              <a:ext cx="578685" cy="12311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IP SERVICE</a:t>
              </a:r>
            </a:p>
          </p:txBody>
        </p:sp>
      </p:grpSp>
      <p:grpSp>
        <p:nvGrpSpPr>
          <p:cNvPr id="51" name="Group 50"/>
          <p:cNvGrpSpPr/>
          <p:nvPr/>
        </p:nvGrpSpPr>
        <p:grpSpPr>
          <a:xfrm>
            <a:off x="5638800" y="4533900"/>
            <a:ext cx="707234" cy="857441"/>
            <a:chOff x="-846540" y="1963849"/>
            <a:chExt cx="707234" cy="857441"/>
          </a:xfrm>
        </p:grpSpPr>
        <p:grpSp>
          <p:nvGrpSpPr>
            <p:cNvPr id="52" name="Group 51"/>
            <p:cNvGrpSpPr/>
            <p:nvPr/>
          </p:nvGrpSpPr>
          <p:grpSpPr>
            <a:xfrm>
              <a:off x="-846540" y="1963849"/>
              <a:ext cx="707234" cy="707235"/>
              <a:chOff x="-825373" y="1954795"/>
              <a:chExt cx="707234" cy="707235"/>
            </a:xfrm>
          </p:grpSpPr>
          <p:sp>
            <p:nvSpPr>
              <p:cNvPr id="54" name="Shape 252"/>
              <p:cNvSpPr/>
              <p:nvPr/>
            </p:nvSpPr>
            <p:spPr>
              <a:xfrm>
                <a:off x="-825373" y="1954795"/>
                <a:ext cx="707234" cy="70723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8DC53F"/>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pic>
            <p:nvPicPr>
              <p:cNvPr id="55" name="Picture 54"/>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786646" y="2004966"/>
                <a:ext cx="632737" cy="637209"/>
              </a:xfrm>
              <a:prstGeom prst="rect">
                <a:avLst/>
              </a:prstGeom>
            </p:spPr>
          </p:pic>
        </p:grpSp>
        <p:sp>
          <p:nvSpPr>
            <p:cNvPr id="53" name="Shape 483"/>
            <p:cNvSpPr/>
            <p:nvPr/>
          </p:nvSpPr>
          <p:spPr>
            <a:xfrm>
              <a:off x="-839169" y="2698179"/>
              <a:ext cx="692497" cy="12311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SSH SERVICE</a:t>
              </a:r>
            </a:p>
          </p:txBody>
        </p:sp>
      </p:grpSp>
      <p:grpSp>
        <p:nvGrpSpPr>
          <p:cNvPr id="56" name="Group 55"/>
          <p:cNvGrpSpPr/>
          <p:nvPr/>
        </p:nvGrpSpPr>
        <p:grpSpPr>
          <a:xfrm>
            <a:off x="5638800" y="3337830"/>
            <a:ext cx="711733" cy="944340"/>
            <a:chOff x="-811425" y="2208290"/>
            <a:chExt cx="711733" cy="944340"/>
          </a:xfrm>
        </p:grpSpPr>
        <p:grpSp>
          <p:nvGrpSpPr>
            <p:cNvPr id="57" name="Group 56"/>
            <p:cNvGrpSpPr/>
            <p:nvPr/>
          </p:nvGrpSpPr>
          <p:grpSpPr>
            <a:xfrm>
              <a:off x="-809176" y="2208290"/>
              <a:ext cx="707234" cy="707235"/>
              <a:chOff x="-798213" y="1058501"/>
              <a:chExt cx="707234" cy="707235"/>
            </a:xfrm>
          </p:grpSpPr>
          <p:sp>
            <p:nvSpPr>
              <p:cNvPr id="59" name="Shape 252"/>
              <p:cNvSpPr/>
              <p:nvPr/>
            </p:nvSpPr>
            <p:spPr>
              <a:xfrm>
                <a:off x="-798213" y="1058501"/>
                <a:ext cx="707234" cy="70723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8DC53F"/>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pic>
            <p:nvPicPr>
              <p:cNvPr id="60" name="Picture 59"/>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724750" y="1127229"/>
                <a:ext cx="560309" cy="564269"/>
              </a:xfrm>
              <a:prstGeom prst="rect">
                <a:avLst/>
              </a:prstGeom>
            </p:spPr>
          </p:pic>
        </p:grpSp>
        <p:sp>
          <p:nvSpPr>
            <p:cNvPr id="58" name="Shape 483"/>
            <p:cNvSpPr/>
            <p:nvPr/>
          </p:nvSpPr>
          <p:spPr>
            <a:xfrm>
              <a:off x="-811425" y="2906409"/>
              <a:ext cx="711733" cy="24622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DOMAIN </a:t>
              </a:r>
            </a:p>
            <a:p>
              <a:pPr lvl="0">
                <a:defRPr sz="1800" b="0">
                  <a:solidFill>
                    <a:srgbClr val="000000"/>
                  </a:solidFill>
                </a:defRPr>
              </a:pPr>
              <a:r>
                <a:rPr lang="en-US" sz="800" b="1" dirty="0" smtClean="0">
                  <a:solidFill>
                    <a:srgbClr val="4277BB"/>
                  </a:solidFill>
                </a:rPr>
                <a:t>CONTROLLER</a:t>
              </a:r>
              <a:endParaRPr sz="800" b="1" dirty="0">
                <a:solidFill>
                  <a:srgbClr val="4277BB"/>
                </a:solidFill>
              </a:endParaRPr>
            </a:p>
          </p:txBody>
        </p:sp>
      </p:grpSp>
      <p:grpSp>
        <p:nvGrpSpPr>
          <p:cNvPr id="61" name="Group 60"/>
          <p:cNvGrpSpPr/>
          <p:nvPr/>
        </p:nvGrpSpPr>
        <p:grpSpPr>
          <a:xfrm>
            <a:off x="5638800" y="5943600"/>
            <a:ext cx="707234" cy="935054"/>
            <a:chOff x="7421897" y="5974611"/>
            <a:chExt cx="707234" cy="935054"/>
          </a:xfrm>
        </p:grpSpPr>
        <p:sp>
          <p:nvSpPr>
            <p:cNvPr id="62" name="Shape 254"/>
            <p:cNvSpPr/>
            <p:nvPr/>
          </p:nvSpPr>
          <p:spPr>
            <a:xfrm>
              <a:off x="7549493" y="6663444"/>
              <a:ext cx="452047" cy="24622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defRPr sz="800" b="1">
                  <a:solidFill>
                    <a:srgbClr val="4277BB"/>
                  </a:solidFill>
                  <a:latin typeface="Helvetica"/>
                  <a:ea typeface="Helvetica"/>
                  <a:cs typeface="Helvetica"/>
                  <a:sym typeface="Helvetica"/>
                </a:defRPr>
              </a:lvl1pPr>
            </a:lstStyle>
            <a:p>
              <a:pPr lvl="0">
                <a:defRPr sz="1800" b="0">
                  <a:solidFill>
                    <a:srgbClr val="000000"/>
                  </a:solidFill>
                </a:defRPr>
              </a:pPr>
              <a:r>
                <a:rPr lang="en-US" sz="800" b="1" dirty="0" smtClean="0">
                  <a:solidFill>
                    <a:srgbClr val="4277BB"/>
                  </a:solidFill>
                </a:rPr>
                <a:t>DATA </a:t>
              </a:r>
            </a:p>
            <a:p>
              <a:pPr lvl="0">
                <a:defRPr sz="1800" b="0">
                  <a:solidFill>
                    <a:srgbClr val="000000"/>
                  </a:solidFill>
                </a:defRPr>
              </a:pPr>
              <a:r>
                <a:rPr lang="en-US" sz="800" b="1" dirty="0" smtClean="0">
                  <a:solidFill>
                    <a:srgbClr val="4277BB"/>
                  </a:solidFill>
                </a:rPr>
                <a:t>SERVICE</a:t>
              </a:r>
              <a:endParaRPr sz="800" b="1" dirty="0">
                <a:solidFill>
                  <a:srgbClr val="4277BB"/>
                </a:solidFill>
              </a:endParaRPr>
            </a:p>
          </p:txBody>
        </p:sp>
        <p:grpSp>
          <p:nvGrpSpPr>
            <p:cNvPr id="63" name="Group 62"/>
            <p:cNvGrpSpPr/>
            <p:nvPr/>
          </p:nvGrpSpPr>
          <p:grpSpPr>
            <a:xfrm>
              <a:off x="7421897" y="5974611"/>
              <a:ext cx="707234" cy="707235"/>
              <a:chOff x="7421897" y="5974611"/>
              <a:chExt cx="707234" cy="707235"/>
            </a:xfrm>
          </p:grpSpPr>
          <p:sp>
            <p:nvSpPr>
              <p:cNvPr id="68" name="Shape 252"/>
              <p:cNvSpPr/>
              <p:nvPr/>
            </p:nvSpPr>
            <p:spPr>
              <a:xfrm>
                <a:off x="7421897" y="5974611"/>
                <a:ext cx="707234" cy="70723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8DC53F"/>
              </a:solidFill>
              <a:ln w="3175" cap="flat">
                <a:noFill/>
                <a:miter lim="400000"/>
              </a:ln>
              <a:effectLst/>
            </p:spPr>
            <p:txBody>
              <a:bodyPr wrap="square" lIns="0" tIns="0" rIns="0" bIns="0" numCol="1" anchor="ctr">
                <a:noAutofit/>
              </a:bodyPr>
              <a:lstStyle/>
              <a:p>
                <a:pPr lvl="0">
                  <a:defRPr sz="1800">
                    <a:solidFill>
                      <a:srgbClr val="FFFFFF"/>
                    </a:solidFill>
                  </a:defRPr>
                </a:pPr>
                <a:endParaRPr/>
              </a:p>
            </p:txBody>
          </p:sp>
          <p:pic>
            <p:nvPicPr>
              <p:cNvPr id="69" name="_-41.png"/>
              <p:cNvPicPr/>
              <p:nvPr/>
            </p:nvPicPr>
            <p:blipFill>
              <a:blip r:embed="rId13">
                <a:extLst/>
              </a:blip>
              <a:srcRect l="21704" t="15445" r="21704" b="15445"/>
              <a:stretch>
                <a:fillRect/>
              </a:stretch>
            </p:blipFill>
            <p:spPr>
              <a:xfrm>
                <a:off x="7573831" y="6067479"/>
                <a:ext cx="400239" cy="488767"/>
              </a:xfrm>
              <a:prstGeom prst="rect">
                <a:avLst/>
              </a:prstGeom>
              <a:ln w="3175" cap="flat">
                <a:noFill/>
                <a:miter lim="400000"/>
              </a:ln>
              <a:effectLst/>
            </p:spPr>
          </p:pic>
        </p:grpSp>
      </p:grpSp>
    </p:spTree>
    <p:extLst>
      <p:ext uri="{BB962C8B-B14F-4D97-AF65-F5344CB8AC3E}">
        <p14:creationId xmlns:p14="http://schemas.microsoft.com/office/powerpoint/2010/main" val="684066170"/>
      </p:ext>
    </p:extLst>
  </p:cSld>
  <p:clrMapOvr>
    <a:masterClrMapping/>
  </p:clrMapOvr>
  <p:transition spd="med"/>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25400" dist="12700" dir="5400000" rotWithShape="0">
              <a:srgbClr val="000000">
                <a:alpha val="50000"/>
              </a:srgbClr>
            </a:outerShdw>
          </a:effectLst>
        </a:effectStyle>
        <a:effectStyle>
          <a:effectLst>
            <a:outerShdw blurRad="38100" rotWithShape="0">
              <a:srgbClr val="000000">
                <a:alpha val="50000"/>
              </a:srgbClr>
            </a:outerShdw>
          </a:effectLst>
        </a:effectStyle>
        <a:effectStyle>
          <a:effectLst>
            <a:outerShdw blurRad="25400" dist="127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3175" cap="flat">
          <a:noFill/>
          <a:miter lim="400000"/>
        </a:ln>
        <a:effectLst>
          <a:outerShdw blurRad="25400" dist="12700" dir="5400000" rotWithShape="0">
            <a:srgbClr val="000000">
              <a:alpha val="50000"/>
            </a:srgbClr>
          </a:outerShdw>
        </a:effectLst>
      </a:spPr>
      <a:bodyPr rot="0" spcFirstLastPara="1" vertOverflow="overflow" horzOverflow="overflow" vert="horz" wrap="square" lIns="39290" tIns="39290" rIns="39290" bIns="3929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000000"/>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3175" cap="flat">
          <a:noFill/>
          <a:miter lim="400000"/>
        </a:ln>
        <a:effectLst/>
      </a:spPr>
      <a:bodyPr rot="0" spcFirstLastPara="1" vertOverflow="overflow" horzOverflow="overflow" vert="horz" wrap="square" lIns="39290" tIns="39290" rIns="39290" bIns="3929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28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25400" dist="12700" dir="5400000" rotWithShape="0">
              <a:srgbClr val="000000">
                <a:alpha val="50000"/>
              </a:srgbClr>
            </a:outerShdw>
          </a:effectLst>
        </a:effectStyle>
        <a:effectStyle>
          <a:effectLst>
            <a:outerShdw blurRad="38100" rotWithShape="0">
              <a:srgbClr val="000000">
                <a:alpha val="50000"/>
              </a:srgbClr>
            </a:outerShdw>
          </a:effectLst>
        </a:effectStyle>
        <a:effectStyle>
          <a:effectLst>
            <a:outerShdw blurRad="25400" dist="127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3175" cap="flat">
          <a:noFill/>
          <a:miter lim="400000"/>
        </a:ln>
        <a:effectLst>
          <a:outerShdw blurRad="25400" dist="12700" dir="5400000" rotWithShape="0">
            <a:srgbClr val="000000">
              <a:alpha val="50000"/>
            </a:srgbClr>
          </a:outerShdw>
        </a:effectLst>
      </a:spPr>
      <a:bodyPr rot="0" spcFirstLastPara="1" vertOverflow="overflow" horzOverflow="overflow" vert="horz" wrap="square" lIns="39290" tIns="39290" rIns="39290" bIns="3929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000000"/>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3175" cap="flat">
          <a:noFill/>
          <a:miter lim="400000"/>
        </a:ln>
        <a:effectLst/>
      </a:spPr>
      <a:bodyPr rot="0" spcFirstLastPara="1" vertOverflow="overflow" horzOverflow="overflow" vert="horz" wrap="square" lIns="39290" tIns="39290" rIns="39290" bIns="3929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28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1955</Words>
  <Application>Microsoft Office PowerPoint</Application>
  <PresentationFormat>Custom</PresentationFormat>
  <Paragraphs>569</Paragraphs>
  <Slides>23</Slides>
  <Notes>9</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23</vt:i4>
      </vt:variant>
    </vt:vector>
  </HeadingPairs>
  <TitlesOfParts>
    <vt:vector size="35" baseType="lpstr">
      <vt:lpstr>Arial Black</vt:lpstr>
      <vt:lpstr>Berlin Sans FB</vt:lpstr>
      <vt:lpstr>Calibri</vt:lpstr>
      <vt:lpstr>Copperplate Gothic Bold</vt:lpstr>
      <vt:lpstr>Helvetica</vt:lpstr>
      <vt:lpstr>Helvetica Light</vt:lpstr>
      <vt:lpstr>Helvetica Neue</vt:lpstr>
      <vt:lpstr>Helvetica Neue Light</vt:lpstr>
      <vt:lpstr>HelvNeue Light for IBM</vt:lpstr>
      <vt:lpstr>HelvNeue Medium for IBM</vt:lpstr>
      <vt:lpstr>HelvNeue Roman for IBM</vt:lpstr>
      <vt:lpstr>White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Diagram Template 17 May 2016</dc:title>
  <dc:subject/>
  <dc:creator/>
  <cp:keywords/>
  <dc:description/>
  <cp:lastModifiedBy/>
  <cp:revision>1</cp:revision>
  <dcterms:modified xsi:type="dcterms:W3CDTF">2018-02-07T20:45:30Z</dcterms:modified>
  <cp:category/>
</cp:coreProperties>
</file>