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85" r:id="rId3"/>
    <p:sldId id="283" r:id="rId4"/>
    <p:sldId id="259" r:id="rId5"/>
    <p:sldId id="280" r:id="rId6"/>
    <p:sldId id="277" r:id="rId7"/>
    <p:sldId id="278" r:id="rId8"/>
    <p:sldId id="260" r:id="rId9"/>
    <p:sldId id="284" r:id="rId10"/>
    <p:sldId id="286" r:id="rId11"/>
    <p:sldId id="261" r:id="rId12"/>
    <p:sldId id="282" r:id="rId13"/>
    <p:sldId id="262" r:id="rId14"/>
    <p:sldId id="263" r:id="rId15"/>
    <p:sldId id="264" r:id="rId16"/>
    <p:sldId id="279" r:id="rId17"/>
    <p:sldId id="265" r:id="rId18"/>
    <p:sldId id="274" r:id="rId19"/>
    <p:sldId id="275" r:id="rId20"/>
    <p:sldId id="266" r:id="rId21"/>
    <p:sldId id="267" r:id="rId22"/>
    <p:sldId id="269" r:id="rId23"/>
    <p:sldId id="271" r:id="rId24"/>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15:guide id="1" orient="horz" pos="2400" userDrawn="1">
          <p15:clr>
            <a:srgbClr val="A4A3A4"/>
          </p15:clr>
        </p15:guide>
        <p15:guide id="2" pos="2352" userDrawn="1">
          <p15:clr>
            <a:srgbClr val="A4A3A4"/>
          </p15:clr>
        </p15:guide>
        <p15:guide id="3" pos="2112" userDrawn="1">
          <p15:clr>
            <a:srgbClr val="A4A3A4"/>
          </p15:clr>
        </p15:guide>
        <p15:guide id="4" orient="horz" pos="1224" userDrawn="1">
          <p15:clr>
            <a:srgbClr val="A4A3A4"/>
          </p15:clr>
        </p15:guide>
        <p15:guide id="5" orient="horz" pos="4104" userDrawn="1">
          <p15:clr>
            <a:srgbClr val="A4A3A4"/>
          </p15:clr>
        </p15:guide>
        <p15:guide id="6" orient="horz" pos="3312" userDrawn="1">
          <p15:clr>
            <a:srgbClr val="A4A3A4"/>
          </p15:clr>
        </p15:guide>
        <p15:guide id="7" orient="horz" pos="1944" userDrawn="1">
          <p15:clr>
            <a:srgbClr val="A4A3A4"/>
          </p15:clr>
        </p15:guide>
        <p15:guide id="8" pos="3552" userDrawn="1">
          <p15:clr>
            <a:srgbClr val="A4A3A4"/>
          </p15:clr>
        </p15:guide>
        <p15:guide id="9" orient="horz" pos="1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3F"/>
    <a:srgbClr val="2F74FF"/>
    <a:srgbClr val="FF0000"/>
    <a:srgbClr val="4378BB"/>
    <a:srgbClr val="4177BB"/>
    <a:srgbClr val="325C80"/>
    <a:srgbClr val="FA694E"/>
    <a:srgbClr val="196970"/>
    <a:srgbClr val="724098"/>
    <a:srgbClr val="C063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0" autoAdjust="0"/>
    <p:restoredTop sz="91398"/>
  </p:normalViewPr>
  <p:slideViewPr>
    <p:cSldViewPr snapToGrid="0">
      <p:cViewPr varScale="1">
        <p:scale>
          <a:sx n="65" d="100"/>
          <a:sy n="65" d="100"/>
        </p:scale>
        <p:origin x="1200" y="78"/>
      </p:cViewPr>
      <p:guideLst>
        <p:guide orient="horz" pos="2400"/>
        <p:guide pos="2352"/>
        <p:guide pos="2112"/>
        <p:guide orient="horz" pos="1224"/>
        <p:guide orient="horz" pos="4104"/>
        <p:guide orient="horz" pos="3312"/>
        <p:guide orient="horz" pos="1944"/>
        <p:guide pos="3552"/>
        <p:guide orient="horz" pos="105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7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318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mtClean="0"/>
              <a:t>S</a:t>
            </a:r>
            <a:endParaRPr lang="en-US" dirty="0"/>
          </a:p>
        </p:txBody>
      </p:sp>
    </p:spTree>
    <p:extLst>
      <p:ext uri="{BB962C8B-B14F-4D97-AF65-F5344CB8AC3E}">
        <p14:creationId xmlns:p14="http://schemas.microsoft.com/office/powerpoint/2010/main" val="106229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81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82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593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0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38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2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baseline="0">
                <a:solidFill>
                  <a:schemeClr val="tx1"/>
                </a:solidFill>
                <a:latin typeface="HelvNeue Roman for IBM"/>
                <a:ea typeface="HelvNeue Roman for IBM"/>
                <a:cs typeface="HelvNeue Roman for IBM"/>
                <a:sym typeface="HelvNeue Roman for IBM"/>
              </a:rPr>
              <a:t>© </a:t>
            </a:r>
            <a:r>
              <a:rPr sz="600" baseline="0">
                <a:solidFill>
                  <a:schemeClr val="tx1"/>
                </a:solidFill>
                <a:uFill>
                  <a:solidFill>
                    <a:srgbClr val="0000FF"/>
                  </a:solidFill>
                </a:uFill>
                <a:latin typeface="HelvNeue Roman for IBM"/>
                <a:ea typeface="HelvNeue Roman for IBM"/>
                <a:cs typeface="HelvNeue Roman for IBM"/>
                <a:sym typeface="HelvNeue Roman for IBM"/>
              </a:rPr>
              <a:t>Copyright IBM Corporation 2016</a:t>
            </a:r>
            <a:endParaRPr sz="600" baseline="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6200"/>
              <a:t>Title Text</a:t>
            </a:r>
          </a:p>
        </p:txBody>
      </p:sp>
      <p:sp>
        <p:nvSpPr>
          <p:cNvPr id="19" name="Shape 19"/>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70.emf"/><Relationship Id="rId26" Type="http://schemas.openxmlformats.org/officeDocument/2006/relationships/image" Target="../media/image78.png"/><Relationship Id="rId21" Type="http://schemas.openxmlformats.org/officeDocument/2006/relationships/image" Target="../media/image73.emf"/><Relationship Id="rId34" Type="http://schemas.openxmlformats.org/officeDocument/2006/relationships/image" Target="../media/image85.emf"/><Relationship Id="rId7" Type="http://schemas.openxmlformats.org/officeDocument/2006/relationships/image" Target="../media/image9.png"/><Relationship Id="rId12" Type="http://schemas.openxmlformats.org/officeDocument/2006/relationships/image" Target="../media/image66.png"/><Relationship Id="rId17" Type="http://schemas.openxmlformats.org/officeDocument/2006/relationships/image" Target="../media/image69.emf"/><Relationship Id="rId25" Type="http://schemas.openxmlformats.org/officeDocument/2006/relationships/image" Target="../media/image77.png"/><Relationship Id="rId33" Type="http://schemas.openxmlformats.org/officeDocument/2006/relationships/image" Target="../media/image84.png"/><Relationship Id="rId38" Type="http://schemas.openxmlformats.org/officeDocument/2006/relationships/image" Target="../media/image88.emf"/><Relationship Id="rId2" Type="http://schemas.openxmlformats.org/officeDocument/2006/relationships/image" Target="../media/image60.png"/><Relationship Id="rId16" Type="http://schemas.openxmlformats.org/officeDocument/2006/relationships/image" Target="../media/image68.emf"/><Relationship Id="rId20" Type="http://schemas.openxmlformats.org/officeDocument/2006/relationships/image" Target="../media/image72.emf"/><Relationship Id="rId29" Type="http://schemas.openxmlformats.org/officeDocument/2006/relationships/image" Target="../media/image80.png"/><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65.emf"/><Relationship Id="rId24" Type="http://schemas.openxmlformats.org/officeDocument/2006/relationships/image" Target="../media/image76.png"/><Relationship Id="rId32" Type="http://schemas.openxmlformats.org/officeDocument/2006/relationships/image" Target="../media/image83.png"/><Relationship Id="rId37" Type="http://schemas.microsoft.com/office/2007/relationships/hdphoto" Target="../media/hdphoto3.wdp"/><Relationship Id="rId5" Type="http://schemas.openxmlformats.org/officeDocument/2006/relationships/image" Target="../media/image62.png"/><Relationship Id="rId15" Type="http://schemas.microsoft.com/office/2007/relationships/hdphoto" Target="../media/hdphoto1.wdp"/><Relationship Id="rId23" Type="http://schemas.openxmlformats.org/officeDocument/2006/relationships/image" Target="../media/image75.emf"/><Relationship Id="rId28" Type="http://schemas.openxmlformats.org/officeDocument/2006/relationships/image" Target="../media/image79.png"/><Relationship Id="rId36" Type="http://schemas.openxmlformats.org/officeDocument/2006/relationships/image" Target="../media/image87.png"/><Relationship Id="rId10" Type="http://schemas.openxmlformats.org/officeDocument/2006/relationships/image" Target="../media/image64.emf"/><Relationship Id="rId19" Type="http://schemas.openxmlformats.org/officeDocument/2006/relationships/image" Target="../media/image71.emf"/><Relationship Id="rId31" Type="http://schemas.openxmlformats.org/officeDocument/2006/relationships/image" Target="../media/image82.png"/><Relationship Id="rId4" Type="http://schemas.openxmlformats.org/officeDocument/2006/relationships/image" Target="../media/image61.png"/><Relationship Id="rId9" Type="http://schemas.openxmlformats.org/officeDocument/2006/relationships/image" Target="../media/image50.png"/><Relationship Id="rId14" Type="http://schemas.openxmlformats.org/officeDocument/2006/relationships/image" Target="../media/image67.png"/><Relationship Id="rId22" Type="http://schemas.openxmlformats.org/officeDocument/2006/relationships/image" Target="../media/image74.emf"/><Relationship Id="rId27" Type="http://schemas.microsoft.com/office/2007/relationships/hdphoto" Target="../media/hdphoto2.wdp"/><Relationship Id="rId30" Type="http://schemas.openxmlformats.org/officeDocument/2006/relationships/image" Target="../media/image81.png"/><Relationship Id="rId35" Type="http://schemas.openxmlformats.org/officeDocument/2006/relationships/image" Target="../media/image86.png"/><Relationship Id="rId8" Type="http://schemas.openxmlformats.org/officeDocument/2006/relationships/image" Target="../media/image63.png"/><Relationship Id="rId3"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2.png"/><Relationship Id="rId11" Type="http://schemas.openxmlformats.org/officeDocument/2006/relationships/image" Target="../media/image96.png"/><Relationship Id="rId5" Type="http://schemas.openxmlformats.org/officeDocument/2006/relationships/image" Target="../media/image91.png"/><Relationship Id="rId10" Type="http://schemas.openxmlformats.org/officeDocument/2006/relationships/image" Target="../media/image8.png"/><Relationship Id="rId4" Type="http://schemas.openxmlformats.org/officeDocument/2006/relationships/image" Target="../media/image90.png"/><Relationship Id="rId9" Type="http://schemas.openxmlformats.org/officeDocument/2006/relationships/image" Target="../media/image95.png"/></Relationships>
</file>

<file path=ppt/slides/_rels/slide1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4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62.png"/><Relationship Id="rId9" Type="http://schemas.openxmlformats.org/officeDocument/2006/relationships/image" Target="../media/image102.png"/><Relationship Id="rId14" Type="http://schemas.openxmlformats.org/officeDocument/2006/relationships/image" Target="../media/image107.png"/></Relationships>
</file>

<file path=ppt/slides/_rels/slide14.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9.png"/><Relationship Id="rId7" Type="http://schemas.openxmlformats.org/officeDocument/2006/relationships/image" Target="../media/image63.png"/><Relationship Id="rId2" Type="http://schemas.openxmlformats.org/officeDocument/2006/relationships/image" Target="../media/image108.png"/><Relationship Id="rId1" Type="http://schemas.openxmlformats.org/officeDocument/2006/relationships/slideLayout" Target="../slideLayouts/slideLayout15.xml"/><Relationship Id="rId6" Type="http://schemas.openxmlformats.org/officeDocument/2006/relationships/image" Target="../media/image61.png"/><Relationship Id="rId11" Type="http://schemas.openxmlformats.org/officeDocument/2006/relationships/image" Target="../media/image115.png"/><Relationship Id="rId5" Type="http://schemas.openxmlformats.org/officeDocument/2006/relationships/image" Target="../media/image111.png"/><Relationship Id="rId10" Type="http://schemas.openxmlformats.org/officeDocument/2006/relationships/image" Target="../media/image114.png"/><Relationship Id="rId4" Type="http://schemas.openxmlformats.org/officeDocument/2006/relationships/image" Target="../media/image110.png"/><Relationship Id="rId9" Type="http://schemas.openxmlformats.org/officeDocument/2006/relationships/image" Target="../media/image113.png"/></Relationships>
</file>

<file path=ppt/slides/_rels/slide1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5.png"/><Relationship Id="rId7" Type="http://schemas.openxmlformats.org/officeDocument/2006/relationships/image" Target="../media/image119.png"/><Relationship Id="rId12" Type="http://schemas.openxmlformats.org/officeDocument/2006/relationships/image" Target="../media/image123.png"/><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18.png"/><Relationship Id="rId11" Type="http://schemas.openxmlformats.org/officeDocument/2006/relationships/image" Target="../media/image122.png"/><Relationship Id="rId5" Type="http://schemas.openxmlformats.org/officeDocument/2006/relationships/image" Target="../media/image117.png"/><Relationship Id="rId10" Type="http://schemas.openxmlformats.org/officeDocument/2006/relationships/image" Target="../media/image5.png"/><Relationship Id="rId4" Type="http://schemas.openxmlformats.org/officeDocument/2006/relationships/image" Target="../media/image116.png"/><Relationship Id="rId9" Type="http://schemas.openxmlformats.org/officeDocument/2006/relationships/image" Target="../media/image121.png"/></Relationships>
</file>

<file path=ppt/slides/_rels/slide16.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5.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1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94.png"/><Relationship Id="rId1" Type="http://schemas.openxmlformats.org/officeDocument/2006/relationships/slideLayout" Target="../slideLayouts/slideLayout15.xml"/><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18" Type="http://schemas.openxmlformats.org/officeDocument/2006/relationships/image" Target="../media/image147.png"/><Relationship Id="rId3" Type="http://schemas.openxmlformats.org/officeDocument/2006/relationships/image" Target="../media/image132.png"/><Relationship Id="rId21" Type="http://schemas.openxmlformats.org/officeDocument/2006/relationships/image" Target="../media/image150.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20" Type="http://schemas.openxmlformats.org/officeDocument/2006/relationships/image" Target="../media/image149.png"/><Relationship Id="rId1" Type="http://schemas.openxmlformats.org/officeDocument/2006/relationships/slideLayout" Target="../slideLayouts/slideLayout15.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23" Type="http://schemas.openxmlformats.org/officeDocument/2006/relationships/image" Target="../media/image152.png"/><Relationship Id="rId10" Type="http://schemas.openxmlformats.org/officeDocument/2006/relationships/image" Target="../media/image139.png"/><Relationship Id="rId19" Type="http://schemas.openxmlformats.org/officeDocument/2006/relationships/image" Target="../media/image148.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 Id="rId22" Type="http://schemas.openxmlformats.org/officeDocument/2006/relationships/image" Target="../media/image151.png"/></Relationships>
</file>

<file path=ppt/slides/_rels/slide19.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58.png"/><Relationship Id="rId18" Type="http://schemas.openxmlformats.org/officeDocument/2006/relationships/image" Target="../media/image162.png"/><Relationship Id="rId3" Type="http://schemas.openxmlformats.org/officeDocument/2006/relationships/image" Target="../media/image131.png"/><Relationship Id="rId21" Type="http://schemas.openxmlformats.org/officeDocument/2006/relationships/image" Target="../media/image165.png"/><Relationship Id="rId7" Type="http://schemas.openxmlformats.org/officeDocument/2006/relationships/image" Target="../media/image153.png"/><Relationship Id="rId12" Type="http://schemas.openxmlformats.org/officeDocument/2006/relationships/image" Target="../media/image157.png"/><Relationship Id="rId17" Type="http://schemas.openxmlformats.org/officeDocument/2006/relationships/image" Target="../media/image133.png"/><Relationship Id="rId2" Type="http://schemas.openxmlformats.org/officeDocument/2006/relationships/image" Target="../media/image136.png"/><Relationship Id="rId16" Type="http://schemas.openxmlformats.org/officeDocument/2006/relationships/image" Target="../media/image161.png"/><Relationship Id="rId20" Type="http://schemas.openxmlformats.org/officeDocument/2006/relationships/image" Target="../media/image164.png"/><Relationship Id="rId1" Type="http://schemas.openxmlformats.org/officeDocument/2006/relationships/slideLayout" Target="../slideLayouts/slideLayout15.xml"/><Relationship Id="rId6" Type="http://schemas.openxmlformats.org/officeDocument/2006/relationships/image" Target="../media/image145.png"/><Relationship Id="rId11" Type="http://schemas.openxmlformats.org/officeDocument/2006/relationships/image" Target="../media/image156.png"/><Relationship Id="rId24" Type="http://schemas.openxmlformats.org/officeDocument/2006/relationships/image" Target="../media/image168.png"/><Relationship Id="rId5" Type="http://schemas.openxmlformats.org/officeDocument/2006/relationships/image" Target="../media/image139.png"/><Relationship Id="rId15" Type="http://schemas.openxmlformats.org/officeDocument/2006/relationships/image" Target="../media/image160.png"/><Relationship Id="rId23" Type="http://schemas.openxmlformats.org/officeDocument/2006/relationships/image" Target="../media/image167.png"/><Relationship Id="rId10" Type="http://schemas.openxmlformats.org/officeDocument/2006/relationships/image" Target="../media/image155.png"/><Relationship Id="rId19" Type="http://schemas.openxmlformats.org/officeDocument/2006/relationships/image" Target="../media/image163.png"/><Relationship Id="rId4" Type="http://schemas.openxmlformats.org/officeDocument/2006/relationships/image" Target="../media/image141.png"/><Relationship Id="rId9" Type="http://schemas.openxmlformats.org/officeDocument/2006/relationships/image" Target="../media/image154.png"/><Relationship Id="rId14" Type="http://schemas.openxmlformats.org/officeDocument/2006/relationships/image" Target="../media/image159.png"/><Relationship Id="rId22" Type="http://schemas.openxmlformats.org/officeDocument/2006/relationships/image" Target="../media/image16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176.png"/><Relationship Id="rId13" Type="http://schemas.openxmlformats.org/officeDocument/2006/relationships/image" Target="../media/image181.png"/><Relationship Id="rId18" Type="http://schemas.openxmlformats.org/officeDocument/2006/relationships/image" Target="../media/image186.png"/><Relationship Id="rId3" Type="http://schemas.openxmlformats.org/officeDocument/2006/relationships/image" Target="../media/image171.png"/><Relationship Id="rId7" Type="http://schemas.openxmlformats.org/officeDocument/2006/relationships/image" Target="../media/image175.png"/><Relationship Id="rId12" Type="http://schemas.openxmlformats.org/officeDocument/2006/relationships/image" Target="../media/image180.png"/><Relationship Id="rId17" Type="http://schemas.openxmlformats.org/officeDocument/2006/relationships/image" Target="../media/image185.png"/><Relationship Id="rId2" Type="http://schemas.openxmlformats.org/officeDocument/2006/relationships/hyperlink" Target="http://new-console.ng.bluemix.net/catalog" TargetMode="External"/><Relationship Id="rId16" Type="http://schemas.openxmlformats.org/officeDocument/2006/relationships/image" Target="../media/image184.png"/><Relationship Id="rId1" Type="http://schemas.openxmlformats.org/officeDocument/2006/relationships/slideLayout" Target="../slideLayouts/slideLayout15.xml"/><Relationship Id="rId6" Type="http://schemas.openxmlformats.org/officeDocument/2006/relationships/image" Target="../media/image174.png"/><Relationship Id="rId11" Type="http://schemas.openxmlformats.org/officeDocument/2006/relationships/image" Target="../media/image179.png"/><Relationship Id="rId5" Type="http://schemas.openxmlformats.org/officeDocument/2006/relationships/image" Target="../media/image173.png"/><Relationship Id="rId15" Type="http://schemas.openxmlformats.org/officeDocument/2006/relationships/image" Target="../media/image183.png"/><Relationship Id="rId10" Type="http://schemas.openxmlformats.org/officeDocument/2006/relationships/image" Target="../media/image178.png"/><Relationship Id="rId4" Type="http://schemas.openxmlformats.org/officeDocument/2006/relationships/image" Target="../media/image172.png"/><Relationship Id="rId9" Type="http://schemas.openxmlformats.org/officeDocument/2006/relationships/image" Target="../media/image177.png"/><Relationship Id="rId14" Type="http://schemas.openxmlformats.org/officeDocument/2006/relationships/image" Target="../media/image18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image" Target="../media/image14.png"/><Relationship Id="rId12"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10.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15.xml"/><Relationship Id="rId6" Type="http://schemas.openxmlformats.org/officeDocument/2006/relationships/image" Target="../media/image58.png"/><Relationship Id="rId11" Type="http://schemas.openxmlformats.org/officeDocument/2006/relationships/image" Target="../media/image7.png"/><Relationship Id="rId5" Type="http://schemas.openxmlformats.org/officeDocument/2006/relationships/image" Target="../media/image57.png"/><Relationship Id="rId10" Type="http://schemas.openxmlformats.org/officeDocument/2006/relationships/image" Target="../media/image6.png"/><Relationship Id="rId4" Type="http://schemas.openxmlformats.org/officeDocument/2006/relationships/image" Target="../media/image56.png"/><Relationship Id="rId9" Type="http://schemas.openxmlformats.org/officeDocument/2006/relationships/image" Target="../media/image5.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Shape 5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7" y="906462"/>
            <a:ext cx="550647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All Icons Database</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369887" y="7402807"/>
            <a:ext cx="882503"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800" b="0" i="0" u="none" strike="noStrike" cap="none" spc="0" normalizeH="0" baseline="0" dirty="0" smtClean="0">
                <a:ln>
                  <a:noFill/>
                </a:ln>
                <a:solidFill>
                  <a:srgbClr val="000000"/>
                </a:solidFill>
                <a:effectLst/>
                <a:uFillTx/>
                <a:latin typeface="+mn-lt"/>
                <a:ea typeface="+mn-ea"/>
                <a:cs typeface="+mn-cs"/>
                <a:sym typeface="Helvetica Light"/>
              </a:rPr>
              <a:t>July</a:t>
            </a:r>
            <a:r>
              <a:rPr kumimoji="0" lang="en-US" sz="800" b="0" i="0" u="none" strike="noStrike" cap="none" spc="0" normalizeH="0" dirty="0" smtClean="0">
                <a:ln>
                  <a:noFill/>
                </a:ln>
                <a:solidFill>
                  <a:srgbClr val="000000"/>
                </a:solidFill>
                <a:effectLst/>
                <a:uFillTx/>
                <a:latin typeface="+mn-lt"/>
                <a:ea typeface="+mn-ea"/>
                <a:cs typeface="+mn-cs"/>
                <a:sym typeface="Helvetica Light"/>
              </a:rPr>
              <a:t> 15th 2017</a:t>
            </a:r>
            <a:endParaRPr kumimoji="0" lang="en-US" sz="8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4" name="Table 3"/>
          <p:cNvGraphicFramePr>
            <a:graphicFrameLocks noGrp="1"/>
          </p:cNvGraphicFramePr>
          <p:nvPr>
            <p:extLst>
              <p:ext uri="{D42A27DB-BD31-4B8C-83A1-F6EECF244321}">
                <p14:modId xmlns:p14="http://schemas.microsoft.com/office/powerpoint/2010/main" val="1491811168"/>
              </p:ext>
            </p:extLst>
          </p:nvPr>
        </p:nvGraphicFramePr>
        <p:xfrm>
          <a:off x="2794000" y="2448560"/>
          <a:ext cx="3886200" cy="4079240"/>
        </p:xfrm>
        <a:graphic>
          <a:graphicData uri="http://schemas.openxmlformats.org/drawingml/2006/table">
            <a:tbl>
              <a:tblPr firstRow="1" bandRow="1">
                <a:tableStyleId>{5940675A-B579-460E-94D1-54222C63F5DA}</a:tableStyleId>
              </a:tblPr>
              <a:tblGrid>
                <a:gridCol w="469900"/>
                <a:gridCol w="3416300"/>
              </a:tblGrid>
              <a:tr h="370840">
                <a:tc>
                  <a:txBody>
                    <a:bodyPr/>
                    <a:lstStyle/>
                    <a:p>
                      <a:endParaRPr lang="en-US" dirty="0"/>
                    </a:p>
                  </a:txBody>
                  <a:tcPr anchor="ctr">
                    <a:solidFill>
                      <a:srgbClr val="A9226E"/>
                    </a:solidFill>
                  </a:tcPr>
                </a:tc>
                <a:tc>
                  <a:txBody>
                    <a:bodyPr/>
                    <a:lstStyle/>
                    <a:p>
                      <a:pPr algn="l"/>
                      <a:r>
                        <a:rPr lang="en-US" dirty="0" smtClean="0"/>
                        <a:t>BLOCKCHAIN</a:t>
                      </a:r>
                      <a:r>
                        <a:rPr lang="en-US" baseline="0" dirty="0" smtClean="0"/>
                        <a:t> ICONS</a:t>
                      </a:r>
                      <a:endParaRPr lang="en-US" dirty="0"/>
                    </a:p>
                  </a:txBody>
                  <a:tcPr anchor="ctr"/>
                </a:tc>
              </a:tr>
              <a:tr h="370840">
                <a:tc>
                  <a:txBody>
                    <a:bodyPr/>
                    <a:lstStyle/>
                    <a:p>
                      <a:endParaRPr lang="en-US" dirty="0"/>
                    </a:p>
                  </a:txBody>
                  <a:tcPr anchor="ctr">
                    <a:solidFill>
                      <a:srgbClr val="C6982C"/>
                    </a:solidFill>
                  </a:tcPr>
                </a:tc>
                <a:tc>
                  <a:txBody>
                    <a:bodyPr/>
                    <a:lstStyle/>
                    <a:p>
                      <a:pPr algn="l"/>
                      <a:r>
                        <a:rPr lang="en-US" dirty="0" smtClean="0"/>
                        <a:t>USER ICONS</a:t>
                      </a:r>
                      <a:endParaRPr lang="en-US" dirty="0"/>
                    </a:p>
                  </a:txBody>
                  <a:tcPr anchor="ctr"/>
                </a:tc>
              </a:tr>
              <a:tr h="370840">
                <a:tc>
                  <a:txBody>
                    <a:bodyPr/>
                    <a:lstStyle/>
                    <a:p>
                      <a:endParaRPr lang="en-US" dirty="0"/>
                    </a:p>
                  </a:txBody>
                  <a:tcPr anchor="ctr">
                    <a:solidFill>
                      <a:srgbClr val="ECC01B"/>
                    </a:solidFill>
                  </a:tcPr>
                </a:tc>
                <a:tc>
                  <a:txBody>
                    <a:bodyPr/>
                    <a:lstStyle/>
                    <a:p>
                      <a:pPr algn="l"/>
                      <a:r>
                        <a:rPr lang="en-US" dirty="0" smtClean="0"/>
                        <a:t>APPLICATION ICONS</a:t>
                      </a:r>
                      <a:endParaRPr lang="en-US" dirty="0"/>
                    </a:p>
                  </a:txBody>
                  <a:tcPr anchor="ctr"/>
                </a:tc>
              </a:tr>
              <a:tr h="370840">
                <a:tc>
                  <a:txBody>
                    <a:bodyPr/>
                    <a:lstStyle/>
                    <a:p>
                      <a:endParaRPr lang="en-US" dirty="0"/>
                    </a:p>
                  </a:txBody>
                  <a:tcPr anchor="ctr">
                    <a:solidFill>
                      <a:srgbClr val="8DC53F"/>
                    </a:solidFill>
                  </a:tcPr>
                </a:tc>
                <a:tc>
                  <a:txBody>
                    <a:bodyPr/>
                    <a:lstStyle/>
                    <a:p>
                      <a:pPr algn="l"/>
                      <a:r>
                        <a:rPr lang="en-US" dirty="0" smtClean="0"/>
                        <a:t>INFRASTRUCTURE</a:t>
                      </a:r>
                      <a:r>
                        <a:rPr lang="en-US" baseline="0" dirty="0" smtClean="0"/>
                        <a:t> ICONS</a:t>
                      </a:r>
                      <a:endParaRPr lang="en-US" dirty="0"/>
                    </a:p>
                  </a:txBody>
                  <a:tcPr anchor="ctr"/>
                </a:tc>
              </a:tr>
              <a:tr h="370840">
                <a:tc>
                  <a:txBody>
                    <a:bodyPr/>
                    <a:lstStyle/>
                    <a:p>
                      <a:endParaRPr lang="en-US" dirty="0"/>
                    </a:p>
                  </a:txBody>
                  <a:tcPr anchor="ctr">
                    <a:solidFill>
                      <a:srgbClr val="325C80"/>
                    </a:solidFill>
                  </a:tcPr>
                </a:tc>
                <a:tc>
                  <a:txBody>
                    <a:bodyPr/>
                    <a:lstStyle/>
                    <a:p>
                      <a:pPr algn="l"/>
                      <a:r>
                        <a:rPr lang="en-US" dirty="0" smtClean="0"/>
                        <a:t>DATA STORE</a:t>
                      </a:r>
                      <a:r>
                        <a:rPr lang="en-US" baseline="0" dirty="0" smtClean="0"/>
                        <a:t> ICONS</a:t>
                      </a:r>
                      <a:endParaRPr lang="en-US" dirty="0"/>
                    </a:p>
                  </a:txBody>
                  <a:tcPr anchor="ctr"/>
                </a:tc>
              </a:tr>
              <a:tr h="370840">
                <a:tc>
                  <a:txBody>
                    <a:bodyPr/>
                    <a:lstStyle/>
                    <a:p>
                      <a:endParaRPr lang="en-US" dirty="0"/>
                    </a:p>
                  </a:txBody>
                  <a:tcPr anchor="ctr">
                    <a:solidFill>
                      <a:srgbClr val="00B19E"/>
                    </a:solidFill>
                  </a:tcPr>
                </a:tc>
                <a:tc>
                  <a:txBody>
                    <a:bodyPr/>
                    <a:lstStyle/>
                    <a:p>
                      <a:pPr algn="l"/>
                      <a:r>
                        <a:rPr lang="en-US" dirty="0" smtClean="0"/>
                        <a:t>MANAGEMENT ICONS</a:t>
                      </a:r>
                      <a:endParaRPr lang="en-US" dirty="0"/>
                    </a:p>
                  </a:txBody>
                  <a:tcPr anchor="ctr"/>
                </a:tc>
              </a:tr>
              <a:tr h="370840">
                <a:tc>
                  <a:txBody>
                    <a:bodyPr/>
                    <a:lstStyle/>
                    <a:p>
                      <a:endParaRPr lang="en-US" dirty="0"/>
                    </a:p>
                  </a:txBody>
                  <a:tcPr anchor="ctr">
                    <a:solidFill>
                      <a:srgbClr val="F47738"/>
                    </a:solidFill>
                  </a:tcPr>
                </a:tc>
                <a:tc>
                  <a:txBody>
                    <a:bodyPr/>
                    <a:lstStyle/>
                    <a:p>
                      <a:pPr algn="l"/>
                      <a:r>
                        <a:rPr lang="en-US" dirty="0" smtClean="0"/>
                        <a:t>DEVOPS ICONS</a:t>
                      </a:r>
                      <a:endParaRPr lang="en-US" dirty="0"/>
                    </a:p>
                  </a:txBody>
                  <a:tcPr anchor="ctr"/>
                </a:tc>
              </a:tr>
              <a:tr h="370840">
                <a:tc>
                  <a:txBody>
                    <a:bodyPr/>
                    <a:lstStyle/>
                    <a:p>
                      <a:endParaRPr lang="en-US" dirty="0"/>
                    </a:p>
                  </a:txBody>
                  <a:tcPr anchor="ctr">
                    <a:solidFill>
                      <a:srgbClr val="E42233"/>
                    </a:solidFill>
                  </a:tcPr>
                </a:tc>
                <a:tc>
                  <a:txBody>
                    <a:bodyPr/>
                    <a:lstStyle/>
                    <a:p>
                      <a:pPr algn="l"/>
                      <a:r>
                        <a:rPr lang="en-US" dirty="0" smtClean="0"/>
                        <a:t>SECURITY ICONS</a:t>
                      </a:r>
                      <a:endParaRPr lang="en-US" dirty="0"/>
                    </a:p>
                  </a:txBody>
                  <a:tcPr anchor="ctr"/>
                </a:tc>
              </a:tr>
              <a:tr h="370840">
                <a:tc>
                  <a:txBody>
                    <a:bodyPr/>
                    <a:lstStyle/>
                    <a:p>
                      <a:endParaRPr lang="en-US" dirty="0"/>
                    </a:p>
                  </a:txBody>
                  <a:tcPr anchor="ctr">
                    <a:solidFill>
                      <a:srgbClr val="C06328"/>
                    </a:solidFill>
                  </a:tcPr>
                </a:tc>
                <a:tc>
                  <a:txBody>
                    <a:bodyPr/>
                    <a:lstStyle/>
                    <a:p>
                      <a:pPr algn="l"/>
                      <a:r>
                        <a:rPr lang="en-US" dirty="0" smtClean="0"/>
                        <a:t>SOCIAL ICONS</a:t>
                      </a:r>
                      <a:endParaRPr lang="en-US" dirty="0"/>
                    </a:p>
                  </a:txBody>
                  <a:tcPr anchor="ctr"/>
                </a:tc>
              </a:tr>
              <a:tr h="370840">
                <a:tc>
                  <a:txBody>
                    <a:bodyPr/>
                    <a:lstStyle/>
                    <a:p>
                      <a:endParaRPr lang="en-US" dirty="0"/>
                    </a:p>
                  </a:txBody>
                  <a:tcPr anchor="ctr">
                    <a:solidFill>
                      <a:srgbClr val="724098"/>
                    </a:solidFill>
                  </a:tcPr>
                </a:tc>
                <a:tc>
                  <a:txBody>
                    <a:bodyPr/>
                    <a:lstStyle/>
                    <a:p>
                      <a:pPr algn="l"/>
                      <a:r>
                        <a:rPr lang="en-US" dirty="0" smtClean="0"/>
                        <a:t>ANALYTIC</a:t>
                      </a:r>
                      <a:r>
                        <a:rPr lang="en-US" baseline="0" dirty="0" smtClean="0"/>
                        <a:t> ICONS</a:t>
                      </a:r>
                      <a:endParaRPr lang="en-US" dirty="0"/>
                    </a:p>
                  </a:txBody>
                  <a:tcPr anchor="ctr"/>
                </a:tc>
              </a:tr>
              <a:tr h="370840">
                <a:tc>
                  <a:txBody>
                    <a:bodyPr/>
                    <a:lstStyle/>
                    <a:p>
                      <a:endParaRPr lang="en-US" dirty="0"/>
                    </a:p>
                  </a:txBody>
                  <a:tcPr anchor="ctr">
                    <a:solidFill>
                      <a:srgbClr val="196970"/>
                    </a:solidFill>
                  </a:tcPr>
                </a:tc>
                <a:tc>
                  <a:txBody>
                    <a:bodyPr/>
                    <a:lstStyle/>
                    <a:p>
                      <a:pPr algn="l"/>
                      <a:r>
                        <a:rPr lang="en-US" dirty="0" smtClean="0"/>
                        <a:t>SERVICE MANAGEMENT ICONS</a:t>
                      </a:r>
                      <a:endParaRPr lang="en-US" dirty="0"/>
                    </a:p>
                  </a:txBody>
                  <a:tcPr anchor="ctr"/>
                </a:tc>
              </a:tr>
            </a:tbl>
          </a:graphicData>
        </a:graphic>
      </p:graphicFrame>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6619" y="6788302"/>
            <a:ext cx="490098" cy="422709"/>
          </a:xfrm>
          <a:prstGeom prst="rect">
            <a:avLst/>
          </a:prstGeom>
        </p:spPr>
      </p:pic>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7485640"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dirty="0"/>
              <a:t>Infrastructure </a:t>
            </a:r>
            <a:r>
              <a:rPr sz="2400" dirty="0" smtClean="0"/>
              <a:t>Icons</a:t>
            </a:r>
            <a:r>
              <a:rPr lang="en-US" sz="2400" dirty="0" smtClean="0"/>
              <a:t> (continued) - SAVE FOR VISIO</a:t>
            </a:r>
            <a:endParaRPr sz="2400" dirty="0"/>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6" name="Group 5"/>
          <p:cNvGrpSpPr/>
          <p:nvPr/>
        </p:nvGrpSpPr>
        <p:grpSpPr>
          <a:xfrm>
            <a:off x="8819919" y="2143184"/>
            <a:ext cx="788025" cy="864068"/>
            <a:chOff x="7950841" y="3312628"/>
            <a:chExt cx="788025" cy="864068"/>
          </a:xfrm>
        </p:grpSpPr>
        <p:grpSp>
          <p:nvGrpSpPr>
            <p:cNvPr id="95" name="Group 94"/>
            <p:cNvGrpSpPr/>
            <p:nvPr/>
          </p:nvGrpSpPr>
          <p:grpSpPr>
            <a:xfrm>
              <a:off x="7950841" y="3312628"/>
              <a:ext cx="751661" cy="864068"/>
              <a:chOff x="0" y="6012702"/>
              <a:chExt cx="707234" cy="882308"/>
            </a:xfrm>
          </p:grpSpPr>
          <p:sp>
            <p:nvSpPr>
              <p:cNvPr id="96"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54"/>
              <p:cNvSpPr/>
              <p:nvPr/>
            </p:nvSpPr>
            <p:spPr>
              <a:xfrm>
                <a:off x="202788" y="6769300"/>
                <a:ext cx="301652" cy="1257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BYOIP</a:t>
                </a:r>
              </a:p>
            </p:txBody>
          </p:sp>
        </p:grpSp>
        <p:pic>
          <p:nvPicPr>
            <p:cNvPr id="98" name="Picture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8131" y="3425468"/>
              <a:ext cx="700735" cy="619597"/>
            </a:xfrm>
            <a:prstGeom prst="rect">
              <a:avLst/>
            </a:prstGeom>
          </p:spPr>
        </p:pic>
      </p:grpSp>
      <p:grpSp>
        <p:nvGrpSpPr>
          <p:cNvPr id="7" name="Group 6"/>
          <p:cNvGrpSpPr/>
          <p:nvPr/>
        </p:nvGrpSpPr>
        <p:grpSpPr>
          <a:xfrm>
            <a:off x="7653620" y="2143185"/>
            <a:ext cx="751661" cy="864067"/>
            <a:chOff x="7942465" y="4484668"/>
            <a:chExt cx="751661" cy="864067"/>
          </a:xfrm>
        </p:grpSpPr>
        <p:grpSp>
          <p:nvGrpSpPr>
            <p:cNvPr id="99" name="Group 98"/>
            <p:cNvGrpSpPr/>
            <p:nvPr/>
          </p:nvGrpSpPr>
          <p:grpSpPr>
            <a:xfrm>
              <a:off x="7942465" y="4484668"/>
              <a:ext cx="751661" cy="864067"/>
              <a:chOff x="0" y="6012702"/>
              <a:chExt cx="707234" cy="882308"/>
            </a:xfrm>
          </p:grpSpPr>
          <p:sp>
            <p:nvSpPr>
              <p:cNvPr id="100"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1" name="Shape 254"/>
              <p:cNvSpPr/>
              <p:nvPr/>
            </p:nvSpPr>
            <p:spPr>
              <a:xfrm>
                <a:off x="87407" y="6769300"/>
                <a:ext cx="532415" cy="1257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EXAMPLES</a:t>
                </a:r>
              </a:p>
            </p:txBody>
          </p:sp>
        </p:grpSp>
        <p:pic>
          <p:nvPicPr>
            <p:cNvPr id="107" name="_-30.png"/>
            <p:cNvPicPr/>
            <p:nvPr/>
          </p:nvPicPr>
          <p:blipFill>
            <a:blip r:embed="rId4">
              <a:extLst/>
            </a:blip>
            <a:srcRect l="22616" t="18771" r="22616" b="18771"/>
            <a:stretch>
              <a:fillRect/>
            </a:stretch>
          </p:blipFill>
          <p:spPr>
            <a:xfrm>
              <a:off x="8124630" y="4616291"/>
              <a:ext cx="387325" cy="441724"/>
            </a:xfrm>
            <a:prstGeom prst="rect">
              <a:avLst/>
            </a:prstGeom>
            <a:ln w="3175" cap="flat">
              <a:noFill/>
              <a:miter lim="400000"/>
            </a:ln>
            <a:effectLst/>
          </p:spPr>
        </p:pic>
      </p:grpSp>
      <p:grpSp>
        <p:nvGrpSpPr>
          <p:cNvPr id="8" name="Group 7"/>
          <p:cNvGrpSpPr/>
          <p:nvPr/>
        </p:nvGrpSpPr>
        <p:grpSpPr>
          <a:xfrm>
            <a:off x="5223468" y="2041688"/>
            <a:ext cx="754239" cy="997485"/>
            <a:chOff x="7924800" y="5942720"/>
            <a:chExt cx="754239" cy="997485"/>
          </a:xfrm>
        </p:grpSpPr>
        <p:grpSp>
          <p:nvGrpSpPr>
            <p:cNvPr id="108" name="Group 107"/>
            <p:cNvGrpSpPr/>
            <p:nvPr/>
          </p:nvGrpSpPr>
          <p:grpSpPr>
            <a:xfrm>
              <a:off x="7924800" y="5942720"/>
              <a:ext cx="754239" cy="997485"/>
              <a:chOff x="0" y="6012702"/>
              <a:chExt cx="709661" cy="1018543"/>
            </a:xfrm>
          </p:grpSpPr>
          <p:sp>
            <p:nvSpPr>
              <p:cNvPr id="109"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10" name="Shape 254"/>
              <p:cNvSpPr/>
              <p:nvPr/>
            </p:nvSpPr>
            <p:spPr>
              <a:xfrm>
                <a:off x="17369" y="6779826"/>
                <a:ext cx="692292" cy="25141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AVAILABILITY </a:t>
                </a:r>
              </a:p>
              <a:p>
                <a:pPr lvl="0">
                  <a:defRPr sz="1800" b="0">
                    <a:solidFill>
                      <a:srgbClr val="000000"/>
                    </a:solidFill>
                  </a:defRPr>
                </a:pPr>
                <a:r>
                  <a:rPr lang="en-US" sz="800" b="1" dirty="0" smtClean="0">
                    <a:solidFill>
                      <a:srgbClr val="4277BB"/>
                    </a:solidFill>
                  </a:rPr>
                  <a:t>GOVERNANCE</a:t>
                </a:r>
              </a:p>
            </p:txBody>
          </p:sp>
        </p:grpSp>
        <p:pic>
          <p:nvPicPr>
            <p:cNvPr id="116" name="_-20.png"/>
            <p:cNvPicPr/>
            <p:nvPr/>
          </p:nvPicPr>
          <p:blipFill>
            <a:blip r:embed="rId5">
              <a:extLst/>
            </a:blip>
            <a:srcRect l="12622" t="15591" r="9640" b="22263"/>
            <a:stretch>
              <a:fillRect/>
            </a:stretch>
          </p:blipFill>
          <p:spPr>
            <a:xfrm>
              <a:off x="8049233" y="6050047"/>
              <a:ext cx="551990" cy="439514"/>
            </a:xfrm>
            <a:prstGeom prst="rect">
              <a:avLst/>
            </a:prstGeom>
            <a:ln w="3175" cap="flat">
              <a:noFill/>
              <a:miter lim="400000"/>
            </a:ln>
            <a:effectLst/>
          </p:spPr>
        </p:pic>
      </p:grpSp>
      <p:grpSp>
        <p:nvGrpSpPr>
          <p:cNvPr id="117" name="Group 116"/>
          <p:cNvGrpSpPr/>
          <p:nvPr/>
        </p:nvGrpSpPr>
        <p:grpSpPr>
          <a:xfrm>
            <a:off x="550122" y="3212240"/>
            <a:ext cx="764633" cy="867767"/>
            <a:chOff x="7415411" y="5974611"/>
            <a:chExt cx="764633" cy="867767"/>
          </a:xfrm>
        </p:grpSpPr>
        <p:sp>
          <p:nvSpPr>
            <p:cNvPr id="118" name="Shape 254"/>
            <p:cNvSpPr/>
            <p:nvPr/>
          </p:nvSpPr>
          <p:spPr>
            <a:xfrm>
              <a:off x="7415411" y="6719267"/>
              <a:ext cx="7646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SERVICE</a:t>
              </a:r>
              <a:endParaRPr sz="800" b="1" dirty="0">
                <a:solidFill>
                  <a:srgbClr val="4277BB"/>
                </a:solidFill>
              </a:endParaRPr>
            </a:p>
          </p:txBody>
        </p:sp>
        <p:grpSp>
          <p:nvGrpSpPr>
            <p:cNvPr id="119" name="Group 118"/>
            <p:cNvGrpSpPr/>
            <p:nvPr/>
          </p:nvGrpSpPr>
          <p:grpSpPr>
            <a:xfrm>
              <a:off x="7421897" y="5974611"/>
              <a:ext cx="707234" cy="707235"/>
              <a:chOff x="7421897" y="5974611"/>
              <a:chExt cx="707234" cy="707235"/>
            </a:xfrm>
          </p:grpSpPr>
          <p:sp>
            <p:nvSpPr>
              <p:cNvPr id="120"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21" name="_-41.png"/>
              <p:cNvPicPr/>
              <p:nvPr/>
            </p:nvPicPr>
            <p:blipFill>
              <a:blip r:embed="rId6">
                <a:extLst/>
              </a:blip>
              <a:srcRect l="21704" t="15445" r="21704" b="15445"/>
              <a:stretch>
                <a:fillRect/>
              </a:stretch>
            </p:blipFill>
            <p:spPr>
              <a:xfrm>
                <a:off x="7573831" y="6067479"/>
                <a:ext cx="400239" cy="488767"/>
              </a:xfrm>
              <a:prstGeom prst="rect">
                <a:avLst/>
              </a:prstGeom>
              <a:ln w="3175" cap="flat">
                <a:noFill/>
                <a:miter lim="400000"/>
              </a:ln>
              <a:effectLst/>
            </p:spPr>
          </p:pic>
        </p:grpSp>
      </p:grpSp>
      <p:grpSp>
        <p:nvGrpSpPr>
          <p:cNvPr id="9" name="Group 8"/>
          <p:cNvGrpSpPr/>
          <p:nvPr/>
        </p:nvGrpSpPr>
        <p:grpSpPr>
          <a:xfrm>
            <a:off x="1665796" y="3192801"/>
            <a:ext cx="779059" cy="991186"/>
            <a:chOff x="6768477" y="4590818"/>
            <a:chExt cx="779059" cy="991186"/>
          </a:xfrm>
        </p:grpSpPr>
        <p:grpSp>
          <p:nvGrpSpPr>
            <p:cNvPr id="122" name="Group 121"/>
            <p:cNvGrpSpPr/>
            <p:nvPr/>
          </p:nvGrpSpPr>
          <p:grpSpPr>
            <a:xfrm>
              <a:off x="6768477" y="4590818"/>
              <a:ext cx="779059" cy="991186"/>
              <a:chOff x="7399842" y="5974611"/>
              <a:chExt cx="779059" cy="991186"/>
            </a:xfrm>
          </p:grpSpPr>
          <p:sp>
            <p:nvSpPr>
              <p:cNvPr id="123" name="Shape 254"/>
              <p:cNvSpPr/>
              <p:nvPr/>
            </p:nvSpPr>
            <p:spPr>
              <a:xfrm>
                <a:off x="7399842" y="6719576"/>
                <a:ext cx="77905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BACKUP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sp>
            <p:nvSpPr>
              <p:cNvPr id="125"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pic>
          <p:nvPicPr>
            <p:cNvPr id="132" name="Picture 1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2822" y="4795083"/>
              <a:ext cx="694944" cy="298704"/>
            </a:xfrm>
            <a:prstGeom prst="rect">
              <a:avLst/>
            </a:prstGeom>
          </p:spPr>
        </p:pic>
      </p:grpSp>
      <p:grpSp>
        <p:nvGrpSpPr>
          <p:cNvPr id="130" name="Group 129"/>
          <p:cNvGrpSpPr/>
          <p:nvPr/>
        </p:nvGrpSpPr>
        <p:grpSpPr>
          <a:xfrm>
            <a:off x="6212583" y="2051997"/>
            <a:ext cx="1154162" cy="987176"/>
            <a:chOff x="7749594" y="1908628"/>
            <a:chExt cx="1154162" cy="987176"/>
          </a:xfrm>
        </p:grpSpPr>
        <p:grpSp>
          <p:nvGrpSpPr>
            <p:cNvPr id="131" name="Group 130"/>
            <p:cNvGrpSpPr/>
            <p:nvPr/>
          </p:nvGrpSpPr>
          <p:grpSpPr>
            <a:xfrm>
              <a:off x="7749594" y="1908628"/>
              <a:ext cx="1154162" cy="987176"/>
              <a:chOff x="-189354" y="6012702"/>
              <a:chExt cx="1085947" cy="1008017"/>
            </a:xfrm>
          </p:grpSpPr>
          <p:sp>
            <p:nvSpPr>
              <p:cNvPr id="134"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35" name="Shape 254"/>
              <p:cNvSpPr/>
              <p:nvPr/>
            </p:nvSpPr>
            <p:spPr>
              <a:xfrm>
                <a:off x="-189354" y="6769300"/>
                <a:ext cx="1085947" cy="25141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DISASTER RECOVERY </a:t>
                </a:r>
              </a:p>
              <a:p>
                <a:pPr lvl="0">
                  <a:defRPr sz="1800" b="0">
                    <a:solidFill>
                      <a:srgbClr val="000000"/>
                    </a:solidFill>
                  </a:defRPr>
                </a:pPr>
                <a:r>
                  <a:rPr lang="en-US" sz="800" b="1" dirty="0" smtClean="0">
                    <a:solidFill>
                      <a:srgbClr val="4277BB"/>
                    </a:solidFill>
                  </a:rPr>
                  <a:t>MANAGEMENT</a:t>
                </a:r>
              </a:p>
            </p:txBody>
          </p:sp>
        </p:grpSp>
        <p:pic>
          <p:nvPicPr>
            <p:cNvPr id="133" name="_-29.png"/>
            <p:cNvPicPr/>
            <p:nvPr/>
          </p:nvPicPr>
          <p:blipFill>
            <a:blip r:embed="rId8">
              <a:extLst/>
            </a:blip>
            <a:srcRect l="19263" t="26695" r="17477" b="21723"/>
            <a:stretch>
              <a:fillRect/>
            </a:stretch>
          </p:blipFill>
          <p:spPr>
            <a:xfrm>
              <a:off x="8102977" y="2085726"/>
              <a:ext cx="447391" cy="364796"/>
            </a:xfrm>
            <a:prstGeom prst="rect">
              <a:avLst/>
            </a:prstGeom>
            <a:ln w="3175" cap="flat">
              <a:noFill/>
              <a:miter lim="400000"/>
            </a:ln>
            <a:effectLst/>
          </p:spPr>
        </p:pic>
      </p:grpSp>
      <p:sp>
        <p:nvSpPr>
          <p:cNvPr id="106" name="Shape 254"/>
          <p:cNvSpPr/>
          <p:nvPr/>
        </p:nvSpPr>
        <p:spPr>
          <a:xfrm>
            <a:off x="2827326" y="3970598"/>
            <a:ext cx="75982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 STORAGE</a:t>
            </a:r>
            <a:endParaRPr sz="800" b="1" dirty="0">
              <a:solidFill>
                <a:srgbClr val="4277BB"/>
              </a:solidFill>
            </a:endParaRPr>
          </a:p>
        </p:txBody>
      </p:sp>
      <p:pic>
        <p:nvPicPr>
          <p:cNvPr id="147" name="_-10.png"/>
          <p:cNvPicPr/>
          <p:nvPr/>
        </p:nvPicPr>
        <p:blipFill>
          <a:blip r:embed="rId9">
            <a:extLst/>
          </a:blip>
          <a:srcRect l="18106" t="18000" r="18106" b="18000"/>
          <a:stretch>
            <a:fillRect/>
          </a:stretch>
        </p:blipFill>
        <p:spPr>
          <a:xfrm>
            <a:off x="2001891" y="4409618"/>
            <a:ext cx="451118" cy="452626"/>
          </a:xfrm>
          <a:prstGeom prst="rect">
            <a:avLst/>
          </a:prstGeom>
          <a:ln w="3175" cap="flat">
            <a:noFill/>
            <a:miter lim="400000"/>
          </a:ln>
          <a:effectLst/>
        </p:spPr>
      </p:pic>
      <p:grpSp>
        <p:nvGrpSpPr>
          <p:cNvPr id="152" name="Group 151"/>
          <p:cNvGrpSpPr/>
          <p:nvPr/>
        </p:nvGrpSpPr>
        <p:grpSpPr>
          <a:xfrm>
            <a:off x="6436043" y="3146060"/>
            <a:ext cx="707235" cy="707233"/>
            <a:chOff x="386136" y="1947074"/>
            <a:chExt cx="707235" cy="707233"/>
          </a:xfrm>
        </p:grpSpPr>
        <p:sp>
          <p:nvSpPr>
            <p:cNvPr id="153" name="Shape 282"/>
            <p:cNvSpPr/>
            <p:nvPr/>
          </p:nvSpPr>
          <p:spPr>
            <a:xfrm>
              <a:off x="386136" y="194707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55" name="_-10.png"/>
            <p:cNvPicPr/>
            <p:nvPr/>
          </p:nvPicPr>
          <p:blipFill>
            <a:blip r:embed="rId9">
              <a:extLst/>
            </a:blip>
            <a:srcRect l="18106" t="18000" r="18106" b="18000"/>
            <a:stretch>
              <a:fillRect/>
            </a:stretch>
          </p:blipFill>
          <p:spPr>
            <a:xfrm>
              <a:off x="516610" y="2084200"/>
              <a:ext cx="451117" cy="452626"/>
            </a:xfrm>
            <a:prstGeom prst="rect">
              <a:avLst/>
            </a:prstGeom>
            <a:ln w="3175" cap="flat">
              <a:noFill/>
              <a:miter lim="400000"/>
            </a:ln>
            <a:effectLst/>
          </p:spPr>
        </p:pic>
      </p:grpSp>
      <p:grpSp>
        <p:nvGrpSpPr>
          <p:cNvPr id="4" name="Group 3"/>
          <p:cNvGrpSpPr/>
          <p:nvPr/>
        </p:nvGrpSpPr>
        <p:grpSpPr>
          <a:xfrm>
            <a:off x="6451604" y="4773679"/>
            <a:ext cx="517122" cy="296186"/>
            <a:chOff x="6336412" y="6788885"/>
            <a:chExt cx="517122" cy="296186"/>
          </a:xfrm>
        </p:grpSpPr>
        <p:sp>
          <p:nvSpPr>
            <p:cNvPr id="2" name="Up-Down Arrow 1"/>
            <p:cNvSpPr/>
            <p:nvPr/>
          </p:nvSpPr>
          <p:spPr>
            <a:xfrm rot="2700000">
              <a:off x="6495720" y="6629577"/>
              <a:ext cx="163842" cy="482458"/>
            </a:xfrm>
            <a:prstGeom prst="upDownArrow">
              <a:avLst/>
            </a:prstGeom>
            <a:solidFill>
              <a:srgbClr val="8DC53F"/>
            </a:solidFill>
            <a:ln w="3175" cap="flat">
              <a:no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92" name="Shape 254"/>
            <p:cNvSpPr/>
            <p:nvPr/>
          </p:nvSpPr>
          <p:spPr>
            <a:xfrm>
              <a:off x="6585832" y="6961960"/>
              <a:ext cx="26770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[1…*]</a:t>
              </a:r>
            </a:p>
          </p:txBody>
        </p:sp>
      </p:grpSp>
      <p:pic>
        <p:nvPicPr>
          <p:cNvPr id="17" name="Picture 16"/>
          <p:cNvPicPr>
            <a:picLocks noChangeAspect="1"/>
          </p:cNvPicPr>
          <p:nvPr/>
        </p:nvPicPr>
        <p:blipFill>
          <a:blip r:embed="rId10"/>
          <a:stretch>
            <a:fillRect/>
          </a:stretch>
        </p:blipFill>
        <p:spPr>
          <a:xfrm>
            <a:off x="5296250" y="4684160"/>
            <a:ext cx="634688" cy="368300"/>
          </a:xfrm>
          <a:prstGeom prst="rect">
            <a:avLst/>
          </a:prstGeom>
        </p:spPr>
      </p:pic>
      <p:pic>
        <p:nvPicPr>
          <p:cNvPr id="86" name="Picture 85"/>
          <p:cNvPicPr>
            <a:picLocks noChangeAspect="1"/>
          </p:cNvPicPr>
          <p:nvPr/>
        </p:nvPicPr>
        <p:blipFill>
          <a:blip r:embed="rId11">
            <a:biLevel thresh="75000"/>
          </a:blip>
          <a:stretch>
            <a:fillRect/>
          </a:stretch>
        </p:blipFill>
        <p:spPr>
          <a:xfrm>
            <a:off x="4274126" y="6838947"/>
            <a:ext cx="385425" cy="385425"/>
          </a:xfrm>
          <a:prstGeom prst="rect">
            <a:avLst/>
          </a:prstGeom>
          <a:solidFill>
            <a:schemeClr val="bg1"/>
          </a:solidFill>
        </p:spPr>
      </p:pic>
      <p:grpSp>
        <p:nvGrpSpPr>
          <p:cNvPr id="25" name="Group 24"/>
          <p:cNvGrpSpPr/>
          <p:nvPr/>
        </p:nvGrpSpPr>
        <p:grpSpPr>
          <a:xfrm>
            <a:off x="3359411" y="6849929"/>
            <a:ext cx="548571" cy="435550"/>
            <a:chOff x="3198710" y="6677293"/>
            <a:chExt cx="674693" cy="544290"/>
          </a:xfrm>
        </p:grpSpPr>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19231" y="6828316"/>
              <a:ext cx="296692" cy="298304"/>
            </a:xfrm>
            <a:prstGeom prst="rect">
              <a:avLst/>
            </a:prstGeom>
          </p:spPr>
        </p:pic>
        <p:pic>
          <p:nvPicPr>
            <p:cNvPr id="149" name="Picture 148"/>
            <p:cNvPicPr>
              <a:picLocks noChangeAspect="1"/>
            </p:cNvPicPr>
            <p:nvPr/>
          </p:nvPicPr>
          <p:blipFill>
            <a:blip r:embed="rId1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198710" y="6677293"/>
              <a:ext cx="674693" cy="544290"/>
            </a:xfrm>
            <a:prstGeom prst="rect">
              <a:avLst/>
            </a:prstGeom>
          </p:spPr>
        </p:pic>
      </p:grpSp>
      <p:pic>
        <p:nvPicPr>
          <p:cNvPr id="169" name="_-46.png"/>
          <p:cNvPicPr/>
          <p:nvPr/>
        </p:nvPicPr>
        <p:blipFill>
          <a:blip r:embed="rId14">
            <a:duotone>
              <a:schemeClr val="accent5">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Lst>
          </a:blip>
          <a:srcRect l="26174" t="17171" r="26174" b="17171"/>
          <a:stretch>
            <a:fillRect/>
          </a:stretch>
        </p:blipFill>
        <p:spPr>
          <a:xfrm>
            <a:off x="5537549" y="5823340"/>
            <a:ext cx="337007" cy="464347"/>
          </a:xfrm>
          <a:prstGeom prst="rect">
            <a:avLst/>
          </a:prstGeom>
          <a:solidFill>
            <a:schemeClr val="bg1"/>
          </a:solidFill>
          <a:ln w="3175" cap="flat">
            <a:noFill/>
            <a:miter lim="400000"/>
          </a:ln>
          <a:effectLst/>
        </p:spPr>
      </p:pic>
      <p:pic>
        <p:nvPicPr>
          <p:cNvPr id="170" name="Picture 169"/>
          <p:cNvPicPr>
            <a:picLocks noChangeAspect="1"/>
          </p:cNvPicPr>
          <p:nvPr/>
        </p:nvPicPr>
        <p:blipFill>
          <a:blip r:embed="rId16"/>
          <a:stretch>
            <a:fillRect/>
          </a:stretch>
        </p:blipFill>
        <p:spPr>
          <a:xfrm>
            <a:off x="2642133" y="6922613"/>
            <a:ext cx="408262" cy="301759"/>
          </a:xfrm>
          <a:prstGeom prst="rect">
            <a:avLst/>
          </a:prstGeom>
        </p:spPr>
      </p:pic>
      <p:grpSp>
        <p:nvGrpSpPr>
          <p:cNvPr id="13" name="Group 12"/>
          <p:cNvGrpSpPr/>
          <p:nvPr/>
        </p:nvGrpSpPr>
        <p:grpSpPr>
          <a:xfrm>
            <a:off x="592248" y="5676801"/>
            <a:ext cx="707233" cy="707233"/>
            <a:chOff x="7501911" y="4773057"/>
            <a:chExt cx="707233" cy="707233"/>
          </a:xfrm>
        </p:grpSpPr>
        <p:sp>
          <p:nvSpPr>
            <p:cNvPr id="112" name="Shape 482"/>
            <p:cNvSpPr/>
            <p:nvPr/>
          </p:nvSpPr>
          <p:spPr>
            <a:xfrm>
              <a:off x="7501911" y="477305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6" name="Picture 135"/>
            <p:cNvPicPr>
              <a:picLocks noChangeAspect="1"/>
            </p:cNvPicPr>
            <p:nvPr/>
          </p:nvPicPr>
          <p:blipFill>
            <a:blip r:embed="rId17">
              <a:biLevel thresh="50000"/>
            </a:blip>
            <a:stretch>
              <a:fillRect/>
            </a:stretch>
          </p:blipFill>
          <p:spPr>
            <a:xfrm>
              <a:off x="7671612" y="4947264"/>
              <a:ext cx="367830" cy="388265"/>
            </a:xfrm>
            <a:prstGeom prst="rect">
              <a:avLst/>
            </a:prstGeom>
          </p:spPr>
        </p:pic>
      </p:grpSp>
      <p:pic>
        <p:nvPicPr>
          <p:cNvPr id="91" name="Picture 90"/>
          <p:cNvPicPr>
            <a:picLocks noChangeAspect="1"/>
          </p:cNvPicPr>
          <p:nvPr/>
        </p:nvPicPr>
        <p:blipFill>
          <a:blip r:embed="rId18">
            <a:biLevel thresh="75000"/>
          </a:blip>
          <a:stretch>
            <a:fillRect/>
          </a:stretch>
        </p:blipFill>
        <p:spPr>
          <a:xfrm>
            <a:off x="5860000" y="6831084"/>
            <a:ext cx="432108" cy="440750"/>
          </a:xfrm>
          <a:prstGeom prst="rect">
            <a:avLst/>
          </a:prstGeom>
        </p:spPr>
      </p:pic>
      <p:grpSp>
        <p:nvGrpSpPr>
          <p:cNvPr id="5" name="Group 4"/>
          <p:cNvGrpSpPr/>
          <p:nvPr/>
        </p:nvGrpSpPr>
        <p:grpSpPr>
          <a:xfrm>
            <a:off x="1775422" y="5691523"/>
            <a:ext cx="707233" cy="707233"/>
            <a:chOff x="7667295" y="5586787"/>
            <a:chExt cx="707233" cy="707233"/>
          </a:xfrm>
        </p:grpSpPr>
        <p:sp>
          <p:nvSpPr>
            <p:cNvPr id="105" name="Shape 482"/>
            <p:cNvSpPr/>
            <p:nvPr/>
          </p:nvSpPr>
          <p:spPr>
            <a:xfrm>
              <a:off x="7667295" y="558678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03" name="Picture 102"/>
            <p:cNvPicPr>
              <a:picLocks noChangeAspect="1"/>
            </p:cNvPicPr>
            <p:nvPr/>
          </p:nvPicPr>
          <p:blipFill>
            <a:blip r:embed="rId19">
              <a:biLevel thresh="50000"/>
            </a:blip>
            <a:stretch>
              <a:fillRect/>
            </a:stretch>
          </p:blipFill>
          <p:spPr>
            <a:xfrm>
              <a:off x="7795341" y="5718604"/>
              <a:ext cx="548298" cy="417748"/>
            </a:xfrm>
            <a:prstGeom prst="rect">
              <a:avLst/>
            </a:prstGeom>
          </p:spPr>
        </p:pic>
      </p:grpSp>
      <p:grpSp>
        <p:nvGrpSpPr>
          <p:cNvPr id="19" name="Group 18"/>
          <p:cNvGrpSpPr/>
          <p:nvPr/>
        </p:nvGrpSpPr>
        <p:grpSpPr>
          <a:xfrm>
            <a:off x="1710782" y="4515782"/>
            <a:ext cx="751660" cy="692612"/>
            <a:chOff x="7776669" y="5031984"/>
            <a:chExt cx="751660" cy="692612"/>
          </a:xfrm>
        </p:grpSpPr>
        <p:sp>
          <p:nvSpPr>
            <p:cNvPr id="141" name="Shape 252"/>
            <p:cNvSpPr/>
            <p:nvPr/>
          </p:nvSpPr>
          <p:spPr>
            <a:xfrm>
              <a:off x="7776669" y="5031984"/>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6" name="Picture 145"/>
            <p:cNvPicPr>
              <a:picLocks noChangeAspect="1"/>
            </p:cNvPicPr>
            <p:nvPr/>
          </p:nvPicPr>
          <p:blipFill>
            <a:blip r:embed="rId20">
              <a:biLevel thresh="50000"/>
            </a:blip>
            <a:stretch>
              <a:fillRect/>
            </a:stretch>
          </p:blipFill>
          <p:spPr>
            <a:xfrm>
              <a:off x="7915165" y="5141397"/>
              <a:ext cx="474667" cy="474667"/>
            </a:xfrm>
            <a:prstGeom prst="rect">
              <a:avLst/>
            </a:prstGeom>
          </p:spPr>
        </p:pic>
      </p:grpSp>
      <p:grpSp>
        <p:nvGrpSpPr>
          <p:cNvPr id="23" name="Group 22"/>
          <p:cNvGrpSpPr/>
          <p:nvPr/>
        </p:nvGrpSpPr>
        <p:grpSpPr>
          <a:xfrm>
            <a:off x="2848292" y="4530726"/>
            <a:ext cx="751660" cy="692612"/>
            <a:chOff x="1817518" y="5607780"/>
            <a:chExt cx="751660" cy="692612"/>
          </a:xfrm>
        </p:grpSpPr>
        <p:sp>
          <p:nvSpPr>
            <p:cNvPr id="144" name="Shape 252"/>
            <p:cNvSpPr/>
            <p:nvPr/>
          </p:nvSpPr>
          <p:spPr>
            <a:xfrm>
              <a:off x="1817518" y="5607780"/>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63" name="Picture 162"/>
            <p:cNvPicPr>
              <a:picLocks noChangeAspect="1"/>
            </p:cNvPicPr>
            <p:nvPr/>
          </p:nvPicPr>
          <p:blipFill>
            <a:blip r:embed="rId21">
              <a:biLevel thresh="50000"/>
            </a:blip>
            <a:stretch>
              <a:fillRect/>
            </a:stretch>
          </p:blipFill>
          <p:spPr>
            <a:xfrm>
              <a:off x="1960226" y="5755930"/>
              <a:ext cx="479744" cy="396311"/>
            </a:xfrm>
            <a:prstGeom prst="rect">
              <a:avLst/>
            </a:prstGeom>
          </p:spPr>
        </p:pic>
      </p:grpSp>
      <p:grpSp>
        <p:nvGrpSpPr>
          <p:cNvPr id="22" name="Group 21"/>
          <p:cNvGrpSpPr/>
          <p:nvPr/>
        </p:nvGrpSpPr>
        <p:grpSpPr>
          <a:xfrm>
            <a:off x="4036176" y="4479531"/>
            <a:ext cx="751660" cy="692612"/>
            <a:chOff x="5913508" y="4650196"/>
            <a:chExt cx="751660" cy="692612"/>
          </a:xfrm>
        </p:grpSpPr>
        <p:sp>
          <p:nvSpPr>
            <p:cNvPr id="172" name="Shape 252"/>
            <p:cNvSpPr/>
            <p:nvPr/>
          </p:nvSpPr>
          <p:spPr>
            <a:xfrm>
              <a:off x="5913508" y="4650196"/>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4" name="Picture 173"/>
            <p:cNvPicPr>
              <a:picLocks noChangeAspect="1"/>
            </p:cNvPicPr>
            <p:nvPr/>
          </p:nvPicPr>
          <p:blipFill>
            <a:blip r:embed="rId22">
              <a:biLevel thresh="50000"/>
            </a:blip>
            <a:stretch>
              <a:fillRect/>
            </a:stretch>
          </p:blipFill>
          <p:spPr>
            <a:xfrm>
              <a:off x="6036915" y="4713616"/>
              <a:ext cx="472441" cy="501965"/>
            </a:xfrm>
            <a:prstGeom prst="rect">
              <a:avLst/>
            </a:prstGeom>
          </p:spPr>
        </p:pic>
      </p:grpSp>
      <p:grpSp>
        <p:nvGrpSpPr>
          <p:cNvPr id="24" name="Group 23"/>
          <p:cNvGrpSpPr/>
          <p:nvPr/>
        </p:nvGrpSpPr>
        <p:grpSpPr>
          <a:xfrm>
            <a:off x="4086879" y="5698833"/>
            <a:ext cx="751660" cy="692612"/>
            <a:chOff x="7855527" y="2681064"/>
            <a:chExt cx="751660" cy="692612"/>
          </a:xfrm>
        </p:grpSpPr>
        <p:sp>
          <p:nvSpPr>
            <p:cNvPr id="180" name="Shape 252"/>
            <p:cNvSpPr/>
            <p:nvPr/>
          </p:nvSpPr>
          <p:spPr>
            <a:xfrm>
              <a:off x="7855527" y="2681064"/>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2" name="Picture 181"/>
            <p:cNvPicPr>
              <a:picLocks noChangeAspect="1"/>
            </p:cNvPicPr>
            <p:nvPr/>
          </p:nvPicPr>
          <p:blipFill>
            <a:blip r:embed="rId23">
              <a:biLevel thresh="50000"/>
            </a:blip>
            <a:stretch>
              <a:fillRect/>
            </a:stretch>
          </p:blipFill>
          <p:spPr>
            <a:xfrm>
              <a:off x="7974711" y="2794159"/>
              <a:ext cx="510949" cy="510949"/>
            </a:xfrm>
            <a:prstGeom prst="rect">
              <a:avLst/>
            </a:prstGeom>
          </p:spPr>
        </p:pic>
      </p:grpSp>
      <p:grpSp>
        <p:nvGrpSpPr>
          <p:cNvPr id="3" name="Group 2"/>
          <p:cNvGrpSpPr/>
          <p:nvPr/>
        </p:nvGrpSpPr>
        <p:grpSpPr>
          <a:xfrm>
            <a:off x="2929017" y="5719359"/>
            <a:ext cx="707233" cy="707233"/>
            <a:chOff x="7538623" y="3988602"/>
            <a:chExt cx="707233" cy="707233"/>
          </a:xfrm>
        </p:grpSpPr>
        <p:sp>
          <p:nvSpPr>
            <p:cNvPr id="104" name="Shape 482"/>
            <p:cNvSpPr/>
            <p:nvPr/>
          </p:nvSpPr>
          <p:spPr>
            <a:xfrm>
              <a:off x="7538623" y="3988602"/>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24" name="Picture 123"/>
            <p:cNvPicPr>
              <a:picLocks noChangeAspect="1"/>
            </p:cNvPicPr>
            <p:nvPr/>
          </p:nvPicPr>
          <p:blipFill>
            <a:blip r:embed="rId23">
              <a:biLevel thresh="50000"/>
            </a:blip>
            <a:stretch>
              <a:fillRect/>
            </a:stretch>
          </p:blipFill>
          <p:spPr>
            <a:xfrm>
              <a:off x="7632441" y="4097992"/>
              <a:ext cx="510949" cy="510949"/>
            </a:xfrm>
            <a:prstGeom prst="rect">
              <a:avLst/>
            </a:prstGeom>
          </p:spPr>
        </p:pic>
      </p:grpSp>
      <p:grpSp>
        <p:nvGrpSpPr>
          <p:cNvPr id="12" name="Group 11"/>
          <p:cNvGrpSpPr/>
          <p:nvPr/>
        </p:nvGrpSpPr>
        <p:grpSpPr>
          <a:xfrm>
            <a:off x="507501" y="1901537"/>
            <a:ext cx="751660" cy="692612"/>
            <a:chOff x="8385305" y="3777728"/>
            <a:chExt cx="751660" cy="692612"/>
          </a:xfrm>
        </p:grpSpPr>
        <p:sp>
          <p:nvSpPr>
            <p:cNvPr id="143" name="Shape 252"/>
            <p:cNvSpPr/>
            <p:nvPr/>
          </p:nvSpPr>
          <p:spPr>
            <a:xfrm>
              <a:off x="8385305" y="3777728"/>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8" name="Picture 14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534427" y="3897326"/>
              <a:ext cx="453416" cy="453416"/>
            </a:xfrm>
            <a:prstGeom prst="rect">
              <a:avLst/>
            </a:prstGeom>
          </p:spPr>
        </p:pic>
      </p:grpSp>
      <p:grpSp>
        <p:nvGrpSpPr>
          <p:cNvPr id="14" name="Group 13"/>
          <p:cNvGrpSpPr/>
          <p:nvPr/>
        </p:nvGrpSpPr>
        <p:grpSpPr>
          <a:xfrm>
            <a:off x="1661784" y="1940694"/>
            <a:ext cx="751660" cy="692612"/>
            <a:chOff x="7920263" y="3797141"/>
            <a:chExt cx="751660" cy="692612"/>
          </a:xfrm>
        </p:grpSpPr>
        <p:sp>
          <p:nvSpPr>
            <p:cNvPr id="164" name="Shape 252"/>
            <p:cNvSpPr/>
            <p:nvPr/>
          </p:nvSpPr>
          <p:spPr>
            <a:xfrm>
              <a:off x="7920263" y="3797141"/>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66" name="Picture 165"/>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080625" y="3889901"/>
              <a:ext cx="453416" cy="453416"/>
            </a:xfrm>
            <a:prstGeom prst="rect">
              <a:avLst/>
            </a:prstGeom>
          </p:spPr>
        </p:pic>
      </p:grpSp>
      <p:grpSp>
        <p:nvGrpSpPr>
          <p:cNvPr id="185" name="Group 184"/>
          <p:cNvGrpSpPr/>
          <p:nvPr/>
        </p:nvGrpSpPr>
        <p:grpSpPr>
          <a:xfrm>
            <a:off x="7746517" y="3353954"/>
            <a:ext cx="751660" cy="692612"/>
            <a:chOff x="8385305" y="3777728"/>
            <a:chExt cx="751660" cy="692612"/>
          </a:xfrm>
        </p:grpSpPr>
        <p:sp>
          <p:nvSpPr>
            <p:cNvPr id="186" name="Shape 252"/>
            <p:cNvSpPr/>
            <p:nvPr/>
          </p:nvSpPr>
          <p:spPr>
            <a:xfrm>
              <a:off x="8385305" y="3777728"/>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7" name="Picture 186"/>
            <p:cNvPicPr>
              <a:picLocks noChangeAspect="1"/>
            </p:cNvPicPr>
            <p:nvPr/>
          </p:nvPicPr>
          <p:blipFill>
            <a:blip r:embed="rId26" cstate="print">
              <a:extLst>
                <a:ext uri="{BEBA8EAE-BF5A-486C-A8C5-ECC9F3942E4B}">
                  <a14:imgProps xmlns:a14="http://schemas.microsoft.com/office/drawing/2010/main">
                    <a14:imgLayer r:embed="rId27">
                      <a14:imgEffect>
                        <a14:saturation sat="0"/>
                      </a14:imgEffect>
                    </a14:imgLayer>
                  </a14:imgProps>
                </a:ext>
                <a:ext uri="{28A0092B-C50C-407E-A947-70E740481C1C}">
                  <a14:useLocalDpi xmlns:a14="http://schemas.microsoft.com/office/drawing/2010/main" val="0"/>
                </a:ext>
              </a:extLst>
            </a:blip>
            <a:stretch>
              <a:fillRect/>
            </a:stretch>
          </p:blipFill>
          <p:spPr>
            <a:xfrm>
              <a:off x="8534427" y="3897326"/>
              <a:ext cx="453416" cy="453416"/>
            </a:xfrm>
            <a:prstGeom prst="rect">
              <a:avLst/>
            </a:prstGeom>
          </p:spPr>
        </p:pic>
      </p:grpSp>
      <p:grpSp>
        <p:nvGrpSpPr>
          <p:cNvPr id="29" name="Group 28"/>
          <p:cNvGrpSpPr/>
          <p:nvPr/>
        </p:nvGrpSpPr>
        <p:grpSpPr>
          <a:xfrm>
            <a:off x="2800742" y="3219551"/>
            <a:ext cx="751660" cy="692612"/>
            <a:chOff x="8544326" y="2171039"/>
            <a:chExt cx="751660" cy="692612"/>
          </a:xfrm>
        </p:grpSpPr>
        <p:sp>
          <p:nvSpPr>
            <p:cNvPr id="197" name="Shape 252"/>
            <p:cNvSpPr/>
            <p:nvPr/>
          </p:nvSpPr>
          <p:spPr>
            <a:xfrm>
              <a:off x="8544326" y="2171039"/>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 name="Picture 27"/>
            <p:cNvPicPr>
              <a:picLocks noChangeAspect="1"/>
            </p:cNvPicPr>
            <p:nvPr/>
          </p:nvPicPr>
          <p:blipFill>
            <a:blip r:embed="rId28">
              <a:biLevel thresh="25000"/>
              <a:extLst>
                <a:ext uri="{28A0092B-C50C-407E-A947-70E740481C1C}">
                  <a14:useLocalDpi xmlns:a14="http://schemas.microsoft.com/office/drawing/2010/main" val="0"/>
                </a:ext>
              </a:extLst>
            </a:blip>
            <a:stretch>
              <a:fillRect/>
            </a:stretch>
          </p:blipFill>
          <p:spPr>
            <a:xfrm>
              <a:off x="8637229" y="2223893"/>
              <a:ext cx="562915" cy="562915"/>
            </a:xfrm>
            <a:prstGeom prst="rect">
              <a:avLst/>
            </a:prstGeom>
          </p:spPr>
        </p:pic>
      </p:grpSp>
      <p:grpSp>
        <p:nvGrpSpPr>
          <p:cNvPr id="31" name="Group 30"/>
          <p:cNvGrpSpPr/>
          <p:nvPr/>
        </p:nvGrpSpPr>
        <p:grpSpPr>
          <a:xfrm>
            <a:off x="4013333" y="3210096"/>
            <a:ext cx="751660" cy="692612"/>
            <a:chOff x="9079753" y="2125749"/>
            <a:chExt cx="751660" cy="692612"/>
          </a:xfrm>
        </p:grpSpPr>
        <p:sp>
          <p:nvSpPr>
            <p:cNvPr id="203" name="Shape 252"/>
            <p:cNvSpPr/>
            <p:nvPr/>
          </p:nvSpPr>
          <p:spPr>
            <a:xfrm>
              <a:off x="9079753" y="2125749"/>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29">
              <a:biLevel thresh="25000"/>
              <a:extLst>
                <a:ext uri="{28A0092B-C50C-407E-A947-70E740481C1C}">
                  <a14:useLocalDpi xmlns:a14="http://schemas.microsoft.com/office/drawing/2010/main" val="0"/>
                </a:ext>
              </a:extLst>
            </a:blip>
            <a:stretch>
              <a:fillRect/>
            </a:stretch>
          </p:blipFill>
          <p:spPr>
            <a:xfrm>
              <a:off x="9184520" y="2163926"/>
              <a:ext cx="555409" cy="555409"/>
            </a:xfrm>
            <a:prstGeom prst="rect">
              <a:avLst/>
            </a:prstGeom>
          </p:spPr>
        </p:pic>
      </p:grpSp>
      <p:grpSp>
        <p:nvGrpSpPr>
          <p:cNvPr id="33" name="Group 32"/>
          <p:cNvGrpSpPr/>
          <p:nvPr/>
        </p:nvGrpSpPr>
        <p:grpSpPr>
          <a:xfrm>
            <a:off x="5223179" y="3222468"/>
            <a:ext cx="751660" cy="692612"/>
            <a:chOff x="7665800" y="2224018"/>
            <a:chExt cx="751660" cy="692612"/>
          </a:xfrm>
        </p:grpSpPr>
        <p:sp>
          <p:nvSpPr>
            <p:cNvPr id="206" name="Shape 252"/>
            <p:cNvSpPr/>
            <p:nvPr/>
          </p:nvSpPr>
          <p:spPr>
            <a:xfrm>
              <a:off x="7665800" y="2224018"/>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2" name="Picture 31"/>
            <p:cNvPicPr>
              <a:picLocks noChangeAspect="1"/>
            </p:cNvPicPr>
            <p:nvPr/>
          </p:nvPicPr>
          <p:blipFill>
            <a:blip r:embed="rId30">
              <a:biLevel thresh="25000"/>
              <a:extLst>
                <a:ext uri="{28A0092B-C50C-407E-A947-70E740481C1C}">
                  <a14:useLocalDpi xmlns:a14="http://schemas.microsoft.com/office/drawing/2010/main" val="0"/>
                </a:ext>
              </a:extLst>
            </a:blip>
            <a:stretch>
              <a:fillRect/>
            </a:stretch>
          </p:blipFill>
          <p:spPr>
            <a:xfrm>
              <a:off x="7766551" y="2275467"/>
              <a:ext cx="565537" cy="565537"/>
            </a:xfrm>
            <a:prstGeom prst="rect">
              <a:avLst/>
            </a:prstGeom>
          </p:spPr>
        </p:pic>
      </p:grpSp>
      <p:grpSp>
        <p:nvGrpSpPr>
          <p:cNvPr id="35" name="Group 34"/>
          <p:cNvGrpSpPr/>
          <p:nvPr/>
        </p:nvGrpSpPr>
        <p:grpSpPr>
          <a:xfrm>
            <a:off x="542827" y="4479531"/>
            <a:ext cx="751660" cy="692612"/>
            <a:chOff x="8487970" y="1994397"/>
            <a:chExt cx="751660" cy="692612"/>
          </a:xfrm>
        </p:grpSpPr>
        <p:sp>
          <p:nvSpPr>
            <p:cNvPr id="209" name="Shape 252"/>
            <p:cNvSpPr/>
            <p:nvPr/>
          </p:nvSpPr>
          <p:spPr>
            <a:xfrm>
              <a:off x="8487970" y="1994397"/>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4" name="Picture 33"/>
            <p:cNvPicPr>
              <a:picLocks noChangeAspect="1"/>
            </p:cNvPicPr>
            <p:nvPr/>
          </p:nvPicPr>
          <p:blipFill>
            <a:blip r:embed="rId31">
              <a:biLevel thresh="25000"/>
              <a:extLst>
                <a:ext uri="{28A0092B-C50C-407E-A947-70E740481C1C}">
                  <a14:useLocalDpi xmlns:a14="http://schemas.microsoft.com/office/drawing/2010/main" val="0"/>
                </a:ext>
              </a:extLst>
            </a:blip>
            <a:stretch>
              <a:fillRect/>
            </a:stretch>
          </p:blipFill>
          <p:spPr>
            <a:xfrm>
              <a:off x="8633004" y="2109907"/>
              <a:ext cx="461592" cy="461592"/>
            </a:xfrm>
            <a:prstGeom prst="rect">
              <a:avLst/>
            </a:prstGeom>
          </p:spPr>
        </p:pic>
      </p:grpSp>
      <p:pic>
        <p:nvPicPr>
          <p:cNvPr id="220" name="Picture 219"/>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49585" y="6849929"/>
            <a:ext cx="641953" cy="331390"/>
          </a:xfrm>
          <a:prstGeom prst="rect">
            <a:avLst/>
          </a:prstGeom>
        </p:spPr>
      </p:pic>
      <p:grpSp>
        <p:nvGrpSpPr>
          <p:cNvPr id="52" name="Group 51"/>
          <p:cNvGrpSpPr/>
          <p:nvPr/>
        </p:nvGrpSpPr>
        <p:grpSpPr>
          <a:xfrm>
            <a:off x="8796129" y="3358302"/>
            <a:ext cx="751660" cy="692612"/>
            <a:chOff x="8030390" y="3485650"/>
            <a:chExt cx="751660" cy="692612"/>
          </a:xfrm>
        </p:grpSpPr>
        <p:grpSp>
          <p:nvGrpSpPr>
            <p:cNvPr id="181" name="Group 180"/>
            <p:cNvGrpSpPr/>
            <p:nvPr/>
          </p:nvGrpSpPr>
          <p:grpSpPr>
            <a:xfrm>
              <a:off x="8030390" y="3485650"/>
              <a:ext cx="751660" cy="692612"/>
              <a:chOff x="7920263" y="3797141"/>
              <a:chExt cx="751660" cy="692612"/>
            </a:xfrm>
          </p:grpSpPr>
          <p:sp>
            <p:nvSpPr>
              <p:cNvPr id="183" name="Shape 252"/>
              <p:cNvSpPr/>
              <p:nvPr/>
            </p:nvSpPr>
            <p:spPr>
              <a:xfrm>
                <a:off x="7920263" y="3797141"/>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4" name="Picture 183"/>
              <p:cNvPicPr>
                <a:picLocks noChangeAspect="1"/>
              </p:cNvPicPr>
              <p:nvPr/>
            </p:nvPicPr>
            <p:blipFill>
              <a:blip r:embed="rId25" cstate="print">
                <a:biLevel thresh="50000"/>
                <a:extLst>
                  <a:ext uri="{28A0092B-C50C-407E-A947-70E740481C1C}">
                    <a14:useLocalDpi xmlns:a14="http://schemas.microsoft.com/office/drawing/2010/main" val="0"/>
                  </a:ext>
                </a:extLst>
              </a:blip>
              <a:stretch>
                <a:fillRect/>
              </a:stretch>
            </p:blipFill>
            <p:spPr>
              <a:xfrm>
                <a:off x="8080625" y="3889901"/>
                <a:ext cx="453416" cy="453416"/>
              </a:xfrm>
              <a:prstGeom prst="rect">
                <a:avLst/>
              </a:prstGeom>
            </p:spPr>
          </p:pic>
        </p:grpSp>
        <p:cxnSp>
          <p:nvCxnSpPr>
            <p:cNvPr id="223" name="Straight Arrow Connector 222"/>
            <p:cNvCxnSpPr/>
            <p:nvPr/>
          </p:nvCxnSpPr>
          <p:spPr>
            <a:xfrm flipV="1">
              <a:off x="8417460" y="3677731"/>
              <a:ext cx="0" cy="299031"/>
            </a:xfrm>
            <a:prstGeom prst="straightConnector1">
              <a:avLst/>
            </a:prstGeom>
            <a:noFill/>
            <a:ln w="41275" cap="flat">
              <a:solidFill>
                <a:srgbClr val="8DC53F"/>
              </a:solidFill>
              <a:prstDash val="solid"/>
              <a:miter lim="400000"/>
              <a:headEnd type="none"/>
              <a:tailEnd type="arrow" w="med" len="sm"/>
            </a:ln>
            <a:effectLst/>
          </p:spPr>
          <p:style>
            <a:lnRef idx="0">
              <a:scrgbClr r="0" g="0" b="0"/>
            </a:lnRef>
            <a:fillRef idx="0">
              <a:scrgbClr r="0" g="0" b="0"/>
            </a:fillRef>
            <a:effectRef idx="0">
              <a:scrgbClr r="0" g="0" b="0"/>
            </a:effectRef>
            <a:fontRef idx="none"/>
          </p:style>
        </p:cxnSp>
      </p:grpSp>
      <p:grpSp>
        <p:nvGrpSpPr>
          <p:cNvPr id="51" name="Group 50"/>
          <p:cNvGrpSpPr/>
          <p:nvPr/>
        </p:nvGrpSpPr>
        <p:grpSpPr>
          <a:xfrm>
            <a:off x="7749763" y="4196645"/>
            <a:ext cx="751660" cy="692612"/>
            <a:chOff x="3164823" y="4430079"/>
            <a:chExt cx="751660" cy="692612"/>
          </a:xfrm>
        </p:grpSpPr>
        <p:grpSp>
          <p:nvGrpSpPr>
            <p:cNvPr id="37" name="Group 36"/>
            <p:cNvGrpSpPr/>
            <p:nvPr/>
          </p:nvGrpSpPr>
          <p:grpSpPr>
            <a:xfrm>
              <a:off x="3164823" y="4430079"/>
              <a:ext cx="751660" cy="692612"/>
              <a:chOff x="8844025" y="2101308"/>
              <a:chExt cx="751660" cy="692612"/>
            </a:xfrm>
          </p:grpSpPr>
          <p:sp>
            <p:nvSpPr>
              <p:cNvPr id="212" name="Shape 252"/>
              <p:cNvSpPr/>
              <p:nvPr/>
            </p:nvSpPr>
            <p:spPr>
              <a:xfrm>
                <a:off x="8844025" y="2101308"/>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6" name="Picture 35"/>
              <p:cNvPicPr>
                <a:picLocks noChangeAspect="1"/>
              </p:cNvPicPr>
              <p:nvPr/>
            </p:nvPicPr>
            <p:blipFill>
              <a:blip r:embed="rId33" cstate="print">
                <a:biLevel thresh="25000"/>
                <a:extLst>
                  <a:ext uri="{28A0092B-C50C-407E-A947-70E740481C1C}">
                    <a14:useLocalDpi xmlns:a14="http://schemas.microsoft.com/office/drawing/2010/main" val="0"/>
                  </a:ext>
                </a:extLst>
              </a:blip>
              <a:stretch>
                <a:fillRect/>
              </a:stretch>
            </p:blipFill>
            <p:spPr>
              <a:xfrm>
                <a:off x="8988625" y="2155968"/>
                <a:ext cx="496779" cy="496779"/>
              </a:xfrm>
              <a:prstGeom prst="rect">
                <a:avLst/>
              </a:prstGeom>
            </p:spPr>
          </p:pic>
        </p:grpSp>
        <p:cxnSp>
          <p:nvCxnSpPr>
            <p:cNvPr id="224" name="Straight Arrow Connector 223"/>
            <p:cNvCxnSpPr/>
            <p:nvPr/>
          </p:nvCxnSpPr>
          <p:spPr>
            <a:xfrm rot="10800000" flipV="1">
              <a:off x="3550395" y="4537190"/>
              <a:ext cx="0" cy="299031"/>
            </a:xfrm>
            <a:prstGeom prst="straightConnector1">
              <a:avLst/>
            </a:prstGeom>
            <a:noFill/>
            <a:ln w="41275" cap="flat">
              <a:solidFill>
                <a:srgbClr val="8DC53F"/>
              </a:solidFill>
              <a:prstDash val="solid"/>
              <a:miter lim="400000"/>
              <a:headEnd type="none"/>
              <a:tailEnd type="arrow" w="med" len="sm"/>
            </a:ln>
            <a:effectLst/>
          </p:spPr>
          <p:style>
            <a:lnRef idx="0">
              <a:scrgbClr r="0" g="0" b="0"/>
            </a:lnRef>
            <a:fillRef idx="0">
              <a:scrgbClr r="0" g="0" b="0"/>
            </a:fillRef>
            <a:effectRef idx="0">
              <a:scrgbClr r="0" g="0" b="0"/>
            </a:effectRef>
            <a:fontRef idx="none"/>
          </p:style>
        </p:cxnSp>
      </p:grpSp>
      <p:pic>
        <p:nvPicPr>
          <p:cNvPr id="230" name="Picture 229"/>
          <p:cNvPicPr>
            <a:picLocks noChangeAspect="1"/>
          </p:cNvPicPr>
          <p:nvPr/>
        </p:nvPicPr>
        <p:blipFill>
          <a:blip r:embed="rId34"/>
          <a:stretch>
            <a:fillRect/>
          </a:stretch>
        </p:blipFill>
        <p:spPr>
          <a:xfrm>
            <a:off x="6777008" y="6881437"/>
            <a:ext cx="236438" cy="236438"/>
          </a:xfrm>
          <a:prstGeom prst="rect">
            <a:avLst/>
          </a:prstGeom>
        </p:spPr>
      </p:pic>
      <p:grpSp>
        <p:nvGrpSpPr>
          <p:cNvPr id="55" name="Group 54"/>
          <p:cNvGrpSpPr/>
          <p:nvPr/>
        </p:nvGrpSpPr>
        <p:grpSpPr>
          <a:xfrm>
            <a:off x="8843669" y="4234639"/>
            <a:ext cx="751660" cy="692612"/>
            <a:chOff x="5310939" y="4500884"/>
            <a:chExt cx="751660" cy="692612"/>
          </a:xfrm>
        </p:grpSpPr>
        <p:grpSp>
          <p:nvGrpSpPr>
            <p:cNvPr id="225" name="Group 224"/>
            <p:cNvGrpSpPr/>
            <p:nvPr/>
          </p:nvGrpSpPr>
          <p:grpSpPr>
            <a:xfrm>
              <a:off x="5310939" y="4500884"/>
              <a:ext cx="751660" cy="692612"/>
              <a:chOff x="8030390" y="3485650"/>
              <a:chExt cx="751660" cy="692612"/>
            </a:xfrm>
          </p:grpSpPr>
          <p:grpSp>
            <p:nvGrpSpPr>
              <p:cNvPr id="226" name="Group 225"/>
              <p:cNvGrpSpPr/>
              <p:nvPr/>
            </p:nvGrpSpPr>
            <p:grpSpPr>
              <a:xfrm>
                <a:off x="8030390" y="3485650"/>
                <a:ext cx="751660" cy="692612"/>
                <a:chOff x="7920263" y="3797141"/>
                <a:chExt cx="751660" cy="692612"/>
              </a:xfrm>
            </p:grpSpPr>
            <p:sp>
              <p:nvSpPr>
                <p:cNvPr id="228" name="Shape 252"/>
                <p:cNvSpPr/>
                <p:nvPr/>
              </p:nvSpPr>
              <p:spPr>
                <a:xfrm>
                  <a:off x="7920263" y="3797141"/>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9" name="Picture 228"/>
                <p:cNvPicPr>
                  <a:picLocks noChangeAspect="1"/>
                </p:cNvPicPr>
                <p:nvPr/>
              </p:nvPicPr>
              <p:blipFill>
                <a:blip r:embed="rId25" cstate="print">
                  <a:biLevel thresh="50000"/>
                  <a:extLst>
                    <a:ext uri="{28A0092B-C50C-407E-A947-70E740481C1C}">
                      <a14:useLocalDpi xmlns:a14="http://schemas.microsoft.com/office/drawing/2010/main" val="0"/>
                    </a:ext>
                  </a:extLst>
                </a:blip>
                <a:stretch>
                  <a:fillRect/>
                </a:stretch>
              </p:blipFill>
              <p:spPr>
                <a:xfrm>
                  <a:off x="8080625" y="3889901"/>
                  <a:ext cx="453416" cy="453416"/>
                </a:xfrm>
                <a:prstGeom prst="rect">
                  <a:avLst/>
                </a:prstGeom>
              </p:spPr>
            </p:pic>
          </p:grpSp>
          <p:cxnSp>
            <p:nvCxnSpPr>
              <p:cNvPr id="227" name="Straight Arrow Connector 226"/>
              <p:cNvCxnSpPr/>
              <p:nvPr/>
            </p:nvCxnSpPr>
            <p:spPr>
              <a:xfrm flipV="1">
                <a:off x="8417460" y="3677731"/>
                <a:ext cx="0" cy="299031"/>
              </a:xfrm>
              <a:prstGeom prst="straightConnector1">
                <a:avLst/>
              </a:prstGeom>
              <a:noFill/>
              <a:ln w="41275" cap="flat">
                <a:solidFill>
                  <a:srgbClr val="8DC53F"/>
                </a:solidFill>
                <a:prstDash val="solid"/>
                <a:miter lim="400000"/>
                <a:headEnd type="none"/>
                <a:tailEnd type="arrow" w="med" len="sm"/>
              </a:ln>
              <a:effectLst/>
            </p:spPr>
            <p:style>
              <a:lnRef idx="0">
                <a:scrgbClr r="0" g="0" b="0"/>
              </a:lnRef>
              <a:fillRef idx="0">
                <a:scrgbClr r="0" g="0" b="0"/>
              </a:fillRef>
              <a:effectRef idx="0">
                <a:scrgbClr r="0" g="0" b="0"/>
              </a:effectRef>
              <a:fontRef idx="none"/>
            </p:style>
          </p:cxnSp>
        </p:grpSp>
        <p:sp>
          <p:nvSpPr>
            <p:cNvPr id="54" name="TextBox 53"/>
            <p:cNvSpPr txBox="1"/>
            <p:nvPr/>
          </p:nvSpPr>
          <p:spPr>
            <a:xfrm>
              <a:off x="5412621" y="4521156"/>
              <a:ext cx="239648" cy="217847"/>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900" i="0" u="none" strike="noStrike" cap="none" spc="0" normalizeH="0" baseline="0" dirty="0" smtClean="0">
                  <a:ln>
                    <a:noFill/>
                  </a:ln>
                  <a:solidFill>
                    <a:schemeClr val="bg1"/>
                  </a:solidFill>
                  <a:effectLst/>
                  <a:uFillTx/>
                  <a:latin typeface="Helvetica" panose="020B0604020202020204" pitchFamily="34" charset="0"/>
                  <a:cs typeface="Helvetica" panose="020B0604020202020204" pitchFamily="34" charset="0"/>
                  <a:sym typeface="Helvetica Light"/>
                </a:rPr>
                <a:t>GT</a:t>
              </a:r>
              <a:endParaRPr kumimoji="0" lang="en-US" sz="9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grpSp>
      <p:sp>
        <p:nvSpPr>
          <p:cNvPr id="126" name="Shape 254"/>
          <p:cNvSpPr/>
          <p:nvPr/>
        </p:nvSpPr>
        <p:spPr>
          <a:xfrm>
            <a:off x="554590" y="2681252"/>
            <a:ext cx="70051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BARE METAL </a:t>
            </a:r>
          </a:p>
          <a:p>
            <a:pPr lvl="0">
              <a:defRPr sz="1800" b="0">
                <a:solidFill>
                  <a:srgbClr val="000000"/>
                </a:solidFill>
              </a:defRPr>
            </a:pPr>
            <a:r>
              <a:rPr lang="en-US" sz="800" b="1" dirty="0" smtClean="0">
                <a:solidFill>
                  <a:srgbClr val="4277BB"/>
                </a:solidFill>
              </a:rPr>
              <a:t>SERVER</a:t>
            </a:r>
            <a:endParaRPr sz="800" b="1" dirty="0">
              <a:solidFill>
                <a:srgbClr val="4277BB"/>
              </a:solidFill>
            </a:endParaRPr>
          </a:p>
        </p:txBody>
      </p:sp>
      <p:sp>
        <p:nvSpPr>
          <p:cNvPr id="127" name="Shape 254"/>
          <p:cNvSpPr/>
          <p:nvPr/>
        </p:nvSpPr>
        <p:spPr>
          <a:xfrm>
            <a:off x="1832624" y="2700222"/>
            <a:ext cx="47769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 </a:t>
            </a:r>
          </a:p>
          <a:p>
            <a:pPr lvl="0">
              <a:defRPr sz="1800" b="0">
                <a:solidFill>
                  <a:srgbClr val="000000"/>
                </a:solidFill>
              </a:defRPr>
            </a:pPr>
            <a:r>
              <a:rPr lang="en-US" sz="800" b="1" dirty="0" smtClean="0">
                <a:solidFill>
                  <a:srgbClr val="4277BB"/>
                </a:solidFill>
              </a:rPr>
              <a:t>MACHINE</a:t>
            </a:r>
            <a:endParaRPr sz="800" b="1" dirty="0">
              <a:solidFill>
                <a:srgbClr val="4277BB"/>
              </a:solidFill>
            </a:endParaRPr>
          </a:p>
        </p:txBody>
      </p:sp>
      <p:sp>
        <p:nvSpPr>
          <p:cNvPr id="128" name="Shape 254"/>
          <p:cNvSpPr/>
          <p:nvPr/>
        </p:nvSpPr>
        <p:spPr>
          <a:xfrm>
            <a:off x="2831642" y="2701879"/>
            <a:ext cx="71654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 </a:t>
            </a:r>
          </a:p>
          <a:p>
            <a:pPr lvl="0">
              <a:defRPr sz="1800" b="0">
                <a:solidFill>
                  <a:srgbClr val="000000"/>
                </a:solidFill>
              </a:defRPr>
            </a:pPr>
            <a:r>
              <a:rPr lang="en-US" sz="800" b="1" dirty="0" smtClean="0">
                <a:solidFill>
                  <a:srgbClr val="4277BB"/>
                </a:solidFill>
              </a:rPr>
              <a:t>MACHINE (GT)</a:t>
            </a:r>
            <a:endParaRPr sz="800" b="1" dirty="0">
              <a:solidFill>
                <a:srgbClr val="4277BB"/>
              </a:solidFill>
            </a:endParaRPr>
          </a:p>
        </p:txBody>
      </p:sp>
      <p:sp>
        <p:nvSpPr>
          <p:cNvPr id="129" name="Shape 254"/>
          <p:cNvSpPr/>
          <p:nvPr/>
        </p:nvSpPr>
        <p:spPr>
          <a:xfrm>
            <a:off x="3970351" y="3960917"/>
            <a:ext cx="90088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STORAGE</a:t>
            </a:r>
            <a:endParaRPr sz="800" b="1" dirty="0">
              <a:solidFill>
                <a:srgbClr val="4277BB"/>
              </a:solidFill>
            </a:endParaRPr>
          </a:p>
        </p:txBody>
      </p:sp>
      <p:sp>
        <p:nvSpPr>
          <p:cNvPr id="137" name="Shape 254"/>
          <p:cNvSpPr/>
          <p:nvPr/>
        </p:nvSpPr>
        <p:spPr>
          <a:xfrm>
            <a:off x="5115377" y="3965208"/>
            <a:ext cx="98264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 OBJECT STORAGE</a:t>
            </a:r>
            <a:endParaRPr sz="800" b="1" dirty="0">
              <a:solidFill>
                <a:srgbClr val="4277BB"/>
              </a:solidFill>
            </a:endParaRPr>
          </a:p>
        </p:txBody>
      </p:sp>
      <p:sp>
        <p:nvSpPr>
          <p:cNvPr id="138" name="Shape 254"/>
          <p:cNvSpPr/>
          <p:nvPr/>
        </p:nvSpPr>
        <p:spPr>
          <a:xfrm>
            <a:off x="6334350" y="3937766"/>
            <a:ext cx="106760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CONTENT DELIVERY </a:t>
            </a:r>
          </a:p>
          <a:p>
            <a:pPr lvl="0">
              <a:defRPr sz="1800" b="0">
                <a:solidFill>
                  <a:srgbClr val="000000"/>
                </a:solidFill>
              </a:defRPr>
            </a:pPr>
            <a:r>
              <a:rPr lang="en-US" sz="800" b="1" dirty="0" smtClean="0">
                <a:solidFill>
                  <a:srgbClr val="4277BB"/>
                </a:solidFill>
              </a:rPr>
              <a:t>NETWORK</a:t>
            </a:r>
            <a:endParaRPr sz="800" b="1" dirty="0">
              <a:solidFill>
                <a:srgbClr val="4277BB"/>
              </a:solidFill>
            </a:endParaRPr>
          </a:p>
        </p:txBody>
      </p:sp>
      <p:sp>
        <p:nvSpPr>
          <p:cNvPr id="139" name="Shape 254"/>
          <p:cNvSpPr/>
          <p:nvPr/>
        </p:nvSpPr>
        <p:spPr>
          <a:xfrm>
            <a:off x="576650" y="5215089"/>
            <a:ext cx="64921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DIRECT LINK</a:t>
            </a:r>
            <a:endParaRPr sz="800" b="1" dirty="0">
              <a:solidFill>
                <a:srgbClr val="4277BB"/>
              </a:solidFill>
            </a:endParaRPr>
          </a:p>
        </p:txBody>
      </p:sp>
      <p:sp>
        <p:nvSpPr>
          <p:cNvPr id="142" name="Shape 254"/>
          <p:cNvSpPr/>
          <p:nvPr/>
        </p:nvSpPr>
        <p:spPr>
          <a:xfrm>
            <a:off x="1874506" y="5250495"/>
            <a:ext cx="43281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ROUTER</a:t>
            </a:r>
            <a:endParaRPr sz="800" b="1" dirty="0">
              <a:solidFill>
                <a:srgbClr val="4277BB"/>
              </a:solidFill>
            </a:endParaRPr>
          </a:p>
        </p:txBody>
      </p:sp>
      <p:sp>
        <p:nvSpPr>
          <p:cNvPr id="145" name="Shape 254"/>
          <p:cNvSpPr/>
          <p:nvPr/>
        </p:nvSpPr>
        <p:spPr>
          <a:xfrm>
            <a:off x="3057412" y="5241303"/>
            <a:ext cx="39914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BRIDGE</a:t>
            </a:r>
            <a:endParaRPr sz="800" b="1" dirty="0">
              <a:solidFill>
                <a:srgbClr val="4277BB"/>
              </a:solidFill>
            </a:endParaRPr>
          </a:p>
        </p:txBody>
      </p:sp>
      <p:sp>
        <p:nvSpPr>
          <p:cNvPr id="150" name="Shape 254"/>
          <p:cNvSpPr/>
          <p:nvPr/>
        </p:nvSpPr>
        <p:spPr>
          <a:xfrm>
            <a:off x="4016274" y="5217345"/>
            <a:ext cx="89287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LOAD BALANCER</a:t>
            </a:r>
            <a:endParaRPr sz="800" b="1" dirty="0">
              <a:solidFill>
                <a:srgbClr val="4277BB"/>
              </a:solidFill>
            </a:endParaRPr>
          </a:p>
        </p:txBody>
      </p:sp>
      <p:sp>
        <p:nvSpPr>
          <p:cNvPr id="154" name="Shape 254"/>
          <p:cNvSpPr/>
          <p:nvPr/>
        </p:nvSpPr>
        <p:spPr>
          <a:xfrm>
            <a:off x="3171671" y="6460539"/>
            <a:ext cx="21159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VPN</a:t>
            </a:r>
            <a:endParaRPr sz="800" b="1" dirty="0">
              <a:solidFill>
                <a:srgbClr val="4277BB"/>
              </a:solidFill>
            </a:endParaRPr>
          </a:p>
        </p:txBody>
      </p:sp>
      <p:sp>
        <p:nvSpPr>
          <p:cNvPr id="156" name="Shape 254"/>
          <p:cNvSpPr/>
          <p:nvPr/>
        </p:nvSpPr>
        <p:spPr>
          <a:xfrm>
            <a:off x="3861776" y="2691450"/>
            <a:ext cx="105477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 </a:t>
            </a:r>
          </a:p>
          <a:p>
            <a:pPr lvl="0">
              <a:defRPr sz="1800" b="0">
                <a:solidFill>
                  <a:srgbClr val="000000"/>
                </a:solidFill>
              </a:defRPr>
            </a:pPr>
            <a:r>
              <a:rPr lang="en-US" sz="800" b="1" dirty="0" smtClean="0">
                <a:solidFill>
                  <a:srgbClr val="4277BB"/>
                </a:solidFill>
              </a:rPr>
              <a:t>ROUTER APPLIANCE</a:t>
            </a:r>
            <a:endParaRPr sz="800" b="1" dirty="0">
              <a:solidFill>
                <a:srgbClr val="4277BB"/>
              </a:solidFill>
            </a:endParaRPr>
          </a:p>
        </p:txBody>
      </p:sp>
      <p:sp>
        <p:nvSpPr>
          <p:cNvPr id="157" name="Shape 254"/>
          <p:cNvSpPr/>
          <p:nvPr/>
        </p:nvSpPr>
        <p:spPr>
          <a:xfrm>
            <a:off x="4373708" y="6457611"/>
            <a:ext cx="21159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VPN</a:t>
            </a:r>
            <a:endParaRPr sz="800" b="1" dirty="0">
              <a:solidFill>
                <a:srgbClr val="4277BB"/>
              </a:solidFill>
            </a:endParaRPr>
          </a:p>
        </p:txBody>
      </p:sp>
      <p:sp>
        <p:nvSpPr>
          <p:cNvPr id="158" name="Shape 254"/>
          <p:cNvSpPr/>
          <p:nvPr/>
        </p:nvSpPr>
        <p:spPr>
          <a:xfrm>
            <a:off x="706067" y="6427846"/>
            <a:ext cx="52899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FIREWALL</a:t>
            </a:r>
            <a:endParaRPr sz="800" b="1" dirty="0">
              <a:solidFill>
                <a:srgbClr val="4277BB"/>
              </a:solidFill>
            </a:endParaRPr>
          </a:p>
        </p:txBody>
      </p:sp>
      <p:sp>
        <p:nvSpPr>
          <p:cNvPr id="159" name="Shape 254"/>
          <p:cNvSpPr/>
          <p:nvPr/>
        </p:nvSpPr>
        <p:spPr>
          <a:xfrm>
            <a:off x="1670015" y="6444638"/>
            <a:ext cx="93455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GATEWAY</a:t>
            </a:r>
            <a:endParaRPr sz="800" b="1" dirty="0">
              <a:solidFill>
                <a:srgbClr val="4277BB"/>
              </a:solidFill>
            </a:endParaRPr>
          </a:p>
        </p:txBody>
      </p:sp>
      <p:sp>
        <p:nvSpPr>
          <p:cNvPr id="160" name="Shape 254"/>
          <p:cNvSpPr/>
          <p:nvPr/>
        </p:nvSpPr>
        <p:spPr>
          <a:xfrm>
            <a:off x="5522289" y="4969150"/>
            <a:ext cx="16030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FIP</a:t>
            </a:r>
            <a:endParaRPr sz="800" b="1" dirty="0">
              <a:solidFill>
                <a:srgbClr val="4277BB"/>
              </a:solidFill>
            </a:endParaRPr>
          </a:p>
        </p:txBody>
      </p:sp>
      <p:sp>
        <p:nvSpPr>
          <p:cNvPr id="161" name="Shape 254"/>
          <p:cNvSpPr/>
          <p:nvPr/>
        </p:nvSpPr>
        <p:spPr>
          <a:xfrm>
            <a:off x="1698176" y="7261160"/>
            <a:ext cx="60914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CLOUD </a:t>
            </a:r>
          </a:p>
          <a:p>
            <a:pPr lvl="0">
              <a:defRPr sz="1800" b="0">
                <a:solidFill>
                  <a:srgbClr val="000000"/>
                </a:solidFill>
              </a:defRPr>
            </a:pPr>
            <a:r>
              <a:rPr lang="en-US" sz="800" b="1" dirty="0" smtClean="0">
                <a:solidFill>
                  <a:srgbClr val="4277BB"/>
                </a:solidFill>
              </a:rPr>
              <a:t>LOGO</a:t>
            </a:r>
            <a:endParaRPr sz="800" b="1" dirty="0">
              <a:solidFill>
                <a:srgbClr val="4277BB"/>
              </a:solidFill>
            </a:endParaRPr>
          </a:p>
        </p:txBody>
      </p:sp>
      <p:sp>
        <p:nvSpPr>
          <p:cNvPr id="162" name="Shape 254"/>
          <p:cNvSpPr/>
          <p:nvPr/>
        </p:nvSpPr>
        <p:spPr>
          <a:xfrm>
            <a:off x="2582513" y="7271834"/>
            <a:ext cx="54341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VPC LOGO</a:t>
            </a:r>
            <a:endParaRPr sz="800" b="1" dirty="0">
              <a:solidFill>
                <a:srgbClr val="4277BB"/>
              </a:solidFill>
            </a:endParaRPr>
          </a:p>
        </p:txBody>
      </p:sp>
      <p:sp>
        <p:nvSpPr>
          <p:cNvPr id="165" name="Shape 254"/>
          <p:cNvSpPr/>
          <p:nvPr/>
        </p:nvSpPr>
        <p:spPr>
          <a:xfrm>
            <a:off x="3411683" y="7273810"/>
            <a:ext cx="528991"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CLASSIC </a:t>
            </a:r>
          </a:p>
          <a:p>
            <a:pPr lvl="0">
              <a:defRPr sz="1800" b="0">
                <a:solidFill>
                  <a:srgbClr val="000000"/>
                </a:solidFill>
              </a:defRPr>
            </a:pPr>
            <a:r>
              <a:rPr lang="en-US" sz="800" b="1" dirty="0" smtClean="0">
                <a:solidFill>
                  <a:srgbClr val="4277BB"/>
                </a:solidFill>
              </a:rPr>
              <a:t>NETWORK</a:t>
            </a:r>
          </a:p>
          <a:p>
            <a:pPr lvl="0">
              <a:defRPr sz="1800" b="0">
                <a:solidFill>
                  <a:srgbClr val="000000"/>
                </a:solidFill>
              </a:defRPr>
            </a:pPr>
            <a:r>
              <a:rPr lang="en-US" sz="800" b="1" dirty="0" smtClean="0">
                <a:solidFill>
                  <a:srgbClr val="4277BB"/>
                </a:solidFill>
              </a:rPr>
              <a:t>LOGO</a:t>
            </a:r>
            <a:endParaRPr sz="800" b="1" dirty="0">
              <a:solidFill>
                <a:srgbClr val="4277BB"/>
              </a:solidFill>
            </a:endParaRPr>
          </a:p>
        </p:txBody>
      </p:sp>
      <p:sp>
        <p:nvSpPr>
          <p:cNvPr id="167" name="Shape 254"/>
          <p:cNvSpPr/>
          <p:nvPr/>
        </p:nvSpPr>
        <p:spPr>
          <a:xfrm>
            <a:off x="4123600" y="7297931"/>
            <a:ext cx="714939"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 ENTERPRISE </a:t>
            </a:r>
          </a:p>
          <a:p>
            <a:pPr lvl="0">
              <a:defRPr sz="1800" b="0">
                <a:solidFill>
                  <a:srgbClr val="000000"/>
                </a:solidFill>
              </a:defRPr>
            </a:pPr>
            <a:r>
              <a:rPr lang="en-US" sz="800" b="1" dirty="0" smtClean="0">
                <a:solidFill>
                  <a:srgbClr val="4277BB"/>
                </a:solidFill>
              </a:rPr>
              <a:t>NETWORK</a:t>
            </a:r>
          </a:p>
          <a:p>
            <a:pPr lvl="0">
              <a:defRPr sz="1800" b="0">
                <a:solidFill>
                  <a:srgbClr val="000000"/>
                </a:solidFill>
              </a:defRPr>
            </a:pPr>
            <a:r>
              <a:rPr lang="en-US" sz="800" b="1" dirty="0" smtClean="0">
                <a:solidFill>
                  <a:srgbClr val="4277BB"/>
                </a:solidFill>
              </a:rPr>
              <a:t> LOGO</a:t>
            </a:r>
            <a:endParaRPr sz="800" b="1" dirty="0">
              <a:solidFill>
                <a:srgbClr val="4277BB"/>
              </a:solidFill>
            </a:endParaRPr>
          </a:p>
        </p:txBody>
      </p:sp>
      <p:sp>
        <p:nvSpPr>
          <p:cNvPr id="168" name="Shape 254"/>
          <p:cNvSpPr/>
          <p:nvPr/>
        </p:nvSpPr>
        <p:spPr>
          <a:xfrm>
            <a:off x="5070724" y="7285479"/>
            <a:ext cx="557845"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 PUBLIC </a:t>
            </a:r>
          </a:p>
          <a:p>
            <a:pPr lvl="0">
              <a:defRPr sz="1800" b="0">
                <a:solidFill>
                  <a:srgbClr val="000000"/>
                </a:solidFill>
              </a:defRPr>
            </a:pPr>
            <a:r>
              <a:rPr lang="en-US" sz="800" b="1" dirty="0" smtClean="0">
                <a:solidFill>
                  <a:srgbClr val="4277BB"/>
                </a:solidFill>
              </a:rPr>
              <a:t>NETWORK </a:t>
            </a:r>
          </a:p>
          <a:p>
            <a:pPr lvl="0">
              <a:defRPr sz="1800" b="0">
                <a:solidFill>
                  <a:srgbClr val="000000"/>
                </a:solidFill>
              </a:defRPr>
            </a:pPr>
            <a:r>
              <a:rPr lang="en-US" sz="800" b="1" dirty="0" smtClean="0">
                <a:solidFill>
                  <a:srgbClr val="4277BB"/>
                </a:solidFill>
              </a:rPr>
              <a:t>LOGO</a:t>
            </a:r>
            <a:endParaRPr sz="800" b="1" dirty="0">
              <a:solidFill>
                <a:srgbClr val="4277BB"/>
              </a:solidFill>
            </a:endParaRPr>
          </a:p>
        </p:txBody>
      </p:sp>
      <p:sp>
        <p:nvSpPr>
          <p:cNvPr id="171" name="Shape 254"/>
          <p:cNvSpPr/>
          <p:nvPr/>
        </p:nvSpPr>
        <p:spPr>
          <a:xfrm>
            <a:off x="5745630" y="7297931"/>
            <a:ext cx="78547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MARKETPLACE</a:t>
            </a:r>
          </a:p>
          <a:p>
            <a:pPr lvl="0">
              <a:defRPr sz="1800" b="0">
                <a:solidFill>
                  <a:srgbClr val="000000"/>
                </a:solidFill>
              </a:defRPr>
            </a:pPr>
            <a:r>
              <a:rPr lang="en-US" sz="800" b="1" dirty="0" smtClean="0">
                <a:solidFill>
                  <a:srgbClr val="4277BB"/>
                </a:solidFill>
              </a:rPr>
              <a:t>LOGO</a:t>
            </a:r>
            <a:endParaRPr sz="800" b="1" dirty="0">
              <a:solidFill>
                <a:srgbClr val="4277BB"/>
              </a:solidFill>
            </a:endParaRPr>
          </a:p>
        </p:txBody>
      </p:sp>
      <p:sp>
        <p:nvSpPr>
          <p:cNvPr id="173" name="Shape 254"/>
          <p:cNvSpPr/>
          <p:nvPr/>
        </p:nvSpPr>
        <p:spPr>
          <a:xfrm>
            <a:off x="6708269" y="7271834"/>
            <a:ext cx="474489"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GT LOGO</a:t>
            </a:r>
            <a:endParaRPr sz="800" b="1" dirty="0">
              <a:solidFill>
                <a:srgbClr val="4277BB"/>
              </a:solidFill>
            </a:endParaRPr>
          </a:p>
        </p:txBody>
      </p:sp>
      <p:sp>
        <p:nvSpPr>
          <p:cNvPr id="175" name="Shape 254"/>
          <p:cNvSpPr/>
          <p:nvPr/>
        </p:nvSpPr>
        <p:spPr>
          <a:xfrm>
            <a:off x="5613594" y="6402101"/>
            <a:ext cx="20999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ACL</a:t>
            </a:r>
            <a:endParaRPr sz="800" b="1" dirty="0">
              <a:solidFill>
                <a:srgbClr val="4277BB"/>
              </a:solidFill>
            </a:endParaRPr>
          </a:p>
        </p:txBody>
      </p:sp>
      <p:sp>
        <p:nvSpPr>
          <p:cNvPr id="190" name="Shape 254"/>
          <p:cNvSpPr/>
          <p:nvPr/>
        </p:nvSpPr>
        <p:spPr>
          <a:xfrm>
            <a:off x="6419647" y="6402225"/>
            <a:ext cx="51296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INTERNET</a:t>
            </a:r>
            <a:endParaRPr sz="800" b="1" dirty="0">
              <a:solidFill>
                <a:srgbClr val="4277BB"/>
              </a:solidFill>
            </a:endParaRPr>
          </a:p>
        </p:txBody>
      </p:sp>
      <p:pic>
        <p:nvPicPr>
          <p:cNvPr id="11" name="Picture 10"/>
          <p:cNvPicPr>
            <a:picLocks noChangeAspect="1"/>
          </p:cNvPicPr>
          <p:nvPr/>
        </p:nvPicPr>
        <p:blipFill>
          <a:blip r:embed="rId35"/>
          <a:stretch>
            <a:fillRect/>
          </a:stretch>
        </p:blipFill>
        <p:spPr>
          <a:xfrm>
            <a:off x="6397558" y="5823340"/>
            <a:ext cx="590550" cy="466725"/>
          </a:xfrm>
          <a:prstGeom prst="rect">
            <a:avLst/>
          </a:prstGeom>
        </p:spPr>
      </p:pic>
      <p:grpSp>
        <p:nvGrpSpPr>
          <p:cNvPr id="16" name="Group 15"/>
          <p:cNvGrpSpPr/>
          <p:nvPr/>
        </p:nvGrpSpPr>
        <p:grpSpPr>
          <a:xfrm>
            <a:off x="8875319" y="5208394"/>
            <a:ext cx="751660" cy="692612"/>
            <a:chOff x="7746518" y="4288859"/>
            <a:chExt cx="751660" cy="692612"/>
          </a:xfrm>
        </p:grpSpPr>
        <p:sp>
          <p:nvSpPr>
            <p:cNvPr id="188" name="Shape 252"/>
            <p:cNvSpPr/>
            <p:nvPr/>
          </p:nvSpPr>
          <p:spPr>
            <a:xfrm>
              <a:off x="7746518" y="4288859"/>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5" name="Picture 14"/>
            <p:cNvPicPr>
              <a:picLocks noChangeAspect="1"/>
            </p:cNvPicPr>
            <p:nvPr/>
          </p:nvPicPr>
          <p:blipFill>
            <a:blip r:embed="rId36" cstate="print">
              <a:extLst>
                <a:ext uri="{BEBA8EAE-BF5A-486C-A8C5-ECC9F3942E4B}">
                  <a14:imgProps xmlns:a14="http://schemas.microsoft.com/office/drawing/2010/main">
                    <a14:imgLayer r:embed="rId3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872765" y="4362923"/>
              <a:ext cx="499165" cy="499165"/>
            </a:xfrm>
            <a:prstGeom prst="rect">
              <a:avLst/>
            </a:prstGeom>
          </p:spPr>
        </p:pic>
      </p:grpSp>
      <p:grpSp>
        <p:nvGrpSpPr>
          <p:cNvPr id="21" name="Group 20"/>
          <p:cNvGrpSpPr/>
          <p:nvPr/>
        </p:nvGrpSpPr>
        <p:grpSpPr>
          <a:xfrm>
            <a:off x="2770744" y="1940694"/>
            <a:ext cx="751660" cy="692612"/>
            <a:chOff x="8856284" y="4315697"/>
            <a:chExt cx="751660" cy="692612"/>
          </a:xfrm>
        </p:grpSpPr>
        <p:grpSp>
          <p:nvGrpSpPr>
            <p:cNvPr id="176" name="Group 175"/>
            <p:cNvGrpSpPr/>
            <p:nvPr/>
          </p:nvGrpSpPr>
          <p:grpSpPr>
            <a:xfrm>
              <a:off x="8856284" y="4315697"/>
              <a:ext cx="751660" cy="692612"/>
              <a:chOff x="7920263" y="3797141"/>
              <a:chExt cx="751660" cy="692612"/>
            </a:xfrm>
          </p:grpSpPr>
          <p:sp>
            <p:nvSpPr>
              <p:cNvPr id="177" name="Shape 252"/>
              <p:cNvSpPr/>
              <p:nvPr/>
            </p:nvSpPr>
            <p:spPr>
              <a:xfrm>
                <a:off x="7920263" y="3797141"/>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8" name="Picture 177"/>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080625" y="3889901"/>
                <a:ext cx="453416" cy="453416"/>
              </a:xfrm>
              <a:prstGeom prst="rect">
                <a:avLst/>
              </a:prstGeom>
            </p:spPr>
          </p:pic>
        </p:grpSp>
        <p:sp>
          <p:nvSpPr>
            <p:cNvPr id="191" name="TextBox 190"/>
            <p:cNvSpPr txBox="1"/>
            <p:nvPr/>
          </p:nvSpPr>
          <p:spPr>
            <a:xfrm>
              <a:off x="8915622" y="4363098"/>
              <a:ext cx="239648" cy="217847"/>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900" i="0" u="none" strike="noStrike" cap="none" spc="0" normalizeH="0" baseline="0" dirty="0" smtClean="0">
                  <a:ln>
                    <a:noFill/>
                  </a:ln>
                  <a:solidFill>
                    <a:schemeClr val="bg1"/>
                  </a:solidFill>
                  <a:effectLst/>
                  <a:uFillTx/>
                  <a:latin typeface="Helvetica" panose="020B0604020202020204" pitchFamily="34" charset="0"/>
                  <a:cs typeface="Helvetica" panose="020B0604020202020204" pitchFamily="34" charset="0"/>
                  <a:sym typeface="Helvetica Light"/>
                </a:rPr>
                <a:t>GT</a:t>
              </a:r>
              <a:endParaRPr kumimoji="0" lang="en-US" sz="900" i="0" u="none" strike="noStrike" cap="none" spc="0" normalizeH="0" baseline="0" dirty="0">
                <a:ln>
                  <a:noFill/>
                </a:ln>
                <a:solidFill>
                  <a:schemeClr val="bg1"/>
                </a:solidFill>
                <a:effectLst/>
                <a:uFillTx/>
                <a:latin typeface="Helvetica" panose="020B0604020202020204" pitchFamily="34" charset="0"/>
                <a:cs typeface="Helvetica" panose="020B0604020202020204" pitchFamily="34" charset="0"/>
                <a:sym typeface="Helvetica Light"/>
              </a:endParaRPr>
            </a:p>
          </p:txBody>
        </p:sp>
      </p:grpSp>
      <p:pic>
        <p:nvPicPr>
          <p:cNvPr id="27" name="Picture 26"/>
          <p:cNvPicPr>
            <a:picLocks noChangeAspect="1"/>
          </p:cNvPicPr>
          <p:nvPr/>
        </p:nvPicPr>
        <p:blipFill>
          <a:blip r:embed="rId38">
            <a:lum bright="-40000" contrast="40000"/>
          </a:blip>
          <a:stretch>
            <a:fillRect/>
          </a:stretch>
        </p:blipFill>
        <p:spPr>
          <a:xfrm>
            <a:off x="5179558" y="6860209"/>
            <a:ext cx="342731" cy="342900"/>
          </a:xfrm>
          <a:prstGeom prst="rect">
            <a:avLst/>
          </a:prstGeom>
        </p:spPr>
      </p:pic>
      <p:grpSp>
        <p:nvGrpSpPr>
          <p:cNvPr id="20" name="Group 19"/>
          <p:cNvGrpSpPr/>
          <p:nvPr/>
        </p:nvGrpSpPr>
        <p:grpSpPr>
          <a:xfrm>
            <a:off x="4036176" y="1985604"/>
            <a:ext cx="751660" cy="692612"/>
            <a:chOff x="8865426" y="5477034"/>
            <a:chExt cx="751660" cy="692612"/>
          </a:xfrm>
        </p:grpSpPr>
        <p:sp>
          <p:nvSpPr>
            <p:cNvPr id="192" name="Shape 252"/>
            <p:cNvSpPr/>
            <p:nvPr/>
          </p:nvSpPr>
          <p:spPr>
            <a:xfrm>
              <a:off x="8865426" y="5477034"/>
              <a:ext cx="751660"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0" name="Picture 9"/>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8980622" y="5535435"/>
              <a:ext cx="521267" cy="521267"/>
            </a:xfrm>
            <a:prstGeom prst="rect">
              <a:avLst/>
            </a:prstGeom>
          </p:spPr>
        </p:pic>
      </p:grpSp>
    </p:spTree>
    <p:extLst>
      <p:ext uri="{BB962C8B-B14F-4D97-AF65-F5344CB8AC3E}">
        <p14:creationId xmlns:p14="http://schemas.microsoft.com/office/powerpoint/2010/main" val="3041233448"/>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 name="Group 308"/>
          <p:cNvGrpSpPr/>
          <p:nvPr/>
        </p:nvGrpSpPr>
        <p:grpSpPr>
          <a:xfrm>
            <a:off x="3516126" y="6036615"/>
            <a:ext cx="1175439" cy="923331"/>
            <a:chOff x="0" y="0"/>
            <a:chExt cx="1175438" cy="923330"/>
          </a:xfrm>
        </p:grpSpPr>
        <p:sp>
          <p:nvSpPr>
            <p:cNvPr id="304" name="Shape 304"/>
            <p:cNvSpPr/>
            <p:nvPr/>
          </p:nvSpPr>
          <p:spPr>
            <a:xfrm>
              <a:off x="2341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7" name="Group 307"/>
            <p:cNvGrpSpPr/>
            <p:nvPr/>
          </p:nvGrpSpPr>
          <p:grpSpPr>
            <a:xfrm>
              <a:off x="-1" y="156276"/>
              <a:ext cx="1175440" cy="767055"/>
              <a:chOff x="0" y="156276"/>
              <a:chExt cx="1175438" cy="767053"/>
            </a:xfrm>
          </p:grpSpPr>
          <p:pic>
            <p:nvPicPr>
              <p:cNvPr id="305" name="_-52.png"/>
              <p:cNvPicPr/>
              <p:nvPr/>
            </p:nvPicPr>
            <p:blipFill>
              <a:blip r:embed="rId3">
                <a:extLst/>
              </a:blip>
              <a:srcRect l="18565" t="22096" r="18565" b="22096"/>
              <a:stretch>
                <a:fillRect/>
              </a:stretch>
            </p:blipFill>
            <p:spPr>
              <a:xfrm>
                <a:off x="365402" y="156276"/>
                <a:ext cx="444634" cy="394680"/>
              </a:xfrm>
              <a:prstGeom prst="rect">
                <a:avLst/>
              </a:prstGeom>
              <a:ln w="3175" cap="flat">
                <a:noFill/>
                <a:miter lim="400000"/>
              </a:ln>
              <a:effectLst/>
            </p:spPr>
          </p:pic>
          <p:sp>
            <p:nvSpPr>
              <p:cNvPr id="306" name="Shape 306"/>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FILE REPOSITORY</a:t>
                </a:r>
              </a:p>
            </p:txBody>
          </p:sp>
        </p:grpSp>
      </p:grpSp>
      <p:grpSp>
        <p:nvGrpSpPr>
          <p:cNvPr id="313" name="Group 313"/>
          <p:cNvGrpSpPr/>
          <p:nvPr/>
        </p:nvGrpSpPr>
        <p:grpSpPr>
          <a:xfrm>
            <a:off x="3516126" y="4660325"/>
            <a:ext cx="1175439" cy="929753"/>
            <a:chOff x="0" y="0"/>
            <a:chExt cx="1175438" cy="929751"/>
          </a:xfrm>
        </p:grpSpPr>
        <p:sp>
          <p:nvSpPr>
            <p:cNvPr id="309" name="Shape 309"/>
            <p:cNvSpPr/>
            <p:nvPr/>
          </p:nvSpPr>
          <p:spPr>
            <a:xfrm>
              <a:off x="21907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2" name="Group 312"/>
            <p:cNvGrpSpPr/>
            <p:nvPr/>
          </p:nvGrpSpPr>
          <p:grpSpPr>
            <a:xfrm>
              <a:off x="-1" y="169762"/>
              <a:ext cx="1175440" cy="759990"/>
              <a:chOff x="0" y="163340"/>
              <a:chExt cx="1175438" cy="759989"/>
            </a:xfrm>
          </p:grpSpPr>
          <p:pic>
            <p:nvPicPr>
              <p:cNvPr id="310" name="_-51.png"/>
              <p:cNvPicPr/>
              <p:nvPr/>
            </p:nvPicPr>
            <p:blipFill>
              <a:blip r:embed="rId4">
                <a:extLst/>
              </a:blip>
              <a:srcRect l="18127" t="23095" r="18127" b="23095"/>
              <a:stretch>
                <a:fillRect/>
              </a:stretch>
            </p:blipFill>
            <p:spPr>
              <a:xfrm>
                <a:off x="362307" y="163340"/>
                <a:ext cx="450824" cy="380551"/>
              </a:xfrm>
              <a:prstGeom prst="rect">
                <a:avLst/>
              </a:prstGeom>
              <a:ln w="3175" cap="flat">
                <a:noFill/>
                <a:miter lim="400000"/>
              </a:ln>
              <a:effectLst/>
            </p:spPr>
          </p:pic>
          <p:sp>
            <p:nvSpPr>
              <p:cNvPr id="311" name="Shape 311"/>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CACHES</a:t>
                </a:r>
              </a:p>
            </p:txBody>
          </p:sp>
        </p:grpSp>
      </p:grpSp>
      <p:grpSp>
        <p:nvGrpSpPr>
          <p:cNvPr id="318" name="Group 318"/>
          <p:cNvGrpSpPr/>
          <p:nvPr/>
        </p:nvGrpSpPr>
        <p:grpSpPr>
          <a:xfrm>
            <a:off x="3661131" y="3305933"/>
            <a:ext cx="885429" cy="919234"/>
            <a:chOff x="49634" y="0"/>
            <a:chExt cx="885428" cy="919233"/>
          </a:xfrm>
        </p:grpSpPr>
        <p:sp>
          <p:nvSpPr>
            <p:cNvPr id="3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7" name="Group 317"/>
            <p:cNvGrpSpPr/>
            <p:nvPr/>
          </p:nvGrpSpPr>
          <p:grpSpPr>
            <a:xfrm>
              <a:off x="49634" y="78308"/>
              <a:ext cx="885429" cy="840926"/>
              <a:chOff x="62155" y="71887"/>
              <a:chExt cx="885428" cy="840925"/>
            </a:xfrm>
          </p:grpSpPr>
          <p:pic>
            <p:nvPicPr>
              <p:cNvPr id="315" name="_-37.png"/>
              <p:cNvPicPr/>
              <p:nvPr/>
            </p:nvPicPr>
            <p:blipFill>
              <a:blip r:embed="rId5">
                <a:extLst/>
              </a:blip>
              <a:srcRect l="9474" t="10164" r="9474" b="18860"/>
              <a:stretch>
                <a:fillRect/>
              </a:stretch>
            </p:blipFill>
            <p:spPr>
              <a:xfrm>
                <a:off x="217117" y="71887"/>
                <a:ext cx="575523" cy="501959"/>
              </a:xfrm>
              <a:prstGeom prst="rect">
                <a:avLst/>
              </a:prstGeom>
              <a:ln w="3175" cap="flat">
                <a:noFill/>
                <a:miter lim="400000"/>
              </a:ln>
              <a:effectLst/>
            </p:spPr>
          </p:pic>
          <p:sp>
            <p:nvSpPr>
              <p:cNvPr id="316" name="Shape 316"/>
              <p:cNvSpPr/>
              <p:nvPr/>
            </p:nvSpPr>
            <p:spPr>
              <a:xfrm>
                <a:off x="62155" y="707231"/>
                <a:ext cx="88542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SOURCES</a:t>
                </a:r>
              </a:p>
            </p:txBody>
          </p:sp>
        </p:grpSp>
      </p:grpSp>
      <p:grpSp>
        <p:nvGrpSpPr>
          <p:cNvPr id="323" name="Group 323"/>
          <p:cNvGrpSpPr/>
          <p:nvPr/>
        </p:nvGrpSpPr>
        <p:grpSpPr>
          <a:xfrm>
            <a:off x="3585873" y="1953353"/>
            <a:ext cx="1035944" cy="919235"/>
            <a:chOff x="59041" y="0"/>
            <a:chExt cx="1035942" cy="919233"/>
          </a:xfrm>
        </p:grpSpPr>
        <p:sp>
          <p:nvSpPr>
            <p:cNvPr id="31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2" name="Group 322"/>
            <p:cNvGrpSpPr/>
            <p:nvPr/>
          </p:nvGrpSpPr>
          <p:grpSpPr>
            <a:xfrm>
              <a:off x="59041" y="158596"/>
              <a:ext cx="1035944" cy="760638"/>
              <a:chOff x="378700" y="152175"/>
              <a:chExt cx="1035942" cy="760637"/>
            </a:xfrm>
          </p:grpSpPr>
          <p:pic>
            <p:nvPicPr>
              <p:cNvPr id="320" name="_-36.png"/>
              <p:cNvPicPr/>
              <p:nvPr/>
            </p:nvPicPr>
            <p:blipFill>
              <a:blip r:embed="rId6">
                <a:extLst/>
              </a:blip>
              <a:srcRect l="15445" t="21517" r="15445" b="21517"/>
              <a:stretch>
                <a:fillRect/>
              </a:stretch>
            </p:blipFill>
            <p:spPr>
              <a:xfrm>
                <a:off x="652290" y="152175"/>
                <a:ext cx="488765" cy="402882"/>
              </a:xfrm>
              <a:prstGeom prst="rect">
                <a:avLst/>
              </a:prstGeom>
              <a:ln w="3175" cap="flat">
                <a:noFill/>
                <a:miter lim="400000"/>
              </a:ln>
              <a:effectLst/>
            </p:spPr>
          </p:pic>
          <p:sp>
            <p:nvSpPr>
              <p:cNvPr id="321"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ENTERPRISE DATA</a:t>
                </a:r>
              </a:p>
            </p:txBody>
          </p:sp>
        </p:grpSp>
      </p:grpSp>
      <p:grpSp>
        <p:nvGrpSpPr>
          <p:cNvPr id="328" name="Group 328"/>
          <p:cNvGrpSpPr/>
          <p:nvPr/>
        </p:nvGrpSpPr>
        <p:grpSpPr>
          <a:xfrm>
            <a:off x="246184" y="6034432"/>
            <a:ext cx="988865" cy="1046235"/>
            <a:chOff x="56098" y="0"/>
            <a:chExt cx="988863" cy="1046233"/>
          </a:xfrm>
        </p:grpSpPr>
        <p:sp>
          <p:nvSpPr>
            <p:cNvPr id="324" name="Shape 324"/>
            <p:cNvSpPr/>
            <p:nvPr/>
          </p:nvSpPr>
          <p:spPr>
            <a:xfrm>
              <a:off x="18189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7" name="Group 327"/>
            <p:cNvGrpSpPr/>
            <p:nvPr/>
          </p:nvGrpSpPr>
          <p:grpSpPr>
            <a:xfrm>
              <a:off x="56098" y="182977"/>
              <a:ext cx="988865" cy="863257"/>
              <a:chOff x="287706" y="176556"/>
              <a:chExt cx="988863" cy="863256"/>
            </a:xfrm>
          </p:grpSpPr>
          <p:pic>
            <p:nvPicPr>
              <p:cNvPr id="325" name="_-39.png"/>
              <p:cNvPicPr/>
              <p:nvPr/>
            </p:nvPicPr>
            <p:blipFill>
              <a:blip r:embed="rId7">
                <a:extLst/>
              </a:blip>
              <a:srcRect l="22596" t="24964" r="19829" b="19895"/>
              <a:stretch>
                <a:fillRect/>
              </a:stretch>
            </p:blipFill>
            <p:spPr>
              <a:xfrm>
                <a:off x="588331" y="176556"/>
                <a:ext cx="407181" cy="389970"/>
              </a:xfrm>
              <a:prstGeom prst="rect">
                <a:avLst/>
              </a:prstGeom>
              <a:ln w="3175" cap="flat">
                <a:noFill/>
                <a:miter lim="400000"/>
              </a:ln>
              <a:effectLst/>
            </p:spPr>
          </p:pic>
          <p:sp>
            <p:nvSpPr>
              <p:cNvPr id="326" name="Shape 326"/>
              <p:cNvSpPr/>
              <p:nvPr/>
            </p:nvSpPr>
            <p:spPr>
              <a:xfrm>
                <a:off x="287706" y="707231"/>
                <a:ext cx="98886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 IDENTITY</a:t>
                </a:r>
              </a:p>
              <a:p>
                <a:pPr lvl="0">
                  <a:defRPr sz="1800"/>
                </a:pPr>
                <a:r>
                  <a:rPr sz="800" b="1">
                    <a:solidFill>
                      <a:srgbClr val="4277BB"/>
                    </a:solidFill>
                    <a:latin typeface="Helvetica"/>
                    <a:ea typeface="Helvetica"/>
                    <a:cs typeface="Helvetica"/>
                    <a:sym typeface="Helvetica"/>
                  </a:rPr>
                  <a:t>SERVICE</a:t>
                </a:r>
              </a:p>
            </p:txBody>
          </p:sp>
        </p:grpSp>
      </p:grpSp>
      <p:grpSp>
        <p:nvGrpSpPr>
          <p:cNvPr id="333" name="Group 333"/>
          <p:cNvGrpSpPr/>
          <p:nvPr/>
        </p:nvGrpSpPr>
        <p:grpSpPr>
          <a:xfrm>
            <a:off x="398459" y="4679557"/>
            <a:ext cx="707232" cy="1039814"/>
            <a:chOff x="0" y="0"/>
            <a:chExt cx="707231" cy="1039812"/>
          </a:xfrm>
        </p:grpSpPr>
        <p:sp>
          <p:nvSpPr>
            <p:cNvPr id="329" name="Shape 329"/>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2" name="Group 332"/>
            <p:cNvGrpSpPr/>
            <p:nvPr/>
          </p:nvGrpSpPr>
          <p:grpSpPr>
            <a:xfrm>
              <a:off x="50149" y="86756"/>
              <a:ext cx="606922" cy="953057"/>
              <a:chOff x="629212" y="86756"/>
              <a:chExt cx="606921" cy="953055"/>
            </a:xfrm>
          </p:grpSpPr>
          <p:pic>
            <p:nvPicPr>
              <p:cNvPr id="330" name="_-38.png"/>
              <p:cNvPicPr/>
              <p:nvPr/>
            </p:nvPicPr>
            <p:blipFill>
              <a:blip r:embed="rId8">
                <a:extLst/>
              </a:blip>
              <a:srcRect l="16764" t="12267" r="16764" b="20454"/>
              <a:stretch>
                <a:fillRect/>
              </a:stretch>
            </p:blipFill>
            <p:spPr>
              <a:xfrm>
                <a:off x="696683" y="86756"/>
                <a:ext cx="471991" cy="475815"/>
              </a:xfrm>
              <a:prstGeom prst="rect">
                <a:avLst/>
              </a:prstGeom>
              <a:ln w="3175" cap="flat">
                <a:noFill/>
                <a:miter lim="400000"/>
              </a:ln>
              <a:effectLst/>
            </p:spPr>
          </p:pic>
          <p:sp>
            <p:nvSpPr>
              <p:cNvPr id="331" name="Shape 331"/>
              <p:cNvSpPr/>
              <p:nvPr/>
            </p:nvSpPr>
            <p:spPr>
              <a:xfrm>
                <a:off x="629212" y="707231"/>
                <a:ext cx="606922"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REGISTRY</a:t>
                </a:r>
              </a:p>
            </p:txBody>
          </p:sp>
        </p:grpSp>
      </p:grpSp>
      <p:grpSp>
        <p:nvGrpSpPr>
          <p:cNvPr id="338" name="Group 338"/>
          <p:cNvGrpSpPr/>
          <p:nvPr/>
        </p:nvGrpSpPr>
        <p:grpSpPr>
          <a:xfrm>
            <a:off x="258007" y="3298815"/>
            <a:ext cx="994619" cy="922026"/>
            <a:chOff x="56458" y="0"/>
            <a:chExt cx="994618" cy="922024"/>
          </a:xfrm>
        </p:grpSpPr>
        <p:sp>
          <p:nvSpPr>
            <p:cNvPr id="334" name="Shape 334"/>
            <p:cNvSpPr/>
            <p:nvPr/>
          </p:nvSpPr>
          <p:spPr>
            <a:xfrm>
              <a:off x="196910"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7" name="Group 337"/>
            <p:cNvGrpSpPr/>
            <p:nvPr/>
          </p:nvGrpSpPr>
          <p:grpSpPr>
            <a:xfrm>
              <a:off x="56458" y="184181"/>
              <a:ext cx="994619" cy="737844"/>
              <a:chOff x="70898" y="174968"/>
              <a:chExt cx="994618" cy="737843"/>
            </a:xfrm>
          </p:grpSpPr>
          <p:pic>
            <p:nvPicPr>
              <p:cNvPr id="335" name="_-35.png"/>
              <p:cNvPicPr/>
              <p:nvPr/>
            </p:nvPicPr>
            <p:blipFill>
              <a:blip r:embed="rId9">
                <a:extLst/>
              </a:blip>
              <a:srcRect l="16797" t="24739" r="16797" b="24739"/>
              <a:stretch>
                <a:fillRect/>
              </a:stretch>
            </p:blipFill>
            <p:spPr>
              <a:xfrm>
                <a:off x="333393" y="174968"/>
                <a:ext cx="469637" cy="357295"/>
              </a:xfrm>
              <a:prstGeom prst="rect">
                <a:avLst/>
              </a:prstGeom>
              <a:ln w="3175" cap="flat">
                <a:noFill/>
                <a:miter lim="400000"/>
              </a:ln>
              <a:effectLst/>
            </p:spPr>
          </p:pic>
          <p:sp>
            <p:nvSpPr>
              <p:cNvPr id="336" name="Shape 336"/>
              <p:cNvSpPr/>
              <p:nvPr/>
            </p:nvSpPr>
            <p:spPr>
              <a:xfrm>
                <a:off x="70898" y="707231"/>
                <a:ext cx="994620"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 DIRECTORY</a:t>
                </a:r>
              </a:p>
            </p:txBody>
          </p:sp>
        </p:grpSp>
      </p:grpSp>
      <p:sp>
        <p:nvSpPr>
          <p:cNvPr id="59" name="Shape 339"/>
          <p:cNvSpPr/>
          <p:nvPr/>
        </p:nvSpPr>
        <p:spPr>
          <a:xfrm>
            <a:off x="7064536" y="18832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 name="Group 1"/>
          <p:cNvGrpSpPr/>
          <p:nvPr/>
        </p:nvGrpSpPr>
        <p:grpSpPr>
          <a:xfrm>
            <a:off x="375020" y="1950562"/>
            <a:ext cx="731197" cy="922028"/>
            <a:chOff x="375020" y="1950562"/>
            <a:chExt cx="731197" cy="922028"/>
          </a:xfrm>
        </p:grpSpPr>
        <p:sp>
          <p:nvSpPr>
            <p:cNvPr id="33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40" name="_-41.png"/>
            <p:cNvPicPr/>
            <p:nvPr/>
          </p:nvPicPr>
          <p:blipFill>
            <a:blip r:embed="rId10">
              <a:extLst/>
            </a:blip>
            <a:srcRect l="21704" t="15445" r="21704" b="15445"/>
            <a:stretch>
              <a:fillRect/>
            </a:stretch>
          </p:blipFill>
          <p:spPr>
            <a:xfrm>
              <a:off x="540499" y="2069007"/>
              <a:ext cx="400239" cy="488767"/>
            </a:xfrm>
            <a:prstGeom prst="rect">
              <a:avLst/>
            </a:prstGeom>
            <a:ln w="3175" cap="flat">
              <a:noFill/>
              <a:miter lim="400000"/>
            </a:ln>
            <a:effectLst/>
          </p:spPr>
        </p:pic>
        <p:sp>
          <p:nvSpPr>
            <p:cNvPr id="341" name="Shape 341"/>
            <p:cNvSpPr/>
            <p:nvPr/>
          </p:nvSpPr>
          <p:spPr>
            <a:xfrm>
              <a:off x="375020" y="2667007"/>
              <a:ext cx="731197"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STORE</a:t>
              </a:r>
            </a:p>
          </p:txBody>
        </p:sp>
      </p:grpSp>
      <p:pic>
        <p:nvPicPr>
          <p:cNvPr id="60" name="_-41.png"/>
          <p:cNvPicPr/>
          <p:nvPr/>
        </p:nvPicPr>
        <p:blipFill>
          <a:blip r:embed="rId10">
            <a:extLst/>
          </a:blip>
          <a:srcRect l="21704" t="15445" r="21704" b="15445"/>
          <a:stretch>
            <a:fillRect/>
          </a:stretch>
        </p:blipFill>
        <p:spPr>
          <a:xfrm>
            <a:off x="7017914" y="3351523"/>
            <a:ext cx="400239" cy="488767"/>
          </a:xfrm>
          <a:prstGeom prst="rect">
            <a:avLst/>
          </a:prstGeom>
          <a:ln w="3175" cap="flat">
            <a:noFill/>
            <a:miter lim="400000"/>
          </a:ln>
          <a:effectLst/>
        </p:spPr>
      </p:pic>
      <p:sp>
        <p:nvSpPr>
          <p:cNvPr id="61" name="Shape 341"/>
          <p:cNvSpPr/>
          <p:nvPr/>
        </p:nvSpPr>
        <p:spPr>
          <a:xfrm>
            <a:off x="7064692" y="2614538"/>
            <a:ext cx="7069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GRAPHITE DB</a:t>
            </a:r>
            <a:endParaRPr sz="800" b="1" dirty="0">
              <a:solidFill>
                <a:srgbClr val="4277BB"/>
              </a:solidFill>
            </a:endParaRPr>
          </a:p>
        </p:txBody>
      </p:sp>
      <p:pic>
        <p:nvPicPr>
          <p:cNvPr id="64" name="_-41.png"/>
          <p:cNvPicPr/>
          <p:nvPr/>
        </p:nvPicPr>
        <p:blipFill>
          <a:blip r:embed="rId10">
            <a:extLst/>
          </a:blip>
          <a:srcRect l="21704" t="15445" r="21704" b="15445"/>
          <a:stretch>
            <a:fillRect/>
          </a:stretch>
        </p:blipFill>
        <p:spPr>
          <a:xfrm>
            <a:off x="7218033" y="1972646"/>
            <a:ext cx="400239" cy="488767"/>
          </a:xfrm>
          <a:prstGeom prst="rect">
            <a:avLst/>
          </a:prstGeom>
          <a:ln w="3175" cap="flat">
            <a:noFill/>
            <a:miter lim="400000"/>
          </a:ln>
          <a:effectLst/>
        </p:spPr>
      </p:pic>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47" name="Shape 347"/>
          <p:cNvSpPr/>
          <p:nvPr/>
        </p:nvSpPr>
        <p:spPr>
          <a:xfrm>
            <a:off x="1298938" y="2021387"/>
            <a:ext cx="1809096"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Repository for storing and managing collections of data.</a:t>
            </a:r>
          </a:p>
        </p:txBody>
      </p:sp>
      <p:sp>
        <p:nvSpPr>
          <p:cNvPr id="348" name="Shape 348"/>
          <p:cNvSpPr/>
          <p:nvPr/>
        </p:nvSpPr>
        <p:spPr>
          <a:xfrm>
            <a:off x="1298938" y="3420998"/>
            <a:ext cx="180909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storage and access to user info for authentication, authorization or profile data.</a:t>
            </a:r>
          </a:p>
        </p:txBody>
      </p:sp>
      <p:sp>
        <p:nvSpPr>
          <p:cNvPr id="349" name="Shape 349"/>
          <p:cNvSpPr/>
          <p:nvPr/>
        </p:nvSpPr>
        <p:spPr>
          <a:xfrm>
            <a:off x="1298938" y="4644219"/>
            <a:ext cx="21722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info about devices that the IoT system may read, communicate with, control, provision, or manage.</a:t>
            </a:r>
          </a:p>
        </p:txBody>
      </p:sp>
      <p:sp>
        <p:nvSpPr>
          <p:cNvPr id="350" name="Shape 350"/>
          <p:cNvSpPr/>
          <p:nvPr/>
        </p:nvSpPr>
        <p:spPr>
          <a:xfrm>
            <a:off x="1298938" y="6052405"/>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Identifies the device services after the user registers a device.</a:t>
            </a:r>
          </a:p>
        </p:txBody>
      </p:sp>
      <p:sp>
        <p:nvSpPr>
          <p:cNvPr id="351" name="Shape 351"/>
          <p:cNvSpPr/>
          <p:nvPr/>
        </p:nvSpPr>
        <p:spPr>
          <a:xfrm>
            <a:off x="4736462" y="2021387"/>
            <a:ext cx="170967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of record and metadata about the data for enterprise applications.</a:t>
            </a:r>
          </a:p>
        </p:txBody>
      </p:sp>
      <p:sp>
        <p:nvSpPr>
          <p:cNvPr id="352" name="Shape 352"/>
          <p:cNvSpPr/>
          <p:nvPr/>
        </p:nvSpPr>
        <p:spPr>
          <a:xfrm>
            <a:off x="4736462" y="3291235"/>
            <a:ext cx="19273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different information sources that may contain data of interest.</a:t>
            </a:r>
          </a:p>
        </p:txBody>
      </p:sp>
      <p:sp>
        <p:nvSpPr>
          <p:cNvPr id="353" name="Shape 353"/>
          <p:cNvSpPr/>
          <p:nvPr/>
        </p:nvSpPr>
        <p:spPr>
          <a:xfrm>
            <a:off x="4736462" y="4660325"/>
            <a:ext cx="19273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recently used information so that it can be quickly accessed at a later time.</a:t>
            </a:r>
          </a:p>
        </p:txBody>
      </p:sp>
      <p:sp>
        <p:nvSpPr>
          <p:cNvPr id="354" name="Shape 354"/>
          <p:cNvSpPr/>
          <p:nvPr/>
        </p:nvSpPr>
        <p:spPr>
          <a:xfrm>
            <a:off x="4736462" y="6108745"/>
            <a:ext cx="2049789"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devices or applications that store info, data, and more in the form of files.</a:t>
            </a:r>
          </a:p>
        </p:txBody>
      </p:sp>
      <p:sp>
        <p:nvSpPr>
          <p:cNvPr id="358" name="Shape 358"/>
          <p:cNvSpPr/>
          <p:nvPr/>
        </p:nvSpPr>
        <p:spPr>
          <a:xfrm>
            <a:off x="7837268" y="202138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67" name="Shape 309"/>
          <p:cNvSpPr/>
          <p:nvPr/>
        </p:nvSpPr>
        <p:spPr>
          <a:xfrm>
            <a:off x="7047876" y="329881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9" name="Shape 311"/>
          <p:cNvSpPr/>
          <p:nvPr/>
        </p:nvSpPr>
        <p:spPr>
          <a:xfrm>
            <a:off x="6828796" y="4012470"/>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3385987"/>
            <a:ext cx="579120" cy="512064"/>
          </a:xfrm>
          <a:prstGeom prst="rect">
            <a:avLst/>
          </a:prstGeom>
        </p:spPr>
      </p:pic>
      <p:sp>
        <p:nvSpPr>
          <p:cNvPr id="71" name="Shape 358"/>
          <p:cNvSpPr/>
          <p:nvPr/>
        </p:nvSpPr>
        <p:spPr>
          <a:xfrm>
            <a:off x="7896651" y="352720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2" name="Shape 339"/>
          <p:cNvSpPr/>
          <p:nvPr/>
        </p:nvSpPr>
        <p:spPr>
          <a:xfrm>
            <a:off x="7035505" y="446725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_-41.png"/>
          <p:cNvPicPr/>
          <p:nvPr/>
        </p:nvPicPr>
        <p:blipFill>
          <a:blip r:embed="rId10">
            <a:extLst/>
          </a:blip>
          <a:srcRect l="21704" t="15445" r="21704" b="15445"/>
          <a:stretch>
            <a:fillRect/>
          </a:stretch>
        </p:blipFill>
        <p:spPr>
          <a:xfrm>
            <a:off x="7192342" y="4585703"/>
            <a:ext cx="400239" cy="488767"/>
          </a:xfrm>
          <a:prstGeom prst="rect">
            <a:avLst/>
          </a:prstGeom>
          <a:ln w="3175" cap="flat">
            <a:noFill/>
            <a:miter lim="400000"/>
          </a:ln>
          <a:effectLst/>
        </p:spPr>
      </p:pic>
      <p:sp>
        <p:nvSpPr>
          <p:cNvPr id="74" name="Shape 341"/>
          <p:cNvSpPr/>
          <p:nvPr/>
        </p:nvSpPr>
        <p:spPr>
          <a:xfrm>
            <a:off x="7166439" y="5183703"/>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sp>
        <p:nvSpPr>
          <p:cNvPr id="75" name="Shape 358"/>
          <p:cNvSpPr/>
          <p:nvPr/>
        </p:nvSpPr>
        <p:spPr>
          <a:xfrm>
            <a:off x="7837268" y="466032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309"/>
          <p:cNvSpPr/>
          <p:nvPr/>
        </p:nvSpPr>
        <p:spPr>
          <a:xfrm>
            <a:off x="7047876"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7" name="Shape 311"/>
          <p:cNvSpPr/>
          <p:nvPr/>
        </p:nvSpPr>
        <p:spPr>
          <a:xfrm>
            <a:off x="6828796" y="6748087"/>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INTERNAL</a:t>
            </a:r>
          </a:p>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8" name="Picture 7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6121604"/>
            <a:ext cx="579120" cy="512064"/>
          </a:xfrm>
          <a:prstGeom prst="rect">
            <a:avLst/>
          </a:prstGeom>
        </p:spPr>
      </p:pic>
      <p:sp>
        <p:nvSpPr>
          <p:cNvPr id="79" name="Shape 358"/>
          <p:cNvSpPr/>
          <p:nvPr/>
        </p:nvSpPr>
        <p:spPr>
          <a:xfrm>
            <a:off x="7837674" y="626883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80" name="Group 79"/>
          <p:cNvGrpSpPr/>
          <p:nvPr/>
        </p:nvGrpSpPr>
        <p:grpSpPr>
          <a:xfrm>
            <a:off x="285403" y="1870219"/>
            <a:ext cx="781397" cy="1032025"/>
            <a:chOff x="3867793" y="850425"/>
            <a:chExt cx="781397" cy="1032025"/>
          </a:xfrm>
        </p:grpSpPr>
        <p:sp>
          <p:nvSpPr>
            <p:cNvPr id="81" name="Shape 339"/>
            <p:cNvSpPr/>
            <p:nvPr/>
          </p:nvSpPr>
          <p:spPr>
            <a:xfrm>
              <a:off x="3941509" y="91978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793" y="850425"/>
              <a:ext cx="781397" cy="727508"/>
            </a:xfrm>
            <a:prstGeom prst="rect">
              <a:avLst/>
            </a:prstGeom>
          </p:spPr>
        </p:pic>
        <p:sp>
          <p:nvSpPr>
            <p:cNvPr id="83" name="Shape 341"/>
            <p:cNvSpPr/>
            <p:nvPr/>
          </p:nvSpPr>
          <p:spPr>
            <a:xfrm>
              <a:off x="4041986" y="1636229"/>
              <a:ext cx="51296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a:t>
              </a:r>
            </a:p>
            <a:p>
              <a:pPr lvl="0">
                <a:defRPr sz="1800" b="0">
                  <a:solidFill>
                    <a:srgbClr val="000000"/>
                  </a:solidFill>
                </a:defRPr>
              </a:pPr>
              <a:r>
                <a:rPr lang="en-US" sz="800" b="1" dirty="0" smtClean="0">
                  <a:solidFill>
                    <a:srgbClr val="4277BB"/>
                  </a:solidFill>
                </a:rPr>
                <a:t>INTERNET</a:t>
              </a:r>
              <a:endParaRPr sz="800" b="1" dirty="0">
                <a:solidFill>
                  <a:srgbClr val="4277BB"/>
                </a:solidFill>
              </a:endParaRPr>
            </a:p>
          </p:txBody>
        </p:sp>
      </p:grpSp>
      <p:grpSp>
        <p:nvGrpSpPr>
          <p:cNvPr id="9" name="Group 8"/>
          <p:cNvGrpSpPr/>
          <p:nvPr/>
        </p:nvGrpSpPr>
        <p:grpSpPr>
          <a:xfrm>
            <a:off x="322484" y="3075934"/>
            <a:ext cx="711809" cy="962666"/>
            <a:chOff x="7680754" y="5549733"/>
            <a:chExt cx="711809" cy="962666"/>
          </a:xfrm>
        </p:grpSpPr>
        <p:sp>
          <p:nvSpPr>
            <p:cNvPr id="10" name="Shape 341"/>
            <p:cNvSpPr/>
            <p:nvPr/>
          </p:nvSpPr>
          <p:spPr>
            <a:xfrm>
              <a:off x="7688806" y="6266178"/>
              <a:ext cx="69570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REPLICATION</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nvGrpSpPr>
            <p:cNvPr id="11" name="Group 10"/>
            <p:cNvGrpSpPr/>
            <p:nvPr/>
          </p:nvGrpSpPr>
          <p:grpSpPr>
            <a:xfrm>
              <a:off x="7680754" y="5549733"/>
              <a:ext cx="711809" cy="707233"/>
              <a:chOff x="7680754" y="5549733"/>
              <a:chExt cx="711809" cy="707233"/>
            </a:xfrm>
          </p:grpSpPr>
          <p:sp>
            <p:nvSpPr>
              <p:cNvPr id="12" name="Shape 339"/>
              <p:cNvSpPr/>
              <p:nvPr/>
            </p:nvSpPr>
            <p:spPr>
              <a:xfrm>
                <a:off x="7680754" y="5549733"/>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619" y="5761776"/>
                <a:ext cx="694944" cy="298704"/>
              </a:xfrm>
              <a:prstGeom prst="rect">
                <a:avLst/>
              </a:prstGeom>
            </p:spPr>
          </p:pic>
        </p:grpSp>
      </p:grpSp>
    </p:spTree>
    <p:extLst>
      <p:ext uri="{BB962C8B-B14F-4D97-AF65-F5344CB8AC3E}">
        <p14:creationId xmlns:p14="http://schemas.microsoft.com/office/powerpoint/2010/main" val="20711756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364"/>
          <p:cNvGrpSpPr/>
          <p:nvPr/>
        </p:nvGrpSpPr>
        <p:grpSpPr>
          <a:xfrm>
            <a:off x="287439" y="6034433"/>
            <a:ext cx="921098" cy="1039813"/>
            <a:chOff x="51863" y="0"/>
            <a:chExt cx="921097" cy="1039812"/>
          </a:xfrm>
        </p:grpSpPr>
        <p:sp>
          <p:nvSpPr>
            <p:cNvPr id="360" name="Shape 360"/>
            <p:cNvSpPr/>
            <p:nvPr/>
          </p:nvSpPr>
          <p:spPr>
            <a:xfrm>
              <a:off x="14642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3" name="Group 363"/>
            <p:cNvGrpSpPr/>
            <p:nvPr/>
          </p:nvGrpSpPr>
          <p:grpSpPr>
            <a:xfrm>
              <a:off x="51863" y="71741"/>
              <a:ext cx="921098" cy="968072"/>
              <a:chOff x="65011" y="71741"/>
              <a:chExt cx="921097" cy="968071"/>
            </a:xfrm>
          </p:grpSpPr>
          <p:pic>
            <p:nvPicPr>
              <p:cNvPr id="361" name="_-06.png"/>
              <p:cNvPicPr/>
              <p:nvPr/>
            </p:nvPicPr>
            <p:blipFill>
              <a:blip r:embed="rId2">
                <a:extLst/>
              </a:blip>
              <a:srcRect l="26088" t="10144" r="26088" b="10144"/>
              <a:stretch>
                <a:fillRect/>
              </a:stretch>
            </p:blipFill>
            <p:spPr>
              <a:xfrm>
                <a:off x="349043" y="71741"/>
                <a:ext cx="338218" cy="563749"/>
              </a:xfrm>
              <a:prstGeom prst="rect">
                <a:avLst/>
              </a:prstGeom>
              <a:ln w="3175" cap="flat">
                <a:noFill/>
                <a:miter lim="400000"/>
              </a:ln>
              <a:effectLst/>
            </p:spPr>
          </p:pic>
          <p:sp>
            <p:nvSpPr>
              <p:cNvPr id="362" name="Shape 362"/>
              <p:cNvSpPr/>
              <p:nvPr/>
            </p:nvSpPr>
            <p:spPr>
              <a:xfrm>
                <a:off x="65011" y="707231"/>
                <a:ext cx="921098"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DEVICE</a:t>
                </a:r>
              </a:p>
              <a:p>
                <a:pPr lvl="0">
                  <a:defRPr sz="1800"/>
                </a:pPr>
                <a:r>
                  <a:rPr sz="800" b="1">
                    <a:solidFill>
                      <a:srgbClr val="4277BB"/>
                    </a:solidFill>
                    <a:latin typeface="Helvetica"/>
                    <a:ea typeface="Helvetica"/>
                    <a:cs typeface="Helvetica"/>
                    <a:sym typeface="Helvetica"/>
                  </a:rPr>
                  <a:t>AGENT</a:t>
                </a:r>
              </a:p>
            </p:txBody>
          </p:sp>
        </p:grpSp>
      </p:grpSp>
      <p:grpSp>
        <p:nvGrpSpPr>
          <p:cNvPr id="369" name="Group 369"/>
          <p:cNvGrpSpPr/>
          <p:nvPr/>
        </p:nvGrpSpPr>
        <p:grpSpPr>
          <a:xfrm>
            <a:off x="308151" y="4656919"/>
            <a:ext cx="879674" cy="1049026"/>
            <a:chOff x="49274" y="0"/>
            <a:chExt cx="879673" cy="1049024"/>
          </a:xfrm>
        </p:grpSpPr>
        <p:sp>
          <p:nvSpPr>
            <p:cNvPr id="365" name="Shape 365"/>
            <p:cNvSpPr/>
            <p:nvPr/>
          </p:nvSpPr>
          <p:spPr>
            <a:xfrm>
              <a:off x="12567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8" name="Group 368"/>
            <p:cNvGrpSpPr/>
            <p:nvPr/>
          </p:nvGrpSpPr>
          <p:grpSpPr>
            <a:xfrm>
              <a:off x="49274" y="196061"/>
              <a:ext cx="879674" cy="852964"/>
              <a:chOff x="61694" y="186848"/>
              <a:chExt cx="879673" cy="852963"/>
            </a:xfrm>
          </p:grpSpPr>
          <p:pic>
            <p:nvPicPr>
              <p:cNvPr id="366" name="_-14.png"/>
              <p:cNvPicPr/>
              <p:nvPr/>
            </p:nvPicPr>
            <p:blipFill>
              <a:blip r:embed="rId3">
                <a:extLst/>
              </a:blip>
              <a:srcRect l="17420" t="26419" r="17420" b="26419"/>
              <a:stretch>
                <a:fillRect/>
              </a:stretch>
            </p:blipFill>
            <p:spPr>
              <a:xfrm>
                <a:off x="256384" y="186848"/>
                <a:ext cx="460826" cy="333535"/>
              </a:xfrm>
              <a:prstGeom prst="rect">
                <a:avLst/>
              </a:prstGeom>
              <a:ln w="3175" cap="flat">
                <a:noFill/>
                <a:miter lim="400000"/>
              </a:ln>
              <a:effectLst/>
            </p:spPr>
          </p:pic>
          <p:sp>
            <p:nvSpPr>
              <p:cNvPr id="367" name="Shape 367"/>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374" name="Group 374"/>
          <p:cNvGrpSpPr/>
          <p:nvPr/>
        </p:nvGrpSpPr>
        <p:grpSpPr>
          <a:xfrm>
            <a:off x="333600" y="3298815"/>
            <a:ext cx="828776" cy="1049026"/>
            <a:chOff x="46093" y="0"/>
            <a:chExt cx="828774" cy="1049024"/>
          </a:xfrm>
        </p:grpSpPr>
        <p:sp>
          <p:nvSpPr>
            <p:cNvPr id="370"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3" name="Group 373"/>
            <p:cNvGrpSpPr/>
            <p:nvPr/>
          </p:nvGrpSpPr>
          <p:grpSpPr>
            <a:xfrm>
              <a:off x="46093" y="119477"/>
              <a:ext cx="828775" cy="929548"/>
              <a:chOff x="57618" y="110265"/>
              <a:chExt cx="828774" cy="929547"/>
            </a:xfrm>
          </p:grpSpPr>
          <p:pic>
            <p:nvPicPr>
              <p:cNvPr id="371" name="_-20.png"/>
              <p:cNvPicPr/>
              <p:nvPr/>
            </p:nvPicPr>
            <p:blipFill>
              <a:blip r:embed="rId4">
                <a:extLst/>
              </a:blip>
              <a:srcRect l="12622" t="15591" r="9640" b="22263"/>
              <a:stretch>
                <a:fillRect/>
              </a:stretch>
            </p:blipFill>
            <p:spPr>
              <a:xfrm>
                <a:off x="206612" y="110265"/>
                <a:ext cx="551988" cy="439513"/>
              </a:xfrm>
              <a:prstGeom prst="rect">
                <a:avLst/>
              </a:prstGeom>
              <a:ln w="3175" cap="flat">
                <a:noFill/>
                <a:miter lim="400000"/>
              </a:ln>
              <a:effectLst/>
            </p:spPr>
          </p:pic>
          <p:sp>
            <p:nvSpPr>
              <p:cNvPr id="37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379" name="Group 379"/>
          <p:cNvGrpSpPr/>
          <p:nvPr/>
        </p:nvGrpSpPr>
        <p:grpSpPr>
          <a:xfrm>
            <a:off x="167597" y="1950562"/>
            <a:ext cx="1175439" cy="932543"/>
            <a:chOff x="0" y="0"/>
            <a:chExt cx="1175438" cy="932542"/>
          </a:xfrm>
        </p:grpSpPr>
        <p:sp>
          <p:nvSpPr>
            <p:cNvPr id="375" name="Shape 375"/>
            <p:cNvSpPr/>
            <p:nvPr/>
          </p:nvSpPr>
          <p:spPr>
            <a:xfrm>
              <a:off x="21770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8" name="Group 378"/>
            <p:cNvGrpSpPr/>
            <p:nvPr/>
          </p:nvGrpSpPr>
          <p:grpSpPr>
            <a:xfrm>
              <a:off x="-1" y="139612"/>
              <a:ext cx="1175440" cy="792931"/>
              <a:chOff x="0" y="130399"/>
              <a:chExt cx="1175438" cy="792929"/>
            </a:xfrm>
          </p:grpSpPr>
          <p:pic>
            <p:nvPicPr>
              <p:cNvPr id="376" name="_-19.png"/>
              <p:cNvPicPr/>
              <p:nvPr/>
            </p:nvPicPr>
            <p:blipFill>
              <a:blip r:embed="rId5">
                <a:extLst/>
              </a:blip>
              <a:srcRect l="11328" t="18438" r="11328" b="18438"/>
              <a:stretch>
                <a:fillRect/>
              </a:stretch>
            </p:blipFill>
            <p:spPr>
              <a:xfrm>
                <a:off x="306810" y="130399"/>
                <a:ext cx="547001" cy="446433"/>
              </a:xfrm>
              <a:prstGeom prst="rect">
                <a:avLst/>
              </a:prstGeom>
              <a:ln w="3175" cap="flat">
                <a:noFill/>
                <a:miter lim="400000"/>
              </a:ln>
              <a:effectLst/>
            </p:spPr>
          </p:pic>
          <p:sp>
            <p:nvSpPr>
              <p:cNvPr id="377" name="Shape 377"/>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API MANAGEMENT</a:t>
                </a:r>
              </a:p>
            </p:txBody>
          </p:sp>
        </p:grpSp>
      </p:grpSp>
      <p:grpSp>
        <p:nvGrpSpPr>
          <p:cNvPr id="389" name="Group 389"/>
          <p:cNvGrpSpPr/>
          <p:nvPr/>
        </p:nvGrpSpPr>
        <p:grpSpPr>
          <a:xfrm>
            <a:off x="3693922" y="3305933"/>
            <a:ext cx="830661" cy="1044419"/>
            <a:chOff x="46211" y="0"/>
            <a:chExt cx="830659" cy="1044418"/>
          </a:xfrm>
        </p:grpSpPr>
        <p:sp>
          <p:nvSpPr>
            <p:cNvPr id="385"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88" name="Group 388"/>
            <p:cNvGrpSpPr/>
            <p:nvPr/>
          </p:nvGrpSpPr>
          <p:grpSpPr>
            <a:xfrm>
              <a:off x="46211" y="194987"/>
              <a:ext cx="830660" cy="849432"/>
              <a:chOff x="57769" y="190380"/>
              <a:chExt cx="830659" cy="849431"/>
            </a:xfrm>
          </p:grpSpPr>
          <p:pic>
            <p:nvPicPr>
              <p:cNvPr id="386" name="_-24.png"/>
              <p:cNvPicPr/>
              <p:nvPr/>
            </p:nvPicPr>
            <p:blipFill>
              <a:blip r:embed="rId6">
                <a:extLst/>
              </a:blip>
              <a:srcRect l="25630" t="26919" r="25630" b="26919"/>
              <a:stretch>
                <a:fillRect/>
              </a:stretch>
            </p:blipFill>
            <p:spPr>
              <a:xfrm>
                <a:off x="286015" y="190380"/>
                <a:ext cx="344700" cy="326471"/>
              </a:xfrm>
              <a:prstGeom prst="rect">
                <a:avLst/>
              </a:prstGeom>
              <a:ln w="3175" cap="flat">
                <a:noFill/>
                <a:miter lim="400000"/>
              </a:ln>
              <a:effectLst/>
            </p:spPr>
          </p:pic>
          <p:sp>
            <p:nvSpPr>
              <p:cNvPr id="387" name="Shape 387"/>
              <p:cNvSpPr/>
              <p:nvPr/>
            </p:nvSpPr>
            <p:spPr>
              <a:xfrm>
                <a:off x="57769" y="707231"/>
                <a:ext cx="83066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PROCESS</a:t>
                </a:r>
              </a:p>
              <a:p>
                <a:pPr lvl="0">
                  <a:defRPr sz="1800"/>
                </a:pPr>
                <a:r>
                  <a:rPr sz="800" b="1">
                    <a:solidFill>
                      <a:srgbClr val="4277BB"/>
                    </a:solidFill>
                    <a:latin typeface="Helvetica"/>
                    <a:ea typeface="Helvetica"/>
                    <a:cs typeface="Helvetica"/>
                    <a:sym typeface="Helvetica"/>
                  </a:rPr>
                  <a:t>MANAGEMENT</a:t>
                </a:r>
              </a:p>
            </p:txBody>
          </p:sp>
        </p:grpSp>
      </p:grpSp>
      <p:grpSp>
        <p:nvGrpSpPr>
          <p:cNvPr id="394" name="Group 394"/>
          <p:cNvGrpSpPr/>
          <p:nvPr/>
        </p:nvGrpSpPr>
        <p:grpSpPr>
          <a:xfrm>
            <a:off x="3592546" y="4660325"/>
            <a:ext cx="1022601" cy="1034114"/>
            <a:chOff x="58207" y="0"/>
            <a:chExt cx="1022600" cy="1034113"/>
          </a:xfrm>
        </p:grpSpPr>
        <p:sp>
          <p:nvSpPr>
            <p:cNvPr id="390" name="Shape 390"/>
            <p:cNvSpPr/>
            <p:nvPr/>
          </p:nvSpPr>
          <p:spPr>
            <a:xfrm>
              <a:off x="20207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93" name="Group 393"/>
            <p:cNvGrpSpPr/>
            <p:nvPr/>
          </p:nvGrpSpPr>
          <p:grpSpPr>
            <a:xfrm>
              <a:off x="58207" y="178620"/>
              <a:ext cx="1022600" cy="855493"/>
              <a:chOff x="456280" y="178620"/>
              <a:chExt cx="1022599" cy="855492"/>
            </a:xfrm>
          </p:grpSpPr>
          <p:pic>
            <p:nvPicPr>
              <p:cNvPr id="391" name="_-25.png"/>
              <p:cNvPicPr/>
              <p:nvPr/>
            </p:nvPicPr>
            <p:blipFill>
              <a:blip r:embed="rId7">
                <a:extLst/>
              </a:blip>
              <a:srcRect l="18479" t="25558" r="18252" b="20236"/>
              <a:stretch>
                <a:fillRect/>
              </a:stretch>
            </p:blipFill>
            <p:spPr>
              <a:xfrm>
                <a:off x="748410" y="178620"/>
                <a:ext cx="447451" cy="381825"/>
              </a:xfrm>
              <a:prstGeom prst="rect">
                <a:avLst/>
              </a:prstGeom>
              <a:ln w="3175" cap="flat">
                <a:noFill/>
                <a:miter lim="400000"/>
              </a:ln>
              <a:effectLst/>
            </p:spPr>
          </p:pic>
          <p:sp>
            <p:nvSpPr>
              <p:cNvPr id="392" name="Shape 392"/>
              <p:cNvSpPr/>
              <p:nvPr/>
            </p:nvSpPr>
            <p:spPr>
              <a:xfrm>
                <a:off x="456280" y="701530"/>
                <a:ext cx="1022599"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BACKEND</a:t>
                </a:r>
                <a:br>
                  <a:rPr sz="800" b="1">
                    <a:solidFill>
                      <a:srgbClr val="4277BB"/>
                    </a:solidFill>
                    <a:latin typeface="Helvetica"/>
                    <a:ea typeface="Helvetica"/>
                    <a:cs typeface="Helvetica"/>
                    <a:sym typeface="Helvetica"/>
                  </a:rPr>
                </a:br>
                <a:r>
                  <a:rPr sz="800" b="1">
                    <a:solidFill>
                      <a:srgbClr val="4277BB"/>
                    </a:solidFill>
                    <a:latin typeface="Helvetica"/>
                    <a:ea typeface="Helvetica"/>
                    <a:cs typeface="Helvetica"/>
                    <a:sym typeface="Helvetica"/>
                  </a:rPr>
                  <a:t>APPLICATION</a:t>
                </a:r>
              </a:p>
            </p:txBody>
          </p:sp>
        </p:grpSp>
      </p:grpSp>
      <p:sp>
        <p:nvSpPr>
          <p:cNvPr id="395" name="Shape 39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96" name="Shape 39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Management Icons</a:t>
            </a:r>
          </a:p>
        </p:txBody>
      </p:sp>
      <p:sp>
        <p:nvSpPr>
          <p:cNvPr id="397" name="Shape 39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98" name="Shape 398"/>
          <p:cNvSpPr/>
          <p:nvPr/>
        </p:nvSpPr>
        <p:spPr>
          <a:xfrm>
            <a:off x="1298938" y="2021387"/>
            <a:ext cx="1826200"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Advertises available services endpoints (discovery and management).</a:t>
            </a:r>
          </a:p>
        </p:txBody>
      </p:sp>
      <p:sp>
        <p:nvSpPr>
          <p:cNvPr id="399" name="Shape 399"/>
          <p:cNvSpPr/>
          <p:nvPr/>
        </p:nvSpPr>
        <p:spPr>
          <a:xfrm>
            <a:off x="1298938" y="3420998"/>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Enforces appropriate in-service lifespan for devices for non-disruptive and secure changeover as new systems are introduced.</a:t>
            </a:r>
          </a:p>
        </p:txBody>
      </p:sp>
      <p:sp>
        <p:nvSpPr>
          <p:cNvPr id="400" name="Shape 400"/>
          <p:cNvSpPr/>
          <p:nvPr/>
        </p:nvSpPr>
        <p:spPr>
          <a:xfrm>
            <a:off x="1298938" y="4780887"/>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401" name="Shape 401"/>
          <p:cNvSpPr/>
          <p:nvPr/>
        </p:nvSpPr>
        <p:spPr>
          <a:xfrm>
            <a:off x="1298938" y="6052405"/>
            <a:ext cx="2235402"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Collects statistics about user experience quality to enable the operator to act on service degradation.</a:t>
            </a:r>
          </a:p>
        </p:txBody>
      </p:sp>
      <p:sp>
        <p:nvSpPr>
          <p:cNvPr id="402" name="Shape 402"/>
          <p:cNvSpPr/>
          <p:nvPr/>
        </p:nvSpPr>
        <p:spPr>
          <a:xfrm>
            <a:off x="4736462" y="2021387"/>
            <a:ext cx="1709676"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device endpoint.</a:t>
            </a:r>
          </a:p>
        </p:txBody>
      </p:sp>
      <p:sp>
        <p:nvSpPr>
          <p:cNvPr id="403" name="Shape 403"/>
          <p:cNvSpPr/>
          <p:nvPr/>
        </p:nvSpPr>
        <p:spPr>
          <a:xfrm>
            <a:off x="4736461" y="3420998"/>
            <a:ext cx="1910986"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the process workflow.</a:t>
            </a:r>
          </a:p>
        </p:txBody>
      </p:sp>
      <p:sp>
        <p:nvSpPr>
          <p:cNvPr id="404" name="Shape 404"/>
          <p:cNvSpPr/>
          <p:nvPr/>
        </p:nvSpPr>
        <p:spPr>
          <a:xfrm>
            <a:off x="4736461" y="4652613"/>
            <a:ext cx="1910986" cy="1012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 location services, app security, data synch).</a:t>
            </a:r>
          </a:p>
        </p:txBody>
      </p:sp>
      <p:sp>
        <p:nvSpPr>
          <p:cNvPr id="54" name="Shape 535"/>
          <p:cNvSpPr/>
          <p:nvPr/>
        </p:nvSpPr>
        <p:spPr>
          <a:xfrm>
            <a:off x="4732203" y="6035922"/>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primary interface for users to consume cloud services and for the orchestration engines to process requests.</a:t>
            </a:r>
            <a:endParaRPr sz="1000" dirty="0"/>
          </a:p>
        </p:txBody>
      </p:sp>
      <p:grpSp>
        <p:nvGrpSpPr>
          <p:cNvPr id="3" name="Group 2"/>
          <p:cNvGrpSpPr/>
          <p:nvPr/>
        </p:nvGrpSpPr>
        <p:grpSpPr>
          <a:xfrm>
            <a:off x="3565758" y="6013009"/>
            <a:ext cx="1138132" cy="985769"/>
            <a:chOff x="3592546" y="5982740"/>
            <a:chExt cx="1138132" cy="985769"/>
          </a:xfrm>
        </p:grpSpPr>
        <p:sp>
          <p:nvSpPr>
            <p:cNvPr id="53" name="Shape 526"/>
            <p:cNvSpPr/>
            <p:nvPr/>
          </p:nvSpPr>
          <p:spPr>
            <a:xfrm>
              <a:off x="3592546" y="6722288"/>
              <a:ext cx="113813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CLOUD MANAGEMENT</a:t>
              </a:r>
            </a:p>
            <a:p>
              <a:pPr lvl="0">
                <a:defRPr sz="1800"/>
              </a:pPr>
              <a:r>
                <a:rPr lang="en-US" sz="800" b="1" dirty="0" smtClean="0">
                  <a:solidFill>
                    <a:srgbClr val="4277BB"/>
                  </a:solidFill>
                  <a:latin typeface="Helvetica"/>
                  <a:ea typeface="Helvetica"/>
                  <a:cs typeface="Helvetica"/>
                  <a:sym typeface="Helvetica"/>
                </a:rPr>
                <a:t>SERVICES</a:t>
              </a:r>
              <a:endParaRPr sz="800" b="1" dirty="0">
                <a:solidFill>
                  <a:srgbClr val="4277BB"/>
                </a:solidFill>
                <a:latin typeface="Helvetica"/>
                <a:ea typeface="Helvetica"/>
                <a:cs typeface="Helvetica"/>
                <a:sym typeface="Helvetica"/>
              </a:endParaRPr>
            </a:p>
          </p:txBody>
        </p:sp>
        <p:sp>
          <p:nvSpPr>
            <p:cNvPr id="55" name="Shape 375"/>
            <p:cNvSpPr/>
            <p:nvPr/>
          </p:nvSpPr>
          <p:spPr>
            <a:xfrm>
              <a:off x="3806443" y="599550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3462" y="5982740"/>
              <a:ext cx="682752" cy="591312"/>
            </a:xfrm>
            <a:prstGeom prst="rect">
              <a:avLst/>
            </a:prstGeom>
          </p:spPr>
        </p:pic>
      </p:grpSp>
      <p:grpSp>
        <p:nvGrpSpPr>
          <p:cNvPr id="4" name="Group 3"/>
          <p:cNvGrpSpPr/>
          <p:nvPr/>
        </p:nvGrpSpPr>
        <p:grpSpPr>
          <a:xfrm>
            <a:off x="6896100" y="1938040"/>
            <a:ext cx="707233" cy="998698"/>
            <a:chOff x="6857590" y="1989101"/>
            <a:chExt cx="707233" cy="998698"/>
          </a:xfrm>
        </p:grpSpPr>
        <p:sp>
          <p:nvSpPr>
            <p:cNvPr id="59" name="Shape 530"/>
            <p:cNvSpPr/>
            <p:nvPr/>
          </p:nvSpPr>
          <p:spPr>
            <a:xfrm>
              <a:off x="6948316" y="2741578"/>
              <a:ext cx="5257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SERVICES</a:t>
              </a:r>
            </a:p>
          </p:txBody>
        </p:sp>
        <p:sp>
          <p:nvSpPr>
            <p:cNvPr id="60" name="Shape 375"/>
            <p:cNvSpPr/>
            <p:nvPr/>
          </p:nvSpPr>
          <p:spPr>
            <a:xfrm>
              <a:off x="6857590" y="198910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862" y="2041395"/>
              <a:ext cx="627667" cy="583876"/>
            </a:xfrm>
            <a:prstGeom prst="rect">
              <a:avLst/>
            </a:prstGeom>
          </p:spPr>
        </p:pic>
      </p:grpSp>
      <p:sp>
        <p:nvSpPr>
          <p:cNvPr id="62" name="Shape 535"/>
          <p:cNvSpPr/>
          <p:nvPr/>
        </p:nvSpPr>
        <p:spPr>
          <a:xfrm>
            <a:off x="7891284" y="1993220"/>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service provider with analytics on IT financials, business management, and benchmarking aspects of the cloud.</a:t>
            </a:r>
            <a:endParaRPr sz="1000" dirty="0"/>
          </a:p>
        </p:txBody>
      </p:sp>
      <p:grpSp>
        <p:nvGrpSpPr>
          <p:cNvPr id="6" name="Group 5"/>
          <p:cNvGrpSpPr/>
          <p:nvPr/>
        </p:nvGrpSpPr>
        <p:grpSpPr>
          <a:xfrm>
            <a:off x="3650415" y="1953353"/>
            <a:ext cx="840813" cy="1046239"/>
            <a:chOff x="3650415" y="1953353"/>
            <a:chExt cx="840813" cy="1046239"/>
          </a:xfrm>
        </p:grpSpPr>
        <p:grpSp>
          <p:nvGrpSpPr>
            <p:cNvPr id="384" name="Group 384"/>
            <p:cNvGrpSpPr/>
            <p:nvPr/>
          </p:nvGrpSpPr>
          <p:grpSpPr>
            <a:xfrm>
              <a:off x="3650415" y="1953353"/>
              <a:ext cx="830663" cy="1046239"/>
              <a:chOff x="46211" y="0"/>
              <a:chExt cx="830661" cy="1046237"/>
            </a:xfrm>
          </p:grpSpPr>
          <p:sp>
            <p:nvSpPr>
              <p:cNvPr id="380" name="Shape 380"/>
              <p:cNvSpPr/>
              <p:nvPr/>
            </p:nvSpPr>
            <p:spPr>
              <a:xfrm>
                <a:off x="13964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82" name="Shape 382"/>
              <p:cNvSpPr/>
              <p:nvPr/>
            </p:nvSpPr>
            <p:spPr>
              <a:xfrm>
                <a:off x="46211" y="713653"/>
                <a:ext cx="830661" cy="33258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MANAGEMENT</a:t>
                </a:r>
              </a:p>
            </p:txBody>
          </p:sp>
        </p:gr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8476" y="2008632"/>
              <a:ext cx="682752" cy="585216"/>
            </a:xfrm>
            <a:prstGeom prst="rect">
              <a:avLst/>
            </a:prstGeom>
          </p:spPr>
        </p:pic>
      </p:grpSp>
      <p:grpSp>
        <p:nvGrpSpPr>
          <p:cNvPr id="8" name="Group 7"/>
          <p:cNvGrpSpPr/>
          <p:nvPr/>
        </p:nvGrpSpPr>
        <p:grpSpPr>
          <a:xfrm>
            <a:off x="6782958" y="3346813"/>
            <a:ext cx="958596" cy="943949"/>
            <a:chOff x="6798724" y="3323165"/>
            <a:chExt cx="958596" cy="943949"/>
          </a:xfrm>
        </p:grpSpPr>
        <p:grpSp>
          <p:nvGrpSpPr>
            <p:cNvPr id="408" name="Group 408"/>
            <p:cNvGrpSpPr/>
            <p:nvPr/>
          </p:nvGrpSpPr>
          <p:grpSpPr>
            <a:xfrm>
              <a:off x="6798724" y="3323165"/>
              <a:ext cx="958596" cy="943949"/>
              <a:chOff x="-125682" y="9504"/>
              <a:chExt cx="958594" cy="943947"/>
            </a:xfrm>
          </p:grpSpPr>
          <p:sp>
            <p:nvSpPr>
              <p:cNvPr id="406" name="Shape 406"/>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07" name="Shape 407"/>
              <p:cNvSpPr/>
              <p:nvPr/>
            </p:nvSpPr>
            <p:spPr>
              <a:xfrm>
                <a:off x="-125682" y="707231"/>
                <a:ext cx="958594"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PROVIDER CLOUD </a:t>
                </a:r>
              </a:p>
              <a:p>
                <a:pPr lvl="0">
                  <a:defRPr sz="1800" b="0">
                    <a:solidFill>
                      <a:srgbClr val="000000"/>
                    </a:solidFill>
                  </a:defRPr>
                </a:pPr>
                <a:r>
                  <a:rPr lang="en-US" sz="800" b="1" dirty="0" smtClean="0">
                    <a:solidFill>
                      <a:srgbClr val="4277BB"/>
                    </a:solidFill>
                  </a:rPr>
                  <a:t>PORTAL SERVICE</a:t>
                </a:r>
                <a:endParaRPr sz="800" b="1" dirty="0">
                  <a:solidFill>
                    <a:srgbClr val="4277BB"/>
                  </a:solidFill>
                </a:endParaRPr>
              </a:p>
            </p:txBody>
          </p:sp>
        </p:gr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4563" y="3403162"/>
              <a:ext cx="591312" cy="463296"/>
            </a:xfrm>
            <a:prstGeom prst="rect">
              <a:avLst/>
            </a:prstGeom>
          </p:spPr>
        </p:pic>
      </p:grpSp>
      <p:sp>
        <p:nvSpPr>
          <p:cNvPr id="65" name="Shape 240"/>
          <p:cNvSpPr/>
          <p:nvPr/>
        </p:nvSpPr>
        <p:spPr>
          <a:xfrm>
            <a:off x="7831665" y="355875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66" name="Group 65"/>
          <p:cNvGrpSpPr/>
          <p:nvPr/>
        </p:nvGrpSpPr>
        <p:grpSpPr>
          <a:xfrm>
            <a:off x="6685678" y="4649447"/>
            <a:ext cx="1175442" cy="932546"/>
            <a:chOff x="6558669" y="4742400"/>
            <a:chExt cx="1175442" cy="932546"/>
          </a:xfrm>
        </p:grpSpPr>
        <p:sp>
          <p:nvSpPr>
            <p:cNvPr id="67" name="Shape 375"/>
            <p:cNvSpPr/>
            <p:nvPr/>
          </p:nvSpPr>
          <p:spPr>
            <a:xfrm>
              <a:off x="6776376" y="474240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8" name="Picture 6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6929" y="4794385"/>
              <a:ext cx="652272" cy="609600"/>
            </a:xfrm>
            <a:prstGeom prst="rect">
              <a:avLst/>
            </a:prstGeom>
          </p:spPr>
        </p:pic>
        <p:sp>
          <p:nvSpPr>
            <p:cNvPr id="69" name="Shape 377"/>
            <p:cNvSpPr/>
            <p:nvPr/>
          </p:nvSpPr>
          <p:spPr>
            <a:xfrm>
              <a:off x="6558669" y="5458846"/>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grpSp>
        <p:nvGrpSpPr>
          <p:cNvPr id="70" name="Group 69"/>
          <p:cNvGrpSpPr/>
          <p:nvPr/>
        </p:nvGrpSpPr>
        <p:grpSpPr>
          <a:xfrm>
            <a:off x="6715424" y="6052033"/>
            <a:ext cx="1175442" cy="931360"/>
            <a:chOff x="1725638" y="1692867"/>
            <a:chExt cx="1175442" cy="931360"/>
          </a:xfrm>
        </p:grpSpPr>
        <p:sp>
          <p:nvSpPr>
            <p:cNvPr id="71" name="Shape 377"/>
            <p:cNvSpPr/>
            <p:nvPr/>
          </p:nvSpPr>
          <p:spPr>
            <a:xfrm>
              <a:off x="1725638" y="2408127"/>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IC4VS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sp>
          <p:nvSpPr>
            <p:cNvPr id="72" name="Shape 375"/>
            <p:cNvSpPr/>
            <p:nvPr/>
          </p:nvSpPr>
          <p:spPr>
            <a:xfrm>
              <a:off x="1928920" y="16928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Picture 7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85903" y="1757549"/>
              <a:ext cx="532595" cy="538764"/>
            </a:xfrm>
            <a:prstGeom prst="rect">
              <a:avLst/>
            </a:prstGeom>
          </p:spPr>
        </p:pic>
      </p:grpSp>
      <p:pic>
        <p:nvPicPr>
          <p:cNvPr id="74" name="Picture 7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27878" y="6052653"/>
            <a:ext cx="703002" cy="706613"/>
          </a:xfrm>
          <a:prstGeom prst="rect">
            <a:avLst/>
          </a:prstGeom>
        </p:spPr>
      </p:pic>
      <p:sp>
        <p:nvSpPr>
          <p:cNvPr id="75" name="Shape 377"/>
          <p:cNvSpPr/>
          <p:nvPr/>
        </p:nvSpPr>
        <p:spPr>
          <a:xfrm>
            <a:off x="8291658" y="6767293"/>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SYSTEMS MANAGEMENT</a:t>
            </a:r>
            <a:endParaRPr sz="800" b="1" dirty="0">
              <a:solidFill>
                <a:srgbClr val="4277BB"/>
              </a:solidFill>
            </a:endParaRPr>
          </a:p>
        </p:txBody>
      </p:sp>
      <p:sp>
        <p:nvSpPr>
          <p:cNvPr id="76" name="Shape 377"/>
          <p:cNvSpPr/>
          <p:nvPr/>
        </p:nvSpPr>
        <p:spPr>
          <a:xfrm>
            <a:off x="8291658" y="5746424"/>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 FOR TOOL</a:t>
            </a:r>
          </a:p>
          <a:p>
            <a:pPr lvl="0">
              <a:defRPr sz="1800" b="0">
                <a:solidFill>
                  <a:srgbClr val="000000"/>
                </a:solidFill>
              </a:defRPr>
            </a:pPr>
            <a:endParaRPr sz="800" b="1" dirty="0">
              <a:solidFill>
                <a:srgbClr val="4277BB"/>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4" name="Group 414"/>
          <p:cNvGrpSpPr/>
          <p:nvPr/>
        </p:nvGrpSpPr>
        <p:grpSpPr>
          <a:xfrm>
            <a:off x="6852892" y="1961957"/>
            <a:ext cx="707232" cy="912813"/>
            <a:chOff x="456" y="0"/>
            <a:chExt cx="707231" cy="912812"/>
          </a:xfrm>
        </p:grpSpPr>
        <p:sp>
          <p:nvSpPr>
            <p:cNvPr id="410" name="Shape 410"/>
            <p:cNvSpPr/>
            <p:nvPr/>
          </p:nvSpPr>
          <p:spPr>
            <a:xfrm>
              <a:off x="456"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3" name="Group 413"/>
            <p:cNvGrpSpPr/>
            <p:nvPr/>
          </p:nvGrpSpPr>
          <p:grpSpPr>
            <a:xfrm>
              <a:off x="35284" y="143351"/>
              <a:ext cx="655837" cy="769462"/>
              <a:chOff x="43769" y="143351"/>
              <a:chExt cx="655835" cy="769461"/>
            </a:xfrm>
          </p:grpSpPr>
          <p:pic>
            <p:nvPicPr>
              <p:cNvPr id="411" name="_-34.png"/>
              <p:cNvPicPr/>
              <p:nvPr/>
            </p:nvPicPr>
            <p:blipFill>
              <a:blip r:embed="rId2">
                <a:extLst/>
              </a:blip>
              <a:srcRect l="17255" t="20269" r="17255" b="27585"/>
              <a:stretch>
                <a:fillRect/>
              </a:stretch>
            </p:blipFill>
            <p:spPr>
              <a:xfrm>
                <a:off x="140111" y="143351"/>
                <a:ext cx="463154" cy="368790"/>
              </a:xfrm>
              <a:prstGeom prst="rect">
                <a:avLst/>
              </a:prstGeom>
              <a:ln w="3175" cap="flat">
                <a:noFill/>
                <a:miter lim="400000"/>
              </a:ln>
              <a:effectLst/>
            </p:spPr>
          </p:pic>
          <p:sp>
            <p:nvSpPr>
              <p:cNvPr id="412" name="Shape 412"/>
              <p:cNvSpPr/>
              <p:nvPr/>
            </p:nvSpPr>
            <p:spPr>
              <a:xfrm>
                <a:off x="43769" y="707231"/>
                <a:ext cx="65583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PROVISION</a:t>
                </a:r>
              </a:p>
            </p:txBody>
          </p:sp>
        </p:grpSp>
      </p:grpSp>
      <p:grpSp>
        <p:nvGrpSpPr>
          <p:cNvPr id="419" name="Group 419"/>
          <p:cNvGrpSpPr/>
          <p:nvPr/>
        </p:nvGrpSpPr>
        <p:grpSpPr>
          <a:xfrm>
            <a:off x="3702604" y="6036615"/>
            <a:ext cx="802483" cy="1059459"/>
            <a:chOff x="44450" y="0"/>
            <a:chExt cx="802481" cy="1059458"/>
          </a:xfrm>
        </p:grpSpPr>
        <p:sp>
          <p:nvSpPr>
            <p:cNvPr id="415" name="Shape 415"/>
            <p:cNvSpPr/>
            <p:nvPr/>
          </p:nvSpPr>
          <p:spPr>
            <a:xfrm>
              <a:off x="920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8" name="Group 418"/>
            <p:cNvGrpSpPr/>
            <p:nvPr/>
          </p:nvGrpSpPr>
          <p:grpSpPr>
            <a:xfrm>
              <a:off x="44450" y="112854"/>
              <a:ext cx="802482" cy="946605"/>
              <a:chOff x="55512" y="111610"/>
              <a:chExt cx="802481" cy="946603"/>
            </a:xfrm>
          </p:grpSpPr>
          <p:pic>
            <p:nvPicPr>
              <p:cNvPr id="416" name="_-33.png"/>
              <p:cNvPicPr/>
              <p:nvPr/>
            </p:nvPicPr>
            <p:blipFill>
              <a:blip r:embed="rId3">
                <a:extLst/>
              </a:blip>
              <a:srcRect l="17461" t="15781" r="17461" b="15781"/>
              <a:stretch>
                <a:fillRect/>
              </a:stretch>
            </p:blipFill>
            <p:spPr>
              <a:xfrm>
                <a:off x="226632" y="111610"/>
                <a:ext cx="460244" cy="484012"/>
              </a:xfrm>
              <a:prstGeom prst="rect">
                <a:avLst/>
              </a:prstGeom>
              <a:ln w="3175" cap="flat">
                <a:noFill/>
                <a:miter lim="400000"/>
              </a:ln>
              <a:effectLst/>
            </p:spPr>
          </p:pic>
          <p:sp>
            <p:nvSpPr>
              <p:cNvPr id="417" name="Shape 417"/>
              <p:cNvSpPr/>
              <p:nvPr/>
            </p:nvSpPr>
            <p:spPr>
              <a:xfrm>
                <a:off x="55512" y="725632"/>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RELEASE</a:t>
                </a:r>
              </a:p>
            </p:txBody>
          </p:sp>
        </p:grpSp>
      </p:grpSp>
      <p:grpSp>
        <p:nvGrpSpPr>
          <p:cNvPr id="424" name="Group 424"/>
          <p:cNvGrpSpPr/>
          <p:nvPr/>
        </p:nvGrpSpPr>
        <p:grpSpPr>
          <a:xfrm>
            <a:off x="3430541" y="4664756"/>
            <a:ext cx="1350120" cy="1040062"/>
            <a:chOff x="78677" y="0"/>
            <a:chExt cx="1350119" cy="1040061"/>
          </a:xfrm>
        </p:grpSpPr>
        <p:sp>
          <p:nvSpPr>
            <p:cNvPr id="420" name="Shape 420"/>
            <p:cNvSpPr/>
            <p:nvPr/>
          </p:nvSpPr>
          <p:spPr>
            <a:xfrm>
              <a:off x="38047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3" name="Group 423"/>
            <p:cNvGrpSpPr/>
            <p:nvPr/>
          </p:nvGrpSpPr>
          <p:grpSpPr>
            <a:xfrm>
              <a:off x="78677" y="149642"/>
              <a:ext cx="1350120" cy="890420"/>
              <a:chOff x="99366" y="139819"/>
              <a:chExt cx="1350119" cy="890418"/>
            </a:xfrm>
          </p:grpSpPr>
          <p:sp>
            <p:nvSpPr>
              <p:cNvPr id="421" name="Shape 421"/>
              <p:cNvSpPr/>
              <p:nvPr/>
            </p:nvSpPr>
            <p:spPr>
              <a:xfrm>
                <a:off x="99366" y="697656"/>
                <a:ext cx="13501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 BUSINESS</a:t>
                </a:r>
              </a:p>
              <a:p>
                <a:pPr lvl="0">
                  <a:defRPr sz="1800"/>
                </a:pPr>
                <a:r>
                  <a:rPr sz="800" b="1">
                    <a:solidFill>
                      <a:srgbClr val="4277BB"/>
                    </a:solidFill>
                    <a:latin typeface="Helvetica"/>
                    <a:ea typeface="Helvetica"/>
                    <a:cs typeface="Helvetica"/>
                    <a:sym typeface="Helvetica"/>
                  </a:rPr>
                  <a:t>PLANNING</a:t>
                </a:r>
              </a:p>
            </p:txBody>
          </p:sp>
          <p:pic>
            <p:nvPicPr>
              <p:cNvPr id="422" name="_-32.png"/>
              <p:cNvPicPr/>
              <p:nvPr/>
            </p:nvPicPr>
            <p:blipFill>
              <a:blip r:embed="rId4">
                <a:extLst/>
              </a:blip>
              <a:srcRect l="25216" t="19769" r="25237" b="25630"/>
              <a:stretch>
                <a:fillRect/>
              </a:stretch>
            </p:blipFill>
            <p:spPr>
              <a:xfrm>
                <a:off x="590326" y="139819"/>
                <a:ext cx="350402" cy="386147"/>
              </a:xfrm>
              <a:prstGeom prst="rect">
                <a:avLst/>
              </a:prstGeom>
              <a:ln w="3175" cap="flat">
                <a:noFill/>
                <a:miter lim="400000"/>
              </a:ln>
              <a:effectLst/>
            </p:spPr>
          </p:pic>
        </p:grpSp>
      </p:grpSp>
      <p:grpSp>
        <p:nvGrpSpPr>
          <p:cNvPr id="429" name="Group 429"/>
          <p:cNvGrpSpPr/>
          <p:nvPr/>
        </p:nvGrpSpPr>
        <p:grpSpPr>
          <a:xfrm>
            <a:off x="3711162" y="3312022"/>
            <a:ext cx="802482" cy="1020535"/>
            <a:chOff x="44450" y="19278"/>
            <a:chExt cx="802481" cy="1020534"/>
          </a:xfrm>
        </p:grpSpPr>
        <p:sp>
          <p:nvSpPr>
            <p:cNvPr id="425"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8" name="Group 428"/>
            <p:cNvGrpSpPr/>
            <p:nvPr/>
          </p:nvGrpSpPr>
          <p:grpSpPr>
            <a:xfrm>
              <a:off x="44450" y="136286"/>
              <a:ext cx="802482" cy="903527"/>
              <a:chOff x="55512" y="136286"/>
              <a:chExt cx="802481" cy="903525"/>
            </a:xfrm>
          </p:grpSpPr>
          <p:sp>
            <p:nvSpPr>
              <p:cNvPr id="426" name="Shape 426"/>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FEEDBACK</a:t>
                </a:r>
              </a:p>
            </p:txBody>
          </p:sp>
          <p:pic>
            <p:nvPicPr>
              <p:cNvPr id="427" name="_-31.png"/>
              <p:cNvPicPr/>
              <p:nvPr/>
            </p:nvPicPr>
            <p:blipFill>
              <a:blip r:embed="rId5">
                <a:extLst/>
              </a:blip>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434" name="Group 434"/>
          <p:cNvGrpSpPr/>
          <p:nvPr/>
        </p:nvGrpSpPr>
        <p:grpSpPr>
          <a:xfrm>
            <a:off x="3702604" y="1960018"/>
            <a:ext cx="802483" cy="1030358"/>
            <a:chOff x="44450" y="9455"/>
            <a:chExt cx="802481" cy="1030357"/>
          </a:xfrm>
        </p:grpSpPr>
        <p:sp>
          <p:nvSpPr>
            <p:cNvPr id="430" name="Shape 430"/>
            <p:cNvSpPr/>
            <p:nvPr/>
          </p:nvSpPr>
          <p:spPr>
            <a:xfrm>
              <a:off x="92074" y="9455"/>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3" name="Group 433"/>
            <p:cNvGrpSpPr/>
            <p:nvPr/>
          </p:nvGrpSpPr>
          <p:grpSpPr>
            <a:xfrm>
              <a:off x="44450" y="132754"/>
              <a:ext cx="802482" cy="907059"/>
              <a:chOff x="55512" y="132754"/>
              <a:chExt cx="802481" cy="907058"/>
            </a:xfrm>
          </p:grpSpPr>
          <p:sp>
            <p:nvSpPr>
              <p:cNvPr id="431" name="Shape 43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TESTING</a:t>
                </a:r>
              </a:p>
            </p:txBody>
          </p:sp>
          <p:pic>
            <p:nvPicPr>
              <p:cNvPr id="432" name="_-30.png"/>
              <p:cNvPicPr/>
              <p:nvPr/>
            </p:nvPicPr>
            <p:blipFill>
              <a:blip r:embed="rId6">
                <a:extLst/>
              </a:blip>
              <a:srcRect l="22616" t="18771" r="22616" b="18771"/>
              <a:stretch>
                <a:fillRect/>
              </a:stretch>
            </p:blipFill>
            <p:spPr>
              <a:xfrm>
                <a:off x="263095" y="132754"/>
                <a:ext cx="387324" cy="441723"/>
              </a:xfrm>
              <a:prstGeom prst="rect">
                <a:avLst/>
              </a:prstGeom>
              <a:ln w="3175" cap="flat">
                <a:noFill/>
                <a:miter lim="400000"/>
              </a:ln>
              <a:effectLst/>
            </p:spPr>
          </p:pic>
        </p:grpSp>
      </p:grpSp>
      <p:grpSp>
        <p:nvGrpSpPr>
          <p:cNvPr id="439" name="Group 439"/>
          <p:cNvGrpSpPr/>
          <p:nvPr/>
        </p:nvGrpSpPr>
        <p:grpSpPr>
          <a:xfrm>
            <a:off x="233851" y="6030499"/>
            <a:ext cx="969918" cy="1049638"/>
            <a:chOff x="54914" y="0"/>
            <a:chExt cx="969916" cy="1049637"/>
          </a:xfrm>
        </p:grpSpPr>
        <p:sp>
          <p:nvSpPr>
            <p:cNvPr id="435" name="Shape 435"/>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8" name="Group 438"/>
            <p:cNvGrpSpPr/>
            <p:nvPr/>
          </p:nvGrpSpPr>
          <p:grpSpPr>
            <a:xfrm>
              <a:off x="54914" y="198624"/>
              <a:ext cx="969916" cy="851013"/>
              <a:chOff x="68920" y="188802"/>
              <a:chExt cx="969914" cy="851011"/>
            </a:xfrm>
          </p:grpSpPr>
          <p:sp>
            <p:nvSpPr>
              <p:cNvPr id="436" name="Shape 436"/>
              <p:cNvSpPr/>
              <p:nvPr/>
            </p:nvSpPr>
            <p:spPr>
              <a:xfrm>
                <a:off x="68920" y="707231"/>
                <a:ext cx="96991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CONFIGURATION</a:t>
                </a:r>
              </a:p>
              <a:p>
                <a:pPr lvl="0">
                  <a:defRPr sz="1800"/>
                </a:pPr>
                <a:r>
                  <a:rPr sz="800" b="1">
                    <a:solidFill>
                      <a:srgbClr val="4277BB"/>
                    </a:solidFill>
                    <a:latin typeface="Helvetica"/>
                    <a:ea typeface="Helvetica"/>
                    <a:cs typeface="Helvetica"/>
                    <a:sym typeface="Helvetica"/>
                  </a:rPr>
                  <a:t>MANAGEMENT</a:t>
                </a:r>
              </a:p>
            </p:txBody>
          </p:sp>
          <p:pic>
            <p:nvPicPr>
              <p:cNvPr id="437" name="_-29.png"/>
              <p:cNvPicPr/>
              <p:nvPr/>
            </p:nvPicPr>
            <p:blipFill>
              <a:blip r:embed="rId7">
                <a:extLst/>
              </a:blip>
              <a:srcRect l="19263" t="26695" r="17477" b="21723"/>
              <a:stretch>
                <a:fillRect/>
              </a:stretch>
            </p:blipFill>
            <p:spPr>
              <a:xfrm>
                <a:off x="336506" y="188802"/>
                <a:ext cx="447389" cy="364795"/>
              </a:xfrm>
              <a:prstGeom prst="rect">
                <a:avLst/>
              </a:prstGeom>
              <a:ln w="3175" cap="flat">
                <a:noFill/>
                <a:miter lim="400000"/>
              </a:ln>
              <a:effectLst/>
            </p:spPr>
          </p:pic>
        </p:grpSp>
      </p:grpSp>
      <p:grpSp>
        <p:nvGrpSpPr>
          <p:cNvPr id="444" name="Group 444"/>
          <p:cNvGrpSpPr/>
          <p:nvPr/>
        </p:nvGrpSpPr>
        <p:grpSpPr>
          <a:xfrm>
            <a:off x="328675" y="4653308"/>
            <a:ext cx="802483" cy="1030725"/>
            <a:chOff x="44450" y="9088"/>
            <a:chExt cx="802481" cy="1030724"/>
          </a:xfrm>
        </p:grpSpPr>
        <p:sp>
          <p:nvSpPr>
            <p:cNvPr id="440" name="Shape 440"/>
            <p:cNvSpPr/>
            <p:nvPr/>
          </p:nvSpPr>
          <p:spPr>
            <a:xfrm>
              <a:off x="103470" y="908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3" name="Group 443"/>
            <p:cNvGrpSpPr/>
            <p:nvPr/>
          </p:nvGrpSpPr>
          <p:grpSpPr>
            <a:xfrm>
              <a:off x="44450" y="160491"/>
              <a:ext cx="802482" cy="879322"/>
              <a:chOff x="55512" y="160491"/>
              <a:chExt cx="802481" cy="879320"/>
            </a:xfrm>
          </p:grpSpPr>
          <p:sp>
            <p:nvSpPr>
              <p:cNvPr id="441" name="Shape 44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DEPLOYMENT</a:t>
                </a:r>
              </a:p>
            </p:txBody>
          </p:sp>
          <p:pic>
            <p:nvPicPr>
              <p:cNvPr id="442" name="_-28.png"/>
              <p:cNvPicPr/>
              <p:nvPr/>
            </p:nvPicPr>
            <p:blipFill>
              <a:blip r:embed="rId8">
                <a:extLst/>
              </a:blip>
              <a:srcRect l="21740" t="22692" r="15692" b="17754"/>
              <a:stretch>
                <a:fillRect/>
              </a:stretch>
            </p:blipFill>
            <p:spPr>
              <a:xfrm>
                <a:off x="256899" y="160491"/>
                <a:ext cx="442495" cy="421174"/>
              </a:xfrm>
              <a:prstGeom prst="rect">
                <a:avLst/>
              </a:prstGeom>
              <a:ln w="3175" cap="flat">
                <a:noFill/>
                <a:miter lim="400000"/>
              </a:ln>
              <a:effectLst/>
            </p:spPr>
          </p:pic>
        </p:grpSp>
      </p:grpSp>
      <p:grpSp>
        <p:nvGrpSpPr>
          <p:cNvPr id="449" name="Group 449"/>
          <p:cNvGrpSpPr/>
          <p:nvPr/>
        </p:nvGrpSpPr>
        <p:grpSpPr>
          <a:xfrm>
            <a:off x="259877" y="3296040"/>
            <a:ext cx="986880" cy="1039813"/>
            <a:chOff x="55974" y="0"/>
            <a:chExt cx="986879" cy="1039812"/>
          </a:xfrm>
        </p:grpSpPr>
        <p:sp>
          <p:nvSpPr>
            <p:cNvPr id="445" name="Shape 445"/>
            <p:cNvSpPr/>
            <p:nvPr/>
          </p:nvSpPr>
          <p:spPr>
            <a:xfrm>
              <a:off x="1957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8" name="Group 448"/>
            <p:cNvGrpSpPr/>
            <p:nvPr/>
          </p:nvGrpSpPr>
          <p:grpSpPr>
            <a:xfrm>
              <a:off x="55974" y="114432"/>
              <a:ext cx="986881" cy="925381"/>
              <a:chOff x="70279" y="114432"/>
              <a:chExt cx="986879" cy="925380"/>
            </a:xfrm>
          </p:grpSpPr>
          <p:sp>
            <p:nvSpPr>
              <p:cNvPr id="446" name="Shape 446"/>
              <p:cNvSpPr/>
              <p:nvPr/>
            </p:nvSpPr>
            <p:spPr>
              <a:xfrm>
                <a:off x="70279" y="707231"/>
                <a:ext cx="98688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COLLABORATIVE</a:t>
                </a:r>
              </a:p>
              <a:p>
                <a:pPr lvl="0">
                  <a:defRPr sz="1800"/>
                </a:pPr>
                <a:r>
                  <a:rPr sz="800" b="1">
                    <a:solidFill>
                      <a:srgbClr val="4277BB"/>
                    </a:solidFill>
                    <a:latin typeface="Helvetica"/>
                    <a:ea typeface="Helvetica"/>
                    <a:cs typeface="Helvetica"/>
                    <a:sym typeface="Helvetica"/>
                  </a:rPr>
                  <a:t>DEVELOPMENT</a:t>
                </a:r>
              </a:p>
            </p:txBody>
          </p:sp>
          <p:pic>
            <p:nvPicPr>
              <p:cNvPr id="447" name="_-27.png"/>
              <p:cNvPicPr/>
              <p:nvPr/>
            </p:nvPicPr>
            <p:blipFill>
              <a:blip r:embed="rId9">
                <a:extLst/>
              </a:blip>
              <a:srcRect l="18741" t="16180" r="17893" b="21307"/>
              <a:stretch>
                <a:fillRect/>
              </a:stretch>
            </p:blipFill>
            <p:spPr>
              <a:xfrm>
                <a:off x="342648" y="114432"/>
                <a:ext cx="448139" cy="442109"/>
              </a:xfrm>
              <a:prstGeom prst="rect">
                <a:avLst/>
              </a:prstGeom>
              <a:ln w="3175" cap="flat">
                <a:noFill/>
                <a:miter lim="400000"/>
              </a:ln>
              <a:effectLst/>
            </p:spPr>
          </p:pic>
        </p:grpSp>
      </p:grpSp>
      <p:grpSp>
        <p:nvGrpSpPr>
          <p:cNvPr id="454" name="Group 454"/>
          <p:cNvGrpSpPr/>
          <p:nvPr/>
        </p:nvGrpSpPr>
        <p:grpSpPr>
          <a:xfrm>
            <a:off x="387152" y="1947075"/>
            <a:ext cx="707233" cy="912813"/>
            <a:chOff x="303" y="0"/>
            <a:chExt cx="707231" cy="912812"/>
          </a:xfrm>
        </p:grpSpPr>
        <p:sp>
          <p:nvSpPr>
            <p:cNvPr id="450" name="Shape 450"/>
            <p:cNvSpPr/>
            <p:nvPr/>
          </p:nvSpPr>
          <p:spPr>
            <a:xfrm>
              <a:off x="3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53" name="Group 453"/>
            <p:cNvGrpSpPr/>
            <p:nvPr/>
          </p:nvGrpSpPr>
          <p:grpSpPr>
            <a:xfrm>
              <a:off x="87415" y="142114"/>
              <a:ext cx="514748" cy="770699"/>
              <a:chOff x="87415" y="142114"/>
              <a:chExt cx="514746" cy="770698"/>
            </a:xfrm>
          </p:grpSpPr>
          <p:sp>
            <p:nvSpPr>
              <p:cNvPr id="451" name="Shape 451"/>
              <p:cNvSpPr/>
              <p:nvPr/>
            </p:nvSpPr>
            <p:spPr>
              <a:xfrm>
                <a:off x="87415" y="707231"/>
                <a:ext cx="514748"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DEVOPS</a:t>
                </a:r>
              </a:p>
            </p:txBody>
          </p:sp>
          <p:pic>
            <p:nvPicPr>
              <p:cNvPr id="452" name="_-26.png"/>
              <p:cNvPicPr/>
              <p:nvPr/>
            </p:nvPicPr>
            <p:blipFill>
              <a:blip r:embed="rId10">
                <a:extLst/>
              </a:blip>
              <a:srcRect l="22295" t="20094" r="22295" b="20094"/>
              <a:stretch>
                <a:fillRect/>
              </a:stretch>
            </p:blipFill>
            <p:spPr>
              <a:xfrm>
                <a:off x="157680" y="142114"/>
                <a:ext cx="391871" cy="423003"/>
              </a:xfrm>
              <a:prstGeom prst="rect">
                <a:avLst/>
              </a:prstGeom>
              <a:ln w="3175" cap="flat">
                <a:noFill/>
                <a:miter lim="400000"/>
              </a:ln>
              <a:effectLst/>
            </p:spPr>
          </p:pic>
        </p:grpSp>
      </p:grpSp>
      <p:sp>
        <p:nvSpPr>
          <p:cNvPr id="455" name="Shape 45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56" name="Shape 45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DevOps Icons</a:t>
            </a:r>
          </a:p>
        </p:txBody>
      </p:sp>
      <p:sp>
        <p:nvSpPr>
          <p:cNvPr id="457" name="Shape 45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58" name="Shape 458"/>
          <p:cNvSpPr/>
          <p:nvPr/>
        </p:nvSpPr>
        <p:spPr>
          <a:xfrm>
            <a:off x="1298938" y="2021387"/>
            <a:ext cx="1573004"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Software development method to bring Development and Operations closer.</a:t>
            </a:r>
          </a:p>
        </p:txBody>
      </p:sp>
      <p:sp>
        <p:nvSpPr>
          <p:cNvPr id="459" name="Shape 459"/>
          <p:cNvSpPr/>
          <p:nvPr/>
        </p:nvSpPr>
        <p:spPr>
          <a:xfrm>
            <a:off x="1298938" y="3420998"/>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Team members and stakeholders continually communicate plans, tasks, issues, and feedback.</a:t>
            </a:r>
          </a:p>
        </p:txBody>
      </p:sp>
      <p:sp>
        <p:nvSpPr>
          <p:cNvPr id="460" name="Shape 460"/>
          <p:cNvSpPr/>
          <p:nvPr/>
        </p:nvSpPr>
        <p:spPr>
          <a:xfrm>
            <a:off x="1298938" y="4644219"/>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Automated deployment of apps, middleware, test data, and utilities to test and production environments on demand.</a:t>
            </a:r>
          </a:p>
        </p:txBody>
      </p:sp>
      <p:sp>
        <p:nvSpPr>
          <p:cNvPr id="461" name="Shape 461"/>
          <p:cNvSpPr/>
          <p:nvPr/>
        </p:nvSpPr>
        <p:spPr>
          <a:xfrm>
            <a:off x="4736462" y="2021387"/>
            <a:ext cx="1929048"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Test cases are executed automatically and continuously after deployments have completed in production-like circumstances.</a:t>
            </a:r>
          </a:p>
        </p:txBody>
      </p:sp>
      <p:sp>
        <p:nvSpPr>
          <p:cNvPr id="462" name="Shape 462"/>
          <p:cNvSpPr/>
          <p:nvPr/>
        </p:nvSpPr>
        <p:spPr>
          <a:xfrm>
            <a:off x="4736462" y="3291235"/>
            <a:ext cx="1709676"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 performance metrics and user experience data is continuously collected and used to make corrections and plan changes.</a:t>
            </a:r>
          </a:p>
        </p:txBody>
      </p:sp>
      <p:sp>
        <p:nvSpPr>
          <p:cNvPr id="463" name="Shape 463"/>
          <p:cNvSpPr/>
          <p:nvPr/>
        </p:nvSpPr>
        <p:spPr>
          <a:xfrm>
            <a:off x="4736462" y="4660325"/>
            <a:ext cx="170967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Continually reviewing planned work and updating priorities.</a:t>
            </a:r>
          </a:p>
        </p:txBody>
      </p:sp>
      <p:sp>
        <p:nvSpPr>
          <p:cNvPr id="464" name="Shape 464"/>
          <p:cNvSpPr/>
          <p:nvPr/>
        </p:nvSpPr>
        <p:spPr>
          <a:xfrm>
            <a:off x="4736462" y="6108745"/>
            <a:ext cx="1813291"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Apps are released into production on an as-needed basis or coordinated in a scheduled, planned release.</a:t>
            </a:r>
          </a:p>
        </p:txBody>
      </p:sp>
      <p:grpSp>
        <p:nvGrpSpPr>
          <p:cNvPr id="467" name="Group 467"/>
          <p:cNvGrpSpPr/>
          <p:nvPr/>
        </p:nvGrpSpPr>
        <p:grpSpPr>
          <a:xfrm>
            <a:off x="6852435" y="3291235"/>
            <a:ext cx="707233" cy="820840"/>
            <a:chOff x="1694" y="9504"/>
            <a:chExt cx="707232" cy="820838"/>
          </a:xfrm>
        </p:grpSpPr>
        <p:sp>
          <p:nvSpPr>
            <p:cNvPr id="465" name="Shape 465"/>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77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66" name="Shape 466"/>
            <p:cNvSpPr/>
            <p:nvPr/>
          </p:nvSpPr>
          <p:spPr>
            <a:xfrm>
              <a:off x="138812" y="707231"/>
              <a:ext cx="42960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DEVOPS</a:t>
              </a:r>
              <a:endParaRPr sz="800" b="1" dirty="0">
                <a:solidFill>
                  <a:srgbClr val="4277BB"/>
                </a:solidFill>
              </a:endParaRPr>
            </a:p>
          </p:txBody>
        </p:sp>
      </p:grpSp>
      <p:sp>
        <p:nvSpPr>
          <p:cNvPr id="468" name="Shape 468"/>
          <p:cNvSpPr/>
          <p:nvPr/>
        </p:nvSpPr>
        <p:spPr>
          <a:xfrm>
            <a:off x="7837268" y="2021387"/>
            <a:ext cx="1929049"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are provisioned using software defined environment templates and automated, self-service utilities.</a:t>
            </a:r>
          </a:p>
        </p:txBody>
      </p:sp>
      <p:sp>
        <p:nvSpPr>
          <p:cNvPr id="469" name="Shape 469"/>
          <p:cNvSpPr/>
          <p:nvPr/>
        </p:nvSpPr>
        <p:spPr>
          <a:xfrm>
            <a:off x="7837268" y="3358801"/>
            <a:ext cx="1709677"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a:t>
            </a:r>
            <a:r>
              <a:rPr lang="en-US" sz="1000" smtClean="0"/>
              <a:t>Icon utilized in Service Management to represent DEVOPS</a:t>
            </a:r>
            <a:r>
              <a:rPr sz="1000" smtClean="0"/>
              <a:t>)</a:t>
            </a:r>
            <a:endParaRPr sz="1000"/>
          </a:p>
        </p:txBody>
      </p:sp>
      <p:sp>
        <p:nvSpPr>
          <p:cNvPr id="470" name="Shape 470"/>
          <p:cNvSpPr/>
          <p:nvPr/>
        </p:nvSpPr>
        <p:spPr>
          <a:xfrm>
            <a:off x="1298938" y="6108745"/>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Detailed recording and updating of information that describes an enterprise’s hardware and software.</a:t>
            </a:r>
          </a:p>
        </p:txBody>
      </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2706" y="3402356"/>
            <a:ext cx="463296" cy="475488"/>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Group 476"/>
          <p:cNvGrpSpPr/>
          <p:nvPr/>
        </p:nvGrpSpPr>
        <p:grpSpPr>
          <a:xfrm>
            <a:off x="395860" y="4656550"/>
            <a:ext cx="707233" cy="914058"/>
            <a:chOff x="0" y="0"/>
            <a:chExt cx="707231" cy="914057"/>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5" name="Group 475"/>
            <p:cNvGrpSpPr/>
            <p:nvPr/>
          </p:nvGrpSpPr>
          <p:grpSpPr>
            <a:xfrm>
              <a:off x="56024" y="215504"/>
              <a:ext cx="610544" cy="698554"/>
              <a:chOff x="48344" y="214260"/>
              <a:chExt cx="610542" cy="698552"/>
            </a:xfrm>
          </p:grpSpPr>
          <p:sp>
            <p:nvSpPr>
              <p:cNvPr id="473" name="Shape 473"/>
              <p:cNvSpPr/>
              <p:nvPr/>
            </p:nvSpPr>
            <p:spPr>
              <a:xfrm>
                <a:off x="48344" y="707231"/>
                <a:ext cx="610543"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FIREWALL</a:t>
                </a:r>
              </a:p>
            </p:txBody>
          </p:sp>
          <p:pic>
            <p:nvPicPr>
              <p:cNvPr id="474" name="_-48.png"/>
              <p:cNvPicPr/>
              <p:nvPr/>
            </p:nvPicPr>
            <p:blipFill>
              <a:blip r:embed="rId2">
                <a:extLst/>
              </a:blip>
              <a:srcRect l="15658" t="30618" r="15658" b="30618"/>
              <a:stretch>
                <a:fillRect/>
              </a:stretch>
            </p:blipFill>
            <p:spPr>
              <a:xfrm>
                <a:off x="110741" y="214260"/>
                <a:ext cx="485749" cy="273054"/>
              </a:xfrm>
              <a:prstGeom prst="rect">
                <a:avLst/>
              </a:prstGeom>
              <a:ln w="3175" cap="flat">
                <a:noFill/>
                <a:miter lim="400000"/>
              </a:ln>
              <a:effectLst/>
            </p:spPr>
          </p:pic>
        </p:grpSp>
      </p:grpSp>
      <p:grpSp>
        <p:nvGrpSpPr>
          <p:cNvPr id="481" name="Group 481"/>
          <p:cNvGrpSpPr/>
          <p:nvPr/>
        </p:nvGrpSpPr>
        <p:grpSpPr>
          <a:xfrm>
            <a:off x="395822" y="3295301"/>
            <a:ext cx="707232" cy="914059"/>
            <a:chOff x="0" y="0"/>
            <a:chExt cx="707231" cy="914057"/>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0" name="Group 480"/>
            <p:cNvGrpSpPr/>
            <p:nvPr/>
          </p:nvGrpSpPr>
          <p:grpSpPr>
            <a:xfrm>
              <a:off x="75304" y="145958"/>
              <a:ext cx="588169" cy="768100"/>
              <a:chOff x="66936" y="144713"/>
              <a:chExt cx="588168" cy="768098"/>
            </a:xfrm>
          </p:grpSpPr>
          <p:sp>
            <p:nvSpPr>
              <p:cNvPr id="478" name="Shape 478"/>
              <p:cNvSpPr/>
              <p:nvPr/>
            </p:nvSpPr>
            <p:spPr>
              <a:xfrm>
                <a:off x="66936" y="707231"/>
                <a:ext cx="588170"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GATEWAY</a:t>
                </a:r>
              </a:p>
            </p:txBody>
          </p:sp>
          <p:pic>
            <p:nvPicPr>
              <p:cNvPr id="479" name="_-47.png"/>
              <p:cNvPicPr/>
              <p:nvPr/>
            </p:nvPicPr>
            <p:blipFill>
              <a:blip r:embed="rId3">
                <a:extLst/>
              </a:blip>
              <a:srcRect l="17032" t="20462" r="17032" b="20462"/>
              <a:stretch>
                <a:fillRect/>
              </a:stretch>
            </p:blipFill>
            <p:spPr>
              <a:xfrm>
                <a:off x="120460" y="144713"/>
                <a:ext cx="466311" cy="417805"/>
              </a:xfrm>
              <a:prstGeom prst="rect">
                <a:avLst/>
              </a:prstGeom>
              <a:ln w="3175" cap="flat">
                <a:noFill/>
                <a:miter lim="400000"/>
              </a:ln>
              <a:effectLst/>
            </p:spPr>
          </p:pic>
        </p:grpSp>
      </p:grpSp>
      <p:grpSp>
        <p:nvGrpSpPr>
          <p:cNvPr id="486" name="Group 486"/>
          <p:cNvGrpSpPr/>
          <p:nvPr/>
        </p:nvGrpSpPr>
        <p:grpSpPr>
          <a:xfrm>
            <a:off x="387001" y="1953670"/>
            <a:ext cx="707232" cy="908400"/>
            <a:chOff x="0" y="0"/>
            <a:chExt cx="707231" cy="908399"/>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5" name="Group 485"/>
            <p:cNvGrpSpPr/>
            <p:nvPr/>
          </p:nvGrpSpPr>
          <p:grpSpPr>
            <a:xfrm>
              <a:off x="61919" y="122687"/>
              <a:ext cx="604987" cy="785713"/>
              <a:chOff x="61919" y="121443"/>
              <a:chExt cx="604986" cy="785711"/>
            </a:xfrm>
          </p:grpSpPr>
          <p:sp>
            <p:nvSpPr>
              <p:cNvPr id="483"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484" name="_-46.png"/>
              <p:cNvPicPr/>
              <p:nvPr/>
            </p:nvPicPr>
            <p:blipFill>
              <a:blip r:embed="rId4">
                <a:extLst/>
              </a:blip>
              <a:srcRect l="26174" t="17171" r="26174" b="17171"/>
              <a:stretch>
                <a:fillRect/>
              </a:stretch>
            </p:blipFill>
            <p:spPr>
              <a:xfrm>
                <a:off x="185113" y="121443"/>
                <a:ext cx="337006" cy="464345"/>
              </a:xfrm>
              <a:prstGeom prst="rect">
                <a:avLst/>
              </a:prstGeom>
              <a:ln w="3175" cap="flat">
                <a:noFill/>
                <a:miter lim="400000"/>
              </a:ln>
              <a:effectLst/>
            </p:spPr>
          </p:pic>
        </p:gr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5144222"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dirty="0"/>
              <a:t>Security </a:t>
            </a:r>
            <a:r>
              <a:rPr sz="2400" dirty="0" smtClean="0"/>
              <a:t>Icons</a:t>
            </a:r>
            <a:r>
              <a:rPr lang="en-US" sz="2400" dirty="0" smtClean="0"/>
              <a:t> - SAVE FOR VISIO</a:t>
            </a:r>
            <a:endParaRPr sz="2400" dirty="0"/>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298938" y="2021387"/>
            <a:ext cx="2049790"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 identity and access management and data and app protection. Provides actionable security intelligence across cloud and enterprise environments.</a:t>
            </a:r>
          </a:p>
        </p:txBody>
      </p:sp>
      <p:sp>
        <p:nvSpPr>
          <p:cNvPr id="494" name="Shape 494"/>
          <p:cNvSpPr/>
          <p:nvPr/>
        </p:nvSpPr>
        <p:spPr>
          <a:xfrm>
            <a:off x="1298938" y="3420998"/>
            <a:ext cx="1709677"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point that acts as an entrance to another network.</a:t>
            </a:r>
          </a:p>
        </p:txBody>
      </p:sp>
      <p:sp>
        <p:nvSpPr>
          <p:cNvPr id="495" name="Shape 495"/>
          <p:cNvSpPr/>
          <p:nvPr/>
        </p:nvSpPr>
        <p:spPr>
          <a:xfrm>
            <a:off x="1298938" y="4644219"/>
            <a:ext cx="2258697"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that is designed to block unauthorized access while permitting outward communication.</a:t>
            </a:r>
          </a:p>
        </p:txBody>
      </p:sp>
      <p:sp>
        <p:nvSpPr>
          <p:cNvPr id="496" name="Shape 496"/>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 name="Group 1"/>
          <p:cNvGrpSpPr/>
          <p:nvPr/>
        </p:nvGrpSpPr>
        <p:grpSpPr>
          <a:xfrm>
            <a:off x="360856" y="6054221"/>
            <a:ext cx="720699" cy="1093145"/>
            <a:chOff x="360856" y="6054221"/>
            <a:chExt cx="720699" cy="1093145"/>
          </a:xfrm>
        </p:grpSpPr>
        <p:grpSp>
          <p:nvGrpSpPr>
            <p:cNvPr id="489" name="Group 489"/>
            <p:cNvGrpSpPr/>
            <p:nvPr/>
          </p:nvGrpSpPr>
          <p:grpSpPr>
            <a:xfrm>
              <a:off x="374322" y="6060979"/>
              <a:ext cx="707233" cy="1086387"/>
              <a:chOff x="195385" y="0"/>
              <a:chExt cx="707232" cy="1086386"/>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8222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96028" y="717054"/>
                <a:ext cx="687688"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BLOCKCHAIN</a:t>
                </a:r>
              </a:p>
              <a:p>
                <a:pPr lvl="0">
                  <a:defRPr sz="1800" b="0">
                    <a:solidFill>
                      <a:srgbClr val="000000"/>
                    </a:solidFill>
                  </a:defRPr>
                </a:pPr>
                <a:r>
                  <a:rPr lang="en-US" sz="800" b="1" dirty="0" smtClean="0">
                    <a:solidFill>
                      <a:srgbClr val="4277BB"/>
                    </a:solidFill>
                  </a:rPr>
                  <a:t>SECURITY</a:t>
                </a:r>
              </a:p>
              <a:p>
                <a:pPr lvl="0">
                  <a:defRPr sz="1800" b="0">
                    <a:solidFill>
                      <a:srgbClr val="000000"/>
                    </a:solidFill>
                  </a:defRPr>
                </a:pPr>
                <a:r>
                  <a:rPr lang="en-US" sz="800" b="1" dirty="0" smtClean="0">
                    <a:solidFill>
                      <a:srgbClr val="4277BB"/>
                    </a:solidFill>
                  </a:rPr>
                  <a:t>SERVICE</a:t>
                </a:r>
              </a:p>
            </p:txBody>
          </p:sp>
        </p:gr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56" y="6054221"/>
              <a:ext cx="627888" cy="658368"/>
            </a:xfrm>
            <a:prstGeom prst="rect">
              <a:avLst/>
            </a:prstGeom>
          </p:spPr>
        </p:pic>
      </p:grpSp>
      <p:grpSp>
        <p:nvGrpSpPr>
          <p:cNvPr id="29" name="Group 28"/>
          <p:cNvGrpSpPr/>
          <p:nvPr/>
        </p:nvGrpSpPr>
        <p:grpSpPr>
          <a:xfrm>
            <a:off x="6896100" y="4572000"/>
            <a:ext cx="707233" cy="939426"/>
            <a:chOff x="8830609" y="2797967"/>
            <a:chExt cx="707233" cy="939426"/>
          </a:xfrm>
        </p:grpSpPr>
        <p:grpSp>
          <p:nvGrpSpPr>
            <p:cNvPr id="30" name="Group 29"/>
            <p:cNvGrpSpPr/>
            <p:nvPr/>
          </p:nvGrpSpPr>
          <p:grpSpPr>
            <a:xfrm>
              <a:off x="8830609" y="2797967"/>
              <a:ext cx="707233" cy="707233"/>
              <a:chOff x="8801427" y="2797967"/>
              <a:chExt cx="707233" cy="707233"/>
            </a:xfrm>
          </p:grpSpPr>
          <p:sp>
            <p:nvSpPr>
              <p:cNvPr id="32" name="Shape 482"/>
              <p:cNvSpPr/>
              <p:nvPr/>
            </p:nvSpPr>
            <p:spPr>
              <a:xfrm>
                <a:off x="8801427"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051" y="2848583"/>
                <a:ext cx="554736" cy="548640"/>
              </a:xfrm>
              <a:prstGeom prst="rect">
                <a:avLst/>
              </a:prstGeom>
            </p:spPr>
          </p:pic>
        </p:grpSp>
        <p:sp>
          <p:nvSpPr>
            <p:cNvPr id="31" name="Shape 483"/>
            <p:cNvSpPr/>
            <p:nvPr/>
          </p:nvSpPr>
          <p:spPr>
            <a:xfrm>
              <a:off x="8925610" y="3491172"/>
              <a:ext cx="51937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34" name="Group 33"/>
          <p:cNvGrpSpPr/>
          <p:nvPr/>
        </p:nvGrpSpPr>
        <p:grpSpPr>
          <a:xfrm>
            <a:off x="3614662" y="6091399"/>
            <a:ext cx="899285" cy="967394"/>
            <a:chOff x="8366005" y="2681235"/>
            <a:chExt cx="899285" cy="967394"/>
          </a:xfrm>
        </p:grpSpPr>
        <p:grpSp>
          <p:nvGrpSpPr>
            <p:cNvPr id="35" name="Group 34"/>
            <p:cNvGrpSpPr/>
            <p:nvPr/>
          </p:nvGrpSpPr>
          <p:grpSpPr>
            <a:xfrm>
              <a:off x="8470687" y="2681235"/>
              <a:ext cx="707233" cy="707233"/>
              <a:chOff x="3315028" y="2593686"/>
              <a:chExt cx="707233" cy="707233"/>
            </a:xfrm>
          </p:grpSpPr>
          <p:sp>
            <p:nvSpPr>
              <p:cNvPr id="37" name="Shape 482"/>
              <p:cNvSpPr/>
              <p:nvPr/>
            </p:nvSpPr>
            <p:spPr>
              <a:xfrm>
                <a:off x="3315028" y="259368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9013" y="2672674"/>
                <a:ext cx="585216" cy="518160"/>
              </a:xfrm>
              <a:prstGeom prst="rect">
                <a:avLst/>
              </a:prstGeom>
            </p:spPr>
          </p:pic>
        </p:grpSp>
        <p:sp>
          <p:nvSpPr>
            <p:cNvPr id="36" name="Shape 483"/>
            <p:cNvSpPr/>
            <p:nvPr/>
          </p:nvSpPr>
          <p:spPr>
            <a:xfrm>
              <a:off x="8366005" y="3402408"/>
              <a:ext cx="8992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HYTRUST </a:t>
              </a:r>
            </a:p>
            <a:p>
              <a:pPr lvl="0">
                <a:defRPr sz="1800" b="0">
                  <a:solidFill>
                    <a:srgbClr val="000000"/>
                  </a:solidFill>
                </a:defRPr>
              </a:pPr>
              <a:r>
                <a:rPr lang="en-US" sz="800" b="1" dirty="0" smtClean="0">
                  <a:solidFill>
                    <a:srgbClr val="4277BB"/>
                  </a:solidFill>
                </a:rPr>
                <a:t>CLOUD CONTROL</a:t>
              </a:r>
              <a:endParaRPr sz="800" b="1" dirty="0">
                <a:solidFill>
                  <a:srgbClr val="4277BB"/>
                </a:solidFill>
              </a:endParaRPr>
            </a:p>
          </p:txBody>
        </p:sp>
      </p:grpSp>
      <p:grpSp>
        <p:nvGrpSpPr>
          <p:cNvPr id="39" name="Group 38"/>
          <p:cNvGrpSpPr/>
          <p:nvPr/>
        </p:nvGrpSpPr>
        <p:grpSpPr>
          <a:xfrm>
            <a:off x="3733800" y="3276600"/>
            <a:ext cx="707233" cy="830344"/>
            <a:chOff x="6778074" y="2797967"/>
            <a:chExt cx="707233" cy="830344"/>
          </a:xfrm>
        </p:grpSpPr>
        <p:sp>
          <p:nvSpPr>
            <p:cNvPr id="40" name="Shape 482"/>
            <p:cNvSpPr/>
            <p:nvPr/>
          </p:nvSpPr>
          <p:spPr>
            <a:xfrm>
              <a:off x="6778074"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0972" y="2848314"/>
              <a:ext cx="536448" cy="542544"/>
            </a:xfrm>
            <a:prstGeom prst="rect">
              <a:avLst/>
            </a:prstGeom>
          </p:spPr>
        </p:pic>
        <p:sp>
          <p:nvSpPr>
            <p:cNvPr id="42" name="Shape 483"/>
            <p:cNvSpPr/>
            <p:nvPr/>
          </p:nvSpPr>
          <p:spPr>
            <a:xfrm>
              <a:off x="7017234" y="3505200"/>
              <a:ext cx="211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VPN</a:t>
              </a:r>
              <a:endParaRPr sz="800" b="1" dirty="0">
                <a:solidFill>
                  <a:srgbClr val="4277BB"/>
                </a:solidFill>
              </a:endParaRPr>
            </a:p>
          </p:txBody>
        </p:sp>
      </p:grpSp>
      <p:grpSp>
        <p:nvGrpSpPr>
          <p:cNvPr id="43" name="Group 42"/>
          <p:cNvGrpSpPr/>
          <p:nvPr/>
        </p:nvGrpSpPr>
        <p:grpSpPr>
          <a:xfrm>
            <a:off x="3733800" y="1920178"/>
            <a:ext cx="961802" cy="958880"/>
            <a:chOff x="8052644" y="4266845"/>
            <a:chExt cx="961802" cy="958880"/>
          </a:xfrm>
        </p:grpSpPr>
        <p:grpSp>
          <p:nvGrpSpPr>
            <p:cNvPr id="44" name="Group 43"/>
            <p:cNvGrpSpPr/>
            <p:nvPr/>
          </p:nvGrpSpPr>
          <p:grpSpPr>
            <a:xfrm>
              <a:off x="8139946" y="4266845"/>
              <a:ext cx="707233" cy="707233"/>
              <a:chOff x="7060176" y="2603414"/>
              <a:chExt cx="707233" cy="707233"/>
            </a:xfrm>
          </p:grpSpPr>
          <p:sp>
            <p:nvSpPr>
              <p:cNvPr id="46" name="Shape 482"/>
              <p:cNvSpPr/>
              <p:nvPr/>
            </p:nvSpPr>
            <p:spPr>
              <a:xfrm>
                <a:off x="7060176" y="260341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5519" y="2638088"/>
                <a:ext cx="609600" cy="579120"/>
              </a:xfrm>
              <a:prstGeom prst="rect">
                <a:avLst/>
              </a:prstGeom>
            </p:spPr>
          </p:pic>
        </p:grpSp>
        <p:sp>
          <p:nvSpPr>
            <p:cNvPr id="45" name="Shape 483"/>
            <p:cNvSpPr/>
            <p:nvPr/>
          </p:nvSpPr>
          <p:spPr>
            <a:xfrm>
              <a:off x="8052644" y="4979504"/>
              <a:ext cx="96180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INGRASTRUCTURE</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48" name="Group 47"/>
          <p:cNvGrpSpPr/>
          <p:nvPr/>
        </p:nvGrpSpPr>
        <p:grpSpPr>
          <a:xfrm>
            <a:off x="6760465" y="3293225"/>
            <a:ext cx="985846" cy="982034"/>
            <a:chOff x="8828565" y="4311785"/>
            <a:chExt cx="985846" cy="982034"/>
          </a:xfrm>
        </p:grpSpPr>
        <p:grpSp>
          <p:nvGrpSpPr>
            <p:cNvPr id="49" name="Group 48"/>
            <p:cNvGrpSpPr/>
            <p:nvPr/>
          </p:nvGrpSpPr>
          <p:grpSpPr>
            <a:xfrm>
              <a:off x="8947342" y="4311785"/>
              <a:ext cx="707233" cy="720657"/>
              <a:chOff x="5416202" y="2570534"/>
              <a:chExt cx="707233" cy="720657"/>
            </a:xfrm>
          </p:grpSpPr>
          <p:sp>
            <p:nvSpPr>
              <p:cNvPr id="51" name="Shape 482"/>
              <p:cNvSpPr/>
              <p:nvPr/>
            </p:nvSpPr>
            <p:spPr>
              <a:xfrm>
                <a:off x="5416202" y="25839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1813" y="2570534"/>
                <a:ext cx="670560" cy="652272"/>
              </a:xfrm>
              <a:prstGeom prst="rect">
                <a:avLst/>
              </a:prstGeom>
            </p:spPr>
          </p:pic>
        </p:grpSp>
        <p:sp>
          <p:nvSpPr>
            <p:cNvPr id="50" name="Shape 483"/>
            <p:cNvSpPr/>
            <p:nvPr/>
          </p:nvSpPr>
          <p:spPr>
            <a:xfrm>
              <a:off x="8828565" y="5047598"/>
              <a:ext cx="98584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IDENTITY &amp; </a:t>
              </a:r>
            </a:p>
            <a:p>
              <a:pPr lvl="0">
                <a:defRPr sz="1800" b="0">
                  <a:solidFill>
                    <a:srgbClr val="000000"/>
                  </a:solidFill>
                </a:defRPr>
              </a:pPr>
              <a:r>
                <a:rPr lang="en-US" sz="800" b="1" dirty="0" smtClean="0">
                  <a:solidFill>
                    <a:srgbClr val="4277BB"/>
                  </a:solidFill>
                </a:rPr>
                <a:t>ACCESS MANAGER</a:t>
              </a:r>
              <a:endParaRPr sz="800" b="1" dirty="0">
                <a:solidFill>
                  <a:srgbClr val="4277BB"/>
                </a:solidFill>
              </a:endParaRPr>
            </a:p>
          </p:txBody>
        </p:sp>
      </p:grpSp>
      <p:grpSp>
        <p:nvGrpSpPr>
          <p:cNvPr id="53" name="Group 52"/>
          <p:cNvGrpSpPr/>
          <p:nvPr/>
        </p:nvGrpSpPr>
        <p:grpSpPr>
          <a:xfrm>
            <a:off x="6634942" y="2039994"/>
            <a:ext cx="1243930" cy="968609"/>
            <a:chOff x="8660611" y="4354393"/>
            <a:chExt cx="1243930" cy="968609"/>
          </a:xfrm>
        </p:grpSpPr>
        <p:grpSp>
          <p:nvGrpSpPr>
            <p:cNvPr id="54" name="Group 53"/>
            <p:cNvGrpSpPr/>
            <p:nvPr/>
          </p:nvGrpSpPr>
          <p:grpSpPr>
            <a:xfrm>
              <a:off x="8963859" y="4354393"/>
              <a:ext cx="707233" cy="707233"/>
              <a:chOff x="5241104" y="2642325"/>
              <a:chExt cx="707233" cy="707233"/>
            </a:xfrm>
          </p:grpSpPr>
          <p:sp>
            <p:nvSpPr>
              <p:cNvPr id="56" name="Shape 482"/>
              <p:cNvSpPr/>
              <p:nvPr/>
            </p:nvSpPr>
            <p:spPr>
              <a:xfrm>
                <a:off x="5241104" y="264232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7" name="Picture 5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2660" y="2705911"/>
                <a:ext cx="597408" cy="554736"/>
              </a:xfrm>
              <a:prstGeom prst="rect">
                <a:avLst/>
              </a:prstGeom>
            </p:spPr>
          </p:pic>
        </p:grpSp>
        <p:sp>
          <p:nvSpPr>
            <p:cNvPr id="55" name="Shape 483"/>
            <p:cNvSpPr/>
            <p:nvPr/>
          </p:nvSpPr>
          <p:spPr>
            <a:xfrm>
              <a:off x="8660611" y="5076781"/>
              <a:ext cx="124393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SECURITY MONITORING </a:t>
              </a:r>
            </a:p>
            <a:p>
              <a:pPr lvl="0">
                <a:defRPr sz="1800" b="0">
                  <a:solidFill>
                    <a:srgbClr val="000000"/>
                  </a:solidFill>
                </a:defRPr>
              </a:pPr>
              <a:r>
                <a:rPr lang="en-US" sz="800" b="1" dirty="0" smtClean="0">
                  <a:solidFill>
                    <a:srgbClr val="4277BB"/>
                  </a:solidFill>
                </a:rPr>
                <a:t>&amp; INTELLIGENCE</a:t>
              </a:r>
              <a:endParaRPr sz="800" b="1" dirty="0">
                <a:solidFill>
                  <a:srgbClr val="4277BB"/>
                </a:solidFill>
              </a:endParaRPr>
            </a:p>
          </p:txBody>
        </p:sp>
      </p:grpSp>
      <p:grpSp>
        <p:nvGrpSpPr>
          <p:cNvPr id="58" name="Group 57"/>
          <p:cNvGrpSpPr/>
          <p:nvPr/>
        </p:nvGrpSpPr>
        <p:grpSpPr>
          <a:xfrm>
            <a:off x="3733800" y="4667270"/>
            <a:ext cx="707233" cy="939426"/>
            <a:chOff x="9015436" y="4354392"/>
            <a:chExt cx="707233" cy="939426"/>
          </a:xfrm>
        </p:grpSpPr>
        <p:grpSp>
          <p:nvGrpSpPr>
            <p:cNvPr id="59" name="Group 58"/>
            <p:cNvGrpSpPr/>
            <p:nvPr/>
          </p:nvGrpSpPr>
          <p:grpSpPr>
            <a:xfrm>
              <a:off x="9015436" y="4354392"/>
              <a:ext cx="707233" cy="707233"/>
              <a:chOff x="2682730" y="2652052"/>
              <a:chExt cx="707233" cy="707233"/>
            </a:xfrm>
          </p:grpSpPr>
          <p:sp>
            <p:nvSpPr>
              <p:cNvPr id="61" name="Shape 482"/>
              <p:cNvSpPr/>
              <p:nvPr/>
            </p:nvSpPr>
            <p:spPr>
              <a:xfrm>
                <a:off x="2682730" y="2652052"/>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2" name="Picture 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8055" y="2769681"/>
                <a:ext cx="530352" cy="493776"/>
              </a:xfrm>
              <a:prstGeom prst="rect">
                <a:avLst/>
              </a:prstGeom>
            </p:spPr>
          </p:pic>
        </p:grpSp>
        <p:sp>
          <p:nvSpPr>
            <p:cNvPr id="60" name="Shape 483"/>
            <p:cNvSpPr/>
            <p:nvPr/>
          </p:nvSpPr>
          <p:spPr>
            <a:xfrm>
              <a:off x="9057100" y="5047597"/>
              <a:ext cx="54822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a:t>
              </a:r>
            </a:p>
            <a:p>
              <a:pPr lvl="0">
                <a:defRPr sz="1800" b="0">
                  <a:solidFill>
                    <a:srgbClr val="000000"/>
                  </a:solidFill>
                </a:defRPr>
              </a:pPr>
              <a:r>
                <a:rPr lang="en-US" sz="800" b="1" dirty="0" smtClean="0">
                  <a:solidFill>
                    <a:srgbClr val="4277BB"/>
                  </a:solidFill>
                </a:rPr>
                <a:t> SECURITY</a:t>
              </a:r>
              <a:endParaRPr sz="800" b="1" dirty="0">
                <a:solidFill>
                  <a:srgbClr val="4277BB"/>
                </a:solidFill>
              </a:endParaRPr>
            </a:p>
          </p:txBody>
        </p:sp>
      </p:grpSp>
      <p:grpSp>
        <p:nvGrpSpPr>
          <p:cNvPr id="72" name="Group 476"/>
          <p:cNvGrpSpPr/>
          <p:nvPr/>
        </p:nvGrpSpPr>
        <p:grpSpPr>
          <a:xfrm>
            <a:off x="6053232" y="6091399"/>
            <a:ext cx="707234" cy="707233"/>
            <a:chOff x="0" y="0"/>
            <a:chExt cx="707232" cy="707232"/>
          </a:xfrm>
        </p:grpSpPr>
        <p:sp>
          <p:nvSpPr>
            <p:cNvPr id="73"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6" name="_-48.png"/>
            <p:cNvPicPr/>
            <p:nvPr/>
          </p:nvPicPr>
          <p:blipFill>
            <a:blip r:embed="rId2">
              <a:extLst/>
            </a:blip>
            <a:srcRect l="15658" t="30618" r="15658" b="30618"/>
            <a:stretch>
              <a:fillRect/>
            </a:stretch>
          </p:blipFill>
          <p:spPr>
            <a:xfrm>
              <a:off x="118421" y="215504"/>
              <a:ext cx="485751" cy="273055"/>
            </a:xfrm>
            <a:prstGeom prst="rect">
              <a:avLst/>
            </a:prstGeom>
            <a:ln w="3175" cap="flat">
              <a:noFill/>
              <a:miter lim="400000"/>
            </a:ln>
            <a:effectLst/>
          </p:spPr>
        </p:pic>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487"/>
          <p:cNvSpPr/>
          <p:nvPr/>
        </p:nvSpPr>
        <p:spPr>
          <a:xfrm>
            <a:off x="4072773" y="19492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6" name="Group 476"/>
          <p:cNvGrpSpPr/>
          <p:nvPr/>
        </p:nvGrpSpPr>
        <p:grpSpPr>
          <a:xfrm>
            <a:off x="307518" y="4656550"/>
            <a:ext cx="899285" cy="954700"/>
            <a:chOff x="-88342" y="0"/>
            <a:chExt cx="899283" cy="954699"/>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3" name="Shape 473"/>
            <p:cNvSpPr/>
            <p:nvPr/>
          </p:nvSpPr>
          <p:spPr>
            <a:xfrm>
              <a:off x="-88342" y="708478"/>
              <a:ext cx="89928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LIVE</a:t>
              </a:r>
            </a:p>
            <a:p>
              <a:pPr lvl="0">
                <a:defRPr sz="1800" b="0">
                  <a:solidFill>
                    <a:srgbClr val="000000"/>
                  </a:solidFill>
                </a:defRPr>
              </a:pPr>
              <a:r>
                <a:rPr lang="en-US" sz="800" b="1" dirty="0" smtClean="0">
                  <a:solidFill>
                    <a:srgbClr val="4277BB"/>
                  </a:solidFill>
                </a:rPr>
                <a:t>COLLABORATION</a:t>
              </a:r>
            </a:p>
          </p:txBody>
        </p:sp>
      </p:grpSp>
      <p:grpSp>
        <p:nvGrpSpPr>
          <p:cNvPr id="481" name="Group 481"/>
          <p:cNvGrpSpPr/>
          <p:nvPr/>
        </p:nvGrpSpPr>
        <p:grpSpPr>
          <a:xfrm>
            <a:off x="395822" y="3295301"/>
            <a:ext cx="707233" cy="831592"/>
            <a:chOff x="0" y="0"/>
            <a:chExt cx="707232" cy="831590"/>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8" name="Shape 478"/>
            <p:cNvSpPr/>
            <p:nvPr/>
          </p:nvSpPr>
          <p:spPr>
            <a:xfrm>
              <a:off x="55203" y="708479"/>
              <a:ext cx="62837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MESSAGING</a:t>
              </a:r>
              <a:endParaRPr sz="800" b="1" dirty="0">
                <a:solidFill>
                  <a:srgbClr val="4277BB"/>
                </a:solidFill>
              </a:endParaRPr>
            </a:p>
          </p:txBody>
        </p:sp>
      </p:grpSp>
      <p:grpSp>
        <p:nvGrpSpPr>
          <p:cNvPr id="486" name="Group 486"/>
          <p:cNvGrpSpPr/>
          <p:nvPr/>
        </p:nvGrpSpPr>
        <p:grpSpPr>
          <a:xfrm>
            <a:off x="387001" y="1953670"/>
            <a:ext cx="720282" cy="825932"/>
            <a:chOff x="0" y="0"/>
            <a:chExt cx="720281" cy="825931"/>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3" name="Shape 483"/>
            <p:cNvSpPr/>
            <p:nvPr/>
          </p:nvSpPr>
          <p:spPr>
            <a:xfrm>
              <a:off x="8548" y="702820"/>
              <a:ext cx="7117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NETWORKING</a:t>
              </a:r>
              <a:endParaRPr sz="800" b="1" dirty="0">
                <a:solidFill>
                  <a:srgbClr val="4277BB"/>
                </a:solidFill>
              </a:endParaRPr>
            </a:p>
          </p:txBody>
        </p:sp>
      </p:grpSp>
      <p:grpSp>
        <p:nvGrpSpPr>
          <p:cNvPr id="489" name="Group 489"/>
          <p:cNvGrpSpPr/>
          <p:nvPr/>
        </p:nvGrpSpPr>
        <p:grpSpPr>
          <a:xfrm>
            <a:off x="354126" y="6030499"/>
            <a:ext cx="729367" cy="840166"/>
            <a:chOff x="175189" y="0"/>
            <a:chExt cx="729366" cy="840165"/>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75189" y="717054"/>
              <a:ext cx="72936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COMMUNITIES</a:t>
              </a:r>
              <a:endParaRPr sz="800" b="1" dirty="0">
                <a:solidFill>
                  <a:srgbClr val="4277BB"/>
                </a:solidFill>
              </a:endParaRPr>
            </a:p>
          </p:txBody>
        </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smtClean="0"/>
              <a:t>S</a:t>
            </a:r>
            <a:r>
              <a:rPr lang="en-US" sz="2400" smtClean="0"/>
              <a:t>ocial</a:t>
            </a:r>
            <a:r>
              <a:rPr sz="2400" smtClean="0"/>
              <a:t> Icons</a:t>
            </a:r>
            <a:endParaRPr sz="2400"/>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317217" y="1836839"/>
            <a:ext cx="2240417" cy="123367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smtClean="0"/>
              <a:t>Social </a:t>
            </a:r>
            <a:r>
              <a:rPr lang="en-US" sz="1050" dirty="0"/>
              <a:t>networking capabilities to find and discover </a:t>
            </a:r>
            <a:r>
              <a:rPr lang="en-US" sz="1050" dirty="0" smtClean="0"/>
              <a:t>connections </a:t>
            </a:r>
            <a:r>
              <a:rPr lang="en-US" sz="1050" dirty="0"/>
              <a:t>between content and people. Ability to maintain and connect social profiles, form networks, share knowledge and insights; including status updates.</a:t>
            </a:r>
          </a:p>
        </p:txBody>
      </p:sp>
      <p:sp>
        <p:nvSpPr>
          <p:cNvPr id="494" name="Shape 494"/>
          <p:cNvSpPr/>
          <p:nvPr/>
        </p:nvSpPr>
        <p:spPr>
          <a:xfrm>
            <a:off x="1298938" y="3295301"/>
            <a:ext cx="2049790" cy="910506"/>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Electronic mail (email) solution that enables users to access their email and calendaring </a:t>
            </a:r>
            <a:r>
              <a:rPr lang="en-US" sz="1050" dirty="0" smtClean="0"/>
              <a:t>with a browser, rich client, or mobile application. </a:t>
            </a:r>
            <a:endParaRPr lang="en-US" sz="1050" dirty="0"/>
          </a:p>
        </p:txBody>
      </p:sp>
      <p:sp>
        <p:nvSpPr>
          <p:cNvPr id="495" name="Shape 495"/>
          <p:cNvSpPr/>
          <p:nvPr/>
        </p:nvSpPr>
        <p:spPr>
          <a:xfrm>
            <a:off x="1298938" y="4644219"/>
            <a:ext cx="2258697" cy="910506"/>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tools to engage in real-time with individuals, teams, or large groups.  Includes web conferencing, audio/video, and various instant messaging services.</a:t>
            </a:r>
          </a:p>
        </p:txBody>
      </p:sp>
      <p:sp>
        <p:nvSpPr>
          <p:cNvPr id="496" name="Shape 496"/>
          <p:cNvSpPr/>
          <p:nvPr/>
        </p:nvSpPr>
        <p:spPr>
          <a:xfrm>
            <a:off x="1298938" y="6052405"/>
            <a:ext cx="2049790" cy="74892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Spaces used for community building, team collaboration, and collecting of knowledge repositories.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5" y="6088459"/>
            <a:ext cx="573024" cy="5913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16" y="2009836"/>
            <a:ext cx="591312" cy="6766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87" y="3366960"/>
            <a:ext cx="658368" cy="49377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87" y="4700715"/>
            <a:ext cx="518160" cy="579120"/>
          </a:xfrm>
          <a:prstGeom prst="rect">
            <a:avLst/>
          </a:prstGeom>
        </p:spPr>
      </p:pic>
      <p:sp>
        <p:nvSpPr>
          <p:cNvPr id="38" name="Shape 488"/>
          <p:cNvSpPr/>
          <p:nvPr/>
        </p:nvSpPr>
        <p:spPr>
          <a:xfrm>
            <a:off x="4274593" y="2666313"/>
            <a:ext cx="28533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a:t>
            </a:r>
          </a:p>
          <a:p>
            <a:pPr lvl="0">
              <a:defRPr sz="1800" b="0">
                <a:solidFill>
                  <a:srgbClr val="000000"/>
                </a:solidFill>
              </a:defRPr>
            </a:pPr>
            <a:r>
              <a:rPr lang="en-US" sz="800" b="1" dirty="0" smtClean="0">
                <a:solidFill>
                  <a:srgbClr val="4277BB"/>
                </a:solidFill>
              </a:rPr>
              <a:t>SYNC</a:t>
            </a:r>
            <a:endParaRPr sz="800" b="1" dirty="0">
              <a:solidFill>
                <a:srgbClr val="4277BB"/>
              </a:solidFill>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264" y="2057750"/>
            <a:ext cx="445008" cy="469392"/>
          </a:xfrm>
          <a:prstGeom prst="rect">
            <a:avLst/>
          </a:prstGeom>
        </p:spPr>
      </p:pic>
      <p:sp>
        <p:nvSpPr>
          <p:cNvPr id="44" name="Shape 496"/>
          <p:cNvSpPr/>
          <p:nvPr/>
        </p:nvSpPr>
        <p:spPr>
          <a:xfrm>
            <a:off x="4911496" y="1836839"/>
            <a:ext cx="2267779" cy="123367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the capability to store, share, and distribute documents which can be owned by individuals or managed as collections.  Includes ability to synch to various devices and perform live group editing.</a:t>
            </a:r>
          </a:p>
          <a:p>
            <a:pPr lvl="0">
              <a:defRPr sz="1800"/>
            </a:pPr>
            <a:endParaRPr sz="1050"/>
          </a:p>
        </p:txBody>
      </p:sp>
    </p:spTree>
    <p:extLst>
      <p:ext uri="{BB962C8B-B14F-4D97-AF65-F5344CB8AC3E}">
        <p14:creationId xmlns:p14="http://schemas.microsoft.com/office/powerpoint/2010/main" val="96308236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 name="Group 502"/>
          <p:cNvGrpSpPr/>
          <p:nvPr/>
        </p:nvGrpSpPr>
        <p:grpSpPr>
          <a:xfrm>
            <a:off x="361477" y="4656550"/>
            <a:ext cx="783680" cy="1021413"/>
            <a:chOff x="43274" y="0"/>
            <a:chExt cx="783679" cy="1021411"/>
          </a:xfrm>
        </p:grpSpPr>
        <p:sp>
          <p:nvSpPr>
            <p:cNvPr id="498" name="Shape 498"/>
            <p:cNvSpPr/>
            <p:nvPr/>
          </p:nvSpPr>
          <p:spPr>
            <a:xfrm>
              <a:off x="814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1" name="Group 501"/>
            <p:cNvGrpSpPr/>
            <p:nvPr/>
          </p:nvGrpSpPr>
          <p:grpSpPr>
            <a:xfrm>
              <a:off x="43274" y="89986"/>
              <a:ext cx="783681" cy="931426"/>
              <a:chOff x="54007" y="89986"/>
              <a:chExt cx="783679" cy="931424"/>
            </a:xfrm>
          </p:grpSpPr>
          <p:sp>
            <p:nvSpPr>
              <p:cNvPr id="499" name="Shape 499"/>
              <p:cNvSpPr/>
              <p:nvPr/>
            </p:nvSpPr>
            <p:spPr>
              <a:xfrm>
                <a:off x="54007" y="688830"/>
                <a:ext cx="78368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DATA</a:t>
                </a:r>
              </a:p>
              <a:p>
                <a:pPr lvl="0">
                  <a:defRPr sz="1800"/>
                </a:pPr>
                <a:r>
                  <a:rPr sz="800" b="1">
                    <a:solidFill>
                      <a:srgbClr val="4277BB"/>
                    </a:solidFill>
                    <a:latin typeface="Helvetica"/>
                    <a:ea typeface="Helvetica"/>
                    <a:cs typeface="Helvetica"/>
                    <a:sym typeface="Helvetica"/>
                  </a:rPr>
                  <a:t>INTEGRATION</a:t>
                </a:r>
              </a:p>
            </p:txBody>
          </p:sp>
          <p:pic>
            <p:nvPicPr>
              <p:cNvPr id="500" name="_-38.png"/>
              <p:cNvPicPr/>
              <p:nvPr/>
            </p:nvPicPr>
            <p:blipFill>
              <a:blip r:embed="rId2">
                <a:extLst/>
              </a:blip>
              <a:srcRect l="17301" t="12723" r="17301" b="20245"/>
              <a:stretch>
                <a:fillRect/>
              </a:stretch>
            </p:blipFill>
            <p:spPr>
              <a:xfrm>
                <a:off x="218242" y="89986"/>
                <a:ext cx="464366" cy="474065"/>
              </a:xfrm>
              <a:prstGeom prst="rect">
                <a:avLst/>
              </a:prstGeom>
              <a:ln w="3175" cap="flat">
                <a:noFill/>
                <a:miter lim="400000"/>
              </a:ln>
              <a:effectLst/>
            </p:spPr>
          </p:pic>
        </p:grpSp>
      </p:grpSp>
      <p:grpSp>
        <p:nvGrpSpPr>
          <p:cNvPr id="507" name="Group 507"/>
          <p:cNvGrpSpPr/>
          <p:nvPr/>
        </p:nvGrpSpPr>
        <p:grpSpPr>
          <a:xfrm>
            <a:off x="396759" y="3295301"/>
            <a:ext cx="733813" cy="1039814"/>
            <a:chOff x="35161" y="0"/>
            <a:chExt cx="733811" cy="1039812"/>
          </a:xfrm>
        </p:grpSpPr>
        <p:sp>
          <p:nvSpPr>
            <p:cNvPr id="503" name="Shape 503"/>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6" name="Group 506"/>
            <p:cNvGrpSpPr/>
            <p:nvPr/>
          </p:nvGrpSpPr>
          <p:grpSpPr>
            <a:xfrm>
              <a:off x="39864" y="89210"/>
              <a:ext cx="729110" cy="950603"/>
              <a:chOff x="94466" y="89210"/>
              <a:chExt cx="729108" cy="950602"/>
            </a:xfrm>
          </p:grpSpPr>
          <p:sp>
            <p:nvSpPr>
              <p:cNvPr id="504" name="Shape 504"/>
              <p:cNvSpPr/>
              <p:nvPr/>
            </p:nvSpPr>
            <p:spPr>
              <a:xfrm>
                <a:off x="94466" y="707231"/>
                <a:ext cx="72911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STREAMING</a:t>
                </a:r>
              </a:p>
              <a:p>
                <a:pPr lvl="0">
                  <a:defRPr sz="1800"/>
                </a:pPr>
                <a:r>
                  <a:rPr sz="800" b="1">
                    <a:solidFill>
                      <a:srgbClr val="4277BB"/>
                    </a:solidFill>
                    <a:latin typeface="Helvetica"/>
                    <a:ea typeface="Helvetica"/>
                    <a:cs typeface="Helvetica"/>
                    <a:sym typeface="Helvetica"/>
                  </a:rPr>
                  <a:t>COMPUTING</a:t>
                </a:r>
              </a:p>
            </p:txBody>
          </p:sp>
          <p:pic>
            <p:nvPicPr>
              <p:cNvPr id="505" name="_-45.png"/>
              <p:cNvPicPr/>
              <p:nvPr/>
            </p:nvPicPr>
            <p:blipFill>
              <a:blip r:embed="rId3">
                <a:extLst/>
              </a:blip>
              <a:srcRect l="10781" t="12614" r="10781" b="12614"/>
              <a:stretch>
                <a:fillRect/>
              </a:stretch>
            </p:blipFill>
            <p:spPr>
              <a:xfrm>
                <a:off x="180543" y="89210"/>
                <a:ext cx="556956" cy="528811"/>
              </a:xfrm>
              <a:prstGeom prst="rect">
                <a:avLst/>
              </a:prstGeom>
              <a:ln w="3175" cap="flat">
                <a:noFill/>
                <a:miter lim="400000"/>
              </a:ln>
              <a:effectLst/>
            </p:spPr>
          </p:pic>
        </p:grpSp>
      </p:grpSp>
      <p:grpSp>
        <p:nvGrpSpPr>
          <p:cNvPr id="512" name="Group 512"/>
          <p:cNvGrpSpPr/>
          <p:nvPr/>
        </p:nvGrpSpPr>
        <p:grpSpPr>
          <a:xfrm>
            <a:off x="389740" y="1958831"/>
            <a:ext cx="707232" cy="903239"/>
            <a:chOff x="13800" y="0"/>
            <a:chExt cx="707231" cy="903238"/>
          </a:xfrm>
        </p:grpSpPr>
        <p:sp>
          <p:nvSpPr>
            <p:cNvPr id="508" name="Shape 508"/>
            <p:cNvSpPr/>
            <p:nvPr/>
          </p:nvSpPr>
          <p:spPr>
            <a:xfrm>
              <a:off x="1380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11" name="Group 511"/>
            <p:cNvGrpSpPr/>
            <p:nvPr/>
          </p:nvGrpSpPr>
          <p:grpSpPr>
            <a:xfrm>
              <a:off x="35752" y="209572"/>
              <a:ext cx="663328" cy="693667"/>
              <a:chOff x="44369" y="209572"/>
              <a:chExt cx="663326" cy="693665"/>
            </a:xfrm>
          </p:grpSpPr>
          <p:sp>
            <p:nvSpPr>
              <p:cNvPr id="509" name="Shape 509"/>
              <p:cNvSpPr/>
              <p:nvPr/>
            </p:nvSpPr>
            <p:spPr>
              <a:xfrm>
                <a:off x="44369" y="697656"/>
                <a:ext cx="663328"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ANALYTICS</a:t>
                </a:r>
              </a:p>
            </p:txBody>
          </p:sp>
          <p:pic>
            <p:nvPicPr>
              <p:cNvPr id="510" name="_-43.png"/>
              <p:cNvPicPr/>
              <p:nvPr/>
            </p:nvPicPr>
            <p:blipFill>
              <a:blip r:embed="rId4">
                <a:extLst/>
              </a:blip>
              <a:srcRect l="14580" t="29632" r="14580" b="22729"/>
              <a:stretch>
                <a:fillRect/>
              </a:stretch>
            </p:blipFill>
            <p:spPr>
              <a:xfrm>
                <a:off x="124545" y="209572"/>
                <a:ext cx="503005" cy="336908"/>
              </a:xfrm>
              <a:prstGeom prst="rect">
                <a:avLst/>
              </a:prstGeom>
              <a:ln w="3175" cap="flat">
                <a:noFill/>
                <a:miter lim="400000"/>
              </a:ln>
              <a:effectLst/>
            </p:spPr>
          </p:pic>
        </p:grpSp>
      </p:grpSp>
      <p:grpSp>
        <p:nvGrpSpPr>
          <p:cNvPr id="515" name="Group 515"/>
          <p:cNvGrpSpPr/>
          <p:nvPr/>
        </p:nvGrpSpPr>
        <p:grpSpPr>
          <a:xfrm>
            <a:off x="374322" y="6030499"/>
            <a:ext cx="707232" cy="922636"/>
            <a:chOff x="195385" y="0"/>
            <a:chExt cx="707231" cy="922635"/>
          </a:xfrm>
        </p:grpSpPr>
        <p:sp>
          <p:nvSpPr>
            <p:cNvPr id="513" name="Shape 513"/>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33E9A"/>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14" name="Shape 514"/>
            <p:cNvSpPr/>
            <p:nvPr/>
          </p:nvSpPr>
          <p:spPr>
            <a:xfrm>
              <a:off x="344658" y="717054"/>
              <a:ext cx="390426"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16" name="Shape 51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17" name="Shape 51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Analytics Icons</a:t>
            </a:r>
          </a:p>
        </p:txBody>
      </p:sp>
      <p:sp>
        <p:nvSpPr>
          <p:cNvPr id="518" name="Shape 51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19" name="Shape 519"/>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Guides and automates data analysis, discovery, and visualization.</a:t>
            </a:r>
          </a:p>
        </p:txBody>
      </p:sp>
      <p:sp>
        <p:nvSpPr>
          <p:cNvPr id="520" name="Shape 520"/>
          <p:cNvSpPr/>
          <p:nvPr/>
        </p:nvSpPr>
        <p:spPr>
          <a:xfrm>
            <a:off x="1298938" y="3420998"/>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real-time capture of video streams.</a:t>
            </a:r>
          </a:p>
        </p:txBody>
      </p:sp>
      <p:sp>
        <p:nvSpPr>
          <p:cNvPr id="521" name="Shape 521"/>
          <p:cNvSpPr/>
          <p:nvPr/>
        </p:nvSpPr>
        <p:spPr>
          <a:xfrm>
            <a:off x="1298938" y="4644219"/>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Copies and correlates information from disparate sources.</a:t>
            </a:r>
          </a:p>
        </p:txBody>
      </p:sp>
      <p:sp>
        <p:nvSpPr>
          <p:cNvPr id="522" name="Shape 522"/>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508"/>
          <p:cNvSpPr/>
          <p:nvPr/>
        </p:nvSpPr>
        <p:spPr>
          <a:xfrm>
            <a:off x="3663712" y="195883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0" name="Shape 509"/>
          <p:cNvSpPr/>
          <p:nvPr/>
        </p:nvSpPr>
        <p:spPr>
          <a:xfrm>
            <a:off x="3712759" y="2656489"/>
            <a:ext cx="60914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COMMERCE</a:t>
            </a:r>
          </a:p>
          <a:p>
            <a:pPr lvl="0">
              <a:defRPr sz="1800" b="0">
                <a:solidFill>
                  <a:srgbClr val="000000"/>
                </a:solidFill>
              </a:defRPr>
            </a:pPr>
            <a:r>
              <a:rPr lang="en-US" sz="800" b="1" dirty="0" smtClean="0">
                <a:solidFill>
                  <a:srgbClr val="4277BB"/>
                </a:solidFill>
              </a:rPr>
              <a:t>A</a:t>
            </a:r>
            <a:r>
              <a:rPr sz="800" b="1" dirty="0" smtClean="0">
                <a:solidFill>
                  <a:srgbClr val="4277BB"/>
                </a:solidFill>
              </a:rPr>
              <a:t>NALYTICS</a:t>
            </a:r>
            <a:endParaRPr sz="800" b="1" dirty="0">
              <a:solidFill>
                <a:srgbClr val="4277BB"/>
              </a:solidFill>
            </a:endParaRPr>
          </a:p>
        </p:txBody>
      </p:sp>
      <p:pic>
        <p:nvPicPr>
          <p:cNvPr id="31" name="_-43.png"/>
          <p:cNvPicPr/>
          <p:nvPr/>
        </p:nvPicPr>
        <p:blipFill>
          <a:blip r:embed="rId4">
            <a:extLst/>
          </a:blip>
          <a:srcRect l="14580" t="29632" r="14580" b="22729"/>
          <a:stretch>
            <a:fillRect/>
          </a:stretch>
        </p:blipFill>
        <p:spPr>
          <a:xfrm>
            <a:off x="3765840" y="2168403"/>
            <a:ext cx="503007" cy="336909"/>
          </a:xfrm>
          <a:prstGeom prst="rect">
            <a:avLst/>
          </a:prstGeom>
          <a:ln w="3175" cap="flat">
            <a:noFill/>
            <a:miter lim="400000"/>
          </a:ln>
          <a:effectLst/>
        </p:spPr>
      </p:pic>
      <p:sp>
        <p:nvSpPr>
          <p:cNvPr id="32" name="Shape 498"/>
          <p:cNvSpPr/>
          <p:nvPr/>
        </p:nvSpPr>
        <p:spPr>
          <a:xfrm>
            <a:off x="3628616" y="3296401"/>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3" name="Shape 499"/>
          <p:cNvSpPr/>
          <p:nvPr/>
        </p:nvSpPr>
        <p:spPr>
          <a:xfrm>
            <a:off x="3580684" y="3985234"/>
            <a:ext cx="80310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BUSINESS </a:t>
            </a:r>
          </a:p>
          <a:p>
            <a:pPr lvl="0">
              <a:defRPr sz="1800"/>
            </a:pPr>
            <a:r>
              <a:rPr lang="en-US" sz="800" b="1" dirty="0" smtClean="0">
                <a:solidFill>
                  <a:srgbClr val="4277BB"/>
                </a:solidFill>
                <a:latin typeface="Helvetica"/>
                <a:ea typeface="Helvetica"/>
                <a:cs typeface="Helvetica"/>
                <a:sym typeface="Helvetica"/>
              </a:rPr>
              <a:t>PERFORMANCE</a:t>
            </a:r>
            <a:endParaRPr sz="800" b="1" dirty="0">
              <a:solidFill>
                <a:srgbClr val="4277BB"/>
              </a:solidFill>
              <a:latin typeface="Helvetica"/>
              <a:ea typeface="Helvetica"/>
              <a:cs typeface="Helvetica"/>
              <a:sym typeface="Helvetica"/>
            </a:endParaRPr>
          </a:p>
        </p:txBody>
      </p:sp>
      <p:pic>
        <p:nvPicPr>
          <p:cNvPr id="34" name="_-38.png"/>
          <p:cNvPicPr/>
          <p:nvPr/>
        </p:nvPicPr>
        <p:blipFill>
          <a:blip r:embed="rId2">
            <a:extLst/>
          </a:blip>
          <a:srcRect l="17301" t="12723" r="17301" b="20245"/>
          <a:stretch>
            <a:fillRect/>
          </a:stretch>
        </p:blipFill>
        <p:spPr>
          <a:xfrm>
            <a:off x="3754628" y="3386387"/>
            <a:ext cx="464368" cy="474067"/>
          </a:xfrm>
          <a:prstGeom prst="rect">
            <a:avLst/>
          </a:prstGeom>
          <a:ln w="3175" cap="flat">
            <a:noFill/>
            <a:miter lim="400000"/>
          </a:ln>
          <a:effectLst/>
        </p:spPr>
      </p:pic>
      <p:sp>
        <p:nvSpPr>
          <p:cNvPr id="35" name="Shape 240"/>
          <p:cNvSpPr/>
          <p:nvPr/>
        </p:nvSpPr>
        <p:spPr>
          <a:xfrm>
            <a:off x="4448385" y="217408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36" name="Shape 240"/>
          <p:cNvSpPr/>
          <p:nvPr/>
        </p:nvSpPr>
        <p:spPr>
          <a:xfrm>
            <a:off x="4409197" y="353262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106704" y="198745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538" name="Group 537"/>
          <p:cNvGrpSpPr/>
          <p:nvPr/>
        </p:nvGrpSpPr>
        <p:grpSpPr>
          <a:xfrm>
            <a:off x="266042" y="2931327"/>
            <a:ext cx="707233" cy="953453"/>
            <a:chOff x="396759" y="3295301"/>
            <a:chExt cx="707233" cy="953453"/>
          </a:xfrm>
        </p:grpSpPr>
        <p:grpSp>
          <p:nvGrpSpPr>
            <p:cNvPr id="531" name="Group 531"/>
            <p:cNvGrpSpPr/>
            <p:nvPr/>
          </p:nvGrpSpPr>
          <p:grpSpPr>
            <a:xfrm>
              <a:off x="396759" y="3295301"/>
              <a:ext cx="707233" cy="953453"/>
              <a:chOff x="35161" y="0"/>
              <a:chExt cx="707232" cy="953451"/>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30493" y="707231"/>
                <a:ext cx="347852"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RBA</a:t>
                </a:r>
              </a:p>
              <a:p>
                <a:pPr lvl="0">
                  <a:defRPr sz="1800" b="0">
                    <a:solidFill>
                      <a:srgbClr val="000000"/>
                    </a:solidFill>
                  </a:defRPr>
                </a:pPr>
                <a:r>
                  <a:rPr lang="en-US" sz="800" b="1" dirty="0" smtClean="0">
                    <a:solidFill>
                      <a:srgbClr val="4277BB"/>
                    </a:solidFill>
                  </a:rPr>
                  <a:t>CIBFIG</a:t>
                </a:r>
                <a:endParaRPr sz="800" b="1" dirty="0">
                  <a:solidFill>
                    <a:srgbClr val="4277BB"/>
                  </a:solidFill>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57" y="3361582"/>
              <a:ext cx="573220" cy="588305"/>
            </a:xfrm>
            <a:prstGeom prst="rect">
              <a:avLst/>
            </a:prstGeom>
          </p:spPr>
        </p:pic>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096" y="4103801"/>
            <a:ext cx="463296" cy="47548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grpSp>
        <p:nvGrpSpPr>
          <p:cNvPr id="539" name="Group 538"/>
          <p:cNvGrpSpPr/>
          <p:nvPr/>
        </p:nvGrpSpPr>
        <p:grpSpPr>
          <a:xfrm>
            <a:off x="253696" y="4134849"/>
            <a:ext cx="709096" cy="830344"/>
            <a:chOff x="351481" y="4363671"/>
            <a:chExt cx="709096" cy="830344"/>
          </a:xfrm>
        </p:grpSpPr>
        <p:sp>
          <p:nvSpPr>
            <p:cNvPr id="50" name="Shape 529"/>
            <p:cNvSpPr/>
            <p:nvPr/>
          </p:nvSpPr>
          <p:spPr>
            <a:xfrm>
              <a:off x="351481" y="43636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175" y="4472306"/>
              <a:ext cx="463296" cy="475488"/>
            </a:xfrm>
            <a:prstGeom prst="rect">
              <a:avLst/>
            </a:prstGeom>
          </p:spPr>
        </p:pic>
        <p:sp>
          <p:nvSpPr>
            <p:cNvPr id="51" name="Shape 530"/>
            <p:cNvSpPr/>
            <p:nvPr/>
          </p:nvSpPr>
          <p:spPr>
            <a:xfrm>
              <a:off x="380904" y="5070904"/>
              <a:ext cx="67967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OPERATIONS</a:t>
              </a:r>
              <a:endParaRPr sz="800" b="1" dirty="0">
                <a:solidFill>
                  <a:srgbClr val="4277BB"/>
                </a:solidFill>
              </a:endParaRPr>
            </a:p>
          </p:txBody>
        </p:sp>
      </p:grpSp>
      <p:grpSp>
        <p:nvGrpSpPr>
          <p:cNvPr id="540" name="Group 539"/>
          <p:cNvGrpSpPr/>
          <p:nvPr/>
        </p:nvGrpSpPr>
        <p:grpSpPr>
          <a:xfrm>
            <a:off x="241339" y="5167357"/>
            <a:ext cx="745397" cy="953454"/>
            <a:chOff x="354771" y="5395597"/>
            <a:chExt cx="745397" cy="953454"/>
          </a:xfrm>
        </p:grpSpPr>
        <p:sp>
          <p:nvSpPr>
            <p:cNvPr id="52" name="Shape 529"/>
            <p:cNvSpPr/>
            <p:nvPr/>
          </p:nvSpPr>
          <p:spPr>
            <a:xfrm>
              <a:off x="358207" y="539559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84" y="5433907"/>
              <a:ext cx="552030" cy="566557"/>
            </a:xfrm>
            <a:prstGeom prst="rect">
              <a:avLst/>
            </a:prstGeom>
          </p:spPr>
        </p:pic>
        <p:sp>
          <p:nvSpPr>
            <p:cNvPr id="53" name="Shape 530"/>
            <p:cNvSpPr/>
            <p:nvPr/>
          </p:nvSpPr>
          <p:spPr>
            <a:xfrm>
              <a:off x="354771" y="6102830"/>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INCIDENT</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37" name="Group 536"/>
          <p:cNvGrpSpPr/>
          <p:nvPr/>
        </p:nvGrpSpPr>
        <p:grpSpPr>
          <a:xfrm>
            <a:off x="251523" y="1759061"/>
            <a:ext cx="721919" cy="953454"/>
            <a:chOff x="414354" y="2026974"/>
            <a:chExt cx="721919" cy="953454"/>
          </a:xfrm>
        </p:grpSpPr>
        <p:sp>
          <p:nvSpPr>
            <p:cNvPr id="54" name="Shape 529"/>
            <p:cNvSpPr/>
            <p:nvPr/>
          </p:nvSpPr>
          <p:spPr>
            <a:xfrm>
              <a:off x="414354" y="2026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76" y="2148322"/>
              <a:ext cx="463296" cy="475488"/>
            </a:xfrm>
            <a:prstGeom prst="rect">
              <a:avLst/>
            </a:prstGeom>
          </p:spPr>
        </p:pic>
        <p:sp>
          <p:nvSpPr>
            <p:cNvPr id="55" name="Shape 530"/>
            <p:cNvSpPr/>
            <p:nvPr/>
          </p:nvSpPr>
          <p:spPr>
            <a:xfrm>
              <a:off x="430952" y="2734207"/>
              <a:ext cx="70532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REQUEST</a:t>
              </a:r>
            </a:p>
            <a:p>
              <a:pPr lvl="0">
                <a:defRPr sz="1800" b="0">
                  <a:solidFill>
                    <a:srgbClr val="000000"/>
                  </a:solidFill>
                </a:defRPr>
              </a:pPr>
              <a:r>
                <a:rPr lang="en-US" sz="800" b="1" dirty="0" smtClean="0">
                  <a:solidFill>
                    <a:srgbClr val="4277BB"/>
                  </a:solidFill>
                </a:rPr>
                <a:t>FULFILLMENT</a:t>
              </a:r>
              <a:endParaRPr sz="800" b="1" dirty="0">
                <a:solidFill>
                  <a:srgbClr val="4277BB"/>
                </a:solidFill>
              </a:endParaRPr>
            </a:p>
          </p:txBody>
        </p:sp>
      </p:grpSp>
      <p:grpSp>
        <p:nvGrpSpPr>
          <p:cNvPr id="525" name="Group 524"/>
          <p:cNvGrpSpPr/>
          <p:nvPr/>
        </p:nvGrpSpPr>
        <p:grpSpPr>
          <a:xfrm>
            <a:off x="2795284" y="1764109"/>
            <a:ext cx="707233" cy="830344"/>
            <a:chOff x="2795054" y="1828533"/>
            <a:chExt cx="707233" cy="830344"/>
          </a:xfrm>
        </p:grpSpPr>
        <p:sp>
          <p:nvSpPr>
            <p:cNvPr id="56" name="Shape 529"/>
            <p:cNvSpPr/>
            <p:nvPr/>
          </p:nvSpPr>
          <p:spPr>
            <a:xfrm>
              <a:off x="2795054" y="182853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6670" y="1944203"/>
              <a:ext cx="463296" cy="475488"/>
            </a:xfrm>
            <a:prstGeom prst="rect">
              <a:avLst/>
            </a:prstGeom>
          </p:spPr>
        </p:pic>
        <p:sp>
          <p:nvSpPr>
            <p:cNvPr id="57" name="Shape 530"/>
            <p:cNvSpPr/>
            <p:nvPr/>
          </p:nvSpPr>
          <p:spPr>
            <a:xfrm>
              <a:off x="2831690" y="2535766"/>
              <a:ext cx="66524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DASHBOARD</a:t>
              </a:r>
              <a:endParaRPr sz="800" b="1" dirty="0">
                <a:solidFill>
                  <a:srgbClr val="4277BB"/>
                </a:solidFill>
              </a:endParaRPr>
            </a:p>
          </p:txBody>
        </p:sp>
      </p:grpSp>
      <p:grpSp>
        <p:nvGrpSpPr>
          <p:cNvPr id="526" name="Group 525"/>
          <p:cNvGrpSpPr/>
          <p:nvPr/>
        </p:nvGrpSpPr>
        <p:grpSpPr>
          <a:xfrm>
            <a:off x="2714900" y="2935351"/>
            <a:ext cx="899285" cy="830344"/>
            <a:chOff x="2701478" y="3018912"/>
            <a:chExt cx="899285" cy="830344"/>
          </a:xfrm>
        </p:grpSpPr>
        <p:sp>
          <p:nvSpPr>
            <p:cNvPr id="58" name="Shape 529"/>
            <p:cNvSpPr/>
            <p:nvPr/>
          </p:nvSpPr>
          <p:spPr>
            <a:xfrm>
              <a:off x="2781860" y="301891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2196" y="3066547"/>
              <a:ext cx="592245" cy="607830"/>
            </a:xfrm>
            <a:prstGeom prst="rect">
              <a:avLst/>
            </a:prstGeom>
          </p:spPr>
        </p:pic>
        <p:sp>
          <p:nvSpPr>
            <p:cNvPr id="59" name="Shape 530"/>
            <p:cNvSpPr/>
            <p:nvPr/>
          </p:nvSpPr>
          <p:spPr>
            <a:xfrm>
              <a:off x="2701478" y="3726145"/>
              <a:ext cx="8992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COLLABORATION</a:t>
              </a:r>
              <a:endParaRPr sz="800" b="1" dirty="0">
                <a:solidFill>
                  <a:srgbClr val="4277BB"/>
                </a:solidFill>
              </a:endParaRPr>
            </a:p>
          </p:txBody>
        </p:sp>
      </p:grpSp>
      <p:grpSp>
        <p:nvGrpSpPr>
          <p:cNvPr id="527" name="Group 526"/>
          <p:cNvGrpSpPr/>
          <p:nvPr/>
        </p:nvGrpSpPr>
        <p:grpSpPr>
          <a:xfrm>
            <a:off x="2803645" y="4144351"/>
            <a:ext cx="733943" cy="830344"/>
            <a:chOff x="2745118" y="4188050"/>
            <a:chExt cx="733943" cy="830344"/>
          </a:xfrm>
        </p:grpSpPr>
        <p:sp>
          <p:nvSpPr>
            <p:cNvPr id="60" name="Shape 529"/>
            <p:cNvSpPr/>
            <p:nvPr/>
          </p:nvSpPr>
          <p:spPr>
            <a:xfrm>
              <a:off x="2745118" y="41880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7457" y="4324573"/>
              <a:ext cx="463296" cy="475488"/>
            </a:xfrm>
            <a:prstGeom prst="rect">
              <a:avLst/>
            </a:prstGeom>
          </p:spPr>
        </p:pic>
        <p:sp>
          <p:nvSpPr>
            <p:cNvPr id="61" name="Shape 530"/>
            <p:cNvSpPr/>
            <p:nvPr/>
          </p:nvSpPr>
          <p:spPr>
            <a:xfrm>
              <a:off x="2749694" y="4895283"/>
              <a:ext cx="72936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528" name="Group 527"/>
          <p:cNvGrpSpPr/>
          <p:nvPr/>
        </p:nvGrpSpPr>
        <p:grpSpPr>
          <a:xfrm>
            <a:off x="2830010" y="5224948"/>
            <a:ext cx="707233" cy="830344"/>
            <a:chOff x="2699967" y="5265371"/>
            <a:chExt cx="707233" cy="830344"/>
          </a:xfrm>
        </p:grpSpPr>
        <p:sp>
          <p:nvSpPr>
            <p:cNvPr id="62" name="Shape 529"/>
            <p:cNvSpPr/>
            <p:nvPr/>
          </p:nvSpPr>
          <p:spPr>
            <a:xfrm>
              <a:off x="2699967" y="52653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5050" y="5331384"/>
              <a:ext cx="547599" cy="562010"/>
            </a:xfrm>
            <a:prstGeom prst="rect">
              <a:avLst/>
            </a:prstGeom>
          </p:spPr>
        </p:pic>
        <p:sp>
          <p:nvSpPr>
            <p:cNvPr id="63" name="Shape 530"/>
            <p:cNvSpPr/>
            <p:nvPr/>
          </p:nvSpPr>
          <p:spPr>
            <a:xfrm>
              <a:off x="2855225" y="5972604"/>
              <a:ext cx="42800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AGENTS</a:t>
              </a:r>
              <a:endParaRPr sz="800" b="1" dirty="0">
                <a:solidFill>
                  <a:srgbClr val="4277BB"/>
                </a:solidFill>
              </a:endParaRPr>
            </a:p>
          </p:txBody>
        </p:sp>
      </p:grpSp>
      <p:grpSp>
        <p:nvGrpSpPr>
          <p:cNvPr id="541" name="Group 540"/>
          <p:cNvGrpSpPr/>
          <p:nvPr/>
        </p:nvGrpSpPr>
        <p:grpSpPr>
          <a:xfrm>
            <a:off x="251523" y="6424704"/>
            <a:ext cx="707233" cy="953454"/>
            <a:chOff x="351481" y="6489700"/>
            <a:chExt cx="707233" cy="953454"/>
          </a:xfrm>
        </p:grpSpPr>
        <p:sp>
          <p:nvSpPr>
            <p:cNvPr id="68" name="Shape 529"/>
            <p:cNvSpPr/>
            <p:nvPr/>
          </p:nvSpPr>
          <p:spPr>
            <a:xfrm>
              <a:off x="351481" y="648970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sp>
          <p:nvSpPr>
            <p:cNvPr id="69" name="Shape 530"/>
            <p:cNvSpPr/>
            <p:nvPr/>
          </p:nvSpPr>
          <p:spPr>
            <a:xfrm>
              <a:off x="387316" y="7196933"/>
              <a:ext cx="66685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a:t>
              </a:r>
            </a:p>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535" name="Group 534"/>
          <p:cNvGrpSpPr/>
          <p:nvPr/>
        </p:nvGrpSpPr>
        <p:grpSpPr>
          <a:xfrm>
            <a:off x="2821922" y="6375540"/>
            <a:ext cx="745397" cy="953454"/>
            <a:chOff x="2591978" y="6425242"/>
            <a:chExt cx="745397" cy="953454"/>
          </a:xfrm>
        </p:grpSpPr>
        <p:sp>
          <p:nvSpPr>
            <p:cNvPr id="72" name="Shape 529"/>
            <p:cNvSpPr/>
            <p:nvPr/>
          </p:nvSpPr>
          <p:spPr>
            <a:xfrm>
              <a:off x="2595416" y="642524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2118" y="6515686"/>
              <a:ext cx="463296" cy="475488"/>
            </a:xfrm>
            <a:prstGeom prst="rect">
              <a:avLst/>
            </a:prstGeom>
          </p:spPr>
        </p:pic>
        <p:sp>
          <p:nvSpPr>
            <p:cNvPr id="73" name="Shape 530"/>
            <p:cNvSpPr/>
            <p:nvPr/>
          </p:nvSpPr>
          <p:spPr>
            <a:xfrm>
              <a:off x="2591978" y="7132475"/>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PROBLEM</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42" name="Group 541"/>
          <p:cNvGrpSpPr/>
          <p:nvPr/>
        </p:nvGrpSpPr>
        <p:grpSpPr>
          <a:xfrm>
            <a:off x="5197012" y="1759060"/>
            <a:ext cx="707233" cy="830344"/>
            <a:chOff x="4385467" y="1745906"/>
            <a:chExt cx="707233" cy="830344"/>
          </a:xfrm>
        </p:grpSpPr>
        <p:sp>
          <p:nvSpPr>
            <p:cNvPr id="76" name="Shape 529"/>
            <p:cNvSpPr/>
            <p:nvPr/>
          </p:nvSpPr>
          <p:spPr>
            <a:xfrm>
              <a:off x="4385467" y="17459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77566" y="1823538"/>
              <a:ext cx="581041" cy="596332"/>
            </a:xfrm>
            <a:prstGeom prst="rect">
              <a:avLst/>
            </a:prstGeom>
          </p:spPr>
        </p:pic>
        <p:sp>
          <p:nvSpPr>
            <p:cNvPr id="77" name="Shape 530"/>
            <p:cNvSpPr/>
            <p:nvPr/>
          </p:nvSpPr>
          <p:spPr>
            <a:xfrm>
              <a:off x="4490230" y="2453139"/>
              <a:ext cx="52899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RUNBOOK</a:t>
              </a:r>
              <a:endParaRPr sz="800" b="1" dirty="0">
                <a:solidFill>
                  <a:srgbClr val="4277BB"/>
                </a:solidFill>
              </a:endParaRPr>
            </a:p>
          </p:txBody>
        </p:sp>
      </p:grpSp>
      <p:grpSp>
        <p:nvGrpSpPr>
          <p:cNvPr id="35" name="Group 34"/>
          <p:cNvGrpSpPr/>
          <p:nvPr/>
        </p:nvGrpSpPr>
        <p:grpSpPr>
          <a:xfrm>
            <a:off x="7575587" y="1779217"/>
            <a:ext cx="1003470" cy="963065"/>
            <a:chOff x="6750902" y="1811160"/>
            <a:chExt cx="1003470" cy="963065"/>
          </a:xfrm>
        </p:grpSpPr>
        <p:sp>
          <p:nvSpPr>
            <p:cNvPr id="80" name="Shape 529"/>
            <p:cNvSpPr/>
            <p:nvPr/>
          </p:nvSpPr>
          <p:spPr>
            <a:xfrm>
              <a:off x="6894442" y="181116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5662" y="1922867"/>
              <a:ext cx="530352" cy="518160"/>
            </a:xfrm>
            <a:prstGeom prst="rect">
              <a:avLst/>
            </a:prstGeom>
          </p:spPr>
        </p:pic>
        <p:sp>
          <p:nvSpPr>
            <p:cNvPr id="81" name="Shape 530"/>
            <p:cNvSpPr/>
            <p:nvPr/>
          </p:nvSpPr>
          <p:spPr>
            <a:xfrm>
              <a:off x="6750902" y="2528004"/>
              <a:ext cx="100347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MONITORING </a:t>
              </a:r>
            </a:p>
            <a:p>
              <a:pPr lvl="0">
                <a:defRPr sz="1800" b="0">
                  <a:solidFill>
                    <a:srgbClr val="000000"/>
                  </a:solidFill>
                </a:defRPr>
              </a:pPr>
              <a:r>
                <a:rPr lang="en-US" sz="800" b="1" dirty="0" smtClean="0">
                  <a:solidFill>
                    <a:srgbClr val="4277BB"/>
                  </a:solidFill>
                </a:rPr>
                <a:t>&amp; ANALYTICS</a:t>
              </a:r>
            </a:p>
          </p:txBody>
        </p:sp>
      </p:grpSp>
      <p:grpSp>
        <p:nvGrpSpPr>
          <p:cNvPr id="543" name="Group 542"/>
          <p:cNvGrpSpPr/>
          <p:nvPr/>
        </p:nvGrpSpPr>
        <p:grpSpPr>
          <a:xfrm>
            <a:off x="5187663" y="2975555"/>
            <a:ext cx="725930" cy="830344"/>
            <a:chOff x="4385467" y="2991391"/>
            <a:chExt cx="725930" cy="830344"/>
          </a:xfrm>
        </p:grpSpPr>
        <p:sp>
          <p:nvSpPr>
            <p:cNvPr id="86" name="Shape 529"/>
            <p:cNvSpPr/>
            <p:nvPr/>
          </p:nvSpPr>
          <p:spPr>
            <a:xfrm>
              <a:off x="4385467" y="299139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2100" y="3030660"/>
              <a:ext cx="587613" cy="603076"/>
            </a:xfrm>
            <a:prstGeom prst="rect">
              <a:avLst/>
            </a:prstGeom>
          </p:spPr>
        </p:pic>
        <p:sp>
          <p:nvSpPr>
            <p:cNvPr id="87" name="Shape 530"/>
            <p:cNvSpPr/>
            <p:nvPr/>
          </p:nvSpPr>
          <p:spPr>
            <a:xfrm>
              <a:off x="4398060" y="3698624"/>
              <a:ext cx="71333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DIAGNOSTICS</a:t>
              </a:r>
              <a:endParaRPr sz="800" b="1" dirty="0">
                <a:solidFill>
                  <a:srgbClr val="4277BB"/>
                </a:solidFill>
              </a:endParaRPr>
            </a:p>
          </p:txBody>
        </p:sp>
      </p:grpSp>
      <p:grpSp>
        <p:nvGrpSpPr>
          <p:cNvPr id="32" name="Group 31"/>
          <p:cNvGrpSpPr/>
          <p:nvPr/>
        </p:nvGrpSpPr>
        <p:grpSpPr>
          <a:xfrm>
            <a:off x="5202124" y="4102562"/>
            <a:ext cx="707233" cy="953454"/>
            <a:chOff x="4145652" y="4069871"/>
            <a:chExt cx="707233" cy="953454"/>
          </a:xfrm>
        </p:grpSpPr>
        <p:sp>
          <p:nvSpPr>
            <p:cNvPr id="96" name="Shape 529"/>
            <p:cNvSpPr/>
            <p:nvPr/>
          </p:nvSpPr>
          <p:spPr>
            <a:xfrm>
              <a:off x="4145652" y="40698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186" y="4203371"/>
              <a:ext cx="463296" cy="475488"/>
            </a:xfrm>
            <a:prstGeom prst="rect">
              <a:avLst/>
            </a:prstGeom>
          </p:spPr>
        </p:pic>
        <p:sp>
          <p:nvSpPr>
            <p:cNvPr id="97" name="Shape 530"/>
            <p:cNvSpPr/>
            <p:nvPr/>
          </p:nvSpPr>
          <p:spPr>
            <a:xfrm>
              <a:off x="4250416" y="4777104"/>
              <a:ext cx="52899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EXECUTE</a:t>
              </a:r>
            </a:p>
            <a:p>
              <a:pPr lvl="0">
                <a:defRPr sz="1800" b="0">
                  <a:solidFill>
                    <a:srgbClr val="000000"/>
                  </a:solidFill>
                </a:defRPr>
              </a:pPr>
              <a:r>
                <a:rPr lang="en-US" sz="800" b="1" dirty="0" smtClean="0">
                  <a:solidFill>
                    <a:srgbClr val="4277BB"/>
                  </a:solidFill>
                </a:rPr>
                <a:t>RUNBOOK</a:t>
              </a:r>
            </a:p>
          </p:txBody>
        </p:sp>
      </p:grpSp>
      <p:grpSp>
        <p:nvGrpSpPr>
          <p:cNvPr id="36" name="Group 35"/>
          <p:cNvGrpSpPr/>
          <p:nvPr/>
        </p:nvGrpSpPr>
        <p:grpSpPr>
          <a:xfrm>
            <a:off x="7719127" y="3012033"/>
            <a:ext cx="707233" cy="953454"/>
            <a:chOff x="6769400" y="4048944"/>
            <a:chExt cx="707233" cy="953454"/>
          </a:xfrm>
        </p:grpSpPr>
        <p:sp>
          <p:nvSpPr>
            <p:cNvPr id="102" name="Shape 529"/>
            <p:cNvSpPr/>
            <p:nvPr/>
          </p:nvSpPr>
          <p:spPr>
            <a:xfrm>
              <a:off x="6769400" y="404894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2" name="Picture 5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56703" y="4152945"/>
              <a:ext cx="528944" cy="542864"/>
            </a:xfrm>
            <a:prstGeom prst="rect">
              <a:avLst/>
            </a:prstGeom>
          </p:spPr>
        </p:pic>
        <p:sp>
          <p:nvSpPr>
            <p:cNvPr id="103" name="Shape 530"/>
            <p:cNvSpPr/>
            <p:nvPr/>
          </p:nvSpPr>
          <p:spPr>
            <a:xfrm>
              <a:off x="6810844" y="4756177"/>
              <a:ext cx="655628"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EVALUATE &amp;</a:t>
              </a:r>
            </a:p>
            <a:p>
              <a:pPr lvl="0">
                <a:defRPr sz="1800" b="0">
                  <a:solidFill>
                    <a:srgbClr val="000000"/>
                  </a:solidFill>
                </a:defRPr>
              </a:pPr>
              <a:r>
                <a:rPr lang="en-US" sz="800" b="1" dirty="0" smtClean="0">
                  <a:solidFill>
                    <a:srgbClr val="4277BB"/>
                  </a:solidFill>
                </a:rPr>
                <a:t>COMMENT</a:t>
              </a:r>
              <a:endParaRPr sz="800" b="1" dirty="0">
                <a:solidFill>
                  <a:srgbClr val="4277BB"/>
                </a:solidFill>
              </a:endParaRPr>
            </a:p>
          </p:txBody>
        </p:sp>
      </p:grpSp>
      <p:grpSp>
        <p:nvGrpSpPr>
          <p:cNvPr id="33" name="Group 32"/>
          <p:cNvGrpSpPr/>
          <p:nvPr/>
        </p:nvGrpSpPr>
        <p:grpSpPr>
          <a:xfrm>
            <a:off x="5191591" y="5221869"/>
            <a:ext cx="707233" cy="830344"/>
            <a:chOff x="4108309" y="5015443"/>
            <a:chExt cx="707233" cy="830344"/>
          </a:xfrm>
        </p:grpSpPr>
        <p:sp>
          <p:nvSpPr>
            <p:cNvPr id="108" name="Shape 529"/>
            <p:cNvSpPr/>
            <p:nvPr/>
          </p:nvSpPr>
          <p:spPr>
            <a:xfrm>
              <a:off x="410830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9" name="Picture 2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245918" y="5122870"/>
              <a:ext cx="463296" cy="475488"/>
            </a:xfrm>
            <a:prstGeom prst="rect">
              <a:avLst/>
            </a:prstGeom>
          </p:spPr>
        </p:pic>
        <p:sp>
          <p:nvSpPr>
            <p:cNvPr id="109" name="Shape 530"/>
            <p:cNvSpPr/>
            <p:nvPr/>
          </p:nvSpPr>
          <p:spPr>
            <a:xfrm>
              <a:off x="4301236" y="5722676"/>
              <a:ext cx="35266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SLACK</a:t>
              </a:r>
              <a:endParaRPr sz="800" b="1" dirty="0">
                <a:solidFill>
                  <a:srgbClr val="4277BB"/>
                </a:solidFill>
              </a:endParaRPr>
            </a:p>
          </p:txBody>
        </p:sp>
      </p:grpSp>
      <p:grpSp>
        <p:nvGrpSpPr>
          <p:cNvPr id="37" name="Group 36"/>
          <p:cNvGrpSpPr/>
          <p:nvPr/>
        </p:nvGrpSpPr>
        <p:grpSpPr>
          <a:xfrm>
            <a:off x="7699854" y="4117144"/>
            <a:ext cx="707233" cy="953454"/>
            <a:chOff x="6921598" y="5050289"/>
            <a:chExt cx="707233" cy="953454"/>
          </a:xfrm>
        </p:grpSpPr>
        <p:sp>
          <p:nvSpPr>
            <p:cNvPr id="114" name="Shape 529"/>
            <p:cNvSpPr/>
            <p:nvPr/>
          </p:nvSpPr>
          <p:spPr>
            <a:xfrm>
              <a:off x="6921598" y="505028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6" name="Picture 5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5863" y="5086071"/>
              <a:ext cx="571134" cy="586164"/>
            </a:xfrm>
            <a:prstGeom prst="rect">
              <a:avLst/>
            </a:prstGeom>
          </p:spPr>
        </p:pic>
        <p:sp>
          <p:nvSpPr>
            <p:cNvPr id="115" name="Shape 530"/>
            <p:cNvSpPr/>
            <p:nvPr/>
          </p:nvSpPr>
          <p:spPr>
            <a:xfrm>
              <a:off x="7057621" y="5757522"/>
              <a:ext cx="46647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RUBY</a:t>
              </a:r>
            </a:p>
            <a:p>
              <a:pPr lvl="0">
                <a:defRPr sz="1800" b="0">
                  <a:solidFill>
                    <a:srgbClr val="000000"/>
                  </a:solidFill>
                </a:defRPr>
              </a:pPr>
              <a:r>
                <a:rPr lang="en-US" sz="800" b="1" dirty="0" smtClean="0">
                  <a:solidFill>
                    <a:srgbClr val="4277BB"/>
                  </a:solidFill>
                </a:rPr>
                <a:t>RUNTIME</a:t>
              </a:r>
              <a:endParaRPr sz="800" b="1" dirty="0">
                <a:solidFill>
                  <a:srgbClr val="4277BB"/>
                </a:solidFill>
              </a:endParaRPr>
            </a:p>
          </p:txBody>
        </p:sp>
      </p:grpSp>
      <p:grpSp>
        <p:nvGrpSpPr>
          <p:cNvPr id="42" name="Group 41"/>
          <p:cNvGrpSpPr/>
          <p:nvPr/>
        </p:nvGrpSpPr>
        <p:grpSpPr>
          <a:xfrm>
            <a:off x="7715497" y="5205667"/>
            <a:ext cx="707233" cy="830344"/>
            <a:chOff x="6980255" y="6086959"/>
            <a:chExt cx="707233" cy="830344"/>
          </a:xfrm>
        </p:grpSpPr>
        <p:sp>
          <p:nvSpPr>
            <p:cNvPr id="124" name="Shape 529"/>
            <p:cNvSpPr/>
            <p:nvPr/>
          </p:nvSpPr>
          <p:spPr>
            <a:xfrm>
              <a:off x="6980255" y="60869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1" name="Picture 5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21175" y="6228240"/>
              <a:ext cx="463296" cy="475488"/>
            </a:xfrm>
            <a:prstGeom prst="rect">
              <a:avLst/>
            </a:prstGeom>
          </p:spPr>
        </p:pic>
        <p:sp>
          <p:nvSpPr>
            <p:cNvPr id="125" name="Shape 530"/>
            <p:cNvSpPr/>
            <p:nvPr/>
          </p:nvSpPr>
          <p:spPr>
            <a:xfrm>
              <a:off x="7153147" y="6794192"/>
              <a:ext cx="39273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IMPACT</a:t>
              </a:r>
              <a:endParaRPr sz="800" b="1" dirty="0">
                <a:solidFill>
                  <a:srgbClr val="4277BB"/>
                </a:solidFill>
              </a:endParaRPr>
            </a:p>
          </p:txBody>
        </p:sp>
      </p:grpSp>
      <p:grpSp>
        <p:nvGrpSpPr>
          <p:cNvPr id="34" name="Group 33"/>
          <p:cNvGrpSpPr/>
          <p:nvPr/>
        </p:nvGrpSpPr>
        <p:grpSpPr>
          <a:xfrm>
            <a:off x="5242689" y="6381020"/>
            <a:ext cx="707233" cy="830344"/>
            <a:chOff x="4098484" y="6195974"/>
            <a:chExt cx="707233" cy="830344"/>
          </a:xfrm>
        </p:grpSpPr>
        <p:sp>
          <p:nvSpPr>
            <p:cNvPr id="132" name="Shape 529"/>
            <p:cNvSpPr/>
            <p:nvPr/>
          </p:nvSpPr>
          <p:spPr>
            <a:xfrm>
              <a:off x="4098484" y="6195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3" name="Picture 13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30019" y="6235284"/>
              <a:ext cx="583141" cy="598487"/>
            </a:xfrm>
            <a:prstGeom prst="rect">
              <a:avLst/>
            </a:prstGeom>
          </p:spPr>
        </p:pic>
        <p:sp>
          <p:nvSpPr>
            <p:cNvPr id="134" name="Shape 530"/>
            <p:cNvSpPr/>
            <p:nvPr/>
          </p:nvSpPr>
          <p:spPr>
            <a:xfrm>
              <a:off x="4183211" y="6903207"/>
              <a:ext cx="56906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CHANNELS</a:t>
              </a:r>
              <a:endParaRPr sz="800" b="1" dirty="0">
                <a:solidFill>
                  <a:srgbClr val="4277BB"/>
                </a:solidFill>
              </a:endParaRPr>
            </a:p>
          </p:txBody>
        </p:sp>
      </p:grpSp>
      <p:sp>
        <p:nvSpPr>
          <p:cNvPr id="147" name="Shape 536"/>
          <p:cNvSpPr/>
          <p:nvPr/>
        </p:nvSpPr>
        <p:spPr>
          <a:xfrm>
            <a:off x="1115050" y="318373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8" name="Shape 536"/>
          <p:cNvSpPr/>
          <p:nvPr/>
        </p:nvSpPr>
        <p:spPr>
          <a:xfrm>
            <a:off x="1102683" y="431574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9" name="Shape 536"/>
          <p:cNvSpPr/>
          <p:nvPr/>
        </p:nvSpPr>
        <p:spPr>
          <a:xfrm>
            <a:off x="1112939" y="548215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
        <p:nvSpPr>
          <p:cNvPr id="155" name="Shape 536"/>
          <p:cNvSpPr/>
          <p:nvPr/>
        </p:nvSpPr>
        <p:spPr>
          <a:xfrm>
            <a:off x="3614682" y="19957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3614682" y="31806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609482" y="439339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85404" y="547018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9" name="Shape 536"/>
          <p:cNvSpPr/>
          <p:nvPr/>
        </p:nvSpPr>
        <p:spPr>
          <a:xfrm>
            <a:off x="3618391" y="662860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6006361" y="19787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169" name="Group 168"/>
          <p:cNvGrpSpPr/>
          <p:nvPr/>
        </p:nvGrpSpPr>
        <p:grpSpPr>
          <a:xfrm>
            <a:off x="7692750" y="6259088"/>
            <a:ext cx="825546" cy="953454"/>
            <a:chOff x="7502502" y="4076975"/>
            <a:chExt cx="825546" cy="953454"/>
          </a:xfrm>
        </p:grpSpPr>
        <p:sp>
          <p:nvSpPr>
            <p:cNvPr id="170" name="Shape 529"/>
            <p:cNvSpPr/>
            <p:nvPr/>
          </p:nvSpPr>
          <p:spPr>
            <a:xfrm>
              <a:off x="7546014" y="407697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1" name="Picture 17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659498" y="4121612"/>
              <a:ext cx="622338" cy="638715"/>
            </a:xfrm>
            <a:prstGeom prst="rect">
              <a:avLst/>
            </a:prstGeom>
          </p:spPr>
        </p:pic>
        <p:sp>
          <p:nvSpPr>
            <p:cNvPr id="172" name="Shape 530"/>
            <p:cNvSpPr/>
            <p:nvPr/>
          </p:nvSpPr>
          <p:spPr>
            <a:xfrm>
              <a:off x="7502502" y="4784208"/>
              <a:ext cx="82554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ACKNOWLEDGE</a:t>
              </a:r>
            </a:p>
            <a:p>
              <a:pPr lvl="0">
                <a:defRPr sz="1800" b="0">
                  <a:solidFill>
                    <a:srgbClr val="000000"/>
                  </a:solidFill>
                </a:defRPr>
              </a:pPr>
              <a:r>
                <a:rPr lang="en-US" sz="800" b="1" dirty="0" smtClean="0">
                  <a:solidFill>
                    <a:srgbClr val="4277BB"/>
                  </a:solidFill>
                </a:rPr>
                <a:t>ALERTS</a:t>
              </a:r>
              <a:endParaRPr sz="800" b="1" dirty="0">
                <a:solidFill>
                  <a:srgbClr val="4277BB"/>
                </a:solidFill>
              </a:endParaRPr>
            </a:p>
          </p:txBody>
        </p:sp>
      </p:grpSp>
      <p:sp>
        <p:nvSpPr>
          <p:cNvPr id="173" name="Shape 536"/>
          <p:cNvSpPr/>
          <p:nvPr/>
        </p:nvSpPr>
        <p:spPr>
          <a:xfrm>
            <a:off x="5991372" y="321693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5969614" y="433586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5" name="Shape 536"/>
          <p:cNvSpPr/>
          <p:nvPr/>
        </p:nvSpPr>
        <p:spPr>
          <a:xfrm>
            <a:off x="5951263" y="546065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6" name="Shape 536"/>
          <p:cNvSpPr/>
          <p:nvPr/>
        </p:nvSpPr>
        <p:spPr>
          <a:xfrm>
            <a:off x="5991371" y="664173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7" name="Shape 536"/>
          <p:cNvSpPr/>
          <p:nvPr/>
        </p:nvSpPr>
        <p:spPr>
          <a:xfrm>
            <a:off x="8522000" y="19957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8" name="Shape 536"/>
          <p:cNvSpPr/>
          <p:nvPr/>
        </p:nvSpPr>
        <p:spPr>
          <a:xfrm>
            <a:off x="8472084" y="326507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9" name="Shape 536"/>
          <p:cNvSpPr/>
          <p:nvPr/>
        </p:nvSpPr>
        <p:spPr>
          <a:xfrm>
            <a:off x="8472084" y="436367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0" name="Shape 536"/>
          <p:cNvSpPr/>
          <p:nvPr/>
        </p:nvSpPr>
        <p:spPr>
          <a:xfrm>
            <a:off x="8487907" y="544921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1" name="Shape 536"/>
          <p:cNvSpPr/>
          <p:nvPr/>
        </p:nvSpPr>
        <p:spPr>
          <a:xfrm>
            <a:off x="8518296" y="651123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2" name="Shape 536"/>
          <p:cNvSpPr/>
          <p:nvPr/>
        </p:nvSpPr>
        <p:spPr>
          <a:xfrm>
            <a:off x="1041031" y="66230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Tree>
    <p:extLst>
      <p:ext uri="{BB962C8B-B14F-4D97-AF65-F5344CB8AC3E}">
        <p14:creationId xmlns:p14="http://schemas.microsoft.com/office/powerpoint/2010/main" val="214128561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883166" y="199187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75" y="2135327"/>
            <a:ext cx="463296" cy="4754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4" y="3414227"/>
            <a:ext cx="463296" cy="475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229" y="4241800"/>
            <a:ext cx="463296" cy="475488"/>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5119" y="3095547"/>
            <a:ext cx="463296" cy="475488"/>
          </a:xfrm>
          <a:prstGeom prst="rect">
            <a:avLst/>
          </a:prstGeom>
        </p:spPr>
      </p:pic>
      <p:grpSp>
        <p:nvGrpSpPr>
          <p:cNvPr id="46" name="Group 45"/>
          <p:cNvGrpSpPr/>
          <p:nvPr/>
        </p:nvGrpSpPr>
        <p:grpSpPr>
          <a:xfrm>
            <a:off x="7789601" y="4319543"/>
            <a:ext cx="707233" cy="830344"/>
            <a:chOff x="9686459" y="6196374"/>
            <a:chExt cx="707233" cy="830344"/>
          </a:xfrm>
        </p:grpSpPr>
        <p:grpSp>
          <p:nvGrpSpPr>
            <p:cNvPr id="43" name="Group 42"/>
            <p:cNvGrpSpPr/>
            <p:nvPr/>
          </p:nvGrpSpPr>
          <p:grpSpPr>
            <a:xfrm>
              <a:off x="9686459" y="6196374"/>
              <a:ext cx="707233" cy="830344"/>
              <a:chOff x="8925155" y="5106949"/>
              <a:chExt cx="707233" cy="830344"/>
            </a:xfrm>
          </p:grpSpPr>
          <p:sp>
            <p:nvSpPr>
              <p:cNvPr id="128" name="Shape 529"/>
              <p:cNvSpPr/>
              <p:nvPr/>
            </p:nvSpPr>
            <p:spPr>
              <a:xfrm>
                <a:off x="8925155" y="510694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29" name="Shape 530"/>
              <p:cNvSpPr/>
              <p:nvPr/>
            </p:nvSpPr>
            <p:spPr>
              <a:xfrm>
                <a:off x="9038735" y="5814182"/>
                <a:ext cx="51135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GRAFANA</a:t>
                </a:r>
                <a:endParaRPr sz="800" b="1" dirty="0">
                  <a:solidFill>
                    <a:srgbClr val="4277BB"/>
                  </a:solidFill>
                </a:endParaRPr>
              </a:p>
            </p:txBody>
          </p:sp>
        </p:grpSp>
        <p:pic>
          <p:nvPicPr>
            <p:cNvPr id="520" name="Picture 5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0121" y="6305009"/>
              <a:ext cx="463296" cy="475488"/>
            </a:xfrm>
            <a:prstGeom prst="rect">
              <a:avLst/>
            </a:prstGeom>
          </p:spPr>
        </p:pic>
      </p:grpSp>
      <p:grpSp>
        <p:nvGrpSpPr>
          <p:cNvPr id="8" name="Group 7"/>
          <p:cNvGrpSpPr/>
          <p:nvPr/>
        </p:nvGrpSpPr>
        <p:grpSpPr>
          <a:xfrm>
            <a:off x="157394" y="1777396"/>
            <a:ext cx="745397" cy="953454"/>
            <a:chOff x="1483908" y="3931896"/>
            <a:chExt cx="745397" cy="953454"/>
          </a:xfrm>
        </p:grpSpPr>
        <p:sp>
          <p:nvSpPr>
            <p:cNvPr id="64" name="Shape 529"/>
            <p:cNvSpPr/>
            <p:nvPr/>
          </p:nvSpPr>
          <p:spPr>
            <a:xfrm>
              <a:off x="1487345" y="393189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1146" y="4055662"/>
              <a:ext cx="463296" cy="475488"/>
            </a:xfrm>
            <a:prstGeom prst="rect">
              <a:avLst/>
            </a:prstGeom>
          </p:spPr>
        </p:pic>
        <p:sp>
          <p:nvSpPr>
            <p:cNvPr id="65" name="Shape 530"/>
            <p:cNvSpPr/>
            <p:nvPr/>
          </p:nvSpPr>
          <p:spPr>
            <a:xfrm>
              <a:off x="1483908" y="4639129"/>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CHANGE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 name="Group 8"/>
          <p:cNvGrpSpPr/>
          <p:nvPr/>
        </p:nvGrpSpPr>
        <p:grpSpPr>
          <a:xfrm>
            <a:off x="160831" y="3080152"/>
            <a:ext cx="707233" cy="848067"/>
            <a:chOff x="1549459" y="5015443"/>
            <a:chExt cx="707233" cy="848067"/>
          </a:xfrm>
        </p:grpSpPr>
        <p:sp>
          <p:nvSpPr>
            <p:cNvPr id="66" name="Shape 529"/>
            <p:cNvSpPr/>
            <p:nvPr/>
          </p:nvSpPr>
          <p:spPr>
            <a:xfrm>
              <a:off x="154945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5389" y="5136181"/>
              <a:ext cx="463296" cy="475488"/>
            </a:xfrm>
            <a:prstGeom prst="rect">
              <a:avLst/>
            </a:prstGeom>
          </p:spPr>
        </p:pic>
        <p:sp>
          <p:nvSpPr>
            <p:cNvPr id="67" name="Shape 530"/>
            <p:cNvSpPr/>
            <p:nvPr/>
          </p:nvSpPr>
          <p:spPr>
            <a:xfrm>
              <a:off x="1571553" y="5740399"/>
              <a:ext cx="66685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12" name="Group 11"/>
          <p:cNvGrpSpPr/>
          <p:nvPr/>
        </p:nvGrpSpPr>
        <p:grpSpPr>
          <a:xfrm>
            <a:off x="85769" y="4321415"/>
            <a:ext cx="865622" cy="953454"/>
            <a:chOff x="1416853" y="6410354"/>
            <a:chExt cx="865622" cy="953454"/>
          </a:xfrm>
        </p:grpSpPr>
        <p:sp>
          <p:nvSpPr>
            <p:cNvPr id="70" name="Shape 529"/>
            <p:cNvSpPr/>
            <p:nvPr/>
          </p:nvSpPr>
          <p:spPr>
            <a:xfrm>
              <a:off x="1480404" y="641035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8016" y="6526227"/>
              <a:ext cx="463296" cy="475488"/>
            </a:xfrm>
            <a:prstGeom prst="rect">
              <a:avLst/>
            </a:prstGeom>
          </p:spPr>
        </p:pic>
        <p:sp>
          <p:nvSpPr>
            <p:cNvPr id="71" name="Shape 530"/>
            <p:cNvSpPr/>
            <p:nvPr/>
          </p:nvSpPr>
          <p:spPr>
            <a:xfrm>
              <a:off x="1416853" y="7117587"/>
              <a:ext cx="8656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CONFIGURATION</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41" name="Group 40"/>
          <p:cNvGrpSpPr/>
          <p:nvPr/>
        </p:nvGrpSpPr>
        <p:grpSpPr>
          <a:xfrm>
            <a:off x="7781621" y="1825176"/>
            <a:ext cx="707233" cy="830344"/>
            <a:chOff x="9110535" y="1934079"/>
            <a:chExt cx="707233" cy="830344"/>
          </a:xfrm>
        </p:grpSpPr>
        <p:sp>
          <p:nvSpPr>
            <p:cNvPr id="84" name="Shape 529"/>
            <p:cNvSpPr/>
            <p:nvPr/>
          </p:nvSpPr>
          <p:spPr>
            <a:xfrm>
              <a:off x="9110535" y="193407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45074" y="2049952"/>
              <a:ext cx="463296" cy="475488"/>
            </a:xfrm>
            <a:prstGeom prst="rect">
              <a:avLst/>
            </a:prstGeom>
          </p:spPr>
        </p:pic>
        <p:sp>
          <p:nvSpPr>
            <p:cNvPr id="85" name="Shape 530"/>
            <p:cNvSpPr/>
            <p:nvPr/>
          </p:nvSpPr>
          <p:spPr>
            <a:xfrm>
              <a:off x="9194459" y="2641312"/>
              <a:ext cx="57067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LOGSTASH</a:t>
              </a:r>
              <a:endParaRPr sz="800" b="1" dirty="0">
                <a:solidFill>
                  <a:srgbClr val="4277BB"/>
                </a:solidFill>
              </a:endParaRPr>
            </a:p>
          </p:txBody>
        </p:sp>
      </p:grpSp>
      <p:grpSp>
        <p:nvGrpSpPr>
          <p:cNvPr id="32" name="Group 31"/>
          <p:cNvGrpSpPr/>
          <p:nvPr/>
        </p:nvGrpSpPr>
        <p:grpSpPr>
          <a:xfrm>
            <a:off x="182925" y="6723734"/>
            <a:ext cx="707233" cy="953454"/>
            <a:chOff x="5578327" y="3019217"/>
            <a:chExt cx="707233" cy="953454"/>
          </a:xfrm>
        </p:grpSpPr>
        <p:sp>
          <p:nvSpPr>
            <p:cNvPr id="88" name="Shape 529"/>
            <p:cNvSpPr/>
            <p:nvPr/>
          </p:nvSpPr>
          <p:spPr>
            <a:xfrm>
              <a:off x="5578327" y="301921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1419" y="3095547"/>
              <a:ext cx="560797" cy="575555"/>
            </a:xfrm>
            <a:prstGeom prst="rect">
              <a:avLst/>
            </a:prstGeom>
          </p:spPr>
        </p:pic>
        <p:sp>
          <p:nvSpPr>
            <p:cNvPr id="89" name="Shape 530"/>
            <p:cNvSpPr/>
            <p:nvPr/>
          </p:nvSpPr>
          <p:spPr>
            <a:xfrm>
              <a:off x="5793695" y="3726450"/>
              <a:ext cx="307778"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a:t>
              </a:r>
            </a:p>
            <a:p>
              <a:pPr lvl="0">
                <a:defRPr sz="1800" b="0">
                  <a:solidFill>
                    <a:srgbClr val="000000"/>
                  </a:solidFill>
                </a:defRPr>
              </a:pPr>
              <a:r>
                <a:rPr lang="en-US" sz="800" b="1" dirty="0" smtClean="0">
                  <a:solidFill>
                    <a:srgbClr val="4277BB"/>
                  </a:solidFill>
                </a:rPr>
                <a:t>RELIC</a:t>
              </a:r>
            </a:p>
          </p:txBody>
        </p:sp>
      </p:grpSp>
      <p:grpSp>
        <p:nvGrpSpPr>
          <p:cNvPr id="42" name="Group 41"/>
          <p:cNvGrpSpPr/>
          <p:nvPr/>
        </p:nvGrpSpPr>
        <p:grpSpPr>
          <a:xfrm>
            <a:off x="7777146" y="3008998"/>
            <a:ext cx="716182" cy="830344"/>
            <a:chOff x="9070615" y="3183576"/>
            <a:chExt cx="716182" cy="830344"/>
          </a:xfrm>
        </p:grpSpPr>
        <p:sp>
          <p:nvSpPr>
            <p:cNvPr id="94" name="Shape 529"/>
            <p:cNvSpPr/>
            <p:nvPr/>
          </p:nvSpPr>
          <p:spPr>
            <a:xfrm>
              <a:off x="9070615" y="318357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 name="Picture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86578" y="3299449"/>
              <a:ext cx="700219" cy="426696"/>
            </a:xfrm>
            <a:prstGeom prst="rect">
              <a:avLst/>
            </a:prstGeom>
          </p:spPr>
        </p:pic>
        <p:sp>
          <p:nvSpPr>
            <p:cNvPr id="95" name="Shape 530"/>
            <p:cNvSpPr/>
            <p:nvPr/>
          </p:nvSpPr>
          <p:spPr>
            <a:xfrm>
              <a:off x="9241102" y="3890809"/>
              <a:ext cx="39754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KIBANA</a:t>
              </a:r>
              <a:endParaRPr sz="800" b="1" dirty="0">
                <a:solidFill>
                  <a:srgbClr val="4277BB"/>
                </a:solidFill>
              </a:endParaRPr>
            </a:p>
          </p:txBody>
        </p:sp>
      </p:grpSp>
      <p:grpSp>
        <p:nvGrpSpPr>
          <p:cNvPr id="33" name="Group 32"/>
          <p:cNvGrpSpPr/>
          <p:nvPr/>
        </p:nvGrpSpPr>
        <p:grpSpPr>
          <a:xfrm>
            <a:off x="2753941" y="4317524"/>
            <a:ext cx="798296" cy="830344"/>
            <a:chOff x="5060136" y="4067838"/>
            <a:chExt cx="798296" cy="830344"/>
          </a:xfrm>
        </p:grpSpPr>
        <p:sp>
          <p:nvSpPr>
            <p:cNvPr id="98" name="Shape 529"/>
            <p:cNvSpPr/>
            <p:nvPr/>
          </p:nvSpPr>
          <p:spPr>
            <a:xfrm>
              <a:off x="5090024" y="406783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1269" y="4176399"/>
              <a:ext cx="463296" cy="475488"/>
            </a:xfrm>
            <a:prstGeom prst="rect">
              <a:avLst/>
            </a:prstGeom>
          </p:spPr>
        </p:pic>
        <p:sp>
          <p:nvSpPr>
            <p:cNvPr id="99" name="Shape 530"/>
            <p:cNvSpPr/>
            <p:nvPr/>
          </p:nvSpPr>
          <p:spPr>
            <a:xfrm>
              <a:off x="5060136" y="4775071"/>
              <a:ext cx="79829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ELASTISEARCH</a:t>
              </a:r>
              <a:endParaRPr sz="800" b="1" dirty="0">
                <a:solidFill>
                  <a:srgbClr val="4277BB"/>
                </a:solidFill>
              </a:endParaRPr>
            </a:p>
          </p:txBody>
        </p:sp>
      </p:grpSp>
      <p:grpSp>
        <p:nvGrpSpPr>
          <p:cNvPr id="35" name="Group 34"/>
          <p:cNvGrpSpPr/>
          <p:nvPr/>
        </p:nvGrpSpPr>
        <p:grpSpPr>
          <a:xfrm>
            <a:off x="5432981" y="3014300"/>
            <a:ext cx="733943" cy="953454"/>
            <a:chOff x="5971046" y="4039787"/>
            <a:chExt cx="733943" cy="953454"/>
          </a:xfrm>
        </p:grpSpPr>
        <p:sp>
          <p:nvSpPr>
            <p:cNvPr id="100" name="Shape 529"/>
            <p:cNvSpPr/>
            <p:nvPr/>
          </p:nvSpPr>
          <p:spPr>
            <a:xfrm>
              <a:off x="5971046" y="40397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3" name="Picture 5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93014" y="4153383"/>
              <a:ext cx="463296" cy="475488"/>
            </a:xfrm>
            <a:prstGeom prst="rect">
              <a:avLst/>
            </a:prstGeom>
          </p:spPr>
        </p:pic>
        <p:sp>
          <p:nvSpPr>
            <p:cNvPr id="101" name="Shape 530"/>
            <p:cNvSpPr/>
            <p:nvPr/>
          </p:nvSpPr>
          <p:spPr>
            <a:xfrm>
              <a:off x="5975622" y="4747020"/>
              <a:ext cx="72936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ALERT</a:t>
              </a:r>
            </a:p>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34" name="Group 33"/>
          <p:cNvGrpSpPr/>
          <p:nvPr/>
        </p:nvGrpSpPr>
        <p:grpSpPr>
          <a:xfrm>
            <a:off x="2799472" y="5613792"/>
            <a:ext cx="707233" cy="953454"/>
            <a:chOff x="5120580" y="5020650"/>
            <a:chExt cx="707233" cy="953454"/>
          </a:xfrm>
        </p:grpSpPr>
        <p:sp>
          <p:nvSpPr>
            <p:cNvPr id="110"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8" name="Picture 5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58190" y="5127744"/>
              <a:ext cx="463296" cy="475488"/>
            </a:xfrm>
            <a:prstGeom prst="rect">
              <a:avLst/>
            </a:prstGeom>
          </p:spPr>
        </p:pic>
        <p:sp>
          <p:nvSpPr>
            <p:cNvPr id="111" name="Shape 530"/>
            <p:cNvSpPr/>
            <p:nvPr/>
          </p:nvSpPr>
          <p:spPr>
            <a:xfrm>
              <a:off x="5190877" y="5727883"/>
              <a:ext cx="59792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SEARCH</a:t>
              </a:r>
            </a:p>
            <a:p>
              <a:pPr lvl="0">
                <a:defRPr sz="1800" b="0">
                  <a:solidFill>
                    <a:srgbClr val="000000"/>
                  </a:solidFill>
                </a:defRPr>
              </a:pPr>
              <a:r>
                <a:rPr lang="en-US" sz="800" b="1" dirty="0" smtClean="0">
                  <a:solidFill>
                    <a:srgbClr val="4277BB"/>
                  </a:solidFill>
                </a:rPr>
                <a:t>RUNBOOKS</a:t>
              </a:r>
              <a:endParaRPr sz="800" b="1" dirty="0">
                <a:solidFill>
                  <a:srgbClr val="4277BB"/>
                </a:solidFill>
              </a:endParaRPr>
            </a:p>
          </p:txBody>
        </p:sp>
      </p:grpSp>
      <p:grpSp>
        <p:nvGrpSpPr>
          <p:cNvPr id="38" name="Group 37"/>
          <p:cNvGrpSpPr/>
          <p:nvPr/>
        </p:nvGrpSpPr>
        <p:grpSpPr>
          <a:xfrm>
            <a:off x="5435785" y="4317985"/>
            <a:ext cx="751809" cy="953454"/>
            <a:chOff x="6100010" y="6088131"/>
            <a:chExt cx="751809" cy="953454"/>
          </a:xfrm>
        </p:grpSpPr>
        <p:sp>
          <p:nvSpPr>
            <p:cNvPr id="122" name="Shape 529"/>
            <p:cNvSpPr/>
            <p:nvPr/>
          </p:nvSpPr>
          <p:spPr>
            <a:xfrm>
              <a:off x="6106654" y="608813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sp>
          <p:nvSpPr>
            <p:cNvPr id="123" name="Shape 530"/>
            <p:cNvSpPr/>
            <p:nvPr/>
          </p:nvSpPr>
          <p:spPr>
            <a:xfrm>
              <a:off x="6100010" y="6795364"/>
              <a:ext cx="75180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CORRELATION</a:t>
              </a:r>
              <a:endParaRPr sz="800" b="1" dirty="0">
                <a:solidFill>
                  <a:srgbClr val="4277BB"/>
                </a:solidFill>
              </a:endParaRPr>
            </a:p>
          </p:txBody>
        </p:sp>
      </p:grpSp>
      <p:grpSp>
        <p:nvGrpSpPr>
          <p:cNvPr id="44" name="Group 43"/>
          <p:cNvGrpSpPr/>
          <p:nvPr/>
        </p:nvGrpSpPr>
        <p:grpSpPr>
          <a:xfrm>
            <a:off x="7777146" y="5471365"/>
            <a:ext cx="707233" cy="830344"/>
            <a:chOff x="8925155" y="6136083"/>
            <a:chExt cx="707233" cy="830344"/>
          </a:xfrm>
        </p:grpSpPr>
        <p:sp>
          <p:nvSpPr>
            <p:cNvPr id="130" name="Shape 529"/>
            <p:cNvSpPr/>
            <p:nvPr/>
          </p:nvSpPr>
          <p:spPr>
            <a:xfrm>
              <a:off x="8925155" y="613608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9" name="Picture 5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39825" y="6268433"/>
              <a:ext cx="463296" cy="475488"/>
            </a:xfrm>
            <a:prstGeom prst="rect">
              <a:avLst/>
            </a:prstGeom>
          </p:spPr>
        </p:pic>
        <p:sp>
          <p:nvSpPr>
            <p:cNvPr id="131" name="Shape 530"/>
            <p:cNvSpPr/>
            <p:nvPr/>
          </p:nvSpPr>
          <p:spPr>
            <a:xfrm>
              <a:off x="9208652" y="6843316"/>
              <a:ext cx="17152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API</a:t>
              </a:r>
              <a:endParaRPr sz="800" b="1" dirty="0">
                <a:solidFill>
                  <a:srgbClr val="4277BB"/>
                </a:solidFill>
              </a:endParaRPr>
            </a:p>
          </p:txBody>
        </p:sp>
      </p:grpSp>
      <p:grpSp>
        <p:nvGrpSpPr>
          <p:cNvPr id="23" name="Group 22"/>
          <p:cNvGrpSpPr/>
          <p:nvPr/>
        </p:nvGrpSpPr>
        <p:grpSpPr>
          <a:xfrm>
            <a:off x="5440066" y="1846080"/>
            <a:ext cx="707233" cy="830344"/>
            <a:chOff x="5636364" y="1824140"/>
            <a:chExt cx="707233" cy="830344"/>
          </a:xfrm>
        </p:grpSpPr>
        <p:sp>
          <p:nvSpPr>
            <p:cNvPr id="78" name="Shape 529"/>
            <p:cNvSpPr/>
            <p:nvPr/>
          </p:nvSpPr>
          <p:spPr>
            <a:xfrm>
              <a:off x="5636364" y="182414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9" name="Shape 530"/>
            <p:cNvSpPr/>
            <p:nvPr/>
          </p:nvSpPr>
          <p:spPr>
            <a:xfrm>
              <a:off x="5788415" y="2531373"/>
              <a:ext cx="43441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PROBES</a:t>
              </a:r>
              <a:endParaRPr sz="800" b="1" dirty="0">
                <a:solidFill>
                  <a:srgbClr val="4277BB"/>
                </a:solidFill>
              </a:endParaRPr>
            </a:p>
          </p:txBody>
        </p:sp>
        <p:pic>
          <p:nvPicPr>
            <p:cNvPr id="523" name="Picture 52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5587" y="1968358"/>
              <a:ext cx="517326" cy="530940"/>
            </a:xfrm>
            <a:prstGeom prst="rect">
              <a:avLst/>
            </a:prstGeom>
          </p:spPr>
        </p:pic>
      </p:grpSp>
      <p:sp>
        <p:nvSpPr>
          <p:cNvPr id="120"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grpSp>
        <p:nvGrpSpPr>
          <p:cNvPr id="121" name="Group 120"/>
          <p:cNvGrpSpPr/>
          <p:nvPr/>
        </p:nvGrpSpPr>
        <p:grpSpPr>
          <a:xfrm>
            <a:off x="2744894" y="1786863"/>
            <a:ext cx="707233" cy="953454"/>
            <a:chOff x="7994367" y="1843524"/>
            <a:chExt cx="707233" cy="953454"/>
          </a:xfrm>
        </p:grpSpPr>
        <p:sp>
          <p:nvSpPr>
            <p:cNvPr id="135" name="Shape 529"/>
            <p:cNvSpPr/>
            <p:nvPr/>
          </p:nvSpPr>
          <p:spPr>
            <a:xfrm>
              <a:off x="7994367" y="184352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6" name="Picture 13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098434" y="1941576"/>
              <a:ext cx="518835" cy="532489"/>
            </a:xfrm>
            <a:prstGeom prst="rect">
              <a:avLst/>
            </a:prstGeom>
          </p:spPr>
        </p:pic>
        <p:sp>
          <p:nvSpPr>
            <p:cNvPr id="137" name="Shape 530"/>
            <p:cNvSpPr/>
            <p:nvPr/>
          </p:nvSpPr>
          <p:spPr>
            <a:xfrm>
              <a:off x="8180883" y="2550757"/>
              <a:ext cx="3654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PAGER</a:t>
              </a:r>
            </a:p>
            <a:p>
              <a:pPr lvl="0">
                <a:defRPr sz="1800" b="0">
                  <a:solidFill>
                    <a:srgbClr val="000000"/>
                  </a:solidFill>
                </a:defRPr>
              </a:pPr>
              <a:r>
                <a:rPr lang="en-US" sz="800" b="1" dirty="0" smtClean="0">
                  <a:solidFill>
                    <a:srgbClr val="4277BB"/>
                  </a:solidFill>
                </a:rPr>
                <a:t>DUTY</a:t>
              </a:r>
              <a:endParaRPr sz="800" b="1" dirty="0">
                <a:solidFill>
                  <a:srgbClr val="4277BB"/>
                </a:solidFill>
              </a:endParaRPr>
            </a:p>
          </p:txBody>
        </p:sp>
      </p:grpSp>
      <p:grpSp>
        <p:nvGrpSpPr>
          <p:cNvPr id="138" name="Group 137"/>
          <p:cNvGrpSpPr/>
          <p:nvPr/>
        </p:nvGrpSpPr>
        <p:grpSpPr>
          <a:xfrm>
            <a:off x="2754761" y="3010914"/>
            <a:ext cx="707233" cy="953454"/>
            <a:chOff x="8112925" y="3079385"/>
            <a:chExt cx="707233" cy="953454"/>
          </a:xfrm>
        </p:grpSpPr>
        <p:sp>
          <p:nvSpPr>
            <p:cNvPr id="139" name="Shape 529"/>
            <p:cNvSpPr/>
            <p:nvPr/>
          </p:nvSpPr>
          <p:spPr>
            <a:xfrm>
              <a:off x="8112925" y="307938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0" name="Picture 13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38304" y="3201803"/>
              <a:ext cx="463296" cy="475488"/>
            </a:xfrm>
            <a:prstGeom prst="rect">
              <a:avLst/>
            </a:prstGeom>
          </p:spPr>
        </p:pic>
        <p:sp>
          <p:nvSpPr>
            <p:cNvPr id="141" name="Shape 530"/>
            <p:cNvSpPr/>
            <p:nvPr/>
          </p:nvSpPr>
          <p:spPr>
            <a:xfrm>
              <a:off x="8228909" y="3786618"/>
              <a:ext cx="50654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 </a:t>
              </a:r>
            </a:p>
            <a:p>
              <a:pPr lvl="0">
                <a:defRPr sz="1800" b="0">
                  <a:solidFill>
                    <a:srgbClr val="000000"/>
                  </a:solidFill>
                </a:defRPr>
              </a:pPr>
              <a:r>
                <a:rPr lang="en-US" sz="800" b="1" dirty="0" smtClean="0">
                  <a:solidFill>
                    <a:srgbClr val="4277BB"/>
                  </a:solidFill>
                </a:rPr>
                <a:t>FOUNDRY</a:t>
              </a:r>
              <a:endParaRPr sz="800" b="1" dirty="0">
                <a:solidFill>
                  <a:srgbClr val="4277BB"/>
                </a:solidFill>
              </a:endParaRPr>
            </a:p>
          </p:txBody>
        </p:sp>
      </p:grpSp>
      <p:grpSp>
        <p:nvGrpSpPr>
          <p:cNvPr id="146" name="Group 145"/>
          <p:cNvGrpSpPr/>
          <p:nvPr/>
        </p:nvGrpSpPr>
        <p:grpSpPr>
          <a:xfrm>
            <a:off x="182925" y="5613792"/>
            <a:ext cx="707233" cy="953454"/>
            <a:chOff x="7811117" y="6071625"/>
            <a:chExt cx="707233" cy="953454"/>
          </a:xfrm>
        </p:grpSpPr>
        <p:sp>
          <p:nvSpPr>
            <p:cNvPr id="147" name="Shape 529"/>
            <p:cNvSpPr/>
            <p:nvPr/>
          </p:nvSpPr>
          <p:spPr>
            <a:xfrm>
              <a:off x="7811117" y="60716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8" name="Picture 14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15272" y="6168418"/>
              <a:ext cx="463296" cy="475488"/>
            </a:xfrm>
            <a:prstGeom prst="rect">
              <a:avLst/>
            </a:prstGeom>
          </p:spPr>
        </p:pic>
        <p:sp>
          <p:nvSpPr>
            <p:cNvPr id="149" name="Shape 530"/>
            <p:cNvSpPr/>
            <p:nvPr/>
          </p:nvSpPr>
          <p:spPr>
            <a:xfrm>
              <a:off x="7887028" y="6778858"/>
              <a:ext cx="5866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NOI</a:t>
              </a:r>
            </a:p>
            <a:p>
              <a:pPr lvl="0">
                <a:defRPr sz="1800" b="0">
                  <a:solidFill>
                    <a:srgbClr val="000000"/>
                  </a:solidFill>
                </a:defRPr>
              </a:pPr>
              <a:r>
                <a:rPr lang="en-US" sz="800" b="1" dirty="0" smtClean="0">
                  <a:solidFill>
                    <a:srgbClr val="4277BB"/>
                  </a:solidFill>
                </a:rPr>
                <a:t>ANALYTICS</a:t>
              </a:r>
              <a:endParaRPr sz="800" b="1" dirty="0">
                <a:solidFill>
                  <a:srgbClr val="4277BB"/>
                </a:solidFill>
              </a:endParaRPr>
            </a:p>
          </p:txBody>
        </p:sp>
      </p:grpSp>
      <p:sp>
        <p:nvSpPr>
          <p:cNvPr id="154" name="Shape 536"/>
          <p:cNvSpPr/>
          <p:nvPr/>
        </p:nvSpPr>
        <p:spPr>
          <a:xfrm>
            <a:off x="942470" y="329419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5" name="Shape 536"/>
          <p:cNvSpPr/>
          <p:nvPr/>
        </p:nvSpPr>
        <p:spPr>
          <a:xfrm>
            <a:off x="939991" y="455179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965352" y="589285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519871" y="196051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66813" y="32405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0" name="Shape 536"/>
          <p:cNvSpPr/>
          <p:nvPr/>
        </p:nvSpPr>
        <p:spPr>
          <a:xfrm>
            <a:off x="3545001" y="455993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1" name="Shape 536"/>
          <p:cNvSpPr/>
          <p:nvPr/>
        </p:nvSpPr>
        <p:spPr>
          <a:xfrm>
            <a:off x="3579181" y="582860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3" name="Shape 536"/>
          <p:cNvSpPr/>
          <p:nvPr/>
        </p:nvSpPr>
        <p:spPr>
          <a:xfrm>
            <a:off x="6250583" y="203280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4" name="Shape 536"/>
          <p:cNvSpPr/>
          <p:nvPr/>
        </p:nvSpPr>
        <p:spPr>
          <a:xfrm>
            <a:off x="6240238" y="323137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6" name="Shape 536"/>
          <p:cNvSpPr/>
          <p:nvPr/>
        </p:nvSpPr>
        <p:spPr>
          <a:xfrm>
            <a:off x="6240238" y="454199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8569392" y="200820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9" name="Shape 536"/>
          <p:cNvSpPr/>
          <p:nvPr/>
        </p:nvSpPr>
        <p:spPr>
          <a:xfrm>
            <a:off x="8525335" y="32458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0" name="Shape 536"/>
          <p:cNvSpPr/>
          <p:nvPr/>
        </p:nvSpPr>
        <p:spPr>
          <a:xfrm>
            <a:off x="8525335" y="455179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2" name="Shape 536"/>
          <p:cNvSpPr/>
          <p:nvPr/>
        </p:nvSpPr>
        <p:spPr>
          <a:xfrm>
            <a:off x="8521445" y="571623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3" name="Shape 536"/>
          <p:cNvSpPr/>
          <p:nvPr/>
        </p:nvSpPr>
        <p:spPr>
          <a:xfrm>
            <a:off x="1004828" y="69942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6250583" y="570066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48" name="Group 47"/>
          <p:cNvGrpSpPr/>
          <p:nvPr/>
        </p:nvGrpSpPr>
        <p:grpSpPr>
          <a:xfrm>
            <a:off x="5444335" y="5471365"/>
            <a:ext cx="707233" cy="830344"/>
            <a:chOff x="5170210" y="6765888"/>
            <a:chExt cx="707233" cy="830344"/>
          </a:xfrm>
        </p:grpSpPr>
        <p:grpSp>
          <p:nvGrpSpPr>
            <p:cNvPr id="45" name="Group 44"/>
            <p:cNvGrpSpPr/>
            <p:nvPr/>
          </p:nvGrpSpPr>
          <p:grpSpPr>
            <a:xfrm>
              <a:off x="5170210" y="6765888"/>
              <a:ext cx="707233" cy="830344"/>
              <a:chOff x="6055095" y="5030273"/>
              <a:chExt cx="707233" cy="830344"/>
            </a:xfrm>
          </p:grpSpPr>
          <p:sp>
            <p:nvSpPr>
              <p:cNvPr id="112" name="Shape 529"/>
              <p:cNvSpPr/>
              <p:nvPr/>
            </p:nvSpPr>
            <p:spPr>
              <a:xfrm>
                <a:off x="6055095" y="503027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13" name="Shape 530"/>
              <p:cNvSpPr/>
              <p:nvPr/>
            </p:nvSpPr>
            <p:spPr>
              <a:xfrm>
                <a:off x="6182300" y="5737506"/>
                <a:ext cx="48410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OMNIBUS</a:t>
                </a:r>
                <a:endParaRPr sz="800" b="1" dirty="0">
                  <a:solidFill>
                    <a:srgbClr val="4277BB"/>
                  </a:solidFill>
                </a:endParaRPr>
              </a:p>
            </p:txBody>
          </p:sp>
        </p:grpSp>
        <p:pic>
          <p:nvPicPr>
            <p:cNvPr id="47" name="Picture 4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64334" y="6884345"/>
              <a:ext cx="463296" cy="475488"/>
            </a:xfrm>
            <a:prstGeom prst="rect">
              <a:avLst/>
            </a:prstGeom>
          </p:spPr>
        </p:pic>
      </p:grpSp>
      <p:grpSp>
        <p:nvGrpSpPr>
          <p:cNvPr id="4" name="Group 3"/>
          <p:cNvGrpSpPr/>
          <p:nvPr/>
        </p:nvGrpSpPr>
        <p:grpSpPr>
          <a:xfrm>
            <a:off x="2799471" y="6675855"/>
            <a:ext cx="711500" cy="953454"/>
            <a:chOff x="2799471" y="6675855"/>
            <a:chExt cx="711500" cy="953454"/>
          </a:xfrm>
        </p:grpSpPr>
        <p:grpSp>
          <p:nvGrpSpPr>
            <p:cNvPr id="102" name="Group 101"/>
            <p:cNvGrpSpPr/>
            <p:nvPr/>
          </p:nvGrpSpPr>
          <p:grpSpPr>
            <a:xfrm>
              <a:off x="2799471" y="6675855"/>
              <a:ext cx="711500" cy="953454"/>
              <a:chOff x="5120580" y="5020650"/>
              <a:chExt cx="711500" cy="953454"/>
            </a:xfrm>
          </p:grpSpPr>
          <p:sp>
            <p:nvSpPr>
              <p:cNvPr id="103"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5" name="Shape 530"/>
              <p:cNvSpPr/>
              <p:nvPr/>
            </p:nvSpPr>
            <p:spPr>
              <a:xfrm>
                <a:off x="5147597" y="5727883"/>
                <a:ext cx="68448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TICKETING &amp; </a:t>
                </a:r>
              </a:p>
              <a:p>
                <a:pPr lvl="0">
                  <a:defRPr sz="1800" b="0">
                    <a:solidFill>
                      <a:srgbClr val="000000"/>
                    </a:solidFill>
                  </a:defRPr>
                </a:pPr>
                <a:r>
                  <a:rPr lang="en-US" sz="800" b="1" dirty="0" smtClean="0">
                    <a:solidFill>
                      <a:srgbClr val="4277BB"/>
                    </a:solidFill>
                  </a:rPr>
                  <a:t>TRENDING</a:t>
                </a:r>
                <a:endParaRPr sz="800" b="1" dirty="0">
                  <a:solidFill>
                    <a:srgbClr val="4277BB"/>
                  </a:solidFill>
                </a:endParaRPr>
              </a:p>
            </p:txBody>
          </p:sp>
        </p:grpSp>
        <p:pic>
          <p:nvPicPr>
            <p:cNvPr id="2" name="Picture 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73901" y="6758193"/>
              <a:ext cx="566928" cy="481584"/>
            </a:xfrm>
            <a:prstGeom prst="rect">
              <a:avLst/>
            </a:prstGeom>
          </p:spPr>
        </p:pic>
      </p:grpSp>
    </p:spTree>
    <p:extLst>
      <p:ext uri="{BB962C8B-B14F-4D97-AF65-F5344CB8AC3E}">
        <p14:creationId xmlns:p14="http://schemas.microsoft.com/office/powerpoint/2010/main" val="175698659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Shape 5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7" y="906462"/>
            <a:ext cx="550647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All Icons Database - SAVE FOR VISIO</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369887" y="7402807"/>
            <a:ext cx="882503"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800" b="0" i="0" u="none" strike="noStrike" cap="none" spc="0" normalizeH="0" baseline="0" dirty="0" smtClean="0">
                <a:ln>
                  <a:noFill/>
                </a:ln>
                <a:solidFill>
                  <a:srgbClr val="000000"/>
                </a:solidFill>
                <a:effectLst/>
                <a:uFillTx/>
                <a:latin typeface="+mn-lt"/>
                <a:ea typeface="+mn-ea"/>
                <a:cs typeface="+mn-cs"/>
                <a:sym typeface="Helvetica Light"/>
              </a:rPr>
              <a:t>July</a:t>
            </a:r>
            <a:r>
              <a:rPr kumimoji="0" lang="en-US" sz="800" b="0" i="0" u="none" strike="noStrike" cap="none" spc="0" normalizeH="0" dirty="0" smtClean="0">
                <a:ln>
                  <a:noFill/>
                </a:ln>
                <a:solidFill>
                  <a:srgbClr val="000000"/>
                </a:solidFill>
                <a:effectLst/>
                <a:uFillTx/>
                <a:latin typeface="+mn-lt"/>
                <a:ea typeface="+mn-ea"/>
                <a:cs typeface="+mn-cs"/>
                <a:sym typeface="Helvetica Light"/>
              </a:rPr>
              <a:t> 15th 2017</a:t>
            </a:r>
            <a:endParaRPr kumimoji="0" lang="en-US" sz="8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4" name="Table 3"/>
          <p:cNvGraphicFramePr>
            <a:graphicFrameLocks noGrp="1"/>
          </p:cNvGraphicFramePr>
          <p:nvPr>
            <p:extLst>
              <p:ext uri="{D42A27DB-BD31-4B8C-83A1-F6EECF244321}">
                <p14:modId xmlns:p14="http://schemas.microsoft.com/office/powerpoint/2010/main" val="2038512340"/>
              </p:ext>
            </p:extLst>
          </p:nvPr>
        </p:nvGraphicFramePr>
        <p:xfrm>
          <a:off x="369887" y="2273897"/>
          <a:ext cx="2111433" cy="3352800"/>
        </p:xfrm>
        <a:graphic>
          <a:graphicData uri="http://schemas.openxmlformats.org/drawingml/2006/table">
            <a:tbl>
              <a:tblPr firstRow="1" bandRow="1">
                <a:tableStyleId>{5940675A-B579-460E-94D1-54222C63F5DA}</a:tableStyleId>
              </a:tblPr>
              <a:tblGrid>
                <a:gridCol w="255304"/>
                <a:gridCol w="1856129"/>
              </a:tblGrid>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A9226E"/>
                    </a:solidFill>
                  </a:tcPr>
                </a:tc>
                <a:tc>
                  <a:txBody>
                    <a:bodyPr/>
                    <a:lstStyle/>
                    <a:p>
                      <a:pPr algn="l"/>
                      <a:r>
                        <a:rPr lang="en-US" sz="1200" b="1" dirty="0" smtClean="0">
                          <a:solidFill>
                            <a:srgbClr val="4378BB"/>
                          </a:solidFill>
                          <a:latin typeface="Calibri" panose="020F0502020204030204" pitchFamily="34" charset="0"/>
                        </a:rPr>
                        <a:t>Blockchain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6982C"/>
                    </a:solidFill>
                  </a:tcPr>
                </a:tc>
                <a:tc>
                  <a:txBody>
                    <a:bodyPr/>
                    <a:lstStyle/>
                    <a:p>
                      <a:pPr algn="l"/>
                      <a:r>
                        <a:rPr lang="en-US" sz="1200" b="1" dirty="0" smtClean="0">
                          <a:solidFill>
                            <a:srgbClr val="4378BB"/>
                          </a:solidFill>
                          <a:latin typeface="Calibri" panose="020F0502020204030204" pitchFamily="34" charset="0"/>
                        </a:rPr>
                        <a:t>User</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C01B"/>
                    </a:solidFill>
                  </a:tcPr>
                </a:tc>
                <a:tc>
                  <a:txBody>
                    <a:bodyPr/>
                    <a:lstStyle/>
                    <a:p>
                      <a:pPr algn="l"/>
                      <a:r>
                        <a:rPr lang="en-US" sz="1200" b="1" dirty="0" smtClean="0">
                          <a:solidFill>
                            <a:srgbClr val="4378BB"/>
                          </a:solidFill>
                          <a:latin typeface="Calibri" panose="020F0502020204030204" pitchFamily="34" charset="0"/>
                        </a:rPr>
                        <a:t>Application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DC53F"/>
                    </a:solidFill>
                  </a:tcPr>
                </a:tc>
                <a:tc>
                  <a:txBody>
                    <a:bodyPr/>
                    <a:lstStyle/>
                    <a:p>
                      <a:pPr algn="l"/>
                      <a:r>
                        <a:rPr lang="en-US" sz="1200" b="1" dirty="0" smtClean="0">
                          <a:solidFill>
                            <a:srgbClr val="4378BB"/>
                          </a:solidFill>
                          <a:latin typeface="Calibri" panose="020F0502020204030204" pitchFamily="34" charset="0"/>
                        </a:rPr>
                        <a:t>Infrastructure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5C80"/>
                    </a:solidFill>
                  </a:tcPr>
                </a:tc>
                <a:tc>
                  <a:txBody>
                    <a:bodyPr/>
                    <a:lstStyle/>
                    <a:p>
                      <a:pPr algn="l"/>
                      <a:r>
                        <a:rPr lang="en-US" sz="1200" b="1" dirty="0" smtClean="0">
                          <a:solidFill>
                            <a:srgbClr val="4378BB"/>
                          </a:solidFill>
                          <a:latin typeface="Calibri" panose="020F0502020204030204" pitchFamily="34" charset="0"/>
                        </a:rPr>
                        <a:t>Data</a:t>
                      </a:r>
                      <a:r>
                        <a:rPr lang="en-US" sz="1200" b="1" baseline="0" dirty="0" smtClean="0">
                          <a:solidFill>
                            <a:srgbClr val="4378BB"/>
                          </a:solidFill>
                          <a:latin typeface="Calibri" panose="020F0502020204030204" pitchFamily="34" charset="0"/>
                        </a:rPr>
                        <a:t> Store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19E"/>
                    </a:solidFill>
                  </a:tcPr>
                </a:tc>
                <a:tc>
                  <a:txBody>
                    <a:bodyPr/>
                    <a:lstStyle/>
                    <a:p>
                      <a:pPr algn="l"/>
                      <a:r>
                        <a:rPr lang="en-US" sz="1200" b="1" dirty="0" smtClean="0">
                          <a:solidFill>
                            <a:srgbClr val="4378BB"/>
                          </a:solidFill>
                          <a:latin typeface="Calibri" panose="020F0502020204030204" pitchFamily="34" charset="0"/>
                        </a:rPr>
                        <a:t>Management</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7738"/>
                    </a:solidFill>
                  </a:tcPr>
                </a:tc>
                <a:tc>
                  <a:txBody>
                    <a:bodyPr/>
                    <a:lstStyle/>
                    <a:p>
                      <a:pPr algn="l"/>
                      <a:r>
                        <a:rPr lang="en-US" sz="1200" b="1" dirty="0" smtClean="0">
                          <a:solidFill>
                            <a:srgbClr val="4378BB"/>
                          </a:solidFill>
                          <a:latin typeface="Calibri" panose="020F0502020204030204" pitchFamily="34" charset="0"/>
                        </a:rPr>
                        <a:t>DevOps</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42233"/>
                    </a:solidFill>
                  </a:tcPr>
                </a:tc>
                <a:tc>
                  <a:txBody>
                    <a:bodyPr/>
                    <a:lstStyle/>
                    <a:p>
                      <a:pPr algn="l"/>
                      <a:r>
                        <a:rPr lang="en-US" sz="1200" b="1" dirty="0" smtClean="0">
                          <a:solidFill>
                            <a:srgbClr val="4378BB"/>
                          </a:solidFill>
                          <a:latin typeface="Calibri" panose="020F0502020204030204" pitchFamily="34" charset="0"/>
                        </a:rPr>
                        <a:t>Security</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6328"/>
                    </a:solidFill>
                  </a:tcPr>
                </a:tc>
                <a:tc>
                  <a:txBody>
                    <a:bodyPr/>
                    <a:lstStyle/>
                    <a:p>
                      <a:pPr algn="l"/>
                      <a:r>
                        <a:rPr lang="en-US" sz="1200" b="1" dirty="0" smtClean="0">
                          <a:solidFill>
                            <a:srgbClr val="4378BB"/>
                          </a:solidFill>
                          <a:latin typeface="Calibri" panose="020F0502020204030204" pitchFamily="34" charset="0"/>
                        </a:rPr>
                        <a:t>Social</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4098"/>
                    </a:solidFill>
                  </a:tcPr>
                </a:tc>
                <a:tc>
                  <a:txBody>
                    <a:bodyPr/>
                    <a:lstStyle/>
                    <a:p>
                      <a:pPr algn="l"/>
                      <a:r>
                        <a:rPr lang="en-US" sz="1200" b="1" dirty="0" smtClean="0">
                          <a:solidFill>
                            <a:srgbClr val="4378BB"/>
                          </a:solidFill>
                          <a:latin typeface="Calibri" panose="020F0502020204030204" pitchFamily="34" charset="0"/>
                        </a:rPr>
                        <a:t>Analytics</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96970"/>
                    </a:solidFill>
                  </a:tcPr>
                </a:tc>
                <a:tc>
                  <a:txBody>
                    <a:bodyPr/>
                    <a:lstStyle/>
                    <a:p>
                      <a:pPr algn="l"/>
                      <a:r>
                        <a:rPr lang="en-US" sz="1200" b="1" dirty="0" smtClean="0">
                          <a:solidFill>
                            <a:srgbClr val="4378BB"/>
                          </a:solidFill>
                          <a:latin typeface="Calibri" panose="020F0502020204030204" pitchFamily="34" charset="0"/>
                        </a:rPr>
                        <a:t>Service</a:t>
                      </a:r>
                      <a:r>
                        <a:rPr lang="en-US" sz="1200" b="1" baseline="0" dirty="0" smtClean="0">
                          <a:solidFill>
                            <a:srgbClr val="4378BB"/>
                          </a:solidFill>
                          <a:latin typeface="Calibri" panose="020F0502020204030204" pitchFamily="34" charset="0"/>
                        </a:rPr>
                        <a:t> Mgmt</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99460314"/>
              </p:ext>
            </p:extLst>
          </p:nvPr>
        </p:nvGraphicFramePr>
        <p:xfrm>
          <a:off x="3517640" y="2268411"/>
          <a:ext cx="2497080" cy="2220270"/>
        </p:xfrm>
        <a:graphic>
          <a:graphicData uri="http://schemas.openxmlformats.org/drawingml/2006/table">
            <a:tbl>
              <a:tblPr firstRow="1" bandRow="1">
                <a:tableStyleId>{5940675A-B579-460E-94D1-54222C63F5DA}</a:tableStyleId>
              </a:tblPr>
              <a:tblGrid>
                <a:gridCol w="427941"/>
                <a:gridCol w="2069139"/>
              </a:tblGrid>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IBM</a:t>
                      </a:r>
                      <a:r>
                        <a:rPr lang="en-US" sz="1200" b="1" baseline="0" dirty="0" smtClean="0">
                          <a:solidFill>
                            <a:srgbClr val="4378BB"/>
                          </a:solidFill>
                          <a:latin typeface="Calibri" panose="020F0502020204030204" pitchFamily="34" charset="0"/>
                        </a:rPr>
                        <a:t> Cloud / VPC</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9491">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Region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Availability</a:t>
                      </a:r>
                      <a:r>
                        <a:rPr lang="en-US" sz="1200" b="1" baseline="0" dirty="0" smtClean="0">
                          <a:solidFill>
                            <a:srgbClr val="4378BB"/>
                          </a:solidFill>
                          <a:latin typeface="Calibri" panose="020F0502020204030204" pitchFamily="34" charset="0"/>
                        </a:rPr>
                        <a:t> Zone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Network</a:t>
                      </a:r>
                      <a:r>
                        <a:rPr lang="en-US" sz="1200" b="1" baseline="0" dirty="0" smtClean="0">
                          <a:solidFill>
                            <a:srgbClr val="4378BB"/>
                          </a:solidFill>
                          <a:latin typeface="Calibri" panose="020F0502020204030204" pitchFamily="34" charset="0"/>
                        </a:rPr>
                        <a:t> ACL</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Security</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Auto Scale</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9491">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Performance</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Rectangle 19"/>
          <p:cNvSpPr/>
          <p:nvPr/>
        </p:nvSpPr>
        <p:spPr>
          <a:xfrm>
            <a:off x="3733798" y="3888585"/>
            <a:ext cx="220142" cy="21195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Rectangle 20"/>
          <p:cNvSpPr/>
          <p:nvPr/>
        </p:nvSpPr>
        <p:spPr>
          <a:xfrm>
            <a:off x="3733798" y="4193806"/>
            <a:ext cx="220142" cy="211958"/>
          </a:xfrm>
          <a:prstGeom prst="rect">
            <a:avLst/>
          </a:prstGeom>
          <a:noFill/>
          <a:ln w="12700" cap="flat">
            <a:solidFill>
              <a:schemeClr val="accent2"/>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Rectangle 21"/>
          <p:cNvSpPr/>
          <p:nvPr/>
        </p:nvSpPr>
        <p:spPr>
          <a:xfrm>
            <a:off x="3733798" y="3585073"/>
            <a:ext cx="220142" cy="211958"/>
          </a:xfrm>
          <a:prstGeom prst="rect">
            <a:avLst/>
          </a:prstGeom>
          <a:noFill/>
          <a:ln w="12700" cap="flat">
            <a:solidFill>
              <a:srgbClr val="FF0000"/>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Rectangle 22"/>
          <p:cNvSpPr/>
          <p:nvPr/>
        </p:nvSpPr>
        <p:spPr>
          <a:xfrm>
            <a:off x="3733798" y="3266824"/>
            <a:ext cx="220142" cy="211958"/>
          </a:xfrm>
          <a:prstGeom prst="rect">
            <a:avLst/>
          </a:prstGeom>
          <a:noFill/>
          <a:ln w="12700" cap="flat">
            <a:solidFill>
              <a:srgbClr val="FF0000"/>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Rectangle 24"/>
          <p:cNvSpPr/>
          <p:nvPr/>
        </p:nvSpPr>
        <p:spPr>
          <a:xfrm>
            <a:off x="3733328" y="2316590"/>
            <a:ext cx="235476" cy="210552"/>
          </a:xfrm>
          <a:prstGeom prst="rect">
            <a:avLst/>
          </a:prstGeom>
          <a:noFill/>
          <a:ln w="9525" cap="flat">
            <a:solidFill>
              <a:srgbClr val="4378BB"/>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Rectangle 25"/>
          <p:cNvSpPr/>
          <p:nvPr/>
        </p:nvSpPr>
        <p:spPr>
          <a:xfrm>
            <a:off x="3733328" y="2646926"/>
            <a:ext cx="235476" cy="210552"/>
          </a:xfrm>
          <a:prstGeom prst="rect">
            <a:avLst/>
          </a:prstGeom>
          <a:noFill/>
          <a:ln w="19050" cap="flat">
            <a:solidFill>
              <a:srgbClr val="4378BB"/>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Rectangle 26"/>
          <p:cNvSpPr/>
          <p:nvPr/>
        </p:nvSpPr>
        <p:spPr>
          <a:xfrm>
            <a:off x="3733798" y="2964322"/>
            <a:ext cx="220142" cy="210552"/>
          </a:xfrm>
          <a:prstGeom prst="rect">
            <a:avLst/>
          </a:prstGeom>
          <a:noFill/>
          <a:ln w="12700" cap="flat">
            <a:solidFill>
              <a:srgbClr val="4378BB"/>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181560" y="1971648"/>
            <a:ext cx="1813921" cy="29479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sz="1400" b="1" dirty="0" smtClean="0">
                <a:solidFill>
                  <a:srgbClr val="4378BB"/>
                </a:solidFill>
                <a:latin typeface="Calibri" panose="020F0502020204030204" pitchFamily="34" charset="0"/>
              </a:rPr>
              <a:t>Component Legend</a:t>
            </a:r>
            <a:endParaRPr lang="en-US" sz="1400" b="1" dirty="0">
              <a:solidFill>
                <a:srgbClr val="4378BB"/>
              </a:solidFill>
              <a:latin typeface="Calibri" panose="020F0502020204030204" pitchFamily="34" charset="0"/>
            </a:endParaRPr>
          </a:p>
        </p:txBody>
      </p:sp>
      <p:sp>
        <p:nvSpPr>
          <p:cNvPr id="19" name="TextBox 18"/>
          <p:cNvSpPr txBox="1"/>
          <p:nvPr/>
        </p:nvSpPr>
        <p:spPr>
          <a:xfrm>
            <a:off x="3612637" y="1982612"/>
            <a:ext cx="1291872" cy="29479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sz="1400" b="1" dirty="0" smtClean="0">
                <a:solidFill>
                  <a:srgbClr val="4378BB"/>
                </a:solidFill>
                <a:latin typeface="Calibri" panose="020F0502020204030204" pitchFamily="34" charset="0"/>
              </a:rPr>
              <a:t>Group Legend</a:t>
            </a:r>
            <a:endParaRPr lang="en-US" sz="1400" b="1" dirty="0">
              <a:solidFill>
                <a:srgbClr val="4378BB"/>
              </a:solidFill>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329" y="1982612"/>
            <a:ext cx="1143160" cy="2524477"/>
          </a:xfrm>
          <a:prstGeom prst="rect">
            <a:avLst/>
          </a:prstGeom>
        </p:spPr>
      </p:pic>
      <p:pic>
        <p:nvPicPr>
          <p:cNvPr id="5" name="Picture 4"/>
          <p:cNvPicPr>
            <a:picLocks noChangeAspect="1"/>
          </p:cNvPicPr>
          <p:nvPr/>
        </p:nvPicPr>
        <p:blipFill>
          <a:blip r:embed="rId4"/>
          <a:stretch>
            <a:fillRect/>
          </a:stretch>
        </p:blipFill>
        <p:spPr>
          <a:xfrm>
            <a:off x="8032468" y="1971648"/>
            <a:ext cx="1162050" cy="1695450"/>
          </a:xfrm>
          <a:prstGeom prst="rect">
            <a:avLst/>
          </a:prstGeom>
        </p:spPr>
      </p:pic>
    </p:spTree>
    <p:extLst>
      <p:ext uri="{BB962C8B-B14F-4D97-AF65-F5344CB8AC3E}">
        <p14:creationId xmlns:p14="http://schemas.microsoft.com/office/powerpoint/2010/main" val="19203818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1" name="Group 531"/>
          <p:cNvGrpSpPr/>
          <p:nvPr/>
        </p:nvGrpSpPr>
        <p:grpSpPr>
          <a:xfrm>
            <a:off x="369887" y="1817578"/>
            <a:ext cx="707232" cy="912814"/>
            <a:chOff x="35161" y="0"/>
            <a:chExt cx="707231" cy="912812"/>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8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09205" y="707231"/>
              <a:ext cx="39042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Capabilities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077120" y="202354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Runtime numbers</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36316"/>
            <a:ext cx="267071" cy="274600"/>
            <a:chOff x="369887" y="1936316"/>
            <a:chExt cx="267071" cy="274600"/>
          </a:xfrm>
        </p:grpSpPr>
        <p:sp>
          <p:nvSpPr>
            <p:cNvPr id="541"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2"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grpSp>
        <p:nvGrpSpPr>
          <p:cNvPr id="3" name="Group 2"/>
          <p:cNvGrpSpPr/>
          <p:nvPr/>
        </p:nvGrpSpPr>
        <p:grpSpPr>
          <a:xfrm>
            <a:off x="886727" y="1934351"/>
            <a:ext cx="267071" cy="274600"/>
            <a:chOff x="886727" y="1934351"/>
            <a:chExt cx="267071" cy="274600"/>
          </a:xfrm>
        </p:grpSpPr>
        <p:sp>
          <p:nvSpPr>
            <p:cNvPr id="544"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5"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nvGrpSpPr>
          <p:cNvPr id="4" name="Group 3"/>
          <p:cNvGrpSpPr/>
          <p:nvPr/>
        </p:nvGrpSpPr>
        <p:grpSpPr>
          <a:xfrm>
            <a:off x="1403567" y="1936316"/>
            <a:ext cx="267070" cy="274600"/>
            <a:chOff x="1403567" y="1936316"/>
            <a:chExt cx="267070" cy="274600"/>
          </a:xfrm>
        </p:grpSpPr>
        <p:sp>
          <p:nvSpPr>
            <p:cNvPr id="547"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8"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grpSp>
        <p:nvGrpSpPr>
          <p:cNvPr id="5" name="Group 4"/>
          <p:cNvGrpSpPr/>
          <p:nvPr/>
        </p:nvGrpSpPr>
        <p:grpSpPr>
          <a:xfrm>
            <a:off x="1920407" y="1936316"/>
            <a:ext cx="267070" cy="274600"/>
            <a:chOff x="1920407" y="1936316"/>
            <a:chExt cx="267070" cy="274600"/>
          </a:xfrm>
        </p:grpSpPr>
        <p:sp>
          <p:nvSpPr>
            <p:cNvPr id="55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6" name="Group 5"/>
          <p:cNvGrpSpPr/>
          <p:nvPr/>
        </p:nvGrpSpPr>
        <p:grpSpPr>
          <a:xfrm>
            <a:off x="2437247" y="1936316"/>
            <a:ext cx="267070" cy="274600"/>
            <a:chOff x="2437247" y="1936316"/>
            <a:chExt cx="267070" cy="274600"/>
          </a:xfrm>
        </p:grpSpPr>
        <p:sp>
          <p:nvSpPr>
            <p:cNvPr id="553" name="Shape 553"/>
            <p:cNvSpPr/>
            <p:nvPr/>
          </p:nvSpPr>
          <p:spPr>
            <a:xfrm>
              <a:off x="243724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4" name="Shape 554"/>
            <p:cNvSpPr/>
            <p:nvPr/>
          </p:nvSpPr>
          <p:spPr>
            <a:xfrm>
              <a:off x="253551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5</a:t>
              </a:r>
            </a:p>
          </p:txBody>
        </p:sp>
      </p:grpSp>
      <p:grpSp>
        <p:nvGrpSpPr>
          <p:cNvPr id="7" name="Group 6"/>
          <p:cNvGrpSpPr/>
          <p:nvPr/>
        </p:nvGrpSpPr>
        <p:grpSpPr>
          <a:xfrm>
            <a:off x="369887" y="2407009"/>
            <a:ext cx="267071" cy="274600"/>
            <a:chOff x="369887" y="2407009"/>
            <a:chExt cx="267071" cy="274600"/>
          </a:xfrm>
        </p:grpSpPr>
        <p:sp>
          <p:nvSpPr>
            <p:cNvPr id="556"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7"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nvGrpSpPr>
          <p:cNvPr id="8" name="Group 7"/>
          <p:cNvGrpSpPr/>
          <p:nvPr/>
        </p:nvGrpSpPr>
        <p:grpSpPr>
          <a:xfrm>
            <a:off x="886727" y="2405044"/>
            <a:ext cx="267071" cy="274600"/>
            <a:chOff x="886727" y="2405044"/>
            <a:chExt cx="267071" cy="274600"/>
          </a:xfrm>
        </p:grpSpPr>
        <p:sp>
          <p:nvSpPr>
            <p:cNvPr id="559"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0"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nvGrpSpPr>
          <p:cNvPr id="9" name="Group 8"/>
          <p:cNvGrpSpPr/>
          <p:nvPr/>
        </p:nvGrpSpPr>
        <p:grpSpPr>
          <a:xfrm>
            <a:off x="1403567" y="2407009"/>
            <a:ext cx="267070" cy="274600"/>
            <a:chOff x="1403567" y="2407009"/>
            <a:chExt cx="267070" cy="274600"/>
          </a:xfrm>
        </p:grpSpPr>
        <p:sp>
          <p:nvSpPr>
            <p:cNvPr id="562"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3"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grpSp>
        <p:nvGrpSpPr>
          <p:cNvPr id="10" name="Group 9"/>
          <p:cNvGrpSpPr/>
          <p:nvPr/>
        </p:nvGrpSpPr>
        <p:grpSpPr>
          <a:xfrm>
            <a:off x="1920407" y="2407009"/>
            <a:ext cx="267070" cy="274600"/>
            <a:chOff x="1920407" y="2407009"/>
            <a:chExt cx="267070" cy="274600"/>
          </a:xfrm>
        </p:grpSpPr>
        <p:sp>
          <p:nvSpPr>
            <p:cNvPr id="565"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6"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grpSp>
        <p:nvGrpSpPr>
          <p:cNvPr id="11" name="Group 10"/>
          <p:cNvGrpSpPr/>
          <p:nvPr/>
        </p:nvGrpSpPr>
        <p:grpSpPr>
          <a:xfrm>
            <a:off x="2437247" y="2407009"/>
            <a:ext cx="267070" cy="274600"/>
            <a:chOff x="2437247" y="2407009"/>
            <a:chExt cx="267070" cy="274600"/>
          </a:xfrm>
        </p:grpSpPr>
        <p:sp>
          <p:nvSpPr>
            <p:cNvPr id="568"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9"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grpSp>
        <p:nvGrpSpPr>
          <p:cNvPr id="12" name="Group 11"/>
          <p:cNvGrpSpPr/>
          <p:nvPr/>
        </p:nvGrpSpPr>
        <p:grpSpPr>
          <a:xfrm>
            <a:off x="369887" y="2899055"/>
            <a:ext cx="267071" cy="274600"/>
            <a:chOff x="369887" y="2899055"/>
            <a:chExt cx="267071" cy="274600"/>
          </a:xfrm>
        </p:grpSpPr>
        <p:sp>
          <p:nvSpPr>
            <p:cNvPr id="571" name="Shape 571"/>
            <p:cNvSpPr/>
            <p:nvPr/>
          </p:nvSpPr>
          <p:spPr>
            <a:xfrm>
              <a:off x="369887" y="2899055"/>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2" name="Shape 572"/>
            <p:cNvSpPr/>
            <p:nvPr/>
          </p:nvSpPr>
          <p:spPr>
            <a:xfrm>
              <a:off x="432890"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11</a:t>
              </a:r>
            </a:p>
          </p:txBody>
        </p:sp>
      </p:grpSp>
      <p:grpSp>
        <p:nvGrpSpPr>
          <p:cNvPr id="20" name="Group 19"/>
          <p:cNvGrpSpPr/>
          <p:nvPr/>
        </p:nvGrpSpPr>
        <p:grpSpPr>
          <a:xfrm>
            <a:off x="886727" y="2897090"/>
            <a:ext cx="267071" cy="274600"/>
            <a:chOff x="886727" y="2897090"/>
            <a:chExt cx="267071" cy="274600"/>
          </a:xfrm>
        </p:grpSpPr>
        <p:sp>
          <p:nvSpPr>
            <p:cNvPr id="574" name="Shape 574"/>
            <p:cNvSpPr/>
            <p:nvPr/>
          </p:nvSpPr>
          <p:spPr>
            <a:xfrm>
              <a:off x="886727" y="2897090"/>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5" name="Shape 575"/>
            <p:cNvSpPr/>
            <p:nvPr/>
          </p:nvSpPr>
          <p:spPr>
            <a:xfrm>
              <a:off x="949730" y="2949253"/>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12</a:t>
              </a:r>
            </a:p>
          </p:txBody>
        </p:sp>
      </p:grpSp>
      <p:grpSp>
        <p:nvGrpSpPr>
          <p:cNvPr id="13" name="Group 12"/>
          <p:cNvGrpSpPr/>
          <p:nvPr/>
        </p:nvGrpSpPr>
        <p:grpSpPr>
          <a:xfrm>
            <a:off x="1403567" y="2899055"/>
            <a:ext cx="267070" cy="274600"/>
            <a:chOff x="1403567" y="2899055"/>
            <a:chExt cx="267070" cy="274600"/>
          </a:xfrm>
        </p:grpSpPr>
        <p:sp>
          <p:nvSpPr>
            <p:cNvPr id="577" name="Shape 577"/>
            <p:cNvSpPr/>
            <p:nvPr/>
          </p:nvSpPr>
          <p:spPr>
            <a:xfrm>
              <a:off x="140356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8" name="Shape 578"/>
            <p:cNvSpPr/>
            <p:nvPr/>
          </p:nvSpPr>
          <p:spPr>
            <a:xfrm>
              <a:off x="146656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13</a:t>
              </a:r>
            </a:p>
          </p:txBody>
        </p:sp>
      </p:grpSp>
      <p:grpSp>
        <p:nvGrpSpPr>
          <p:cNvPr id="21" name="Group 20"/>
          <p:cNvGrpSpPr/>
          <p:nvPr/>
        </p:nvGrpSpPr>
        <p:grpSpPr>
          <a:xfrm>
            <a:off x="1920407" y="2899055"/>
            <a:ext cx="267070" cy="274600"/>
            <a:chOff x="1920407" y="2899055"/>
            <a:chExt cx="267070" cy="274600"/>
          </a:xfrm>
        </p:grpSpPr>
        <p:sp>
          <p:nvSpPr>
            <p:cNvPr id="580" name="Shape 580"/>
            <p:cNvSpPr/>
            <p:nvPr/>
          </p:nvSpPr>
          <p:spPr>
            <a:xfrm>
              <a:off x="192040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1" name="Shape 581"/>
            <p:cNvSpPr/>
            <p:nvPr/>
          </p:nvSpPr>
          <p:spPr>
            <a:xfrm>
              <a:off x="198340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14</a:t>
              </a:r>
            </a:p>
          </p:txBody>
        </p:sp>
      </p:grpSp>
      <p:grpSp>
        <p:nvGrpSpPr>
          <p:cNvPr id="22" name="Group 21"/>
          <p:cNvGrpSpPr/>
          <p:nvPr/>
        </p:nvGrpSpPr>
        <p:grpSpPr>
          <a:xfrm>
            <a:off x="2437247" y="2899055"/>
            <a:ext cx="267070" cy="274600"/>
            <a:chOff x="2437247" y="2899055"/>
            <a:chExt cx="267070" cy="274600"/>
          </a:xfrm>
        </p:grpSpPr>
        <p:sp>
          <p:nvSpPr>
            <p:cNvPr id="583" name="Shape 583"/>
            <p:cNvSpPr/>
            <p:nvPr/>
          </p:nvSpPr>
          <p:spPr>
            <a:xfrm>
              <a:off x="243724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4" name="Shape 584"/>
            <p:cNvSpPr/>
            <p:nvPr/>
          </p:nvSpPr>
          <p:spPr>
            <a:xfrm>
              <a:off x="250024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15</a:t>
              </a:r>
            </a:p>
          </p:txBody>
        </p:sp>
      </p:grpSp>
      <p:grpSp>
        <p:nvGrpSpPr>
          <p:cNvPr id="17" name="Group 16"/>
          <p:cNvGrpSpPr/>
          <p:nvPr/>
        </p:nvGrpSpPr>
        <p:grpSpPr>
          <a:xfrm>
            <a:off x="369887" y="3412453"/>
            <a:ext cx="267071" cy="274601"/>
            <a:chOff x="369887" y="3412453"/>
            <a:chExt cx="267071" cy="274601"/>
          </a:xfrm>
        </p:grpSpPr>
        <p:sp>
          <p:nvSpPr>
            <p:cNvPr id="586" name="Shape 586"/>
            <p:cNvSpPr/>
            <p:nvPr/>
          </p:nvSpPr>
          <p:spPr>
            <a:xfrm>
              <a:off x="369887" y="3412453"/>
              <a:ext cx="267071"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7" name="Shape 587"/>
            <p:cNvSpPr/>
            <p:nvPr/>
          </p:nvSpPr>
          <p:spPr>
            <a:xfrm>
              <a:off x="432890"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16</a:t>
              </a:r>
            </a:p>
          </p:txBody>
        </p:sp>
      </p:grpSp>
      <p:grpSp>
        <p:nvGrpSpPr>
          <p:cNvPr id="23" name="Group 22"/>
          <p:cNvGrpSpPr/>
          <p:nvPr/>
        </p:nvGrpSpPr>
        <p:grpSpPr>
          <a:xfrm>
            <a:off x="886727" y="3410489"/>
            <a:ext cx="267071" cy="274600"/>
            <a:chOff x="886727" y="3410489"/>
            <a:chExt cx="267071" cy="274600"/>
          </a:xfrm>
        </p:grpSpPr>
        <p:sp>
          <p:nvSpPr>
            <p:cNvPr id="589" name="Shape 589"/>
            <p:cNvSpPr/>
            <p:nvPr/>
          </p:nvSpPr>
          <p:spPr>
            <a:xfrm>
              <a:off x="886727" y="341048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0" name="Shape 590"/>
            <p:cNvSpPr/>
            <p:nvPr/>
          </p:nvSpPr>
          <p:spPr>
            <a:xfrm>
              <a:off x="949730" y="3462652"/>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17</a:t>
              </a:r>
            </a:p>
          </p:txBody>
        </p:sp>
      </p:grpSp>
      <p:grpSp>
        <p:nvGrpSpPr>
          <p:cNvPr id="24" name="Group 23"/>
          <p:cNvGrpSpPr/>
          <p:nvPr/>
        </p:nvGrpSpPr>
        <p:grpSpPr>
          <a:xfrm>
            <a:off x="1403567" y="3412453"/>
            <a:ext cx="267070" cy="274601"/>
            <a:chOff x="1403567" y="3412453"/>
            <a:chExt cx="267070" cy="274601"/>
          </a:xfrm>
        </p:grpSpPr>
        <p:sp>
          <p:nvSpPr>
            <p:cNvPr id="592" name="Shape 592"/>
            <p:cNvSpPr/>
            <p:nvPr/>
          </p:nvSpPr>
          <p:spPr>
            <a:xfrm>
              <a:off x="140356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3" name="Shape 593"/>
            <p:cNvSpPr/>
            <p:nvPr/>
          </p:nvSpPr>
          <p:spPr>
            <a:xfrm>
              <a:off x="146656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18</a:t>
              </a:r>
            </a:p>
          </p:txBody>
        </p:sp>
      </p:grpSp>
      <p:grpSp>
        <p:nvGrpSpPr>
          <p:cNvPr id="25" name="Group 24"/>
          <p:cNvGrpSpPr/>
          <p:nvPr/>
        </p:nvGrpSpPr>
        <p:grpSpPr>
          <a:xfrm>
            <a:off x="1920407" y="3412453"/>
            <a:ext cx="267070" cy="274601"/>
            <a:chOff x="1920407" y="3412453"/>
            <a:chExt cx="267070" cy="274601"/>
          </a:xfrm>
        </p:grpSpPr>
        <p:sp>
          <p:nvSpPr>
            <p:cNvPr id="595" name="Shape 595"/>
            <p:cNvSpPr/>
            <p:nvPr/>
          </p:nvSpPr>
          <p:spPr>
            <a:xfrm>
              <a:off x="192040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6" name="Shape 596"/>
            <p:cNvSpPr/>
            <p:nvPr/>
          </p:nvSpPr>
          <p:spPr>
            <a:xfrm>
              <a:off x="198340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19</a:t>
              </a:r>
            </a:p>
          </p:txBody>
        </p:sp>
      </p:grpSp>
      <p:grpSp>
        <p:nvGrpSpPr>
          <p:cNvPr id="26" name="Group 25"/>
          <p:cNvGrpSpPr/>
          <p:nvPr/>
        </p:nvGrpSpPr>
        <p:grpSpPr>
          <a:xfrm>
            <a:off x="2437247" y="3412453"/>
            <a:ext cx="267070" cy="274601"/>
            <a:chOff x="2437247" y="3412453"/>
            <a:chExt cx="267070" cy="274601"/>
          </a:xfrm>
        </p:grpSpPr>
        <p:sp>
          <p:nvSpPr>
            <p:cNvPr id="598" name="Shape 598"/>
            <p:cNvSpPr/>
            <p:nvPr/>
          </p:nvSpPr>
          <p:spPr>
            <a:xfrm>
              <a:off x="243724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9" name="Shape 599"/>
            <p:cNvSpPr/>
            <p:nvPr/>
          </p:nvSpPr>
          <p:spPr>
            <a:xfrm>
              <a:off x="250024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20</a:t>
              </a:r>
            </a:p>
          </p:txBody>
        </p: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Gray Icons </a:t>
            </a:r>
            <a:r>
              <a:rPr lang="en-US" dirty="0" smtClean="0"/>
              <a:t>and Arrows for </a:t>
            </a:r>
            <a:r>
              <a:rPr lang="en-US" dirty="0"/>
              <a:t>Background</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 name="TextBox 1"/>
          <p:cNvSpPr txBox="1"/>
          <p:nvPr/>
        </p:nvSpPr>
        <p:spPr>
          <a:xfrm>
            <a:off x="357229" y="3097292"/>
            <a:ext cx="5433971" cy="118734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174625" lvl="0" indent="-174625" algn="l" defTabSz="1371600">
              <a:buFont typeface="+mj-lt"/>
              <a:buAutoNum type="arabicPeriod"/>
              <a:defRPr sz="1800"/>
            </a:pPr>
            <a:r>
              <a:rPr lang="en-US" sz="1200" dirty="0" smtClean="0">
                <a:latin typeface="Helvetica Neue"/>
                <a:ea typeface="Helvetica Neue"/>
                <a:cs typeface="Helvetica Neue"/>
                <a:sym typeface="Helvetica Neue"/>
              </a:rPr>
              <a:t>Select icon </a:t>
            </a:r>
            <a:r>
              <a:rPr lang="en-US" sz="1200" dirty="0">
                <a:latin typeface="Helvetica Neue"/>
                <a:ea typeface="Helvetica Neue"/>
                <a:cs typeface="Helvetica Neue"/>
                <a:sym typeface="Helvetica Neue"/>
              </a:rPr>
              <a:t>and ungroup.</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Select the icon background and change the fill color to R221, G221, B221. This is a standard color. See the picture.</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the text to the same color.</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Regroup the icon.</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background arrows to the same color</a:t>
            </a:r>
            <a:r>
              <a:rPr lang="en-US" sz="1200" dirty="0" smtClean="0">
                <a:latin typeface="Helvetica Neue"/>
                <a:ea typeface="Helvetica Neue"/>
                <a:cs typeface="Helvetica Neue"/>
                <a:sym typeface="Helvetica Neue"/>
              </a:rPr>
              <a:t>.</a:t>
            </a:r>
            <a:endParaRPr lang="en-US" sz="1200" dirty="0">
              <a:latin typeface="Helvetica Neue"/>
              <a:ea typeface="Helvetica Neue"/>
              <a:cs typeface="Helvetica Neue"/>
              <a:sym typeface="Helvetica Neue"/>
            </a:endParaRPr>
          </a:p>
        </p:txBody>
      </p:sp>
      <p:grpSp>
        <p:nvGrpSpPr>
          <p:cNvPr id="3" name="Group 2"/>
          <p:cNvGrpSpPr/>
          <p:nvPr/>
        </p:nvGrpSpPr>
        <p:grpSpPr>
          <a:xfrm>
            <a:off x="395255" y="1960358"/>
            <a:ext cx="713337" cy="943879"/>
            <a:chOff x="395255" y="1960358"/>
            <a:chExt cx="713337" cy="943879"/>
          </a:xfrm>
        </p:grpSpPr>
        <p:sp>
          <p:nvSpPr>
            <p:cNvPr id="67" name="Shape 524"/>
            <p:cNvSpPr/>
            <p:nvPr/>
          </p:nvSpPr>
          <p:spPr>
            <a:xfrm>
              <a:off x="398307" y="19603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DDDDD"/>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68" name="Group 527"/>
            <p:cNvGrpSpPr/>
            <p:nvPr/>
          </p:nvGrpSpPr>
          <p:grpSpPr>
            <a:xfrm>
              <a:off x="395255" y="2035401"/>
              <a:ext cx="713337" cy="868836"/>
              <a:chOff x="92489" y="84617"/>
              <a:chExt cx="713335" cy="868834"/>
            </a:xfrm>
          </p:grpSpPr>
          <p:pic>
            <p:nvPicPr>
              <p:cNvPr id="69" name="_-50.png"/>
              <p:cNvPicPr/>
              <p:nvPr/>
            </p:nvPicPr>
            <p:blipFill>
              <a:blip r:embed="rId2">
                <a:extLst/>
              </a:blip>
              <a:srcRect l="27609" t="11964" r="27609" b="11964"/>
              <a:stretch>
                <a:fillRect/>
              </a:stretch>
            </p:blipFill>
            <p:spPr>
              <a:xfrm>
                <a:off x="290803" y="84617"/>
                <a:ext cx="316707" cy="537998"/>
              </a:xfrm>
              <a:prstGeom prst="rect">
                <a:avLst/>
              </a:prstGeom>
              <a:ln w="3175" cap="flat">
                <a:noFill/>
                <a:miter lim="400000"/>
              </a:ln>
              <a:effectLst/>
            </p:spPr>
          </p:pic>
          <p:sp>
            <p:nvSpPr>
              <p:cNvPr id="70" name="Shape 526"/>
              <p:cNvSpPr/>
              <p:nvPr/>
            </p:nvSpPr>
            <p:spPr>
              <a:xfrm>
                <a:off x="92489" y="707231"/>
                <a:ext cx="71333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DDDDDD"/>
                    </a:solidFill>
                    <a:latin typeface="Helvetica"/>
                    <a:ea typeface="Helvetica"/>
                    <a:cs typeface="Helvetica"/>
                    <a:sym typeface="Helvetica"/>
                  </a:rPr>
                  <a:t>OFFLINE</a:t>
                </a:r>
              </a:p>
              <a:p>
                <a:pPr lvl="0">
                  <a:defRPr sz="1800"/>
                </a:pPr>
                <a:r>
                  <a:rPr sz="800" b="1">
                    <a:solidFill>
                      <a:srgbClr val="DDDDDD"/>
                    </a:solidFill>
                    <a:latin typeface="Helvetica"/>
                    <a:ea typeface="Helvetica"/>
                    <a:cs typeface="Helvetica"/>
                    <a:sym typeface="Helvetica"/>
                  </a:rPr>
                  <a:t>CAPABILITIES</a:t>
                </a:r>
              </a:p>
            </p:txBody>
          </p:sp>
        </p:grpSp>
      </p:grpSp>
      <p:pic>
        <p:nvPicPr>
          <p:cNvPr id="5" name="Picture 4"/>
          <p:cNvPicPr>
            <a:picLocks noChangeAspect="1"/>
          </p:cNvPicPr>
          <p:nvPr/>
        </p:nvPicPr>
        <p:blipFill>
          <a:blip r:embed="rId3"/>
          <a:stretch>
            <a:fillRect/>
          </a:stretch>
        </p:blipFill>
        <p:spPr>
          <a:xfrm>
            <a:off x="389129" y="4460605"/>
            <a:ext cx="2911092" cy="3269263"/>
          </a:xfrm>
          <a:prstGeom prst="rect">
            <a:avLst/>
          </a:prstGeom>
        </p:spPr>
      </p:pic>
    </p:spTree>
    <p:extLst>
      <p:ext uri="{BB962C8B-B14F-4D97-AF65-F5344CB8AC3E}">
        <p14:creationId xmlns:p14="http://schemas.microsoft.com/office/powerpoint/2010/main" val="30598093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Selection of Bluemix Service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15" name="Shape 592"/>
          <p:cNvSpPr/>
          <p:nvPr/>
        </p:nvSpPr>
        <p:spPr>
          <a:xfrm>
            <a:off x="6027438" y="542925"/>
            <a:ext cx="3568968" cy="45293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1200" dirty="0">
                <a:latin typeface="Helvetica Neue"/>
                <a:ea typeface="Helvetica Neue"/>
                <a:cs typeface="Helvetica Neue"/>
                <a:sym typeface="Helvetica Neue"/>
              </a:rPr>
              <a:t>Download more icons from the Bluemix Catalog </a:t>
            </a:r>
            <a:r>
              <a:rPr sz="1200" dirty="0">
                <a:solidFill>
                  <a:srgbClr val="0000FF"/>
                </a:solidFill>
                <a:latin typeface="Helvetica Neue"/>
                <a:ea typeface="Helvetica Neue"/>
                <a:cs typeface="Helvetica Neue"/>
                <a:sym typeface="Helvetica Neue"/>
                <a:hlinkClick r:id="rId2"/>
              </a:rPr>
              <a:t>new-console.ng.bluemix.net/catalog</a:t>
            </a:r>
          </a:p>
        </p:txBody>
      </p:sp>
      <p:grpSp>
        <p:nvGrpSpPr>
          <p:cNvPr id="20" name="Group 19"/>
          <p:cNvGrpSpPr/>
          <p:nvPr/>
        </p:nvGrpSpPr>
        <p:grpSpPr>
          <a:xfrm>
            <a:off x="7133157" y="1938383"/>
            <a:ext cx="1079799" cy="925513"/>
            <a:chOff x="7133157" y="1938383"/>
            <a:chExt cx="1079799" cy="925513"/>
          </a:xfrm>
        </p:grpSpPr>
        <p:sp>
          <p:nvSpPr>
            <p:cNvPr id="21" name="Shape 544"/>
            <p:cNvSpPr/>
            <p:nvPr/>
          </p:nvSpPr>
          <p:spPr>
            <a:xfrm>
              <a:off x="731944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2" name="Shape 550"/>
            <p:cNvSpPr/>
            <p:nvPr/>
          </p:nvSpPr>
          <p:spPr>
            <a:xfrm>
              <a:off x="7133157" y="2645614"/>
              <a:ext cx="1079799"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IBM CONTAINERS</a:t>
              </a:r>
            </a:p>
          </p:txBody>
        </p:sp>
        <p:pic>
          <p:nvPicPr>
            <p:cNvPr id="23" name="containerServiceIcon50.png"/>
            <p:cNvPicPr/>
            <p:nvPr/>
          </p:nvPicPr>
          <p:blipFill>
            <a:blip r:embed="rId3">
              <a:extLst/>
            </a:blip>
            <a:stretch>
              <a:fillRect/>
            </a:stretch>
          </p:blipFill>
          <p:spPr>
            <a:xfrm>
              <a:off x="7496248" y="2115190"/>
              <a:ext cx="353617" cy="353617"/>
            </a:xfrm>
            <a:prstGeom prst="rect">
              <a:avLst/>
            </a:prstGeom>
            <a:ln w="3175">
              <a:miter lim="400000"/>
            </a:ln>
          </p:spPr>
        </p:pic>
      </p:grpSp>
      <p:grpSp>
        <p:nvGrpSpPr>
          <p:cNvPr id="24" name="Group 23"/>
          <p:cNvGrpSpPr/>
          <p:nvPr/>
        </p:nvGrpSpPr>
        <p:grpSpPr>
          <a:xfrm>
            <a:off x="266295" y="1938383"/>
            <a:ext cx="1202805" cy="1065213"/>
            <a:chOff x="266295" y="1938383"/>
            <a:chExt cx="1202805" cy="1065213"/>
          </a:xfrm>
        </p:grpSpPr>
        <p:sp>
          <p:nvSpPr>
            <p:cNvPr id="25" name="Shape 540"/>
            <p:cNvSpPr/>
            <p:nvPr/>
          </p:nvSpPr>
          <p:spPr>
            <a:xfrm>
              <a:off x="51408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6" name="Shape 546"/>
            <p:cNvSpPr/>
            <p:nvPr/>
          </p:nvSpPr>
          <p:spPr>
            <a:xfrm>
              <a:off x="266295" y="2645614"/>
              <a:ext cx="1202805" cy="3579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LIBERTY FOR JAVA</a:t>
              </a:r>
            </a:p>
            <a:p>
              <a:pPr lvl="0">
                <a:defRPr sz="1800"/>
              </a:pPr>
              <a:r>
                <a:rPr sz="900" b="1">
                  <a:latin typeface="Helvetica"/>
                  <a:ea typeface="Helvetica"/>
                  <a:cs typeface="Helvetica"/>
                  <a:sym typeface="Helvetica"/>
                </a:rPr>
                <a:t>RUNTIME</a:t>
              </a:r>
            </a:p>
          </p:txBody>
        </p:sp>
        <p:pic>
          <p:nvPicPr>
            <p:cNvPr id="27" name="i_java_50.png"/>
            <p:cNvPicPr/>
            <p:nvPr/>
          </p:nvPicPr>
          <p:blipFill>
            <a:blip r:embed="rId4">
              <a:extLst/>
            </a:blip>
            <a:stretch>
              <a:fillRect/>
            </a:stretch>
          </p:blipFill>
          <p:spPr>
            <a:xfrm>
              <a:off x="620624" y="2056254"/>
              <a:ext cx="491134" cy="491134"/>
            </a:xfrm>
            <a:prstGeom prst="rect">
              <a:avLst/>
            </a:prstGeom>
            <a:ln w="3175">
              <a:miter lim="400000"/>
            </a:ln>
          </p:spPr>
        </p:pic>
      </p:grpSp>
      <p:grpSp>
        <p:nvGrpSpPr>
          <p:cNvPr id="28" name="Group 27"/>
          <p:cNvGrpSpPr/>
          <p:nvPr/>
        </p:nvGrpSpPr>
        <p:grpSpPr>
          <a:xfrm>
            <a:off x="1951324" y="1938383"/>
            <a:ext cx="1145488" cy="925513"/>
            <a:chOff x="1951324" y="1938383"/>
            <a:chExt cx="1145488" cy="925513"/>
          </a:xfrm>
        </p:grpSpPr>
        <p:sp>
          <p:nvSpPr>
            <p:cNvPr id="29" name="Shape 541"/>
            <p:cNvSpPr/>
            <p:nvPr/>
          </p:nvSpPr>
          <p:spPr>
            <a:xfrm>
              <a:off x="2170452"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0" name="Shape 547"/>
            <p:cNvSpPr/>
            <p:nvPr/>
          </p:nvSpPr>
          <p:spPr>
            <a:xfrm>
              <a:off x="1951324" y="2645614"/>
              <a:ext cx="1145488"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NODE.JS RUNTIME</a:t>
              </a:r>
            </a:p>
          </p:txBody>
        </p:sp>
        <p:pic>
          <p:nvPicPr>
            <p:cNvPr id="31" name="i_js_50.png"/>
            <p:cNvPicPr/>
            <p:nvPr/>
          </p:nvPicPr>
          <p:blipFill>
            <a:blip r:embed="rId5">
              <a:extLst/>
            </a:blip>
            <a:stretch>
              <a:fillRect/>
            </a:stretch>
          </p:blipFill>
          <p:spPr>
            <a:xfrm>
              <a:off x="2278501" y="2046432"/>
              <a:ext cx="491134" cy="491134"/>
            </a:xfrm>
            <a:prstGeom prst="rect">
              <a:avLst/>
            </a:prstGeom>
            <a:ln w="3175">
              <a:miter lim="400000"/>
            </a:ln>
          </p:spPr>
        </p:pic>
      </p:grpSp>
      <p:grpSp>
        <p:nvGrpSpPr>
          <p:cNvPr id="32" name="Group 31"/>
          <p:cNvGrpSpPr/>
          <p:nvPr/>
        </p:nvGrpSpPr>
        <p:grpSpPr>
          <a:xfrm>
            <a:off x="3828899" y="1938134"/>
            <a:ext cx="876705" cy="925762"/>
            <a:chOff x="3828899" y="1938134"/>
            <a:chExt cx="876705" cy="925762"/>
          </a:xfrm>
        </p:grpSpPr>
        <p:sp>
          <p:nvSpPr>
            <p:cNvPr id="33" name="Shape 542"/>
            <p:cNvSpPr/>
            <p:nvPr/>
          </p:nvSpPr>
          <p:spPr>
            <a:xfrm>
              <a:off x="3913635" y="193813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4" name="Shape 548"/>
            <p:cNvSpPr/>
            <p:nvPr/>
          </p:nvSpPr>
          <p:spPr>
            <a:xfrm>
              <a:off x="3828899" y="2645614"/>
              <a:ext cx="876705"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PHP RUNTIME</a:t>
              </a:r>
            </a:p>
          </p:txBody>
        </p:sp>
        <p:pic>
          <p:nvPicPr>
            <p:cNvPr id="35" name="i_php_50.png"/>
            <p:cNvPicPr/>
            <p:nvPr/>
          </p:nvPicPr>
          <p:blipFill>
            <a:blip r:embed="rId6">
              <a:extLst/>
            </a:blip>
            <a:stretch>
              <a:fillRect/>
            </a:stretch>
          </p:blipFill>
          <p:spPr>
            <a:xfrm>
              <a:off x="4021685" y="2046432"/>
              <a:ext cx="491133" cy="491134"/>
            </a:xfrm>
            <a:prstGeom prst="rect">
              <a:avLst/>
            </a:prstGeom>
            <a:ln w="3175">
              <a:miter lim="400000"/>
            </a:ln>
          </p:spPr>
        </p:pic>
      </p:grpSp>
      <p:grpSp>
        <p:nvGrpSpPr>
          <p:cNvPr id="36" name="Group 35"/>
          <p:cNvGrpSpPr/>
          <p:nvPr/>
        </p:nvGrpSpPr>
        <p:grpSpPr>
          <a:xfrm>
            <a:off x="5424995" y="1938383"/>
            <a:ext cx="1119982" cy="925513"/>
            <a:chOff x="5424995" y="1938383"/>
            <a:chExt cx="1119982" cy="925513"/>
          </a:xfrm>
        </p:grpSpPr>
        <p:sp>
          <p:nvSpPr>
            <p:cNvPr id="37" name="Shape 543"/>
            <p:cNvSpPr/>
            <p:nvPr/>
          </p:nvSpPr>
          <p:spPr>
            <a:xfrm>
              <a:off x="5631370"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8" name="Shape 549"/>
            <p:cNvSpPr/>
            <p:nvPr/>
          </p:nvSpPr>
          <p:spPr>
            <a:xfrm>
              <a:off x="5424995" y="2645614"/>
              <a:ext cx="1119982"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PYTHON RUNTIME</a:t>
              </a:r>
            </a:p>
          </p:txBody>
        </p:sp>
        <p:pic>
          <p:nvPicPr>
            <p:cNvPr id="39" name="i_python_50.png"/>
            <p:cNvPicPr/>
            <p:nvPr/>
          </p:nvPicPr>
          <p:blipFill>
            <a:blip r:embed="rId7">
              <a:extLst/>
            </a:blip>
            <a:stretch>
              <a:fillRect/>
            </a:stretch>
          </p:blipFill>
          <p:spPr>
            <a:xfrm>
              <a:off x="5739419" y="2046432"/>
              <a:ext cx="491134" cy="491134"/>
            </a:xfrm>
            <a:prstGeom prst="rect">
              <a:avLst/>
            </a:prstGeom>
            <a:ln w="3175">
              <a:miter lim="400000"/>
            </a:ln>
          </p:spPr>
        </p:pic>
      </p:grpSp>
      <p:grpSp>
        <p:nvGrpSpPr>
          <p:cNvPr id="40" name="Group 39"/>
          <p:cNvGrpSpPr/>
          <p:nvPr/>
        </p:nvGrpSpPr>
        <p:grpSpPr>
          <a:xfrm>
            <a:off x="8574566" y="1938134"/>
            <a:ext cx="1084320" cy="925762"/>
            <a:chOff x="8574566" y="1938134"/>
            <a:chExt cx="1084320" cy="925762"/>
          </a:xfrm>
        </p:grpSpPr>
        <p:sp>
          <p:nvSpPr>
            <p:cNvPr id="41" name="Shape 545"/>
            <p:cNvSpPr/>
            <p:nvPr/>
          </p:nvSpPr>
          <p:spPr>
            <a:xfrm>
              <a:off x="8763110" y="1938134"/>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2" name="Shape 551"/>
            <p:cNvSpPr/>
            <p:nvPr/>
          </p:nvSpPr>
          <p:spPr>
            <a:xfrm>
              <a:off x="8574566" y="2645614"/>
              <a:ext cx="1084320"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VIRTUAL SERVER</a:t>
              </a:r>
            </a:p>
          </p:txBody>
        </p:sp>
        <p:pic>
          <p:nvPicPr>
            <p:cNvPr id="43" name="vm50-01.png"/>
            <p:cNvPicPr/>
            <p:nvPr/>
          </p:nvPicPr>
          <p:blipFill>
            <a:blip r:embed="rId8">
              <a:extLst/>
            </a:blip>
            <a:stretch>
              <a:fillRect/>
            </a:stretch>
          </p:blipFill>
          <p:spPr>
            <a:xfrm>
              <a:off x="8939918" y="2115190"/>
              <a:ext cx="353616" cy="353617"/>
            </a:xfrm>
            <a:prstGeom prst="rect">
              <a:avLst/>
            </a:prstGeom>
            <a:ln w="3175">
              <a:miter lim="400000"/>
            </a:ln>
          </p:spPr>
        </p:pic>
      </p:grpSp>
      <p:grpSp>
        <p:nvGrpSpPr>
          <p:cNvPr id="44" name="Group 43"/>
          <p:cNvGrpSpPr/>
          <p:nvPr/>
        </p:nvGrpSpPr>
        <p:grpSpPr>
          <a:xfrm>
            <a:off x="485546" y="3294657"/>
            <a:ext cx="764302" cy="1065214"/>
            <a:chOff x="485546" y="3294657"/>
            <a:chExt cx="764302" cy="1065214"/>
          </a:xfrm>
        </p:grpSpPr>
        <p:sp>
          <p:nvSpPr>
            <p:cNvPr id="45" name="Shape 558"/>
            <p:cNvSpPr/>
            <p:nvPr/>
          </p:nvSpPr>
          <p:spPr>
            <a:xfrm>
              <a:off x="51408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6" name="Shape 564"/>
            <p:cNvSpPr/>
            <p:nvPr/>
          </p:nvSpPr>
          <p:spPr>
            <a:xfrm>
              <a:off x="485546" y="4001888"/>
              <a:ext cx="764302"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CLOUDANT</a:t>
              </a:r>
            </a:p>
            <a:p>
              <a:pPr lvl="0">
                <a:defRPr sz="1800"/>
              </a:pPr>
              <a:r>
                <a:rPr sz="900" b="1">
                  <a:latin typeface="Helvetica"/>
                  <a:ea typeface="Helvetica"/>
                  <a:cs typeface="Helvetica"/>
                  <a:sym typeface="Helvetica"/>
                </a:rPr>
                <a:t>NOSQL DB</a:t>
              </a:r>
            </a:p>
          </p:txBody>
        </p:sp>
        <p:pic>
          <p:nvPicPr>
            <p:cNvPr id="47" name="cloudant50.png"/>
            <p:cNvPicPr/>
            <p:nvPr/>
          </p:nvPicPr>
          <p:blipFill>
            <a:blip r:embed="rId9">
              <a:extLst/>
            </a:blip>
            <a:stretch>
              <a:fillRect/>
            </a:stretch>
          </p:blipFill>
          <p:spPr>
            <a:xfrm>
              <a:off x="622130" y="3402458"/>
              <a:ext cx="491134" cy="491134"/>
            </a:xfrm>
            <a:prstGeom prst="rect">
              <a:avLst/>
            </a:prstGeom>
            <a:ln w="3175">
              <a:miter lim="400000"/>
            </a:ln>
          </p:spPr>
        </p:pic>
      </p:grpSp>
      <p:grpSp>
        <p:nvGrpSpPr>
          <p:cNvPr id="48" name="Group 47"/>
          <p:cNvGrpSpPr/>
          <p:nvPr/>
        </p:nvGrpSpPr>
        <p:grpSpPr>
          <a:xfrm>
            <a:off x="3772782" y="3294409"/>
            <a:ext cx="988939" cy="925762"/>
            <a:chOff x="3772782" y="3294409"/>
            <a:chExt cx="988939" cy="925762"/>
          </a:xfrm>
        </p:grpSpPr>
        <p:sp>
          <p:nvSpPr>
            <p:cNvPr id="49" name="Shape 560"/>
            <p:cNvSpPr/>
            <p:nvPr/>
          </p:nvSpPr>
          <p:spPr>
            <a:xfrm>
              <a:off x="3913635" y="3294409"/>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0" name="Shape 566"/>
            <p:cNvSpPr/>
            <p:nvPr/>
          </p:nvSpPr>
          <p:spPr>
            <a:xfrm>
              <a:off x="3772782" y="4001888"/>
              <a:ext cx="988939"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APACHE SPARK</a:t>
              </a:r>
            </a:p>
          </p:txBody>
        </p:sp>
        <p:pic>
          <p:nvPicPr>
            <p:cNvPr id="51" name="apacheSpark_50x.png"/>
            <p:cNvPicPr/>
            <p:nvPr/>
          </p:nvPicPr>
          <p:blipFill>
            <a:blip r:embed="rId10">
              <a:extLst/>
            </a:blip>
            <a:stretch>
              <a:fillRect/>
            </a:stretch>
          </p:blipFill>
          <p:spPr>
            <a:xfrm>
              <a:off x="4021685" y="3393008"/>
              <a:ext cx="491133" cy="491134"/>
            </a:xfrm>
            <a:prstGeom prst="rect">
              <a:avLst/>
            </a:prstGeom>
            <a:ln w="3175">
              <a:miter lim="400000"/>
            </a:ln>
          </p:spPr>
        </p:pic>
      </p:grpSp>
      <p:grpSp>
        <p:nvGrpSpPr>
          <p:cNvPr id="52" name="Group 51"/>
          <p:cNvGrpSpPr/>
          <p:nvPr/>
        </p:nvGrpSpPr>
        <p:grpSpPr>
          <a:xfrm>
            <a:off x="2112198" y="3294657"/>
            <a:ext cx="823740" cy="925514"/>
            <a:chOff x="2112198" y="3294657"/>
            <a:chExt cx="823740" cy="925514"/>
          </a:xfrm>
        </p:grpSpPr>
        <p:sp>
          <p:nvSpPr>
            <p:cNvPr id="53" name="Shape 559"/>
            <p:cNvSpPr/>
            <p:nvPr/>
          </p:nvSpPr>
          <p:spPr>
            <a:xfrm>
              <a:off x="2170452"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4" name="Shape 565"/>
            <p:cNvSpPr/>
            <p:nvPr/>
          </p:nvSpPr>
          <p:spPr>
            <a:xfrm>
              <a:off x="2112198" y="4001888"/>
              <a:ext cx="823740"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DATAWORKS</a:t>
              </a:r>
            </a:p>
          </p:txBody>
        </p:sp>
        <p:pic>
          <p:nvPicPr>
            <p:cNvPr id="55" name="DATAWORKS_50.png"/>
            <p:cNvPicPr/>
            <p:nvPr/>
          </p:nvPicPr>
          <p:blipFill>
            <a:blip r:embed="rId11">
              <a:extLst/>
            </a:blip>
            <a:stretch>
              <a:fillRect/>
            </a:stretch>
          </p:blipFill>
          <p:spPr>
            <a:xfrm>
              <a:off x="2278501" y="3393008"/>
              <a:ext cx="491134" cy="491134"/>
            </a:xfrm>
            <a:prstGeom prst="rect">
              <a:avLst/>
            </a:prstGeom>
            <a:ln w="3175">
              <a:miter lim="400000"/>
            </a:ln>
          </p:spPr>
        </p:pic>
      </p:grpSp>
      <p:grpSp>
        <p:nvGrpSpPr>
          <p:cNvPr id="56" name="Group 55"/>
          <p:cNvGrpSpPr/>
          <p:nvPr/>
        </p:nvGrpSpPr>
        <p:grpSpPr>
          <a:xfrm>
            <a:off x="5517054" y="3294657"/>
            <a:ext cx="935863" cy="1065214"/>
            <a:chOff x="5517054" y="3294657"/>
            <a:chExt cx="935863" cy="1065214"/>
          </a:xfrm>
        </p:grpSpPr>
        <p:sp>
          <p:nvSpPr>
            <p:cNvPr id="57" name="Shape 561"/>
            <p:cNvSpPr/>
            <p:nvPr/>
          </p:nvSpPr>
          <p:spPr>
            <a:xfrm>
              <a:off x="5631370"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8" name="Shape 567"/>
            <p:cNvSpPr/>
            <p:nvPr/>
          </p:nvSpPr>
          <p:spPr>
            <a:xfrm>
              <a:off x="5517054" y="4001888"/>
              <a:ext cx="935863"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INSIGHTS FOR</a:t>
              </a:r>
            </a:p>
            <a:p>
              <a:pPr lvl="0">
                <a:defRPr sz="1800"/>
              </a:pPr>
              <a:r>
                <a:rPr sz="900" b="1">
                  <a:latin typeface="Helvetica"/>
                  <a:ea typeface="Helvetica"/>
                  <a:cs typeface="Helvetica"/>
                  <a:sym typeface="Helvetica"/>
                </a:rPr>
                <a:t>TWITTER</a:t>
              </a:r>
            </a:p>
          </p:txBody>
        </p:sp>
        <p:pic>
          <p:nvPicPr>
            <p:cNvPr id="59" name="Twitter_tilelogo_50.png"/>
            <p:cNvPicPr/>
            <p:nvPr/>
          </p:nvPicPr>
          <p:blipFill>
            <a:blip r:embed="rId12">
              <a:extLst/>
            </a:blip>
            <a:stretch>
              <a:fillRect/>
            </a:stretch>
          </p:blipFill>
          <p:spPr>
            <a:xfrm>
              <a:off x="5739419" y="3393008"/>
              <a:ext cx="491134" cy="491134"/>
            </a:xfrm>
            <a:prstGeom prst="rect">
              <a:avLst/>
            </a:prstGeom>
            <a:ln w="3175">
              <a:miter lim="400000"/>
            </a:ln>
          </p:spPr>
        </p:pic>
      </p:grpSp>
      <p:grpSp>
        <p:nvGrpSpPr>
          <p:cNvPr id="60" name="Group 59"/>
          <p:cNvGrpSpPr/>
          <p:nvPr/>
        </p:nvGrpSpPr>
        <p:grpSpPr>
          <a:xfrm>
            <a:off x="5405796" y="4769052"/>
            <a:ext cx="1158380" cy="925514"/>
            <a:chOff x="5405796" y="4769052"/>
            <a:chExt cx="1158380" cy="925514"/>
          </a:xfrm>
        </p:grpSpPr>
        <p:sp>
          <p:nvSpPr>
            <p:cNvPr id="61" name="Shape 573"/>
            <p:cNvSpPr/>
            <p:nvPr/>
          </p:nvSpPr>
          <p:spPr>
            <a:xfrm>
              <a:off x="5631370"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2" name="Shape 579"/>
            <p:cNvSpPr/>
            <p:nvPr/>
          </p:nvSpPr>
          <p:spPr>
            <a:xfrm>
              <a:off x="5405796" y="5476283"/>
              <a:ext cx="1158380"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SECURE GATEWAY</a:t>
              </a:r>
            </a:p>
          </p:txBody>
        </p:sp>
        <p:pic>
          <p:nvPicPr>
            <p:cNvPr id="63" name="Bmix_icons_deliver_SGW 50.png"/>
            <p:cNvPicPr/>
            <p:nvPr/>
          </p:nvPicPr>
          <p:blipFill>
            <a:blip r:embed="rId13">
              <a:extLst/>
            </a:blip>
            <a:stretch>
              <a:fillRect/>
            </a:stretch>
          </p:blipFill>
          <p:spPr>
            <a:xfrm>
              <a:off x="5739419" y="4864666"/>
              <a:ext cx="491134" cy="491134"/>
            </a:xfrm>
            <a:prstGeom prst="rect">
              <a:avLst/>
            </a:prstGeom>
            <a:ln w="3175">
              <a:miter lim="400000"/>
            </a:ln>
          </p:spPr>
        </p:pic>
      </p:grpSp>
      <p:grpSp>
        <p:nvGrpSpPr>
          <p:cNvPr id="64" name="Group 63"/>
          <p:cNvGrpSpPr/>
          <p:nvPr/>
        </p:nvGrpSpPr>
        <p:grpSpPr>
          <a:xfrm>
            <a:off x="384948" y="4769052"/>
            <a:ext cx="965498" cy="925514"/>
            <a:chOff x="384948" y="4769052"/>
            <a:chExt cx="965498" cy="925514"/>
          </a:xfrm>
        </p:grpSpPr>
        <p:sp>
          <p:nvSpPr>
            <p:cNvPr id="65" name="Shape 570"/>
            <p:cNvSpPr/>
            <p:nvPr/>
          </p:nvSpPr>
          <p:spPr>
            <a:xfrm>
              <a:off x="514081"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6" name="Shape 576"/>
            <p:cNvSpPr/>
            <p:nvPr/>
          </p:nvSpPr>
          <p:spPr>
            <a:xfrm>
              <a:off x="384948" y="5476283"/>
              <a:ext cx="965498"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AUTO-SCALING</a:t>
              </a:r>
            </a:p>
          </p:txBody>
        </p:sp>
        <p:pic>
          <p:nvPicPr>
            <p:cNvPr id="67" name="autoscaling50.png"/>
            <p:cNvPicPr/>
            <p:nvPr/>
          </p:nvPicPr>
          <p:blipFill>
            <a:blip r:embed="rId14">
              <a:extLst/>
            </a:blip>
            <a:stretch>
              <a:fillRect/>
            </a:stretch>
          </p:blipFill>
          <p:spPr>
            <a:xfrm>
              <a:off x="620624" y="4859200"/>
              <a:ext cx="491134" cy="491134"/>
            </a:xfrm>
            <a:prstGeom prst="rect">
              <a:avLst/>
            </a:prstGeom>
            <a:ln w="3175">
              <a:miter lim="400000"/>
            </a:ln>
          </p:spPr>
        </p:pic>
      </p:grpSp>
      <p:grpSp>
        <p:nvGrpSpPr>
          <p:cNvPr id="68" name="Group 67"/>
          <p:cNvGrpSpPr/>
          <p:nvPr/>
        </p:nvGrpSpPr>
        <p:grpSpPr>
          <a:xfrm>
            <a:off x="1919428" y="4769052"/>
            <a:ext cx="1209279" cy="925514"/>
            <a:chOff x="1919428" y="4769052"/>
            <a:chExt cx="1209279" cy="925514"/>
          </a:xfrm>
        </p:grpSpPr>
        <p:sp>
          <p:nvSpPr>
            <p:cNvPr id="69" name="Shape 571"/>
            <p:cNvSpPr/>
            <p:nvPr/>
          </p:nvSpPr>
          <p:spPr>
            <a:xfrm>
              <a:off x="2170452"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0" name="Shape 577"/>
            <p:cNvSpPr/>
            <p:nvPr/>
          </p:nvSpPr>
          <p:spPr>
            <a:xfrm>
              <a:off x="1919428" y="5476283"/>
              <a:ext cx="1209279"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DELIVERY PIPELINE</a:t>
              </a:r>
            </a:p>
          </p:txBody>
        </p:sp>
        <p:pic>
          <p:nvPicPr>
            <p:cNvPr id="71" name="autodeploy50.png"/>
            <p:cNvPicPr/>
            <p:nvPr/>
          </p:nvPicPr>
          <p:blipFill>
            <a:blip r:embed="rId15">
              <a:extLst/>
            </a:blip>
            <a:stretch>
              <a:fillRect/>
            </a:stretch>
          </p:blipFill>
          <p:spPr>
            <a:xfrm>
              <a:off x="2278501" y="4877101"/>
              <a:ext cx="491134" cy="491134"/>
            </a:xfrm>
            <a:prstGeom prst="rect">
              <a:avLst/>
            </a:prstGeom>
            <a:ln w="3175">
              <a:miter lim="400000"/>
            </a:ln>
          </p:spPr>
        </p:pic>
      </p:grpSp>
      <p:grpSp>
        <p:nvGrpSpPr>
          <p:cNvPr id="72" name="Group 71"/>
          <p:cNvGrpSpPr/>
          <p:nvPr/>
        </p:nvGrpSpPr>
        <p:grpSpPr>
          <a:xfrm>
            <a:off x="3697689" y="4768804"/>
            <a:ext cx="1139125" cy="1065462"/>
            <a:chOff x="3697689" y="4768804"/>
            <a:chExt cx="1139125" cy="1065462"/>
          </a:xfrm>
        </p:grpSpPr>
        <p:sp>
          <p:nvSpPr>
            <p:cNvPr id="73" name="Shape 572"/>
            <p:cNvSpPr/>
            <p:nvPr/>
          </p:nvSpPr>
          <p:spPr>
            <a:xfrm>
              <a:off x="3913635" y="4768804"/>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4" name="Shape 578"/>
            <p:cNvSpPr/>
            <p:nvPr/>
          </p:nvSpPr>
          <p:spPr>
            <a:xfrm>
              <a:off x="3697689" y="5476283"/>
              <a:ext cx="1139125"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MONITORING AND</a:t>
              </a:r>
            </a:p>
            <a:p>
              <a:pPr lvl="0">
                <a:defRPr sz="1800"/>
              </a:pPr>
              <a:r>
                <a:rPr sz="900" b="1">
                  <a:latin typeface="Helvetica"/>
                  <a:ea typeface="Helvetica"/>
                  <a:cs typeface="Helvetica"/>
                  <a:sym typeface="Helvetica"/>
                </a:rPr>
                <a:t>ANALYTICS</a:t>
              </a:r>
            </a:p>
          </p:txBody>
        </p:sp>
        <p:pic>
          <p:nvPicPr>
            <p:cNvPr id="75" name="Monitoring_Analytics50.png"/>
            <p:cNvPicPr/>
            <p:nvPr/>
          </p:nvPicPr>
          <p:blipFill>
            <a:blip r:embed="rId16">
              <a:extLst/>
            </a:blip>
            <a:stretch>
              <a:fillRect/>
            </a:stretch>
          </p:blipFill>
          <p:spPr>
            <a:xfrm>
              <a:off x="4060975" y="4859200"/>
              <a:ext cx="491134" cy="491134"/>
            </a:xfrm>
            <a:prstGeom prst="rect">
              <a:avLst/>
            </a:prstGeom>
            <a:ln w="3175">
              <a:miter lim="400000"/>
            </a:ln>
          </p:spPr>
        </p:pic>
      </p:grpSp>
      <p:grpSp>
        <p:nvGrpSpPr>
          <p:cNvPr id="76" name="Group 75"/>
          <p:cNvGrpSpPr/>
          <p:nvPr/>
        </p:nvGrpSpPr>
        <p:grpSpPr>
          <a:xfrm>
            <a:off x="7319441" y="3294657"/>
            <a:ext cx="707232" cy="925514"/>
            <a:chOff x="7319441" y="3294657"/>
            <a:chExt cx="707232" cy="925514"/>
          </a:xfrm>
        </p:grpSpPr>
        <p:sp>
          <p:nvSpPr>
            <p:cNvPr id="77" name="Shape 562"/>
            <p:cNvSpPr/>
            <p:nvPr/>
          </p:nvSpPr>
          <p:spPr>
            <a:xfrm>
              <a:off x="731944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8" name="Shape 568"/>
            <p:cNvSpPr/>
            <p:nvPr/>
          </p:nvSpPr>
          <p:spPr>
            <a:xfrm>
              <a:off x="7405178" y="4001888"/>
              <a:ext cx="535757"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DIALOG</a:t>
              </a:r>
            </a:p>
          </p:txBody>
        </p:sp>
        <p:pic>
          <p:nvPicPr>
            <p:cNvPr id="79" name="Dialog_Icon-48px.png"/>
            <p:cNvPicPr/>
            <p:nvPr/>
          </p:nvPicPr>
          <p:blipFill>
            <a:blip r:embed="rId17">
              <a:extLst/>
            </a:blip>
            <a:stretch>
              <a:fillRect/>
            </a:stretch>
          </p:blipFill>
          <p:spPr>
            <a:xfrm>
              <a:off x="7427490" y="3402458"/>
              <a:ext cx="491134" cy="491134"/>
            </a:xfrm>
            <a:prstGeom prst="rect">
              <a:avLst/>
            </a:prstGeom>
            <a:ln w="3175">
              <a:miter lim="400000"/>
            </a:ln>
          </p:spPr>
        </p:pic>
      </p:grpSp>
      <p:grpSp>
        <p:nvGrpSpPr>
          <p:cNvPr id="80" name="Group 79"/>
          <p:cNvGrpSpPr/>
          <p:nvPr/>
        </p:nvGrpSpPr>
        <p:grpSpPr>
          <a:xfrm>
            <a:off x="8441347" y="3294409"/>
            <a:ext cx="1350758" cy="1065462"/>
            <a:chOff x="8441347" y="3294409"/>
            <a:chExt cx="1350758" cy="1065462"/>
          </a:xfrm>
        </p:grpSpPr>
        <p:sp>
          <p:nvSpPr>
            <p:cNvPr id="81" name="Shape 563"/>
            <p:cNvSpPr/>
            <p:nvPr/>
          </p:nvSpPr>
          <p:spPr>
            <a:xfrm>
              <a:off x="8763110" y="329440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82" name="Shape 569"/>
            <p:cNvSpPr/>
            <p:nvPr/>
          </p:nvSpPr>
          <p:spPr>
            <a:xfrm>
              <a:off x="8441347" y="4001888"/>
              <a:ext cx="1350758"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NATURAL LANGUAGE</a:t>
              </a:r>
            </a:p>
            <a:p>
              <a:pPr lvl="0">
                <a:defRPr sz="1800"/>
              </a:pPr>
              <a:r>
                <a:rPr sz="900" b="1">
                  <a:latin typeface="Helvetica"/>
                  <a:ea typeface="Helvetica"/>
                  <a:cs typeface="Helvetica"/>
                  <a:sym typeface="Helvetica"/>
                </a:rPr>
                <a:t>CLASSIFIER</a:t>
              </a:r>
            </a:p>
          </p:txBody>
        </p:sp>
        <p:pic>
          <p:nvPicPr>
            <p:cNvPr id="83" name="classifier-50.png"/>
            <p:cNvPicPr/>
            <p:nvPr/>
          </p:nvPicPr>
          <p:blipFill>
            <a:blip r:embed="rId18">
              <a:extLst/>
            </a:blip>
            <a:stretch>
              <a:fillRect/>
            </a:stretch>
          </p:blipFill>
          <p:spPr>
            <a:xfrm>
              <a:off x="8867334" y="3402458"/>
              <a:ext cx="491134" cy="491134"/>
            </a:xfrm>
            <a:prstGeom prst="rect">
              <a:avLst/>
            </a:prstGeom>
            <a:ln w="3175">
              <a:miter lim="400000"/>
            </a:ln>
          </p:spPr>
        </p:pic>
      </p:grpSp>
    </p:spTree>
    <p:extLst>
      <p:ext uri="{BB962C8B-B14F-4D97-AF65-F5344CB8AC3E}">
        <p14:creationId xmlns:p14="http://schemas.microsoft.com/office/powerpoint/2010/main" val="7328946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178127" y="996859"/>
            <a:ext cx="707234" cy="990810"/>
            <a:chOff x="0" y="6012711"/>
            <a:chExt cx="707234" cy="990810"/>
          </a:xfrm>
        </p:grpSpPr>
        <p:sp>
          <p:nvSpPr>
            <p:cNvPr id="20" name="Shape 252"/>
            <p:cNvSpPr/>
            <p:nvPr/>
          </p:nvSpPr>
          <p:spPr>
            <a:xfrm>
              <a:off x="0" y="60127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 name="Shape 254"/>
            <p:cNvSpPr/>
            <p:nvPr/>
          </p:nvSpPr>
          <p:spPr>
            <a:xfrm>
              <a:off x="94140" y="6757300"/>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KEY </a:t>
              </a:r>
            </a:p>
            <a:p>
              <a:pPr lvl="0">
                <a:defRPr sz="1800" b="0">
                  <a:solidFill>
                    <a:srgbClr val="000000"/>
                  </a:solidFill>
                </a:defRPr>
              </a:pPr>
              <a:r>
                <a:rPr lang="en-US" sz="800" b="1" dirty="0" smtClean="0">
                  <a:solidFill>
                    <a:srgbClr val="4277BB"/>
                  </a:solidFill>
                </a:rPr>
                <a:t>SERVICE</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01" y="6088416"/>
              <a:ext cx="457200" cy="528284"/>
            </a:xfrm>
            <a:prstGeom prst="rect">
              <a:avLst/>
            </a:prstGeom>
          </p:spPr>
        </p:pic>
      </p:grpSp>
      <p:sp>
        <p:nvSpPr>
          <p:cNvPr id="28" name="Shape 483"/>
          <p:cNvSpPr/>
          <p:nvPr/>
        </p:nvSpPr>
        <p:spPr>
          <a:xfrm>
            <a:off x="4183958" y="1150073"/>
            <a:ext cx="1216680"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AVAILIBILITY ZONE</a:t>
            </a:r>
            <a:endParaRPr sz="1000" b="1" dirty="0">
              <a:solidFill>
                <a:srgbClr val="4277BB"/>
              </a:solidFill>
            </a:endParaRPr>
          </a:p>
        </p:txBody>
      </p:sp>
      <p:grpSp>
        <p:nvGrpSpPr>
          <p:cNvPr id="37" name="Group 36"/>
          <p:cNvGrpSpPr/>
          <p:nvPr/>
        </p:nvGrpSpPr>
        <p:grpSpPr>
          <a:xfrm>
            <a:off x="2178127" y="2185690"/>
            <a:ext cx="707234" cy="939425"/>
            <a:chOff x="-1033601" y="3428739"/>
            <a:chExt cx="707234" cy="939425"/>
          </a:xfrm>
        </p:grpSpPr>
        <p:grpSp>
          <p:nvGrpSpPr>
            <p:cNvPr id="36" name="Group 35"/>
            <p:cNvGrpSpPr/>
            <p:nvPr/>
          </p:nvGrpSpPr>
          <p:grpSpPr>
            <a:xfrm>
              <a:off x="-1033601" y="3428739"/>
              <a:ext cx="707234" cy="762522"/>
              <a:chOff x="-1042655" y="3492918"/>
              <a:chExt cx="707234" cy="762522"/>
            </a:xfrm>
          </p:grpSpPr>
          <p:sp>
            <p:nvSpPr>
              <p:cNvPr id="35" name="Shape 252"/>
              <p:cNvSpPr/>
              <p:nvPr/>
            </p:nvSpPr>
            <p:spPr>
              <a:xfrm>
                <a:off x="-1042655" y="354820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645" y="3492918"/>
                <a:ext cx="670560" cy="652272"/>
              </a:xfrm>
              <a:prstGeom prst="rect">
                <a:avLst/>
              </a:prstGeom>
            </p:spPr>
          </p:pic>
        </p:grpSp>
        <p:sp>
          <p:nvSpPr>
            <p:cNvPr id="33" name="Shape 254"/>
            <p:cNvSpPr/>
            <p:nvPr/>
          </p:nvSpPr>
          <p:spPr>
            <a:xfrm>
              <a:off x="-962678" y="4245053"/>
              <a:ext cx="58349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 SERVICE</a:t>
              </a:r>
            </a:p>
          </p:txBody>
        </p:sp>
      </p:grpSp>
      <p:grpSp>
        <p:nvGrpSpPr>
          <p:cNvPr id="42" name="Group 41"/>
          <p:cNvGrpSpPr/>
          <p:nvPr/>
        </p:nvGrpSpPr>
        <p:grpSpPr>
          <a:xfrm>
            <a:off x="2178127" y="3353715"/>
            <a:ext cx="707234" cy="853910"/>
            <a:chOff x="-824553" y="2842033"/>
            <a:chExt cx="707234" cy="853910"/>
          </a:xfrm>
        </p:grpSpPr>
        <p:grpSp>
          <p:nvGrpSpPr>
            <p:cNvPr id="40" name="Group 39"/>
            <p:cNvGrpSpPr/>
            <p:nvPr/>
          </p:nvGrpSpPr>
          <p:grpSpPr>
            <a:xfrm>
              <a:off x="-824553" y="2842033"/>
              <a:ext cx="707234" cy="707235"/>
              <a:chOff x="-825373" y="2832980"/>
              <a:chExt cx="707234" cy="707235"/>
            </a:xfrm>
          </p:grpSpPr>
          <p:sp>
            <p:nvSpPr>
              <p:cNvPr id="38" name="Shape 252"/>
              <p:cNvSpPr/>
              <p:nvPr/>
            </p:nvSpPr>
            <p:spPr>
              <a:xfrm>
                <a:off x="-825373" y="2832980"/>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450" y="2869194"/>
                <a:ext cx="567114" cy="571122"/>
              </a:xfrm>
              <a:prstGeom prst="rect">
                <a:avLst/>
              </a:prstGeom>
            </p:spPr>
          </p:pic>
        </p:grpSp>
        <p:sp>
          <p:nvSpPr>
            <p:cNvPr id="41" name="Shape 483"/>
            <p:cNvSpPr/>
            <p:nvPr/>
          </p:nvSpPr>
          <p:spPr>
            <a:xfrm>
              <a:off x="-760278" y="3572832"/>
              <a:ext cx="5786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IP SERVICE</a:t>
              </a:r>
            </a:p>
          </p:txBody>
        </p:sp>
      </p:grpSp>
      <p:grpSp>
        <p:nvGrpSpPr>
          <p:cNvPr id="48" name="Group 47"/>
          <p:cNvGrpSpPr/>
          <p:nvPr/>
        </p:nvGrpSpPr>
        <p:grpSpPr>
          <a:xfrm>
            <a:off x="2178127" y="5668194"/>
            <a:ext cx="707234" cy="857441"/>
            <a:chOff x="-846540" y="1963849"/>
            <a:chExt cx="707234" cy="857441"/>
          </a:xfrm>
        </p:grpSpPr>
        <p:grpSp>
          <p:nvGrpSpPr>
            <p:cNvPr id="46" name="Group 45"/>
            <p:cNvGrpSpPr/>
            <p:nvPr/>
          </p:nvGrpSpPr>
          <p:grpSpPr>
            <a:xfrm>
              <a:off x="-846540" y="1963849"/>
              <a:ext cx="707234" cy="707235"/>
              <a:chOff x="-825373" y="1954795"/>
              <a:chExt cx="707234" cy="707235"/>
            </a:xfrm>
          </p:grpSpPr>
          <p:sp>
            <p:nvSpPr>
              <p:cNvPr id="32" name="Shape 252"/>
              <p:cNvSpPr/>
              <p:nvPr/>
            </p:nvSpPr>
            <p:spPr>
              <a:xfrm>
                <a:off x="-825373" y="195479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646" y="2004966"/>
                <a:ext cx="632737" cy="637209"/>
              </a:xfrm>
              <a:prstGeom prst="rect">
                <a:avLst/>
              </a:prstGeom>
            </p:spPr>
          </p:pic>
        </p:grpSp>
        <p:sp>
          <p:nvSpPr>
            <p:cNvPr id="47" name="Shape 483"/>
            <p:cNvSpPr/>
            <p:nvPr/>
          </p:nvSpPr>
          <p:spPr>
            <a:xfrm>
              <a:off x="-839169" y="2698179"/>
              <a:ext cx="6924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SSH SERVICE</a:t>
              </a:r>
            </a:p>
          </p:txBody>
        </p:sp>
      </p:grpSp>
      <p:grpSp>
        <p:nvGrpSpPr>
          <p:cNvPr id="68" name="Group 67"/>
          <p:cNvGrpSpPr/>
          <p:nvPr/>
        </p:nvGrpSpPr>
        <p:grpSpPr>
          <a:xfrm>
            <a:off x="5689892" y="2141857"/>
            <a:ext cx="707235" cy="962666"/>
            <a:chOff x="383662" y="1950562"/>
            <a:chExt cx="707235" cy="962666"/>
          </a:xfrm>
        </p:grpSpPr>
        <p:sp>
          <p:nvSpPr>
            <p:cNvPr id="6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0"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1" name="Shape 341"/>
            <p:cNvSpPr/>
            <p:nvPr/>
          </p:nvSpPr>
          <p:spPr>
            <a:xfrm>
              <a:off x="486544" y="2667007"/>
              <a:ext cx="50815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72" name="Group 71"/>
          <p:cNvGrpSpPr/>
          <p:nvPr/>
        </p:nvGrpSpPr>
        <p:grpSpPr>
          <a:xfrm>
            <a:off x="6773092" y="2141857"/>
            <a:ext cx="707235" cy="962666"/>
            <a:chOff x="383662" y="1950562"/>
            <a:chExt cx="707235" cy="962666"/>
          </a:xfrm>
        </p:grpSpPr>
        <p:sp>
          <p:nvSpPr>
            <p:cNvPr id="73"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4"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5" name="Shape 341"/>
            <p:cNvSpPr/>
            <p:nvPr/>
          </p:nvSpPr>
          <p:spPr>
            <a:xfrm>
              <a:off x="486545" y="2667007"/>
              <a:ext cx="50815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76" name="Group 75"/>
          <p:cNvGrpSpPr/>
          <p:nvPr/>
        </p:nvGrpSpPr>
        <p:grpSpPr>
          <a:xfrm>
            <a:off x="7624103" y="2141857"/>
            <a:ext cx="707235" cy="962666"/>
            <a:chOff x="383662" y="1950562"/>
            <a:chExt cx="707235" cy="962666"/>
          </a:xfrm>
        </p:grpSpPr>
        <p:sp>
          <p:nvSpPr>
            <p:cNvPr id="77"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8"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9" name="Shape 341"/>
            <p:cNvSpPr/>
            <p:nvPr/>
          </p:nvSpPr>
          <p:spPr>
            <a:xfrm>
              <a:off x="486544" y="2667007"/>
              <a:ext cx="50815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80" name="Group 79"/>
          <p:cNvGrpSpPr/>
          <p:nvPr/>
        </p:nvGrpSpPr>
        <p:grpSpPr>
          <a:xfrm>
            <a:off x="8499892" y="2141857"/>
            <a:ext cx="707235" cy="962666"/>
            <a:chOff x="383662" y="1950562"/>
            <a:chExt cx="707235" cy="962666"/>
          </a:xfrm>
        </p:grpSpPr>
        <p:sp>
          <p:nvSpPr>
            <p:cNvPr id="81"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2"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83" name="Shape 341"/>
            <p:cNvSpPr/>
            <p:nvPr/>
          </p:nvSpPr>
          <p:spPr>
            <a:xfrm>
              <a:off x="486545" y="2667007"/>
              <a:ext cx="50815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OBJECT</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90" name="Group 89"/>
          <p:cNvGrpSpPr/>
          <p:nvPr/>
        </p:nvGrpSpPr>
        <p:grpSpPr>
          <a:xfrm>
            <a:off x="8076596" y="5614668"/>
            <a:ext cx="711809" cy="962666"/>
            <a:chOff x="7680754" y="5549733"/>
            <a:chExt cx="711809" cy="962666"/>
          </a:xfrm>
        </p:grpSpPr>
        <p:sp>
          <p:nvSpPr>
            <p:cNvPr id="88" name="Shape 341"/>
            <p:cNvSpPr/>
            <p:nvPr/>
          </p:nvSpPr>
          <p:spPr>
            <a:xfrm>
              <a:off x="7688806" y="6266178"/>
              <a:ext cx="69570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REPLICATION</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nvGrpSpPr>
            <p:cNvPr id="89" name="Group 88"/>
            <p:cNvGrpSpPr/>
            <p:nvPr/>
          </p:nvGrpSpPr>
          <p:grpSpPr>
            <a:xfrm>
              <a:off x="7680754" y="5549733"/>
              <a:ext cx="711809" cy="707233"/>
              <a:chOff x="7680754" y="5549733"/>
              <a:chExt cx="711809" cy="707233"/>
            </a:xfrm>
          </p:grpSpPr>
          <p:sp>
            <p:nvSpPr>
              <p:cNvPr id="86" name="Shape 339"/>
              <p:cNvSpPr/>
              <p:nvPr/>
            </p:nvSpPr>
            <p:spPr>
              <a:xfrm>
                <a:off x="7680754" y="5549733"/>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7619" y="5761776"/>
                <a:ext cx="694944" cy="298704"/>
              </a:xfrm>
              <a:prstGeom prst="rect">
                <a:avLst/>
              </a:prstGeom>
            </p:spPr>
          </p:pic>
        </p:grpSp>
      </p:grpSp>
      <p:sp>
        <p:nvSpPr>
          <p:cNvPr id="102" name="Rectangle 101"/>
          <p:cNvSpPr/>
          <p:nvPr/>
        </p:nvSpPr>
        <p:spPr>
          <a:xfrm>
            <a:off x="5537204" y="1417322"/>
            <a:ext cx="1012610" cy="5376332"/>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3" name="Rectangle 102"/>
          <p:cNvSpPr/>
          <p:nvPr/>
        </p:nvSpPr>
        <p:spPr>
          <a:xfrm>
            <a:off x="3513672" y="731521"/>
            <a:ext cx="6087528" cy="6685280"/>
          </a:xfrm>
          <a:prstGeom prst="rect">
            <a:avLst/>
          </a:prstGeom>
          <a:noFill/>
          <a:ln w="28575" cap="flat">
            <a:solidFill>
              <a:schemeClr val="tx2">
                <a:lumMod val="40000"/>
                <a:lumOff val="60000"/>
              </a:schemeClr>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5" name="Rectangle 104"/>
          <p:cNvSpPr/>
          <p:nvPr/>
        </p:nvSpPr>
        <p:spPr>
          <a:xfrm>
            <a:off x="6675971" y="5198534"/>
            <a:ext cx="2601844" cy="1583266"/>
          </a:xfrm>
          <a:prstGeom prst="rect">
            <a:avLst/>
          </a:prstGeom>
          <a:noFill/>
          <a:ln w="3175" cap="flat">
            <a:solidFill>
              <a:schemeClr val="accent1"/>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6" name="Rectangle 105"/>
          <p:cNvSpPr/>
          <p:nvPr/>
        </p:nvSpPr>
        <p:spPr>
          <a:xfrm>
            <a:off x="6675970" y="1412241"/>
            <a:ext cx="2603501" cy="3285067"/>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7" name="Rectangle 106"/>
          <p:cNvSpPr/>
          <p:nvPr/>
        </p:nvSpPr>
        <p:spPr>
          <a:xfrm>
            <a:off x="1608670" y="220132"/>
            <a:ext cx="8246529" cy="7399867"/>
          </a:xfrm>
          <a:prstGeom prst="rect">
            <a:avLst/>
          </a:prstGeom>
          <a:noFill/>
          <a:ln w="22225" cap="flat" cmpd="sng">
            <a:solidFill>
              <a:srgbClr val="4177BB"/>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8" name="Rectangle 107"/>
          <p:cNvSpPr/>
          <p:nvPr/>
        </p:nvSpPr>
        <p:spPr>
          <a:xfrm>
            <a:off x="4065814" y="1094014"/>
            <a:ext cx="5366058" cy="6119587"/>
          </a:xfrm>
          <a:prstGeom prst="rect">
            <a:avLst/>
          </a:prstGeom>
          <a:noFill/>
          <a:ln w="9525" cap="flat">
            <a:solidFill>
              <a:schemeClr val="accent1"/>
            </a:solidFill>
            <a:prstDash val="lg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14" name="Rectangle 113"/>
          <p:cNvSpPr/>
          <p:nvPr/>
        </p:nvSpPr>
        <p:spPr>
          <a:xfrm>
            <a:off x="4622804" y="1417322"/>
            <a:ext cx="816183" cy="5383105"/>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20" name="Shape 483"/>
          <p:cNvSpPr/>
          <p:nvPr/>
        </p:nvSpPr>
        <p:spPr>
          <a:xfrm>
            <a:off x="4697382"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PUBLIC </a:t>
            </a:r>
          </a:p>
          <a:p>
            <a:pPr lvl="0">
              <a:defRPr sz="1800" b="0">
                <a:solidFill>
                  <a:srgbClr val="000000"/>
                </a:solidFill>
              </a:defRPr>
            </a:pPr>
            <a:r>
              <a:rPr lang="en-US" sz="1000" b="1" dirty="0" smtClean="0">
                <a:solidFill>
                  <a:srgbClr val="4277BB"/>
                </a:solidFill>
              </a:rPr>
              <a:t>NETWORK</a:t>
            </a:r>
          </a:p>
        </p:txBody>
      </p:sp>
      <p:sp>
        <p:nvSpPr>
          <p:cNvPr id="121" name="Shape 483"/>
          <p:cNvSpPr/>
          <p:nvPr/>
        </p:nvSpPr>
        <p:spPr>
          <a:xfrm>
            <a:off x="5711688"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sp>
        <p:nvSpPr>
          <p:cNvPr id="122" name="Shape 483"/>
          <p:cNvSpPr/>
          <p:nvPr/>
        </p:nvSpPr>
        <p:spPr>
          <a:xfrm>
            <a:off x="7645899"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sp>
        <p:nvSpPr>
          <p:cNvPr id="123" name="Shape 483"/>
          <p:cNvSpPr/>
          <p:nvPr/>
        </p:nvSpPr>
        <p:spPr>
          <a:xfrm>
            <a:off x="1739007" y="298426"/>
            <a:ext cx="7277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smtClean="0">
                <a:solidFill>
                  <a:srgbClr val="4277BB"/>
                </a:solidFill>
              </a:rPr>
              <a:t>IBM CLOUD</a:t>
            </a:r>
            <a:endParaRPr sz="1000" b="1" dirty="0">
              <a:solidFill>
                <a:srgbClr val="4277BB"/>
              </a:solidFill>
            </a:endParaRPr>
          </a:p>
        </p:txBody>
      </p:sp>
      <p:cxnSp>
        <p:nvCxnSpPr>
          <p:cNvPr id="130" name="Elbow Connector 129"/>
          <p:cNvCxnSpPr>
            <a:stCxn id="8" idx="3"/>
            <a:endCxn id="18" idx="1"/>
          </p:cNvCxnSpPr>
          <p:nvPr/>
        </p:nvCxnSpPr>
        <p:spPr>
          <a:xfrm flipV="1">
            <a:off x="702401" y="4863025"/>
            <a:ext cx="690176" cy="1008826"/>
          </a:xfrm>
          <a:prstGeom prst="bentConnector3">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cxnSp>
        <p:nvCxnSpPr>
          <p:cNvPr id="132" name="Elbow Connector 131"/>
          <p:cNvCxnSpPr>
            <a:stCxn id="8" idx="3"/>
            <a:endCxn id="12" idx="1"/>
          </p:cNvCxnSpPr>
          <p:nvPr/>
        </p:nvCxnSpPr>
        <p:spPr>
          <a:xfrm>
            <a:off x="702401" y="5871851"/>
            <a:ext cx="666738" cy="721060"/>
          </a:xfrm>
          <a:prstGeom prst="bentConnector3">
            <a:avLst>
              <a:gd name="adj1" fmla="val 51530"/>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9" name="Group 256"/>
          <p:cNvGrpSpPr/>
          <p:nvPr/>
        </p:nvGrpSpPr>
        <p:grpSpPr>
          <a:xfrm>
            <a:off x="1263749" y="6235045"/>
            <a:ext cx="707233" cy="894413"/>
            <a:chOff x="0" y="12742"/>
            <a:chExt cx="707231" cy="894411"/>
          </a:xfrm>
        </p:grpSpPr>
        <p:sp>
          <p:nvSpPr>
            <p:cNvPr id="10" name="Shape 252"/>
            <p:cNvSpPr/>
            <p:nvPr/>
          </p:nvSpPr>
          <p:spPr>
            <a:xfrm>
              <a:off x="0" y="12742"/>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1" name="Group 255"/>
            <p:cNvGrpSpPr/>
            <p:nvPr/>
          </p:nvGrpSpPr>
          <p:grpSpPr>
            <a:xfrm>
              <a:off x="105390" y="165715"/>
              <a:ext cx="488544" cy="741440"/>
              <a:chOff x="105390" y="165715"/>
              <a:chExt cx="488542" cy="741439"/>
            </a:xfrm>
          </p:grpSpPr>
          <p:pic>
            <p:nvPicPr>
              <p:cNvPr id="12" name="_-18.png"/>
              <p:cNvPicPr/>
              <p:nvPr/>
            </p:nvPicPr>
            <p:blipFill>
              <a:blip r:embed="rId9">
                <a:extLst/>
              </a:blip>
              <a:srcRect l="14901" t="23726" r="16019" b="18099"/>
              <a:stretch>
                <a:fillRect/>
              </a:stretch>
            </p:blipFill>
            <p:spPr>
              <a:xfrm>
                <a:off x="105390" y="165715"/>
                <a:ext cx="488544" cy="409783"/>
              </a:xfrm>
              <a:prstGeom prst="rect">
                <a:avLst/>
              </a:prstGeom>
              <a:ln w="3175" cap="flat">
                <a:noFill/>
                <a:miter lim="400000"/>
              </a:ln>
              <a:effectLst/>
            </p:spPr>
          </p:pic>
          <p:sp>
            <p:nvSpPr>
              <p:cNvPr id="13" name="Shape 254"/>
              <p:cNvSpPr/>
              <p:nvPr/>
            </p:nvSpPr>
            <p:spPr>
              <a:xfrm>
                <a:off x="203522" y="701573"/>
                <a:ext cx="300187" cy="205582"/>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VPN</a:t>
                </a:r>
              </a:p>
            </p:txBody>
          </p:sp>
        </p:grpSp>
      </p:grpSp>
      <p:grpSp>
        <p:nvGrpSpPr>
          <p:cNvPr id="4" name="Group 193"/>
          <p:cNvGrpSpPr/>
          <p:nvPr/>
        </p:nvGrpSpPr>
        <p:grpSpPr>
          <a:xfrm>
            <a:off x="176015" y="5518234"/>
            <a:ext cx="707232" cy="912814"/>
            <a:chOff x="8826" y="0"/>
            <a:chExt cx="707231" cy="912812"/>
          </a:xfrm>
        </p:grpSpPr>
        <p:grpSp>
          <p:nvGrpSpPr>
            <p:cNvPr id="5" name="Group 191"/>
            <p:cNvGrpSpPr/>
            <p:nvPr/>
          </p:nvGrpSpPr>
          <p:grpSpPr>
            <a:xfrm>
              <a:off x="8826" y="-1"/>
              <a:ext cx="707232" cy="707233"/>
              <a:chOff x="8826" y="0"/>
              <a:chExt cx="707231" cy="707231"/>
            </a:xfrm>
          </p:grpSpPr>
          <p:sp>
            <p:nvSpPr>
              <p:cNvPr id="7"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 name="_-02.png"/>
              <p:cNvPicPr/>
              <p:nvPr/>
            </p:nvPicPr>
            <p:blipFill>
              <a:blip r:embed="rId10">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6"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cxnSp>
        <p:nvCxnSpPr>
          <p:cNvPr id="135" name="Straight Connector 134"/>
          <p:cNvCxnSpPr>
            <a:stCxn id="18" idx="3"/>
          </p:cNvCxnSpPr>
          <p:nvPr/>
        </p:nvCxnSpPr>
        <p:spPr>
          <a:xfrm>
            <a:off x="1858890" y="4863025"/>
            <a:ext cx="3771889" cy="10858"/>
          </a:xfrm>
          <a:prstGeom prst="line">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53" name="Group 52"/>
          <p:cNvGrpSpPr/>
          <p:nvPr/>
        </p:nvGrpSpPr>
        <p:grpSpPr>
          <a:xfrm>
            <a:off x="2175878" y="4493022"/>
            <a:ext cx="711733" cy="944340"/>
            <a:chOff x="-811425" y="2208290"/>
            <a:chExt cx="711733" cy="944340"/>
          </a:xfrm>
        </p:grpSpPr>
        <p:grpSp>
          <p:nvGrpSpPr>
            <p:cNvPr id="51" name="Group 50"/>
            <p:cNvGrpSpPr/>
            <p:nvPr/>
          </p:nvGrpSpPr>
          <p:grpSpPr>
            <a:xfrm>
              <a:off x="-809176" y="2208290"/>
              <a:ext cx="707234" cy="707235"/>
              <a:chOff x="-798213" y="1058501"/>
              <a:chExt cx="707234" cy="707235"/>
            </a:xfrm>
          </p:grpSpPr>
          <p:sp>
            <p:nvSpPr>
              <p:cNvPr id="44" name="Shape 252"/>
              <p:cNvSpPr/>
              <p:nvPr/>
            </p:nvSpPr>
            <p:spPr>
              <a:xfrm>
                <a:off x="-798213" y="105850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4750" y="1127229"/>
                <a:ext cx="560309" cy="564269"/>
              </a:xfrm>
              <a:prstGeom prst="rect">
                <a:avLst/>
              </a:prstGeom>
            </p:spPr>
          </p:pic>
        </p:grpSp>
        <p:sp>
          <p:nvSpPr>
            <p:cNvPr id="52" name="Shape 483"/>
            <p:cNvSpPr/>
            <p:nvPr/>
          </p:nvSpPr>
          <p:spPr>
            <a:xfrm>
              <a:off x="-811425" y="2906409"/>
              <a:ext cx="71173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DOMAIN </a:t>
              </a:r>
            </a:p>
            <a:p>
              <a:pPr lvl="0">
                <a:defRPr sz="1800" b="0">
                  <a:solidFill>
                    <a:srgbClr val="000000"/>
                  </a:solidFill>
                </a:defRPr>
              </a:pPr>
              <a:r>
                <a:rPr lang="en-US" sz="800" b="1" dirty="0" smtClean="0">
                  <a:solidFill>
                    <a:srgbClr val="4277BB"/>
                  </a:solidFill>
                </a:rPr>
                <a:t>CONTROLLER</a:t>
              </a:r>
              <a:endParaRPr sz="800" b="1" dirty="0">
                <a:solidFill>
                  <a:srgbClr val="4277BB"/>
                </a:solidFill>
              </a:endParaRPr>
            </a:p>
          </p:txBody>
        </p:sp>
      </p:grpSp>
      <p:grpSp>
        <p:nvGrpSpPr>
          <p:cNvPr id="59" name="Group 476"/>
          <p:cNvGrpSpPr/>
          <p:nvPr/>
        </p:nvGrpSpPr>
        <p:grpSpPr>
          <a:xfrm>
            <a:off x="4276951" y="4508163"/>
            <a:ext cx="707233" cy="914058"/>
            <a:chOff x="0" y="0"/>
            <a:chExt cx="707231" cy="914057"/>
          </a:xfrm>
        </p:grpSpPr>
        <p:sp>
          <p:nvSpPr>
            <p:cNvPr id="60"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61" name="Group 475"/>
            <p:cNvGrpSpPr/>
            <p:nvPr/>
          </p:nvGrpSpPr>
          <p:grpSpPr>
            <a:xfrm>
              <a:off x="56024" y="215504"/>
              <a:ext cx="610544" cy="698554"/>
              <a:chOff x="48344" y="214260"/>
              <a:chExt cx="610542" cy="698552"/>
            </a:xfrm>
          </p:grpSpPr>
          <p:sp>
            <p:nvSpPr>
              <p:cNvPr id="62" name="Shape 473"/>
              <p:cNvSpPr/>
              <p:nvPr/>
            </p:nvSpPr>
            <p:spPr>
              <a:xfrm>
                <a:off x="48344" y="707231"/>
                <a:ext cx="610543" cy="205582"/>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FIREWALL</a:t>
                </a:r>
              </a:p>
            </p:txBody>
          </p:sp>
          <p:pic>
            <p:nvPicPr>
              <p:cNvPr id="63" name="_-48.png"/>
              <p:cNvPicPr/>
              <p:nvPr/>
            </p:nvPicPr>
            <p:blipFill>
              <a:blip r:embed="rId12">
                <a:extLst/>
              </a:blip>
              <a:srcRect l="15658" t="30618" r="15658" b="30618"/>
              <a:stretch>
                <a:fillRect/>
              </a:stretch>
            </p:blipFill>
            <p:spPr>
              <a:xfrm>
                <a:off x="110741" y="214260"/>
                <a:ext cx="485749" cy="273054"/>
              </a:xfrm>
              <a:prstGeom prst="rect">
                <a:avLst/>
              </a:prstGeom>
              <a:ln w="3175" cap="flat">
                <a:noFill/>
                <a:miter lim="400000"/>
              </a:ln>
              <a:effectLst/>
            </p:spPr>
          </p:pic>
        </p:grpSp>
      </p:grpSp>
      <p:grpSp>
        <p:nvGrpSpPr>
          <p:cNvPr id="54" name="Group 271"/>
          <p:cNvGrpSpPr/>
          <p:nvPr/>
        </p:nvGrpSpPr>
        <p:grpSpPr>
          <a:xfrm>
            <a:off x="3160055" y="4488465"/>
            <a:ext cx="707233" cy="953454"/>
            <a:chOff x="190469" y="0"/>
            <a:chExt cx="707232" cy="953452"/>
          </a:xfrm>
        </p:grpSpPr>
        <p:sp>
          <p:nvSpPr>
            <p:cNvPr id="55"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6" name="Group 270"/>
            <p:cNvGrpSpPr/>
            <p:nvPr/>
          </p:nvGrpSpPr>
          <p:grpSpPr>
            <a:xfrm>
              <a:off x="257148" y="135400"/>
              <a:ext cx="573874" cy="818052"/>
              <a:chOff x="271286" y="135400"/>
              <a:chExt cx="573873" cy="818051"/>
            </a:xfrm>
          </p:grpSpPr>
          <p:pic>
            <p:nvPicPr>
              <p:cNvPr id="57" name="_-16.png"/>
              <p:cNvPicPr/>
              <p:nvPr/>
            </p:nvPicPr>
            <p:blipFill>
              <a:blip r:embed="rId13">
                <a:extLst/>
              </a:blip>
              <a:srcRect l="26965" t="19145" r="26965" b="19145"/>
              <a:stretch>
                <a:fillRect/>
              </a:stretch>
            </p:blipFill>
            <p:spPr>
              <a:xfrm>
                <a:off x="387909" y="135400"/>
                <a:ext cx="325809" cy="436431"/>
              </a:xfrm>
              <a:prstGeom prst="rect">
                <a:avLst/>
              </a:prstGeom>
              <a:ln w="3175" cap="flat">
                <a:noFill/>
                <a:miter lim="400000"/>
              </a:ln>
              <a:effectLst/>
            </p:spPr>
          </p:pic>
          <p:sp>
            <p:nvSpPr>
              <p:cNvPr id="58" name="Shape 269"/>
              <p:cNvSpPr/>
              <p:nvPr/>
            </p:nvSpPr>
            <p:spPr>
              <a:xfrm>
                <a:off x="271286" y="707231"/>
                <a:ext cx="573873" cy="246220"/>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LOAD </a:t>
                </a:r>
                <a:endParaRPr lang="en-US" sz="800" b="1" dirty="0" smtClean="0">
                  <a:solidFill>
                    <a:srgbClr val="4277BB"/>
                  </a:solidFill>
                </a:endParaRPr>
              </a:p>
              <a:p>
                <a:pPr lvl="0">
                  <a:defRPr sz="1800" b="0">
                    <a:solidFill>
                      <a:srgbClr val="000000"/>
                    </a:solidFill>
                  </a:defRPr>
                </a:pPr>
                <a:r>
                  <a:rPr sz="800" b="1" dirty="0" smtClean="0">
                    <a:solidFill>
                      <a:srgbClr val="4277BB"/>
                    </a:solidFill>
                  </a:rPr>
                  <a:t>BALANCER</a:t>
                </a:r>
                <a:endParaRPr sz="800" b="1" dirty="0">
                  <a:solidFill>
                    <a:srgbClr val="4277BB"/>
                  </a:solidFill>
                </a:endParaRPr>
              </a:p>
            </p:txBody>
          </p:sp>
        </p:grpSp>
      </p:grpSp>
      <p:grpSp>
        <p:nvGrpSpPr>
          <p:cNvPr id="14" name="Group 481"/>
          <p:cNvGrpSpPr/>
          <p:nvPr/>
        </p:nvGrpSpPr>
        <p:grpSpPr>
          <a:xfrm>
            <a:off x="1263749" y="4508163"/>
            <a:ext cx="707232" cy="914059"/>
            <a:chOff x="0" y="0"/>
            <a:chExt cx="707231" cy="914057"/>
          </a:xfrm>
        </p:grpSpPr>
        <p:sp>
          <p:nvSpPr>
            <p:cNvPr id="15"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 name="Group 480"/>
            <p:cNvGrpSpPr/>
            <p:nvPr/>
          </p:nvGrpSpPr>
          <p:grpSpPr>
            <a:xfrm>
              <a:off x="75304" y="145958"/>
              <a:ext cx="588169" cy="768100"/>
              <a:chOff x="66936" y="144713"/>
              <a:chExt cx="588168" cy="768098"/>
            </a:xfrm>
          </p:grpSpPr>
          <p:sp>
            <p:nvSpPr>
              <p:cNvPr id="17" name="Shape 478"/>
              <p:cNvSpPr/>
              <p:nvPr/>
            </p:nvSpPr>
            <p:spPr>
              <a:xfrm>
                <a:off x="66936" y="707231"/>
                <a:ext cx="588170" cy="205582"/>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GATEWAY</a:t>
                </a:r>
              </a:p>
            </p:txBody>
          </p:sp>
          <p:pic>
            <p:nvPicPr>
              <p:cNvPr id="18" name="_-47.png"/>
              <p:cNvPicPr/>
              <p:nvPr/>
            </p:nvPicPr>
            <p:blipFill>
              <a:blip r:embed="rId14">
                <a:extLst/>
              </a:blip>
              <a:srcRect l="17032" t="20462" r="17032" b="20462"/>
              <a:stretch>
                <a:fillRect/>
              </a:stretch>
            </p:blipFill>
            <p:spPr>
              <a:xfrm>
                <a:off x="120460" y="144713"/>
                <a:ext cx="466311" cy="417805"/>
              </a:xfrm>
              <a:prstGeom prst="rect">
                <a:avLst/>
              </a:prstGeom>
              <a:ln w="3175" cap="flat">
                <a:noFill/>
                <a:miter lim="400000"/>
              </a:ln>
              <a:effectLst/>
            </p:spPr>
          </p:pic>
        </p:grpSp>
      </p:grpSp>
      <p:cxnSp>
        <p:nvCxnSpPr>
          <p:cNvPr id="137" name="Elbow Connector 136"/>
          <p:cNvCxnSpPr/>
          <p:nvPr/>
        </p:nvCxnSpPr>
        <p:spPr>
          <a:xfrm>
            <a:off x="5742878" y="4928839"/>
            <a:ext cx="1689882" cy="1147836"/>
          </a:xfrm>
          <a:prstGeom prst="bentConnector3">
            <a:avLst>
              <a:gd name="adj1" fmla="val 28224"/>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101" name="Group 100"/>
          <p:cNvGrpSpPr/>
          <p:nvPr/>
        </p:nvGrpSpPr>
        <p:grpSpPr>
          <a:xfrm>
            <a:off x="7247372" y="5628474"/>
            <a:ext cx="707234" cy="935054"/>
            <a:chOff x="7421897" y="5974611"/>
            <a:chExt cx="707234" cy="935054"/>
          </a:xfrm>
        </p:grpSpPr>
        <p:sp>
          <p:nvSpPr>
            <p:cNvPr id="95" name="Shape 254"/>
            <p:cNvSpPr/>
            <p:nvPr/>
          </p:nvSpPr>
          <p:spPr>
            <a:xfrm>
              <a:off x="7549493" y="6663444"/>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nvGrpSpPr>
            <p:cNvPr id="100" name="Group 99"/>
            <p:cNvGrpSpPr/>
            <p:nvPr/>
          </p:nvGrpSpPr>
          <p:grpSpPr>
            <a:xfrm>
              <a:off x="7421897" y="5974611"/>
              <a:ext cx="707234" cy="707235"/>
              <a:chOff x="7421897" y="5974611"/>
              <a:chExt cx="707234" cy="707235"/>
            </a:xfrm>
          </p:grpSpPr>
          <p:sp>
            <p:nvSpPr>
              <p:cNvPr id="92"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98" name="_-41.png"/>
              <p:cNvPicPr/>
              <p:nvPr/>
            </p:nvPicPr>
            <p:blipFill>
              <a:blip r:embed="rId7">
                <a:extLst/>
              </a:blip>
              <a:srcRect l="21704" t="15445" r="21704" b="15445"/>
              <a:stretch>
                <a:fillRect/>
              </a:stretch>
            </p:blipFill>
            <p:spPr>
              <a:xfrm>
                <a:off x="7573831" y="6067479"/>
                <a:ext cx="400239" cy="488767"/>
              </a:xfrm>
              <a:prstGeom prst="rect">
                <a:avLst/>
              </a:prstGeom>
              <a:ln w="3175" cap="flat">
                <a:noFill/>
                <a:miter lim="400000"/>
              </a:ln>
              <a:effectLst/>
            </p:spPr>
          </p:pic>
        </p:grpSp>
      </p:grpSp>
      <p:cxnSp>
        <p:nvCxnSpPr>
          <p:cNvPr id="140" name="Elbow Connector 139"/>
          <p:cNvCxnSpPr/>
          <p:nvPr/>
        </p:nvCxnSpPr>
        <p:spPr>
          <a:xfrm flipV="1">
            <a:off x="5787483" y="3947532"/>
            <a:ext cx="2018371" cy="858644"/>
          </a:xfrm>
          <a:prstGeom prst="bentConnector3">
            <a:avLst>
              <a:gd name="adj1" fmla="val 21823"/>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67" name="Group 66"/>
          <p:cNvGrpSpPr/>
          <p:nvPr/>
        </p:nvGrpSpPr>
        <p:grpSpPr>
          <a:xfrm>
            <a:off x="5079132" y="4448644"/>
            <a:ext cx="888447" cy="1033096"/>
            <a:chOff x="-200383" y="5532691"/>
            <a:chExt cx="888447" cy="1033096"/>
          </a:xfrm>
        </p:grpSpPr>
        <p:pic>
          <p:nvPicPr>
            <p:cNvPr id="65" name="Picture 6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383" y="5532691"/>
              <a:ext cx="888447" cy="813064"/>
            </a:xfrm>
            <a:prstGeom prst="rect">
              <a:avLst/>
            </a:prstGeom>
          </p:spPr>
        </p:pic>
        <p:sp>
          <p:nvSpPr>
            <p:cNvPr id="66" name="Shape 483"/>
            <p:cNvSpPr/>
            <p:nvPr/>
          </p:nvSpPr>
          <p:spPr>
            <a:xfrm>
              <a:off x="-75157" y="6319566"/>
              <a:ext cx="637995" cy="24622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CONTAINER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sp>
        <p:nvSpPr>
          <p:cNvPr id="142" name="Shape 483"/>
          <p:cNvSpPr/>
          <p:nvPr/>
        </p:nvSpPr>
        <p:spPr>
          <a:xfrm>
            <a:off x="7645900" y="5229362"/>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grpSp>
        <p:nvGrpSpPr>
          <p:cNvPr id="143" name="Group 199"/>
          <p:cNvGrpSpPr/>
          <p:nvPr/>
        </p:nvGrpSpPr>
        <p:grpSpPr>
          <a:xfrm>
            <a:off x="7624103" y="3542629"/>
            <a:ext cx="707234" cy="830344"/>
            <a:chOff x="75417" y="0"/>
            <a:chExt cx="707232" cy="830342"/>
          </a:xfrm>
        </p:grpSpPr>
        <p:sp>
          <p:nvSpPr>
            <p:cNvPr id="144"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5" name="Group 198"/>
            <p:cNvGrpSpPr/>
            <p:nvPr/>
          </p:nvGrpSpPr>
          <p:grpSpPr>
            <a:xfrm>
              <a:off x="191540" y="160392"/>
              <a:ext cx="506285" cy="669950"/>
              <a:chOff x="202074" y="160392"/>
              <a:chExt cx="506284" cy="669949"/>
            </a:xfrm>
          </p:grpSpPr>
          <p:pic>
            <p:nvPicPr>
              <p:cNvPr id="146" name="_-03.png"/>
              <p:cNvPicPr/>
              <p:nvPr/>
            </p:nvPicPr>
            <p:blipFill>
              <a:blip r:embed="rId16">
                <a:extLst/>
              </a:blip>
              <a:srcRect l="22990" t="22678" r="12110" b="12057"/>
              <a:stretch>
                <a:fillRect/>
              </a:stretch>
            </p:blipFill>
            <p:spPr>
              <a:xfrm>
                <a:off x="247528" y="160392"/>
                <a:ext cx="460830" cy="461566"/>
              </a:xfrm>
              <a:prstGeom prst="rect">
                <a:avLst/>
              </a:prstGeom>
              <a:ln w="3175" cap="flat">
                <a:noFill/>
                <a:miter lim="400000"/>
              </a:ln>
              <a:effectLst/>
            </p:spPr>
          </p:pic>
          <p:sp>
            <p:nvSpPr>
              <p:cNvPr id="147" name="Shape 197"/>
              <p:cNvSpPr/>
              <p:nvPr/>
            </p:nvSpPr>
            <p:spPr>
              <a:xfrm>
                <a:off x="202074" y="707231"/>
                <a:ext cx="474487"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APP TIER</a:t>
                </a:r>
              </a:p>
            </p:txBody>
          </p:sp>
        </p:grpSp>
      </p:grpSp>
      <p:sp>
        <p:nvSpPr>
          <p:cNvPr id="157" name="Rectangle 156"/>
          <p:cNvSpPr/>
          <p:nvPr/>
        </p:nvSpPr>
        <p:spPr>
          <a:xfrm>
            <a:off x="7483477" y="3388998"/>
            <a:ext cx="920746" cy="115442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58" name="Oval 157"/>
          <p:cNvSpPr/>
          <p:nvPr/>
        </p:nvSpPr>
        <p:spPr>
          <a:xfrm>
            <a:off x="7129463" y="3145093"/>
            <a:ext cx="1628775" cy="1628775"/>
          </a:xfrm>
          <a:prstGeom prst="ellipse">
            <a:avLst/>
          </a:prstGeom>
          <a:noFill/>
          <a:ln w="12700" cap="flat">
            <a:solidFill>
              <a:srgbClr val="FF0000"/>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grpSp>
        <p:nvGrpSpPr>
          <p:cNvPr id="170" name="Group 169"/>
          <p:cNvGrpSpPr/>
          <p:nvPr/>
        </p:nvGrpSpPr>
        <p:grpSpPr>
          <a:xfrm>
            <a:off x="148870" y="589824"/>
            <a:ext cx="1197753" cy="1353276"/>
            <a:chOff x="135807" y="426171"/>
            <a:chExt cx="1197753" cy="1353276"/>
          </a:xfrm>
        </p:grpSpPr>
        <p:sp>
          <p:nvSpPr>
            <p:cNvPr id="159" name="Oval 158"/>
            <p:cNvSpPr/>
            <p:nvPr/>
          </p:nvSpPr>
          <p:spPr>
            <a:xfrm>
              <a:off x="137946" y="426171"/>
              <a:ext cx="274750" cy="274750"/>
            </a:xfrm>
            <a:prstGeom prst="ellipse">
              <a:avLst/>
            </a:prstGeom>
            <a:noFill/>
            <a:ln w="12700" cap="flat">
              <a:solidFill>
                <a:srgbClr val="FF0000"/>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0" name="Rectangle 159"/>
            <p:cNvSpPr/>
            <p:nvPr/>
          </p:nvSpPr>
          <p:spPr>
            <a:xfrm>
              <a:off x="145826" y="775270"/>
              <a:ext cx="220142" cy="21195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2" name="Rectangle 161"/>
            <p:cNvSpPr/>
            <p:nvPr/>
          </p:nvSpPr>
          <p:spPr>
            <a:xfrm>
              <a:off x="145826" y="1045982"/>
              <a:ext cx="220142" cy="211958"/>
            </a:xfrm>
            <a:prstGeom prst="rect">
              <a:avLst/>
            </a:prstGeom>
            <a:noFill/>
            <a:ln w="12700"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3" name="Rectangle 162"/>
            <p:cNvSpPr/>
            <p:nvPr/>
          </p:nvSpPr>
          <p:spPr>
            <a:xfrm>
              <a:off x="138159" y="1311443"/>
              <a:ext cx="235476" cy="210552"/>
            </a:xfrm>
            <a:prstGeom prst="rect">
              <a:avLst/>
            </a:prstGeom>
            <a:noFill/>
            <a:ln w="9525" cap="flat">
              <a:solidFill>
                <a:schemeClr val="accent1"/>
              </a:solidFill>
              <a:prstDash val="lg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4" name="Rectangle 163"/>
            <p:cNvSpPr/>
            <p:nvPr/>
          </p:nvSpPr>
          <p:spPr>
            <a:xfrm>
              <a:off x="135807" y="1573352"/>
              <a:ext cx="240181" cy="206095"/>
            </a:xfrm>
            <a:prstGeom prst="rect">
              <a:avLst/>
            </a:prstGeom>
            <a:noFill/>
            <a:ln w="28575" cap="flat">
              <a:solidFill>
                <a:schemeClr val="tx2">
                  <a:lumMod val="40000"/>
                  <a:lumOff val="60000"/>
                </a:schemeClr>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5" name="Shape 483"/>
            <p:cNvSpPr/>
            <p:nvPr/>
          </p:nvSpPr>
          <p:spPr>
            <a:xfrm>
              <a:off x="423053" y="497953"/>
              <a:ext cx="769441"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Security group</a:t>
              </a:r>
            </a:p>
          </p:txBody>
        </p:sp>
        <p:sp>
          <p:nvSpPr>
            <p:cNvPr id="166" name="Shape 483"/>
            <p:cNvSpPr/>
            <p:nvPr/>
          </p:nvSpPr>
          <p:spPr>
            <a:xfrm>
              <a:off x="423053" y="818795"/>
              <a:ext cx="910507"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Auto Scale group</a:t>
              </a:r>
            </a:p>
          </p:txBody>
        </p:sp>
        <p:sp>
          <p:nvSpPr>
            <p:cNvPr id="167" name="Shape 483"/>
            <p:cNvSpPr/>
            <p:nvPr/>
          </p:nvSpPr>
          <p:spPr>
            <a:xfrm>
              <a:off x="423053" y="1083490"/>
              <a:ext cx="42319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Network</a:t>
              </a:r>
            </a:p>
          </p:txBody>
        </p:sp>
        <p:sp>
          <p:nvSpPr>
            <p:cNvPr id="168" name="Shape 483"/>
            <p:cNvSpPr/>
            <p:nvPr/>
          </p:nvSpPr>
          <p:spPr>
            <a:xfrm>
              <a:off x="423053" y="1356206"/>
              <a:ext cx="87203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Availability group</a:t>
              </a:r>
            </a:p>
          </p:txBody>
        </p:sp>
        <p:sp>
          <p:nvSpPr>
            <p:cNvPr id="169" name="Shape 483"/>
            <p:cNvSpPr/>
            <p:nvPr/>
          </p:nvSpPr>
          <p:spPr>
            <a:xfrm>
              <a:off x="423053" y="1607150"/>
              <a:ext cx="23724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VPC</a:t>
              </a:r>
            </a:p>
          </p:txBody>
        </p:sp>
      </p:grpSp>
      <p:sp>
        <p:nvSpPr>
          <p:cNvPr id="171" name="Shape 483"/>
          <p:cNvSpPr/>
          <p:nvPr/>
        </p:nvSpPr>
        <p:spPr>
          <a:xfrm>
            <a:off x="3628886" y="797376"/>
            <a:ext cx="26289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VPC</a:t>
            </a:r>
            <a:endParaRPr sz="1000" b="1" dirty="0">
              <a:solidFill>
                <a:srgbClr val="4277BB"/>
              </a:solidFill>
            </a:endParaRPr>
          </a:p>
        </p:txBody>
      </p:sp>
    </p:spTree>
    <p:extLst>
      <p:ext uri="{BB962C8B-B14F-4D97-AF65-F5344CB8AC3E}">
        <p14:creationId xmlns:p14="http://schemas.microsoft.com/office/powerpoint/2010/main" val="1272021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Block Chain</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7" name="Group 16"/>
          <p:cNvGrpSpPr/>
          <p:nvPr/>
        </p:nvGrpSpPr>
        <p:grpSpPr>
          <a:xfrm>
            <a:off x="356506" y="5723522"/>
            <a:ext cx="710294" cy="830345"/>
            <a:chOff x="293304" y="5266322"/>
            <a:chExt cx="710294" cy="830345"/>
          </a:xfrm>
        </p:grpSpPr>
        <p:grpSp>
          <p:nvGrpSpPr>
            <p:cNvPr id="65" name="Group 193"/>
            <p:cNvGrpSpPr/>
            <p:nvPr/>
          </p:nvGrpSpPr>
          <p:grpSpPr>
            <a:xfrm>
              <a:off x="293304" y="5266322"/>
              <a:ext cx="710294" cy="830345"/>
              <a:chOff x="-6542137" y="3282757"/>
              <a:chExt cx="710293" cy="830343"/>
            </a:xfrm>
          </p:grpSpPr>
          <p:sp>
            <p:nvSpPr>
              <p:cNvPr id="69" name="Shape 189"/>
              <p:cNvSpPr/>
              <p:nvPr/>
            </p:nvSpPr>
            <p:spPr>
              <a:xfrm>
                <a:off x="-6539077" y="328275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8" name="Shape 192"/>
              <p:cNvSpPr/>
              <p:nvPr/>
            </p:nvSpPr>
            <p:spPr>
              <a:xfrm>
                <a:off x="-6542137" y="3989989"/>
                <a:ext cx="69570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MEMBERSHIP</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04" y="5323490"/>
              <a:ext cx="633984" cy="591312"/>
            </a:xfrm>
            <a:prstGeom prst="rect">
              <a:avLst/>
            </a:prstGeom>
          </p:spPr>
        </p:pic>
      </p:grpSp>
      <p:grpSp>
        <p:nvGrpSpPr>
          <p:cNvPr id="16" name="Group 15"/>
          <p:cNvGrpSpPr/>
          <p:nvPr/>
        </p:nvGrpSpPr>
        <p:grpSpPr>
          <a:xfrm>
            <a:off x="354799" y="4572000"/>
            <a:ext cx="712001" cy="826607"/>
            <a:chOff x="337646" y="4228662"/>
            <a:chExt cx="712001" cy="826607"/>
          </a:xfrm>
        </p:grpSpPr>
        <p:grpSp>
          <p:nvGrpSpPr>
            <p:cNvPr id="217" name="Group 217"/>
            <p:cNvGrpSpPr/>
            <p:nvPr/>
          </p:nvGrpSpPr>
          <p:grpSpPr>
            <a:xfrm>
              <a:off x="342413" y="4234435"/>
              <a:ext cx="707234" cy="820834"/>
              <a:chOff x="-3407510" y="2287354"/>
              <a:chExt cx="707232" cy="820832"/>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5" name="Shape 215"/>
              <p:cNvSpPr/>
              <p:nvPr/>
            </p:nvSpPr>
            <p:spPr>
              <a:xfrm>
                <a:off x="-3380995" y="2985075"/>
                <a:ext cx="65081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CONSENSUS</a:t>
                </a:r>
                <a:endParaRPr sz="800" b="1" dirty="0">
                  <a:solidFill>
                    <a:srgbClr val="4277BB"/>
                  </a:solidFill>
                </a:endParaRP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46" y="4228662"/>
              <a:ext cx="664464" cy="646176"/>
            </a:xfrm>
            <a:prstGeom prst="rect">
              <a:avLst/>
            </a:prstGeom>
          </p:spPr>
        </p:pic>
      </p:grpSp>
      <p:grpSp>
        <p:nvGrpSpPr>
          <p:cNvPr id="15" name="Group 14"/>
          <p:cNvGrpSpPr/>
          <p:nvPr/>
        </p:nvGrpSpPr>
        <p:grpSpPr>
          <a:xfrm>
            <a:off x="392458" y="3276600"/>
            <a:ext cx="814326" cy="833514"/>
            <a:chOff x="316258" y="3089342"/>
            <a:chExt cx="814326" cy="833514"/>
          </a:xfrm>
        </p:grpSpPr>
        <p:grpSp>
          <p:nvGrpSpPr>
            <p:cNvPr id="228" name="Group 228"/>
            <p:cNvGrpSpPr/>
            <p:nvPr/>
          </p:nvGrpSpPr>
          <p:grpSpPr>
            <a:xfrm>
              <a:off x="316258" y="3089342"/>
              <a:ext cx="814326" cy="833514"/>
              <a:chOff x="-3232501" y="-1570980"/>
              <a:chExt cx="814325" cy="833512"/>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232501" y="-860579"/>
                <a:ext cx="8143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TRANSACTIONS</a:t>
                </a:r>
                <a:endParaRPr sz="800" b="1" dirty="0">
                  <a:solidFill>
                    <a:srgbClr val="4277BB"/>
                  </a:solidFill>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187" y="3154855"/>
              <a:ext cx="548640" cy="536448"/>
            </a:xfrm>
            <a:prstGeom prst="rect">
              <a:avLst/>
            </a:prstGeom>
          </p:spPr>
        </p:pic>
      </p:grpSp>
      <p:grpSp>
        <p:nvGrpSpPr>
          <p:cNvPr id="14" name="Group 13"/>
          <p:cNvGrpSpPr/>
          <p:nvPr/>
        </p:nvGrpSpPr>
        <p:grpSpPr>
          <a:xfrm>
            <a:off x="378714" y="1977553"/>
            <a:ext cx="707234" cy="830345"/>
            <a:chOff x="378714" y="1977553"/>
            <a:chExt cx="707234" cy="830345"/>
          </a:xfrm>
        </p:grpSpPr>
        <p:grpSp>
          <p:nvGrpSpPr>
            <p:cNvPr id="193" name="Group 193"/>
            <p:cNvGrpSpPr/>
            <p:nvPr/>
          </p:nvGrpSpPr>
          <p:grpSpPr>
            <a:xfrm>
              <a:off x="378714" y="1977553"/>
              <a:ext cx="707234" cy="830345"/>
              <a:chOff x="8826" y="-1"/>
              <a:chExt cx="707233" cy="830343"/>
            </a:xfrm>
          </p:grpSpPr>
          <p:sp>
            <p:nvSpPr>
              <p:cNvPr id="189"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2" name="Shape 192"/>
              <p:cNvSpPr/>
              <p:nvPr/>
            </p:nvSpPr>
            <p:spPr>
              <a:xfrm>
                <a:off x="43436" y="707231"/>
                <a:ext cx="62036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CHAINCODE</a:t>
                </a:r>
                <a:endParaRPr sz="800" b="1" dirty="0">
                  <a:solidFill>
                    <a:srgbClr val="4277BB"/>
                  </a:solidFill>
                </a:endParaRPr>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46" y="2083063"/>
              <a:ext cx="554736" cy="463296"/>
            </a:xfrm>
            <a:prstGeom prst="rect">
              <a:avLst/>
            </a:prstGeom>
          </p:spPr>
        </p:pic>
      </p:grpSp>
      <p:sp>
        <p:nvSpPr>
          <p:cNvPr id="82" name="Shape 240"/>
          <p:cNvSpPr/>
          <p:nvPr/>
        </p:nvSpPr>
        <p:spPr>
          <a:xfrm>
            <a:off x="1234922" y="217408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3" name="Shape 240"/>
          <p:cNvSpPr/>
          <p:nvPr/>
        </p:nvSpPr>
        <p:spPr>
          <a:xfrm>
            <a:off x="1208797" y="347674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4" name="Shape 240"/>
          <p:cNvSpPr/>
          <p:nvPr/>
        </p:nvSpPr>
        <p:spPr>
          <a:xfrm>
            <a:off x="1169971" y="477867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5" name="Shape 240"/>
          <p:cNvSpPr/>
          <p:nvPr/>
        </p:nvSpPr>
        <p:spPr>
          <a:xfrm>
            <a:off x="1066800" y="592312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Users</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3" name="Group 193"/>
          <p:cNvGrpSpPr/>
          <p:nvPr/>
        </p:nvGrpSpPr>
        <p:grpSpPr>
          <a:xfrm>
            <a:off x="378714" y="1947074"/>
            <a:ext cx="707232" cy="912814"/>
            <a:chOff x="8826" y="0"/>
            <a:chExt cx="707231" cy="912812"/>
          </a:xfrm>
        </p:grpSpPr>
        <p:grpSp>
          <p:nvGrpSpPr>
            <p:cNvPr id="191" name="Group 191"/>
            <p:cNvGrpSpPr/>
            <p:nvPr/>
          </p:nvGrpSpPr>
          <p:grpSpPr>
            <a:xfrm>
              <a:off x="8826" y="-1"/>
              <a:ext cx="707232" cy="707233"/>
              <a:chOff x="8826" y="0"/>
              <a:chExt cx="707231" cy="707231"/>
            </a:xfrm>
          </p:grpSpPr>
          <p:sp>
            <p:nvSpPr>
              <p:cNvPr id="189"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0" name="_-02.png"/>
              <p:cNvPicPr/>
              <p:nvPr/>
            </p:nvPicPr>
            <p:blipFill>
              <a:blip r:embed="rId3">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192"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sp>
        <p:nvSpPr>
          <p:cNvPr id="194" name="Shape 194"/>
          <p:cNvSpPr/>
          <p:nvPr/>
        </p:nvSpPr>
        <p:spPr>
          <a:xfrm>
            <a:off x="4527682" y="3089342"/>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enterprise user or third party user.</a:t>
            </a:r>
          </a:p>
        </p:txBody>
      </p:sp>
      <p:grpSp>
        <p:nvGrpSpPr>
          <p:cNvPr id="217" name="Group 217"/>
          <p:cNvGrpSpPr/>
          <p:nvPr/>
        </p:nvGrpSpPr>
        <p:grpSpPr>
          <a:xfrm>
            <a:off x="342413" y="4234434"/>
            <a:ext cx="707234" cy="903313"/>
            <a:chOff x="-3407510" y="2287354"/>
            <a:chExt cx="707232" cy="903311"/>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6" name="Group 216"/>
            <p:cNvGrpSpPr/>
            <p:nvPr/>
          </p:nvGrpSpPr>
          <p:grpSpPr>
            <a:xfrm>
              <a:off x="-3290365" y="2349903"/>
              <a:ext cx="469554" cy="840762"/>
              <a:chOff x="-3290358" y="2349898"/>
              <a:chExt cx="469553" cy="840760"/>
            </a:xfrm>
          </p:grpSpPr>
          <p:pic>
            <p:nvPicPr>
              <p:cNvPr id="214" name="_-06.png"/>
              <p:cNvPicPr/>
              <p:nvPr/>
            </p:nvPicPr>
            <p:blipFill>
              <a:blip r:embed="rId4">
                <a:extLst/>
              </a:blip>
              <a:srcRect l="25520" t="10188" r="20198" b="9074"/>
              <a:stretch>
                <a:fillRect/>
              </a:stretch>
            </p:blipFill>
            <p:spPr>
              <a:xfrm>
                <a:off x="-3228711" y="2349898"/>
                <a:ext cx="383890" cy="571003"/>
              </a:xfrm>
              <a:prstGeom prst="rect">
                <a:avLst/>
              </a:prstGeom>
              <a:ln w="3175" cap="flat">
                <a:noFill/>
                <a:miter lim="400000"/>
              </a:ln>
              <a:effectLst/>
            </p:spPr>
          </p:pic>
          <p:sp>
            <p:nvSpPr>
              <p:cNvPr id="215" name="Shape 215"/>
              <p:cNvSpPr/>
              <p:nvPr/>
            </p:nvSpPr>
            <p:spPr>
              <a:xfrm>
                <a:off x="-3290358" y="2985076"/>
                <a:ext cx="469553"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DEVICE</a:t>
                </a:r>
              </a:p>
            </p:txBody>
          </p:sp>
        </p:grpSp>
      </p:grpSp>
      <p:sp>
        <p:nvSpPr>
          <p:cNvPr id="218" name="Shape 218"/>
          <p:cNvSpPr/>
          <p:nvPr/>
        </p:nvSpPr>
        <p:spPr>
          <a:xfrm>
            <a:off x="1230602" y="4214019"/>
            <a:ext cx="1709676"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Contains </a:t>
            </a:r>
            <a:r>
              <a:rPr sz="1000" smtClean="0"/>
              <a:t>sensors </a:t>
            </a:r>
            <a:r>
              <a:rPr sz="1000"/>
              <a:t>and/or </a:t>
            </a:r>
            <a:r>
              <a:rPr sz="1000" smtClean="0"/>
              <a:t>actuators </a:t>
            </a:r>
            <a:r>
              <a:rPr sz="1000"/>
              <a:t>and firmware plus a network connection; may have a user interface.</a:t>
            </a:r>
          </a:p>
        </p:txBody>
      </p:sp>
      <p:grpSp>
        <p:nvGrpSpPr>
          <p:cNvPr id="228" name="Group 228"/>
          <p:cNvGrpSpPr/>
          <p:nvPr/>
        </p:nvGrpSpPr>
        <p:grpSpPr>
          <a:xfrm>
            <a:off x="227077" y="3089342"/>
            <a:ext cx="992688" cy="915985"/>
            <a:chOff x="-3321683" y="-1570980"/>
            <a:chExt cx="992687" cy="915983"/>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321683" y="-1394112"/>
              <a:ext cx="992687" cy="739115"/>
              <a:chOff x="-3307270" y="-1406853"/>
              <a:chExt cx="992685" cy="739114"/>
            </a:xfrm>
          </p:grpSpPr>
          <p:pic>
            <p:nvPicPr>
              <p:cNvPr id="225" name="_-05.png"/>
              <p:cNvPicPr/>
              <p:nvPr/>
            </p:nvPicPr>
            <p:blipFill>
              <a:blip r:embed="rId5">
                <a:extLst/>
              </a:blip>
              <a:srcRect l="23064" t="23206" r="23064" b="23206"/>
              <a:stretch>
                <a:fillRect/>
              </a:stretch>
            </p:blipFill>
            <p:spPr>
              <a:xfrm>
                <a:off x="-3010245" y="-1406853"/>
                <a:ext cx="380996" cy="378980"/>
              </a:xfrm>
              <a:prstGeom prst="rect">
                <a:avLst/>
              </a:prstGeom>
              <a:ln w="3175" cap="flat">
                <a:noFill/>
                <a:miter lim="400000"/>
              </a:ln>
              <a:effectLst/>
            </p:spPr>
          </p:pic>
          <p:sp>
            <p:nvSpPr>
              <p:cNvPr id="226" name="Shape 226"/>
              <p:cNvSpPr/>
              <p:nvPr/>
            </p:nvSpPr>
            <p:spPr>
              <a:xfrm>
                <a:off x="-3307270" y="-873322"/>
                <a:ext cx="992685"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30" name="Shape 230"/>
          <p:cNvSpPr/>
          <p:nvPr/>
        </p:nvSpPr>
        <p:spPr>
          <a:xfrm>
            <a:off x="1298938" y="3101878"/>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4527682" y="2173786"/>
            <a:ext cx="1709677"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Web based user</a:t>
            </a:r>
            <a:endParaRPr sz="1000" dirty="0"/>
          </a:p>
        </p:txBody>
      </p:sp>
      <p:grpSp>
        <p:nvGrpSpPr>
          <p:cNvPr id="65" name="Group 193"/>
          <p:cNvGrpSpPr/>
          <p:nvPr/>
        </p:nvGrpSpPr>
        <p:grpSpPr>
          <a:xfrm>
            <a:off x="296364" y="5266321"/>
            <a:ext cx="707234" cy="953454"/>
            <a:chOff x="-6539077" y="3282757"/>
            <a:chExt cx="707233" cy="953452"/>
          </a:xfrm>
        </p:grpSpPr>
        <p:grpSp>
          <p:nvGrpSpPr>
            <p:cNvPr id="67" name="Group 191"/>
            <p:cNvGrpSpPr/>
            <p:nvPr/>
          </p:nvGrpSpPr>
          <p:grpSpPr>
            <a:xfrm>
              <a:off x="-6539077" y="3282757"/>
              <a:ext cx="707233" cy="707234"/>
              <a:chOff x="-6539068" y="3282749"/>
              <a:chExt cx="707232" cy="707232"/>
            </a:xfrm>
          </p:grpSpPr>
          <p:sp>
            <p:nvSpPr>
              <p:cNvPr id="69" name="Shape 189"/>
              <p:cNvSpPr/>
              <p:nvPr/>
            </p:nvSpPr>
            <p:spPr>
              <a:xfrm>
                <a:off x="-6539068" y="328274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0" name="_-02.png"/>
              <p:cNvPicPr/>
              <p:nvPr/>
            </p:nvPicPr>
            <p:blipFill>
              <a:blip r:embed="rId3">
                <a:extLst/>
              </a:blip>
              <a:srcRect l="24323" t="21763" r="24323" b="21763"/>
              <a:stretch>
                <a:fillRect/>
              </a:stretch>
            </p:blipFill>
            <p:spPr>
              <a:xfrm>
                <a:off x="-6375876" y="3436670"/>
                <a:ext cx="363191" cy="399394"/>
              </a:xfrm>
              <a:prstGeom prst="rect">
                <a:avLst/>
              </a:prstGeom>
              <a:ln w="3175" cap="flat">
                <a:noFill/>
                <a:miter lim="400000"/>
              </a:ln>
              <a:effectLst/>
            </p:spPr>
          </p:pic>
        </p:grpSp>
        <p:sp>
          <p:nvSpPr>
            <p:cNvPr id="68" name="Shape 192"/>
            <p:cNvSpPr/>
            <p:nvPr/>
          </p:nvSpPr>
          <p:spPr>
            <a:xfrm>
              <a:off x="-6376229" y="3989989"/>
              <a:ext cx="36388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a:t>
              </a:r>
            </a:p>
            <a:p>
              <a:pPr lvl="0">
                <a:defRPr sz="1800" b="0">
                  <a:solidFill>
                    <a:srgbClr val="000000"/>
                  </a:solidFill>
                </a:defRPr>
              </a:pPr>
              <a:r>
                <a:rPr lang="en-US" sz="800" b="1" dirty="0" smtClean="0">
                  <a:solidFill>
                    <a:srgbClr val="4277BB"/>
                  </a:solidFill>
                </a:rPr>
                <a:t>ADMIN</a:t>
              </a:r>
            </a:p>
          </p:txBody>
        </p:sp>
      </p:grpSp>
      <p:sp>
        <p:nvSpPr>
          <p:cNvPr id="66" name="Shape 194"/>
          <p:cNvSpPr/>
          <p:nvPr/>
        </p:nvSpPr>
        <p:spPr>
          <a:xfrm>
            <a:off x="1166792" y="5337809"/>
            <a:ext cx="1573004"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a:t>
            </a:r>
            <a:r>
              <a:rPr lang="en-US" sz="1000" smtClean="0"/>
              <a:t>adminstrator of the cloud infrastructure</a:t>
            </a:r>
            <a:r>
              <a:rPr sz="1000" smtClean="0"/>
              <a:t>.</a:t>
            </a:r>
            <a:endParaRPr sz="1000"/>
          </a:p>
        </p:txBody>
      </p:sp>
      <p:grpSp>
        <p:nvGrpSpPr>
          <p:cNvPr id="71" name="Group 193"/>
          <p:cNvGrpSpPr/>
          <p:nvPr/>
        </p:nvGrpSpPr>
        <p:grpSpPr>
          <a:xfrm>
            <a:off x="296364" y="6526872"/>
            <a:ext cx="707234" cy="953453"/>
            <a:chOff x="-6547048" y="3144027"/>
            <a:chExt cx="707233" cy="953451"/>
          </a:xfrm>
        </p:grpSpPr>
        <p:grpSp>
          <p:nvGrpSpPr>
            <p:cNvPr id="72" name="Group 191"/>
            <p:cNvGrpSpPr/>
            <p:nvPr/>
          </p:nvGrpSpPr>
          <p:grpSpPr>
            <a:xfrm>
              <a:off x="-6547048" y="3144027"/>
              <a:ext cx="707233" cy="707234"/>
              <a:chOff x="-6547039" y="3144019"/>
              <a:chExt cx="707232" cy="707232"/>
            </a:xfrm>
          </p:grpSpPr>
          <p:sp>
            <p:nvSpPr>
              <p:cNvPr id="74" name="Shape 189"/>
              <p:cNvSpPr/>
              <p:nvPr/>
            </p:nvSpPr>
            <p:spPr>
              <a:xfrm>
                <a:off x="-6547039" y="314401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5" name="_-02.png"/>
              <p:cNvPicPr/>
              <p:nvPr/>
            </p:nvPicPr>
            <p:blipFill>
              <a:blip r:embed="rId3">
                <a:extLst/>
              </a:blip>
              <a:srcRect l="24323" t="21763" r="24323" b="21763"/>
              <a:stretch>
                <a:fillRect/>
              </a:stretch>
            </p:blipFill>
            <p:spPr>
              <a:xfrm>
                <a:off x="-6383845" y="3297940"/>
                <a:ext cx="363191" cy="399394"/>
              </a:xfrm>
              <a:prstGeom prst="rect">
                <a:avLst/>
              </a:prstGeom>
              <a:ln w="3175" cap="flat">
                <a:noFill/>
                <a:miter lim="400000"/>
              </a:ln>
              <a:effectLst/>
            </p:spPr>
          </p:pic>
        </p:grpSp>
        <p:sp>
          <p:nvSpPr>
            <p:cNvPr id="73" name="Shape 192"/>
            <p:cNvSpPr/>
            <p:nvPr/>
          </p:nvSpPr>
          <p:spPr>
            <a:xfrm>
              <a:off x="-6470759" y="3851258"/>
              <a:ext cx="53700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SERVICE</a:t>
              </a:r>
            </a:p>
            <a:p>
              <a:pPr lvl="0">
                <a:defRPr sz="1800" b="0">
                  <a:solidFill>
                    <a:srgbClr val="000000"/>
                  </a:solidFill>
                </a:defRPr>
              </a:pPr>
              <a:r>
                <a:rPr lang="en-US" sz="800" b="1" dirty="0" smtClean="0">
                  <a:solidFill>
                    <a:srgbClr val="4277BB"/>
                  </a:solidFill>
                </a:rPr>
                <a:t>PROVIDER</a:t>
              </a:r>
              <a:endParaRPr sz="800" b="1" dirty="0">
                <a:solidFill>
                  <a:srgbClr val="4277BB"/>
                </a:solidFill>
              </a:endParaRPr>
            </a:p>
          </p:txBody>
        </p:sp>
      </p:grpSp>
      <p:sp>
        <p:nvSpPr>
          <p:cNvPr id="76" name="Shape 194"/>
          <p:cNvSpPr/>
          <p:nvPr/>
        </p:nvSpPr>
        <p:spPr>
          <a:xfrm>
            <a:off x="1166446" y="6670176"/>
            <a:ext cx="1573004" cy="41036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t>
            </a:r>
            <a:r>
              <a:rPr sz="1000" smtClean="0"/>
              <a:t>a</a:t>
            </a:r>
            <a:r>
              <a:rPr lang="en-US" sz="1000" smtClean="0"/>
              <a:t> service provider.</a:t>
            </a:r>
            <a:endParaRPr sz="1000"/>
          </a:p>
        </p:txBody>
      </p:sp>
      <p:grpSp>
        <p:nvGrpSpPr>
          <p:cNvPr id="7" name="Group 6"/>
          <p:cNvGrpSpPr/>
          <p:nvPr/>
        </p:nvGrpSpPr>
        <p:grpSpPr>
          <a:xfrm>
            <a:off x="3352800" y="1943100"/>
            <a:ext cx="707233" cy="820840"/>
            <a:chOff x="4062544" y="1950926"/>
            <a:chExt cx="707233" cy="820840"/>
          </a:xfrm>
        </p:grpSpPr>
        <p:grpSp>
          <p:nvGrpSpPr>
            <p:cNvPr id="239" name="Group 239"/>
            <p:cNvGrpSpPr/>
            <p:nvPr/>
          </p:nvGrpSpPr>
          <p:grpSpPr>
            <a:xfrm>
              <a:off x="4062544" y="1950926"/>
              <a:ext cx="707233" cy="820840"/>
              <a:chOff x="1694" y="9504"/>
              <a:chExt cx="707232" cy="820838"/>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234189" y="707231"/>
                <a:ext cx="23884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WEB</a:t>
                </a:r>
                <a:endParaRPr sz="800" b="1" dirty="0">
                  <a:solidFill>
                    <a:srgbClr val="4277BB"/>
                  </a:solidFill>
                </a:endParaRPr>
              </a:p>
            </p:txBody>
          </p:sp>
        </p:gr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459" y="2046807"/>
              <a:ext cx="585216" cy="505968"/>
            </a:xfrm>
            <a:prstGeom prst="rect">
              <a:avLst/>
            </a:prstGeom>
          </p:spPr>
        </p:pic>
      </p:grpSp>
      <p:grpSp>
        <p:nvGrpSpPr>
          <p:cNvPr id="6" name="Group 5"/>
          <p:cNvGrpSpPr/>
          <p:nvPr/>
        </p:nvGrpSpPr>
        <p:grpSpPr>
          <a:xfrm>
            <a:off x="3352800" y="3086100"/>
            <a:ext cx="713336" cy="986762"/>
            <a:chOff x="4057799" y="2988407"/>
            <a:chExt cx="713336" cy="986762"/>
          </a:xfrm>
        </p:grpSpPr>
        <p:grpSp>
          <p:nvGrpSpPr>
            <p:cNvPr id="88" name="Group 239"/>
            <p:cNvGrpSpPr/>
            <p:nvPr/>
          </p:nvGrpSpPr>
          <p:grpSpPr>
            <a:xfrm>
              <a:off x="4057799" y="3031220"/>
              <a:ext cx="713336" cy="943949"/>
              <a:chOff x="-3051" y="9504"/>
              <a:chExt cx="713335" cy="943947"/>
            </a:xfrm>
          </p:grpSpPr>
          <p:sp>
            <p:nvSpPr>
              <p:cNvPr id="89"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0" name="Shape 238"/>
              <p:cNvSpPr/>
              <p:nvPr/>
            </p:nvSpPr>
            <p:spPr>
              <a:xfrm>
                <a:off x="-3051" y="707231"/>
                <a:ext cx="71333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OFFLINE</a:t>
                </a:r>
              </a:p>
              <a:p>
                <a:pPr lvl="0">
                  <a:defRPr sz="1800" b="0">
                    <a:solidFill>
                      <a:srgbClr val="000000"/>
                    </a:solidFill>
                  </a:defRPr>
                </a:pPr>
                <a:r>
                  <a:rPr lang="en-US" sz="800" b="1" dirty="0" smtClean="0">
                    <a:solidFill>
                      <a:srgbClr val="4277BB"/>
                    </a:solidFill>
                  </a:rPr>
                  <a:t>CAPABILITIES</a:t>
                </a:r>
              </a:p>
            </p:txBody>
          </p:sp>
        </p:grpSp>
        <p:pic>
          <p:nvPicPr>
            <p:cNvPr id="87" name="Picture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815" y="2988407"/>
              <a:ext cx="463296" cy="719328"/>
            </a:xfrm>
            <a:prstGeom prst="rect">
              <a:avLst/>
            </a:prstGeom>
          </p:spPr>
        </p:pic>
      </p:grpSp>
      <p:sp>
        <p:nvSpPr>
          <p:cNvPr id="91" name="Shape 535"/>
          <p:cNvSpPr/>
          <p:nvPr/>
        </p:nvSpPr>
        <p:spPr>
          <a:xfrm>
            <a:off x="1298938" y="2021387"/>
            <a:ext cx="1976190"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Any User </a:t>
            </a:r>
            <a:endParaRPr sz="1000" dirty="0"/>
          </a:p>
        </p:txBody>
      </p:sp>
      <p:grpSp>
        <p:nvGrpSpPr>
          <p:cNvPr id="5" name="Group 4"/>
          <p:cNvGrpSpPr/>
          <p:nvPr/>
        </p:nvGrpSpPr>
        <p:grpSpPr>
          <a:xfrm>
            <a:off x="3352800" y="4229100"/>
            <a:ext cx="725424" cy="791209"/>
            <a:chOff x="4019251" y="4194119"/>
            <a:chExt cx="725424" cy="791209"/>
          </a:xfrm>
        </p:grpSpPr>
        <p:pic>
          <p:nvPicPr>
            <p:cNvPr id="92" name="Picture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9251" y="4194119"/>
              <a:ext cx="725424" cy="585216"/>
            </a:xfrm>
            <a:prstGeom prst="rect">
              <a:avLst/>
            </a:prstGeom>
          </p:spPr>
        </p:pic>
        <p:sp>
          <p:nvSpPr>
            <p:cNvPr id="93" name="Shape 226"/>
            <p:cNvSpPr/>
            <p:nvPr/>
          </p:nvSpPr>
          <p:spPr>
            <a:xfrm>
              <a:off x="4211801" y="4739107"/>
              <a:ext cx="36388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CLOUD</a:t>
              </a:r>
            </a:p>
          </p:txBody>
        </p:sp>
      </p:grpSp>
      <p:grpSp>
        <p:nvGrpSpPr>
          <p:cNvPr id="3" name="Group 2"/>
          <p:cNvGrpSpPr/>
          <p:nvPr/>
        </p:nvGrpSpPr>
        <p:grpSpPr>
          <a:xfrm>
            <a:off x="3183700" y="5257800"/>
            <a:ext cx="1106072" cy="943949"/>
            <a:chOff x="3759772" y="5263781"/>
            <a:chExt cx="1106072" cy="943949"/>
          </a:xfrm>
        </p:grpSpPr>
        <p:grpSp>
          <p:nvGrpSpPr>
            <p:cNvPr id="95" name="Group 239"/>
            <p:cNvGrpSpPr/>
            <p:nvPr/>
          </p:nvGrpSpPr>
          <p:grpSpPr>
            <a:xfrm>
              <a:off x="3759772" y="5263781"/>
              <a:ext cx="1106072" cy="943949"/>
              <a:chOff x="-199418" y="9504"/>
              <a:chExt cx="1106071" cy="943947"/>
            </a:xfrm>
          </p:grpSpPr>
          <p:sp>
            <p:nvSpPr>
              <p:cNvPr id="96"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38"/>
              <p:cNvSpPr/>
              <p:nvPr/>
            </p:nvSpPr>
            <p:spPr>
              <a:xfrm>
                <a:off x="-199418" y="707231"/>
                <a:ext cx="110607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INTEGRATED DIGITAL</a:t>
                </a:r>
              </a:p>
              <a:p>
                <a:pPr lvl="0">
                  <a:defRPr sz="1800" b="0">
                    <a:solidFill>
                      <a:srgbClr val="000000"/>
                    </a:solidFill>
                  </a:defRPr>
                </a:pPr>
                <a:r>
                  <a:rPr lang="en-US" sz="800" b="1" dirty="0" smtClean="0">
                    <a:solidFill>
                      <a:srgbClr val="4277BB"/>
                    </a:solidFill>
                  </a:rPr>
                  <a:t>EXPERIENCES</a:t>
                </a:r>
                <a:endParaRPr sz="800" b="1" dirty="0">
                  <a:solidFill>
                    <a:srgbClr val="4277BB"/>
                  </a:solidFill>
                </a:endParaRPr>
              </a:p>
            </p:txBody>
          </p:sp>
        </p:grpSp>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2387" y="5368336"/>
              <a:ext cx="560832" cy="518160"/>
            </a:xfrm>
            <a:prstGeom prst="rect">
              <a:avLst/>
            </a:prstGeom>
          </p:spPr>
        </p:pic>
      </p:grpSp>
      <p:grpSp>
        <p:nvGrpSpPr>
          <p:cNvPr id="4" name="Group 3"/>
          <p:cNvGrpSpPr/>
          <p:nvPr/>
        </p:nvGrpSpPr>
        <p:grpSpPr>
          <a:xfrm>
            <a:off x="3352800" y="6515100"/>
            <a:ext cx="707234" cy="953454"/>
            <a:chOff x="3900211" y="6515352"/>
            <a:chExt cx="707234" cy="953454"/>
          </a:xfrm>
        </p:grpSpPr>
        <p:sp>
          <p:nvSpPr>
            <p:cNvPr id="51" name="Shape 189"/>
            <p:cNvSpPr/>
            <p:nvPr/>
          </p:nvSpPr>
          <p:spPr>
            <a:xfrm>
              <a:off x="3900211" y="6515352"/>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_-02.png"/>
            <p:cNvPicPr/>
            <p:nvPr/>
          </p:nvPicPr>
          <p:blipFill>
            <a:blip r:embed="rId3">
              <a:extLst/>
            </a:blip>
            <a:srcRect l="24323" t="21763" r="24323" b="21763"/>
            <a:stretch>
              <a:fillRect/>
            </a:stretch>
          </p:blipFill>
          <p:spPr>
            <a:xfrm>
              <a:off x="4063403" y="6669274"/>
              <a:ext cx="363192" cy="399396"/>
            </a:xfrm>
            <a:prstGeom prst="rect">
              <a:avLst/>
            </a:prstGeom>
            <a:ln w="3175" cap="flat">
              <a:noFill/>
              <a:miter lim="400000"/>
            </a:ln>
            <a:effectLst/>
          </p:spPr>
        </p:pic>
        <p:sp>
          <p:nvSpPr>
            <p:cNvPr id="53" name="Shape 192"/>
            <p:cNvSpPr/>
            <p:nvPr/>
          </p:nvSpPr>
          <p:spPr>
            <a:xfrm>
              <a:off x="3982109" y="7222585"/>
              <a:ext cx="5257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USER</a:t>
              </a:r>
            </a:p>
          </p:txBody>
        </p:sp>
      </p:grpSp>
      <p:grpSp>
        <p:nvGrpSpPr>
          <p:cNvPr id="2" name="Group 1"/>
          <p:cNvGrpSpPr/>
          <p:nvPr/>
        </p:nvGrpSpPr>
        <p:grpSpPr>
          <a:xfrm>
            <a:off x="7008806" y="1947071"/>
            <a:ext cx="712699" cy="953454"/>
            <a:chOff x="7008806" y="1947071"/>
            <a:chExt cx="712699" cy="953454"/>
          </a:xfrm>
        </p:grpSpPr>
        <p:sp>
          <p:nvSpPr>
            <p:cNvPr id="54" name="Shape 189"/>
            <p:cNvSpPr/>
            <p:nvPr/>
          </p:nvSpPr>
          <p:spPr>
            <a:xfrm>
              <a:off x="7014271" y="194707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_-02.png"/>
            <p:cNvPicPr/>
            <p:nvPr/>
          </p:nvPicPr>
          <p:blipFill>
            <a:blip r:embed="rId3">
              <a:extLst/>
            </a:blip>
            <a:srcRect l="24323" t="21763" r="24323" b="21763"/>
            <a:stretch>
              <a:fillRect/>
            </a:stretch>
          </p:blipFill>
          <p:spPr>
            <a:xfrm>
              <a:off x="7177463" y="2100993"/>
              <a:ext cx="363192" cy="399396"/>
            </a:xfrm>
            <a:prstGeom prst="rect">
              <a:avLst/>
            </a:prstGeom>
            <a:ln w="3175" cap="flat">
              <a:noFill/>
              <a:miter lim="400000"/>
            </a:ln>
            <a:effectLst/>
          </p:spPr>
        </p:pic>
        <p:sp>
          <p:nvSpPr>
            <p:cNvPr id="56" name="Shape 192"/>
            <p:cNvSpPr/>
            <p:nvPr/>
          </p:nvSpPr>
          <p:spPr>
            <a:xfrm>
              <a:off x="7008806" y="2654304"/>
              <a:ext cx="70051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a:t>
              </a:r>
            </a:p>
            <a:p>
              <a:pPr lvl="0">
                <a:defRPr sz="1800" b="0">
                  <a:solidFill>
                    <a:srgbClr val="000000"/>
                  </a:solidFill>
                </a:defRPr>
              </a:pPr>
              <a:r>
                <a:rPr lang="en-US" sz="800" b="1" dirty="0" smtClean="0">
                  <a:solidFill>
                    <a:srgbClr val="4277BB"/>
                  </a:solidFill>
                </a:rPr>
                <a:t>USER</a:t>
              </a:r>
            </a:p>
          </p:txBody>
        </p:sp>
      </p:grpSp>
      <p:sp>
        <p:nvSpPr>
          <p:cNvPr id="78" name="Shape 358"/>
          <p:cNvSpPr/>
          <p:nvPr/>
        </p:nvSpPr>
        <p:spPr>
          <a:xfrm>
            <a:off x="7811307" y="218608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9" name="Shape 358"/>
          <p:cNvSpPr/>
          <p:nvPr/>
        </p:nvSpPr>
        <p:spPr>
          <a:xfrm>
            <a:off x="4570601" y="435626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0" name="Shape 358"/>
          <p:cNvSpPr/>
          <p:nvPr/>
        </p:nvSpPr>
        <p:spPr>
          <a:xfrm>
            <a:off x="4534025" y="54901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1" name="Shape 358"/>
          <p:cNvSpPr/>
          <p:nvPr/>
        </p:nvSpPr>
        <p:spPr>
          <a:xfrm>
            <a:off x="4399913" y="681904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9640063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9" name="Group 199"/>
          <p:cNvGrpSpPr/>
          <p:nvPr/>
        </p:nvGrpSpPr>
        <p:grpSpPr>
          <a:xfrm>
            <a:off x="363366" y="1869277"/>
            <a:ext cx="772419" cy="912814"/>
            <a:chOff x="42571" y="0"/>
            <a:chExt cx="772417" cy="912812"/>
          </a:xfrm>
        </p:grpSpPr>
        <p:sp>
          <p:nvSpPr>
            <p:cNvPr id="195"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98" name="Group 198"/>
            <p:cNvGrpSpPr/>
            <p:nvPr/>
          </p:nvGrpSpPr>
          <p:grpSpPr>
            <a:xfrm>
              <a:off x="42571" y="160392"/>
              <a:ext cx="772419" cy="752421"/>
              <a:chOff x="53105" y="160392"/>
              <a:chExt cx="772417" cy="752420"/>
            </a:xfrm>
          </p:grpSpPr>
          <p:pic>
            <p:nvPicPr>
              <p:cNvPr id="196" name="_-03.png"/>
              <p:cNvPicPr/>
              <p:nvPr/>
            </p:nvPicPr>
            <p:blipFill>
              <a:blip r:embed="rId3">
                <a:extLst/>
              </a:blip>
              <a:srcRect l="22990" t="22678" r="12110" b="12057"/>
              <a:stretch>
                <a:fillRect/>
              </a:stretch>
            </p:blipFill>
            <p:spPr>
              <a:xfrm>
                <a:off x="247528" y="160392"/>
                <a:ext cx="460830" cy="461566"/>
              </a:xfrm>
              <a:prstGeom prst="rect">
                <a:avLst/>
              </a:prstGeom>
              <a:ln w="3175" cap="flat">
                <a:noFill/>
                <a:miter lim="400000"/>
              </a:ln>
              <a:effectLst/>
            </p:spPr>
          </p:pic>
          <p:sp>
            <p:nvSpPr>
              <p:cNvPr id="197" name="Shape 197"/>
              <p:cNvSpPr/>
              <p:nvPr/>
            </p:nvSpPr>
            <p:spPr>
              <a:xfrm>
                <a:off x="53105" y="707231"/>
                <a:ext cx="77241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APPLICATION</a:t>
                </a:r>
              </a:p>
            </p:txBody>
          </p:sp>
        </p:grpSp>
      </p:grpSp>
      <p:sp>
        <p:nvSpPr>
          <p:cNvPr id="200" name="Shape 200"/>
          <p:cNvSpPr/>
          <p:nvPr/>
        </p:nvSpPr>
        <p:spPr>
          <a:xfrm>
            <a:off x="1298938" y="1994964"/>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Domain specific or device specific application.</a:t>
            </a:r>
          </a:p>
        </p:txBody>
      </p:sp>
      <p:grpSp>
        <p:nvGrpSpPr>
          <p:cNvPr id="205" name="Group 205"/>
          <p:cNvGrpSpPr/>
          <p:nvPr/>
        </p:nvGrpSpPr>
        <p:grpSpPr>
          <a:xfrm>
            <a:off x="364185" y="3232893"/>
            <a:ext cx="785516" cy="1049636"/>
            <a:chOff x="43389" y="0"/>
            <a:chExt cx="785514" cy="1049635"/>
          </a:xfrm>
        </p:grpSpPr>
        <p:sp>
          <p:nvSpPr>
            <p:cNvPr id="201" name="Shape 201"/>
            <p:cNvSpPr/>
            <p:nvPr/>
          </p:nvSpPr>
          <p:spPr>
            <a:xfrm>
              <a:off x="7370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04" name="Group 204"/>
            <p:cNvGrpSpPr/>
            <p:nvPr/>
          </p:nvGrpSpPr>
          <p:grpSpPr>
            <a:xfrm>
              <a:off x="43389" y="148663"/>
              <a:ext cx="785516" cy="900973"/>
              <a:chOff x="54154" y="138841"/>
              <a:chExt cx="785514" cy="900971"/>
            </a:xfrm>
          </p:grpSpPr>
          <p:pic>
            <p:nvPicPr>
              <p:cNvPr id="202" name="_-04.png"/>
              <p:cNvPicPr/>
              <p:nvPr/>
            </p:nvPicPr>
            <p:blipFill>
              <a:blip r:embed="rId4">
                <a:extLst/>
              </a:blip>
              <a:srcRect l="12816" t="19631" r="12816" b="19631"/>
              <a:stretch>
                <a:fillRect/>
              </a:stretch>
            </p:blipFill>
            <p:spPr>
              <a:xfrm>
                <a:off x="182885" y="138841"/>
                <a:ext cx="528054" cy="429550"/>
              </a:xfrm>
              <a:prstGeom prst="rect">
                <a:avLst/>
              </a:prstGeom>
              <a:ln w="3175" cap="flat">
                <a:noFill/>
                <a:miter lim="400000"/>
              </a:ln>
              <a:effectLst/>
            </p:spPr>
          </p:pic>
          <p:sp>
            <p:nvSpPr>
              <p:cNvPr id="203" name="Shape 203"/>
              <p:cNvSpPr/>
              <p:nvPr/>
            </p:nvSpPr>
            <p:spPr>
              <a:xfrm>
                <a:off x="54154" y="707231"/>
                <a:ext cx="785516"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ACTIONABLE</a:t>
                </a:r>
              </a:p>
              <a:p>
                <a:pPr lvl="0">
                  <a:defRPr sz="1800"/>
                </a:pPr>
                <a:r>
                  <a:rPr sz="800" b="1">
                    <a:solidFill>
                      <a:srgbClr val="4277BB"/>
                    </a:solidFill>
                    <a:latin typeface="Helvetica"/>
                    <a:ea typeface="Helvetica"/>
                    <a:cs typeface="Helvetica"/>
                    <a:sym typeface="Helvetica"/>
                  </a:rPr>
                  <a:t>INSIGHT</a:t>
                </a:r>
              </a:p>
            </p:txBody>
          </p:sp>
        </p:grpSp>
      </p:grpSp>
      <p:sp>
        <p:nvSpPr>
          <p:cNvPr id="206" name="Shape 206"/>
          <p:cNvSpPr/>
          <p:nvPr/>
        </p:nvSpPr>
        <p:spPr>
          <a:xfrm>
            <a:off x="1298938" y="3218186"/>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Data collected, processed and stored in data repositories used by business applications to drive insights and actions.</a:t>
            </a:r>
          </a:p>
        </p:txBody>
      </p:sp>
      <p:grpSp>
        <p:nvGrpSpPr>
          <p:cNvPr id="211" name="Group 211"/>
          <p:cNvGrpSpPr/>
          <p:nvPr/>
        </p:nvGrpSpPr>
        <p:grpSpPr>
          <a:xfrm>
            <a:off x="296563" y="4608399"/>
            <a:ext cx="862708" cy="912814"/>
            <a:chOff x="48214" y="0"/>
            <a:chExt cx="862707" cy="912812"/>
          </a:xfrm>
        </p:grpSpPr>
        <p:sp>
          <p:nvSpPr>
            <p:cNvPr id="207" name="Shape 207"/>
            <p:cNvSpPr/>
            <p:nvPr/>
          </p:nvSpPr>
          <p:spPr>
            <a:xfrm>
              <a:off x="11975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0" name="Group 210"/>
            <p:cNvGrpSpPr/>
            <p:nvPr/>
          </p:nvGrpSpPr>
          <p:grpSpPr>
            <a:xfrm>
              <a:off x="48214" y="216543"/>
              <a:ext cx="862708" cy="696270"/>
              <a:chOff x="60335" y="216543"/>
              <a:chExt cx="862707" cy="696268"/>
            </a:xfrm>
          </p:grpSpPr>
          <p:pic>
            <p:nvPicPr>
              <p:cNvPr id="208" name="_-08.png"/>
              <p:cNvPicPr/>
              <p:nvPr/>
            </p:nvPicPr>
            <p:blipFill>
              <a:blip r:embed="rId5">
                <a:extLst/>
              </a:blip>
              <a:srcRect l="18802" t="30618" r="18802" b="30618"/>
              <a:stretch>
                <a:fillRect/>
              </a:stretch>
            </p:blipFill>
            <p:spPr>
              <a:xfrm>
                <a:off x="271055" y="216543"/>
                <a:ext cx="441281" cy="274145"/>
              </a:xfrm>
              <a:prstGeom prst="rect">
                <a:avLst/>
              </a:prstGeom>
              <a:ln w="3175" cap="flat">
                <a:noFill/>
                <a:miter lim="400000"/>
              </a:ln>
              <a:effectLst/>
            </p:spPr>
          </p:pic>
          <p:sp>
            <p:nvSpPr>
              <p:cNvPr id="209" name="Shape 209"/>
              <p:cNvSpPr/>
              <p:nvPr/>
            </p:nvSpPr>
            <p:spPr>
              <a:xfrm>
                <a:off x="60335" y="707231"/>
                <a:ext cx="862708"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VISUALIZATION</a:t>
                </a:r>
              </a:p>
            </p:txBody>
          </p:sp>
        </p:grpSp>
      </p:grpSp>
      <p:sp>
        <p:nvSpPr>
          <p:cNvPr id="212" name="Shape 212"/>
          <p:cNvSpPr/>
          <p:nvPr/>
        </p:nvSpPr>
        <p:spPr>
          <a:xfrm>
            <a:off x="1298938" y="4626372"/>
            <a:ext cx="20497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Lets users explore and </a:t>
            </a:r>
            <a:r>
              <a:rPr sz="1000" smtClean="0"/>
              <a:t>interact </a:t>
            </a:r>
            <a:r>
              <a:rPr sz="1000"/>
              <a:t>with data from the data repositories and actionable insight or enterprise applications.</a:t>
            </a:r>
          </a:p>
        </p:txBody>
      </p:sp>
      <p:grpSp>
        <p:nvGrpSpPr>
          <p:cNvPr id="223" name="Group 223"/>
          <p:cNvGrpSpPr/>
          <p:nvPr/>
        </p:nvGrpSpPr>
        <p:grpSpPr>
          <a:xfrm>
            <a:off x="3704073" y="1874707"/>
            <a:ext cx="800648" cy="1030311"/>
            <a:chOff x="44335" y="9504"/>
            <a:chExt cx="800646" cy="1030309"/>
          </a:xfrm>
        </p:grpSpPr>
        <p:sp>
          <p:nvSpPr>
            <p:cNvPr id="21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2" name="Group 222"/>
            <p:cNvGrpSpPr/>
            <p:nvPr/>
          </p:nvGrpSpPr>
          <p:grpSpPr>
            <a:xfrm>
              <a:off x="44335" y="168712"/>
              <a:ext cx="800646" cy="871101"/>
              <a:chOff x="55365" y="168712"/>
              <a:chExt cx="800647" cy="871101"/>
            </a:xfrm>
          </p:grpSpPr>
          <p:pic>
            <p:nvPicPr>
              <p:cNvPr id="220"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221" name="Shape 221"/>
              <p:cNvSpPr/>
              <p:nvPr/>
            </p:nvSpPr>
            <p:spPr>
              <a:xfrm>
                <a:off x="55365" y="707231"/>
                <a:ext cx="800647"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APPLICATION</a:t>
                </a:r>
              </a:p>
              <a:p>
                <a:pPr lvl="0">
                  <a:defRPr sz="1800"/>
                </a:pPr>
                <a:r>
                  <a:rPr sz="800" b="1">
                    <a:solidFill>
                      <a:srgbClr val="4277BB"/>
                    </a:solidFill>
                    <a:latin typeface="Helvetica"/>
                    <a:ea typeface="Helvetica"/>
                    <a:cs typeface="Helvetica"/>
                    <a:sym typeface="Helvetica"/>
                  </a:rPr>
                  <a:t>LOGIC</a:t>
                </a:r>
              </a:p>
            </p:txBody>
          </p:sp>
        </p:grpSp>
      </p:grpSp>
      <p:grpSp>
        <p:nvGrpSpPr>
          <p:cNvPr id="4" name="Group 3"/>
          <p:cNvGrpSpPr/>
          <p:nvPr/>
        </p:nvGrpSpPr>
        <p:grpSpPr>
          <a:xfrm>
            <a:off x="3605100" y="3256064"/>
            <a:ext cx="992688" cy="894214"/>
            <a:chOff x="3605100" y="3256064"/>
            <a:chExt cx="992688" cy="894214"/>
          </a:xfrm>
        </p:grpSpPr>
        <p:sp>
          <p:nvSpPr>
            <p:cNvPr id="224" name="Shape 224"/>
            <p:cNvSpPr/>
            <p:nvPr/>
          </p:nvSpPr>
          <p:spPr>
            <a:xfrm>
              <a:off x="3739000" y="325606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605100" y="3411161"/>
              <a:ext cx="992688" cy="739117"/>
              <a:chOff x="70743" y="164126"/>
              <a:chExt cx="992685" cy="739113"/>
            </a:xfrm>
          </p:grpSpPr>
          <p:pic>
            <p:nvPicPr>
              <p:cNvPr id="225" name="_-05.png"/>
              <p:cNvPicPr/>
              <p:nvPr/>
            </p:nvPicPr>
            <p:blipFill>
              <a:blip r:embed="rId7">
                <a:extLst/>
              </a:blip>
              <a:srcRect l="23064" t="23206" r="23064" b="23206"/>
              <a:stretch>
                <a:fillRect/>
              </a:stretch>
            </p:blipFill>
            <p:spPr>
              <a:xfrm>
                <a:off x="367768" y="164126"/>
                <a:ext cx="380996" cy="378980"/>
              </a:xfrm>
              <a:prstGeom prst="rect">
                <a:avLst/>
              </a:prstGeom>
              <a:ln w="3175" cap="flat">
                <a:noFill/>
                <a:miter lim="400000"/>
              </a:ln>
              <a:effectLst/>
            </p:spPr>
          </p:pic>
          <p:sp>
            <p:nvSpPr>
              <p:cNvPr id="226" name="Shape 226"/>
              <p:cNvSpPr/>
              <p:nvPr/>
            </p:nvSpPr>
            <p:spPr>
              <a:xfrm>
                <a:off x="70743" y="697656"/>
                <a:ext cx="992685"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29" name="Shape 229"/>
          <p:cNvSpPr/>
          <p:nvPr/>
        </p:nvSpPr>
        <p:spPr>
          <a:xfrm>
            <a:off x="4736461" y="1865202"/>
            <a:ext cx="1709677"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Workflow logic. Coordinates domain and infrastructure components according to the requirements of the application.</a:t>
            </a:r>
          </a:p>
        </p:txBody>
      </p:sp>
      <p:sp>
        <p:nvSpPr>
          <p:cNvPr id="230" name="Shape 230"/>
          <p:cNvSpPr/>
          <p:nvPr/>
        </p:nvSpPr>
        <p:spPr>
          <a:xfrm>
            <a:off x="4736461" y="3234292"/>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7805540" y="191283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3" name="Group 2"/>
          <p:cNvGrpSpPr/>
          <p:nvPr/>
        </p:nvGrpSpPr>
        <p:grpSpPr>
          <a:xfrm>
            <a:off x="3765844" y="4571155"/>
            <a:ext cx="713047" cy="833343"/>
            <a:chOff x="3772670" y="5990560"/>
            <a:chExt cx="713047" cy="833343"/>
          </a:xfrm>
        </p:grpSpPr>
        <p:sp>
          <p:nvSpPr>
            <p:cNvPr id="53" name="Shape 529"/>
            <p:cNvSpPr/>
            <p:nvPr/>
          </p:nvSpPr>
          <p:spPr>
            <a:xfrm>
              <a:off x="3778484" y="59935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840769" y="6700792"/>
              <a:ext cx="61395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WORKLOAD</a:t>
              </a:r>
              <a:endParaRPr sz="800" b="1" dirty="0">
                <a:solidFill>
                  <a:srgbClr val="4277BB"/>
                </a:solidFill>
              </a:endParaRPr>
            </a:p>
          </p:txBody>
        </p:sp>
        <p:pic>
          <p:nvPicPr>
            <p:cNvPr id="55" name="Picture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670" y="5990560"/>
              <a:ext cx="609600" cy="713232"/>
            </a:xfrm>
            <a:prstGeom prst="rect">
              <a:avLst/>
            </a:prstGeom>
          </p:spPr>
        </p:pic>
      </p:grpSp>
      <p:sp>
        <p:nvSpPr>
          <p:cNvPr id="56" name="Shape 535"/>
          <p:cNvSpPr/>
          <p:nvPr/>
        </p:nvSpPr>
        <p:spPr>
          <a:xfrm>
            <a:off x="4736461" y="4679886"/>
            <a:ext cx="1976190"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Actual work that your instance of a set of instances are going to perform.</a:t>
            </a:r>
            <a:endParaRPr sz="1000" dirty="0"/>
          </a:p>
        </p:txBody>
      </p:sp>
      <p:grpSp>
        <p:nvGrpSpPr>
          <p:cNvPr id="5" name="Group 4"/>
          <p:cNvGrpSpPr/>
          <p:nvPr/>
        </p:nvGrpSpPr>
        <p:grpSpPr>
          <a:xfrm>
            <a:off x="6853870" y="1846580"/>
            <a:ext cx="707233" cy="943949"/>
            <a:chOff x="6853870" y="3218186"/>
            <a:chExt cx="707233" cy="943949"/>
          </a:xfrm>
        </p:grpSpPr>
        <p:grpSp>
          <p:nvGrpSpPr>
            <p:cNvPr id="239" name="Group 239"/>
            <p:cNvGrpSpPr/>
            <p:nvPr/>
          </p:nvGrpSpPr>
          <p:grpSpPr>
            <a:xfrm>
              <a:off x="6853870" y="3218186"/>
              <a:ext cx="707233" cy="943949"/>
              <a:chOff x="1694" y="9504"/>
              <a:chExt cx="707232" cy="943947"/>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88316" y="707231"/>
                <a:ext cx="53059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MANAGED</a:t>
                </a:r>
              </a:p>
              <a:p>
                <a:pPr lvl="0">
                  <a:defRPr sz="1800" b="0">
                    <a:solidFill>
                      <a:srgbClr val="000000"/>
                    </a:solidFill>
                  </a:defRPr>
                </a:pPr>
                <a:r>
                  <a:rPr lang="en-US" sz="800" b="1" dirty="0" smtClean="0">
                    <a:solidFill>
                      <a:srgbClr val="4277BB"/>
                    </a:solidFill>
                  </a:rPr>
                  <a:t>SOLUTION</a:t>
                </a:r>
              </a:p>
            </p:txBody>
          </p:sp>
        </p:grpSp>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8190" y="3297138"/>
              <a:ext cx="615696" cy="475488"/>
            </a:xfrm>
            <a:prstGeom prst="rect">
              <a:avLst/>
            </a:prstGeom>
          </p:spPr>
        </p:pic>
      </p:grpSp>
      <p:grpSp>
        <p:nvGrpSpPr>
          <p:cNvPr id="81" name="Group 80"/>
          <p:cNvGrpSpPr/>
          <p:nvPr/>
        </p:nvGrpSpPr>
        <p:grpSpPr>
          <a:xfrm>
            <a:off x="6844828" y="3264244"/>
            <a:ext cx="721904" cy="830345"/>
            <a:chOff x="378714" y="1947073"/>
            <a:chExt cx="721904" cy="830345"/>
          </a:xfrm>
        </p:grpSpPr>
        <p:sp>
          <p:nvSpPr>
            <p:cNvPr id="82" name="Shape 189"/>
            <p:cNvSpPr/>
            <p:nvPr/>
          </p:nvSpPr>
          <p:spPr>
            <a:xfrm>
              <a:off x="378714" y="1947073"/>
              <a:ext cx="707234" cy="7072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3" name="Shape 192"/>
            <p:cNvSpPr/>
            <p:nvPr/>
          </p:nvSpPr>
          <p:spPr>
            <a:xfrm>
              <a:off x="472636" y="2654307"/>
              <a:ext cx="50174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PAYMENT</a:t>
              </a:r>
              <a:endParaRPr sz="800" b="1" dirty="0">
                <a:solidFill>
                  <a:srgbClr val="4277BB"/>
                </a:solidFill>
              </a:endParaRPr>
            </a:p>
          </p:txBody>
        </p:sp>
        <p:pic>
          <p:nvPicPr>
            <p:cNvPr id="84" name="Picture 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883" y="1996508"/>
              <a:ext cx="700735" cy="619597"/>
            </a:xfrm>
            <a:prstGeom prst="rect">
              <a:avLst/>
            </a:prstGeom>
          </p:spPr>
        </p:pic>
      </p:grpSp>
      <p:grpSp>
        <p:nvGrpSpPr>
          <p:cNvPr id="85" name="Group 84"/>
          <p:cNvGrpSpPr/>
          <p:nvPr/>
        </p:nvGrpSpPr>
        <p:grpSpPr>
          <a:xfrm>
            <a:off x="6784639" y="5976097"/>
            <a:ext cx="876843" cy="840166"/>
            <a:chOff x="318525" y="4658926"/>
            <a:chExt cx="876843" cy="840166"/>
          </a:xfrm>
        </p:grpSpPr>
        <p:sp>
          <p:nvSpPr>
            <p:cNvPr id="86" name="Shape 201"/>
            <p:cNvSpPr/>
            <p:nvPr/>
          </p:nvSpPr>
          <p:spPr>
            <a:xfrm>
              <a:off x="394500" y="4658926"/>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7" name="Shape 203"/>
            <p:cNvSpPr/>
            <p:nvPr/>
          </p:nvSpPr>
          <p:spPr>
            <a:xfrm>
              <a:off x="318525" y="5375981"/>
              <a:ext cx="87684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MERCHANDISING</a:t>
              </a:r>
              <a:endParaRPr sz="800" b="1" dirty="0">
                <a:solidFill>
                  <a:srgbClr val="4277BB"/>
                </a:solidFill>
                <a:latin typeface="Helvetica"/>
                <a:ea typeface="Helvetica"/>
                <a:cs typeface="Helvetica"/>
                <a:sym typeface="Helvetica"/>
              </a:endParaRPr>
            </a:p>
          </p:txBody>
        </p:sp>
        <p:pic>
          <p:nvPicPr>
            <p:cNvPr id="88" name="Picture 8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8261" y="4702743"/>
              <a:ext cx="700735" cy="619597"/>
            </a:xfrm>
            <a:prstGeom prst="rect">
              <a:avLst/>
            </a:prstGeom>
          </p:spPr>
        </p:pic>
      </p:grpSp>
      <p:grpSp>
        <p:nvGrpSpPr>
          <p:cNvPr id="89" name="Group 88"/>
          <p:cNvGrpSpPr/>
          <p:nvPr/>
        </p:nvGrpSpPr>
        <p:grpSpPr>
          <a:xfrm>
            <a:off x="6852649" y="4612481"/>
            <a:ext cx="793487" cy="1102191"/>
            <a:chOff x="386535" y="3295310"/>
            <a:chExt cx="793487" cy="1102191"/>
          </a:xfrm>
        </p:grpSpPr>
        <p:sp>
          <p:nvSpPr>
            <p:cNvPr id="90" name="Shape 195"/>
            <p:cNvSpPr/>
            <p:nvPr/>
          </p:nvSpPr>
          <p:spPr>
            <a:xfrm>
              <a:off x="396212" y="329531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914" y="3339128"/>
              <a:ext cx="700735" cy="619597"/>
            </a:xfrm>
            <a:prstGeom prst="rect">
              <a:avLst/>
            </a:prstGeom>
          </p:spPr>
        </p:pic>
        <p:sp>
          <p:nvSpPr>
            <p:cNvPr id="92" name="Shape 192"/>
            <p:cNvSpPr/>
            <p:nvPr/>
          </p:nvSpPr>
          <p:spPr>
            <a:xfrm>
              <a:off x="386535" y="4028169"/>
              <a:ext cx="793487"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SUPPLY CHAIN </a:t>
              </a:r>
            </a:p>
            <a:p>
              <a:pPr lvl="0">
                <a:defRPr sz="1800" b="0">
                  <a:solidFill>
                    <a:srgbClr val="000000"/>
                  </a:solidFill>
                </a:defRPr>
              </a:pPr>
              <a:r>
                <a:rPr lang="en-US" sz="800" b="1" dirty="0" smtClean="0">
                  <a:solidFill>
                    <a:srgbClr val="4277BB"/>
                  </a:solidFill>
                </a:rPr>
                <a:t>&amp; LOGISTICS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5" name="Group 94"/>
          <p:cNvGrpSpPr/>
          <p:nvPr/>
        </p:nvGrpSpPr>
        <p:grpSpPr>
          <a:xfrm>
            <a:off x="434096" y="5942057"/>
            <a:ext cx="727264" cy="943951"/>
            <a:chOff x="3751627" y="1956579"/>
            <a:chExt cx="727264" cy="943951"/>
          </a:xfrm>
        </p:grpSpPr>
        <p:sp>
          <p:nvSpPr>
            <p:cNvPr id="96" name="Shape 213"/>
            <p:cNvSpPr/>
            <p:nvPr/>
          </p:nvSpPr>
          <p:spPr>
            <a:xfrm>
              <a:off x="3751627" y="1956579"/>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15"/>
            <p:cNvSpPr/>
            <p:nvPr/>
          </p:nvSpPr>
          <p:spPr>
            <a:xfrm>
              <a:off x="3771727" y="2654309"/>
              <a:ext cx="66364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DIGITAL </a:t>
              </a:r>
            </a:p>
            <a:p>
              <a:pPr lvl="0">
                <a:defRPr sz="1800" b="0">
                  <a:solidFill>
                    <a:srgbClr val="000000"/>
                  </a:solidFill>
                </a:defRPr>
              </a:pPr>
              <a:r>
                <a:rPr lang="en-US" sz="800" b="1" dirty="0" smtClean="0">
                  <a:solidFill>
                    <a:srgbClr val="4277BB"/>
                  </a:solidFill>
                </a:rPr>
                <a:t>EXPERIENCE</a:t>
              </a:r>
              <a:endParaRPr sz="800" b="1" dirty="0">
                <a:solidFill>
                  <a:srgbClr val="4277BB"/>
                </a:solidFill>
              </a:endParaRPr>
            </a:p>
          </p:txBody>
        </p:sp>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78156" y="2012024"/>
              <a:ext cx="700735" cy="619597"/>
            </a:xfrm>
            <a:prstGeom prst="rect">
              <a:avLst/>
            </a:prstGeom>
          </p:spPr>
        </p:pic>
      </p:grpSp>
      <p:grpSp>
        <p:nvGrpSpPr>
          <p:cNvPr id="99" name="Group 98"/>
          <p:cNvGrpSpPr/>
          <p:nvPr/>
        </p:nvGrpSpPr>
        <p:grpSpPr>
          <a:xfrm>
            <a:off x="3726093" y="5858870"/>
            <a:ext cx="764633" cy="953454"/>
            <a:chOff x="6806751" y="1983556"/>
            <a:chExt cx="764633" cy="953454"/>
          </a:xfrm>
        </p:grpSpPr>
        <p:grpSp>
          <p:nvGrpSpPr>
            <p:cNvPr id="100" name="Group 193"/>
            <p:cNvGrpSpPr/>
            <p:nvPr/>
          </p:nvGrpSpPr>
          <p:grpSpPr>
            <a:xfrm>
              <a:off x="6806751" y="1983556"/>
              <a:ext cx="764633" cy="953454"/>
              <a:chOff x="-28699" y="-1"/>
              <a:chExt cx="764632" cy="953452"/>
            </a:xfrm>
          </p:grpSpPr>
          <p:sp>
            <p:nvSpPr>
              <p:cNvPr id="102"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3" name="Shape 192"/>
              <p:cNvSpPr/>
              <p:nvPr/>
            </p:nvSpPr>
            <p:spPr>
              <a:xfrm>
                <a:off x="-28699" y="707231"/>
                <a:ext cx="764632"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 </a:t>
                </a:r>
              </a:p>
              <a:p>
                <a:pPr lvl="0">
                  <a:defRPr sz="1800" b="0">
                    <a:solidFill>
                      <a:srgbClr val="000000"/>
                    </a:solidFill>
                  </a:defRPr>
                </a:pPr>
                <a:r>
                  <a:rPr lang="en-US" sz="800" b="1" dirty="0" smtClean="0">
                    <a:solidFill>
                      <a:srgbClr val="4277BB"/>
                    </a:solidFill>
                  </a:rPr>
                  <a:t>APPLICATIONS</a:t>
                </a:r>
              </a:p>
            </p:txBody>
          </p:sp>
        </p:grpSp>
        <p:pic>
          <p:nvPicPr>
            <p:cNvPr id="101" name="Picture 10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4246" y="2049908"/>
              <a:ext cx="700735" cy="619597"/>
            </a:xfrm>
            <a:prstGeom prst="rect">
              <a:avLst/>
            </a:prstGeom>
          </p:spPr>
        </p:pic>
      </p:grpSp>
      <p:sp>
        <p:nvSpPr>
          <p:cNvPr id="72" name="Shape 240"/>
          <p:cNvSpPr/>
          <p:nvPr/>
        </p:nvSpPr>
        <p:spPr>
          <a:xfrm>
            <a:off x="7671428" y="34490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3" name="Shape 240"/>
          <p:cNvSpPr/>
          <p:nvPr/>
        </p:nvSpPr>
        <p:spPr>
          <a:xfrm>
            <a:off x="7744580" y="483891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4" name="Shape 240"/>
          <p:cNvSpPr/>
          <p:nvPr/>
        </p:nvSpPr>
        <p:spPr>
          <a:xfrm>
            <a:off x="7695812" y="618003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5" name="Shape 240"/>
          <p:cNvSpPr/>
          <p:nvPr/>
        </p:nvSpPr>
        <p:spPr>
          <a:xfrm>
            <a:off x="4635620" y="610687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240"/>
          <p:cNvSpPr/>
          <p:nvPr/>
        </p:nvSpPr>
        <p:spPr>
          <a:xfrm>
            <a:off x="1258436" y="61922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1611322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32" name="Group 231"/>
          <p:cNvGrpSpPr/>
          <p:nvPr/>
        </p:nvGrpSpPr>
        <p:grpSpPr>
          <a:xfrm>
            <a:off x="384586" y="3321382"/>
            <a:ext cx="708847" cy="956623"/>
            <a:chOff x="3737386" y="4660325"/>
            <a:chExt cx="708847" cy="956623"/>
          </a:xfrm>
        </p:grpSpPr>
        <p:sp>
          <p:nvSpPr>
            <p:cNvPr id="224" name="Shape 224"/>
            <p:cNvSpPr/>
            <p:nvPr/>
          </p:nvSpPr>
          <p:spPr>
            <a:xfrm>
              <a:off x="3739000" y="46603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808097" y="5370727"/>
              <a:ext cx="5866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CUSTOMER</a:t>
              </a:r>
            </a:p>
            <a:p>
              <a:pPr lvl="0">
                <a:defRPr sz="1800" b="0">
                  <a:solidFill>
                    <a:srgbClr val="000000"/>
                  </a:solidFill>
                </a:defRPr>
              </a:pPr>
              <a:r>
                <a:rPr lang="en-US" sz="800" b="1" dirty="0" smtClean="0">
                  <a:solidFill>
                    <a:srgbClr val="4277BB"/>
                  </a:solidFill>
                </a:rPr>
                <a:t>CARE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86" y="4702743"/>
              <a:ext cx="700735" cy="619597"/>
            </a:xfrm>
            <a:prstGeom prst="rect">
              <a:avLst/>
            </a:prstGeom>
          </p:spPr>
        </p:pic>
      </p:grpSp>
      <p:grpSp>
        <p:nvGrpSpPr>
          <p:cNvPr id="30" name="Group 29"/>
          <p:cNvGrpSpPr/>
          <p:nvPr/>
        </p:nvGrpSpPr>
        <p:grpSpPr>
          <a:xfrm>
            <a:off x="355221" y="6034432"/>
            <a:ext cx="761494" cy="953454"/>
            <a:chOff x="355221" y="6034432"/>
            <a:chExt cx="761494" cy="953454"/>
          </a:xfrm>
        </p:grpSpPr>
        <p:sp>
          <p:nvSpPr>
            <p:cNvPr id="207" name="Shape 207"/>
            <p:cNvSpPr/>
            <p:nvPr/>
          </p:nvSpPr>
          <p:spPr>
            <a:xfrm>
              <a:off x="368104"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9" name="Shape 209"/>
            <p:cNvSpPr/>
            <p:nvPr/>
          </p:nvSpPr>
          <p:spPr>
            <a:xfrm>
              <a:off x="355221" y="6741665"/>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WAREHOUSE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80" y="6144763"/>
              <a:ext cx="700735" cy="619597"/>
            </a:xfrm>
            <a:prstGeom prst="rect">
              <a:avLst/>
            </a:prstGeom>
          </p:spPr>
        </p:pic>
      </p:grpSp>
      <p:grpSp>
        <p:nvGrpSpPr>
          <p:cNvPr id="231" name="Group 230"/>
          <p:cNvGrpSpPr/>
          <p:nvPr/>
        </p:nvGrpSpPr>
        <p:grpSpPr>
          <a:xfrm>
            <a:off x="398956" y="1961797"/>
            <a:ext cx="707234" cy="820842"/>
            <a:chOff x="3751756" y="3300740"/>
            <a:chExt cx="707234" cy="820842"/>
          </a:xfrm>
        </p:grpSpPr>
        <p:grpSp>
          <p:nvGrpSpPr>
            <p:cNvPr id="223" name="Group 223"/>
            <p:cNvGrpSpPr/>
            <p:nvPr/>
          </p:nvGrpSpPr>
          <p:grpSpPr>
            <a:xfrm>
              <a:off x="3751756" y="3300740"/>
              <a:ext cx="707234" cy="820842"/>
              <a:chOff x="92018" y="9504"/>
              <a:chExt cx="707232" cy="820840"/>
            </a:xfrm>
          </p:grpSpPr>
          <p:sp>
            <p:nvSpPr>
              <p:cNvPr id="219" name="Shape 219"/>
              <p:cNvSpPr/>
              <p:nvPr/>
            </p:nvSpPr>
            <p:spPr>
              <a:xfrm>
                <a:off x="92018"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1" name="Shape 221"/>
              <p:cNvSpPr/>
              <p:nvPr/>
            </p:nvSpPr>
            <p:spPr>
              <a:xfrm>
                <a:off x="134479" y="707233"/>
                <a:ext cx="62036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MARKETING</a:t>
                </a:r>
                <a:endParaRPr sz="800" b="1" dirty="0">
                  <a:solidFill>
                    <a:srgbClr val="4277BB"/>
                  </a:solidFill>
                  <a:latin typeface="Helvetica"/>
                  <a:ea typeface="Helvetica"/>
                  <a:cs typeface="Helvetica"/>
                  <a:sym typeface="Helvetica"/>
                </a:endParaRPr>
              </a:p>
            </p:txBody>
          </p:sp>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888" y="3429782"/>
              <a:ext cx="541537" cy="478833"/>
            </a:xfrm>
            <a:prstGeom prst="rect">
              <a:avLst/>
            </a:prstGeom>
          </p:spPr>
        </p:pic>
      </p:grpSp>
      <p:grpSp>
        <p:nvGrpSpPr>
          <p:cNvPr id="233" name="Group 232"/>
          <p:cNvGrpSpPr/>
          <p:nvPr/>
        </p:nvGrpSpPr>
        <p:grpSpPr>
          <a:xfrm>
            <a:off x="229475" y="4661244"/>
            <a:ext cx="1117293" cy="953454"/>
            <a:chOff x="3582275" y="6000187"/>
            <a:chExt cx="1117293" cy="953454"/>
          </a:xfrm>
        </p:grpSpPr>
        <p:sp>
          <p:nvSpPr>
            <p:cNvPr id="53" name="Shape 529"/>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582275" y="6707420"/>
              <a:ext cx="111729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DISTRIBUTED ORDER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92" name="Picture 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509" y="6044005"/>
              <a:ext cx="700735" cy="619597"/>
            </a:xfrm>
            <a:prstGeom prst="rect">
              <a:avLst/>
            </a:prstGeom>
          </p:spPr>
        </p:pic>
      </p:grpSp>
      <p:sp>
        <p:nvSpPr>
          <p:cNvPr id="26" name="Shape 358"/>
          <p:cNvSpPr/>
          <p:nvPr/>
        </p:nvSpPr>
        <p:spPr>
          <a:xfrm>
            <a:off x="1300779" y="21373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7" name="Shape 358"/>
          <p:cNvSpPr/>
          <p:nvPr/>
        </p:nvSpPr>
        <p:spPr>
          <a:xfrm>
            <a:off x="1252011" y="351501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8" name="Shape 358"/>
          <p:cNvSpPr/>
          <p:nvPr/>
        </p:nvSpPr>
        <p:spPr>
          <a:xfrm>
            <a:off x="1276395" y="48805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358"/>
          <p:cNvSpPr/>
          <p:nvPr/>
        </p:nvSpPr>
        <p:spPr>
          <a:xfrm>
            <a:off x="1227627" y="619725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31" name="Group 30"/>
          <p:cNvGrpSpPr/>
          <p:nvPr/>
        </p:nvGrpSpPr>
        <p:grpSpPr>
          <a:xfrm>
            <a:off x="3733800" y="2006701"/>
            <a:ext cx="707234" cy="972910"/>
            <a:chOff x="6651098" y="5633880"/>
            <a:chExt cx="707234" cy="972910"/>
          </a:xfrm>
        </p:grpSpPr>
        <p:sp>
          <p:nvSpPr>
            <p:cNvPr id="32" name="Shape 195"/>
            <p:cNvSpPr/>
            <p:nvPr/>
          </p:nvSpPr>
          <p:spPr>
            <a:xfrm>
              <a:off x="6651098" y="563388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6415" y="5707975"/>
              <a:ext cx="627888" cy="548640"/>
            </a:xfrm>
            <a:prstGeom prst="rect">
              <a:avLst/>
            </a:prstGeom>
          </p:spPr>
        </p:pic>
        <p:sp>
          <p:nvSpPr>
            <p:cNvPr id="34" name="Shape 197"/>
            <p:cNvSpPr/>
            <p:nvPr/>
          </p:nvSpPr>
          <p:spPr>
            <a:xfrm>
              <a:off x="6731153" y="6360569"/>
              <a:ext cx="54662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MACHINES</a:t>
              </a:r>
            </a:p>
          </p:txBody>
        </p:sp>
      </p:gr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69117" y="3276844"/>
            <a:ext cx="717651" cy="706553"/>
          </a:xfrm>
          <a:prstGeom prst="rect">
            <a:avLst/>
          </a:prstGeom>
        </p:spPr>
      </p:pic>
      <p:sp>
        <p:nvSpPr>
          <p:cNvPr id="37" name="Shape 197"/>
          <p:cNvSpPr/>
          <p:nvPr/>
        </p:nvSpPr>
        <p:spPr>
          <a:xfrm>
            <a:off x="3596609" y="4056594"/>
            <a:ext cx="104676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SaaS APPLICATIONS</a:t>
            </a:r>
          </a:p>
        </p:txBody>
      </p:sp>
      <p:sp>
        <p:nvSpPr>
          <p:cNvPr id="38" name="Shape 377"/>
          <p:cNvSpPr/>
          <p:nvPr/>
        </p:nvSpPr>
        <p:spPr>
          <a:xfrm>
            <a:off x="3532268" y="3132196"/>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 FOR TOOL</a:t>
            </a:r>
          </a:p>
          <a:p>
            <a:pPr lvl="0">
              <a:defRPr sz="1800" b="0">
                <a:solidFill>
                  <a:srgbClr val="000000"/>
                </a:solidFill>
              </a:defRPr>
            </a:pPr>
            <a:endParaRPr sz="800" b="1" dirty="0">
              <a:solidFill>
                <a:srgbClr val="4277BB"/>
              </a:solidFill>
            </a:endParaRPr>
          </a:p>
        </p:txBody>
      </p:sp>
    </p:spTree>
    <p:extLst>
      <p:ext uri="{BB962C8B-B14F-4D97-AF65-F5344CB8AC3E}">
        <p14:creationId xmlns:p14="http://schemas.microsoft.com/office/powerpoint/2010/main" val="176036918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6"/>
          <p:cNvGrpSpPr/>
          <p:nvPr/>
        </p:nvGrpSpPr>
        <p:grpSpPr>
          <a:xfrm>
            <a:off x="6635325" y="1953382"/>
            <a:ext cx="1158479" cy="925557"/>
            <a:chOff x="14382" y="0"/>
            <a:chExt cx="1158478" cy="925555"/>
          </a:xfrm>
        </p:grpSpPr>
        <p:sp>
          <p:nvSpPr>
            <p:cNvPr id="242" name="Shape 242"/>
            <p:cNvSpPr/>
            <p:nvPr/>
          </p:nvSpPr>
          <p:spPr>
            <a:xfrm>
              <a:off x="23258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245"/>
            <p:cNvGrpSpPr/>
            <p:nvPr/>
          </p:nvGrpSpPr>
          <p:grpSpPr>
            <a:xfrm>
              <a:off x="14382" y="178570"/>
              <a:ext cx="1158479" cy="746986"/>
              <a:chOff x="31703" y="165827"/>
              <a:chExt cx="1158478" cy="746984"/>
            </a:xfrm>
          </p:grpSpPr>
          <p:pic>
            <p:nvPicPr>
              <p:cNvPr id="243" name="_-15.png"/>
              <p:cNvPicPr/>
              <p:nvPr/>
            </p:nvPicPr>
            <p:blipFill>
              <a:blip r:embed="rId2">
                <a:extLst/>
              </a:blip>
              <a:srcRect l="22431" t="23447" r="22431" b="23447"/>
              <a:stretch>
                <a:fillRect/>
              </a:stretch>
            </p:blipFill>
            <p:spPr>
              <a:xfrm>
                <a:off x="415970" y="165827"/>
                <a:ext cx="389944" cy="375577"/>
              </a:xfrm>
              <a:prstGeom prst="rect">
                <a:avLst/>
              </a:prstGeom>
              <a:ln w="3175" cap="flat">
                <a:noFill/>
                <a:miter lim="400000"/>
              </a:ln>
              <a:effectLst/>
            </p:spPr>
          </p:pic>
          <p:sp>
            <p:nvSpPr>
              <p:cNvPr id="244" name="Shape 244"/>
              <p:cNvSpPr/>
              <p:nvPr/>
            </p:nvSpPr>
            <p:spPr>
              <a:xfrm>
                <a:off x="31703" y="707231"/>
                <a:ext cx="115847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SERVICE DISCOVERY</a:t>
                </a:r>
              </a:p>
            </p:txBody>
          </p:sp>
        </p:grpSp>
      </p:grpSp>
      <p:grpSp>
        <p:nvGrpSpPr>
          <p:cNvPr id="251" name="Group 251"/>
          <p:cNvGrpSpPr/>
          <p:nvPr/>
        </p:nvGrpSpPr>
        <p:grpSpPr>
          <a:xfrm>
            <a:off x="3619464" y="6043831"/>
            <a:ext cx="969865" cy="1021413"/>
            <a:chOff x="54911" y="9398"/>
            <a:chExt cx="969863" cy="1021411"/>
          </a:xfrm>
        </p:grpSpPr>
        <p:sp>
          <p:nvSpPr>
            <p:cNvPr id="247" name="Shape 247"/>
            <p:cNvSpPr/>
            <p:nvPr/>
          </p:nvSpPr>
          <p:spPr>
            <a:xfrm>
              <a:off x="182516" y="9398"/>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0" name="Group 250"/>
            <p:cNvGrpSpPr/>
            <p:nvPr/>
          </p:nvGrpSpPr>
          <p:grpSpPr>
            <a:xfrm>
              <a:off x="54911" y="129525"/>
              <a:ext cx="969864" cy="901286"/>
              <a:chOff x="68916" y="129525"/>
              <a:chExt cx="969863" cy="901284"/>
            </a:xfrm>
          </p:grpSpPr>
          <p:pic>
            <p:nvPicPr>
              <p:cNvPr id="248" name="_-17.png"/>
              <p:cNvPicPr/>
              <p:nvPr/>
            </p:nvPicPr>
            <p:blipFill>
              <a:blip r:embed="rId3">
                <a:extLst/>
              </a:blip>
              <a:srcRect l="19107" t="18314" r="19107" b="18314"/>
              <a:stretch>
                <a:fillRect/>
              </a:stretch>
            </p:blipFill>
            <p:spPr>
              <a:xfrm>
                <a:off x="335357" y="129525"/>
                <a:ext cx="436966" cy="448181"/>
              </a:xfrm>
              <a:prstGeom prst="rect">
                <a:avLst/>
              </a:prstGeom>
              <a:ln w="3175" cap="flat">
                <a:noFill/>
                <a:miter lim="400000"/>
              </a:ln>
              <a:effectLst/>
            </p:spPr>
          </p:pic>
          <p:sp>
            <p:nvSpPr>
              <p:cNvPr id="249" name="Shape 249"/>
              <p:cNvSpPr/>
              <p:nvPr/>
            </p:nvSpPr>
            <p:spPr>
              <a:xfrm>
                <a:off x="68916" y="698229"/>
                <a:ext cx="96986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INTERSERVICE</a:t>
                </a:r>
              </a:p>
              <a:p>
                <a:pPr lvl="0">
                  <a:defRPr sz="1800"/>
                </a:pPr>
                <a:r>
                  <a:rPr sz="800" b="1">
                    <a:solidFill>
                      <a:srgbClr val="4277BB"/>
                    </a:solidFill>
                    <a:latin typeface="Helvetica"/>
                    <a:ea typeface="Helvetica"/>
                    <a:cs typeface="Helvetica"/>
                    <a:sym typeface="Helvetica"/>
                  </a:rPr>
                  <a:t>COMMUNICATION</a:t>
                </a:r>
              </a:p>
            </p:txBody>
          </p:sp>
        </p:grpSp>
      </p:grpSp>
      <p:grpSp>
        <p:nvGrpSpPr>
          <p:cNvPr id="256" name="Group 256"/>
          <p:cNvGrpSpPr/>
          <p:nvPr/>
        </p:nvGrpSpPr>
        <p:grpSpPr>
          <a:xfrm>
            <a:off x="3747069" y="4704611"/>
            <a:ext cx="707233" cy="894413"/>
            <a:chOff x="0" y="12742"/>
            <a:chExt cx="707231" cy="894411"/>
          </a:xfrm>
        </p:grpSpPr>
        <p:sp>
          <p:nvSpPr>
            <p:cNvPr id="252" name="Shape 252"/>
            <p:cNvSpPr/>
            <p:nvPr/>
          </p:nvSpPr>
          <p:spPr>
            <a:xfrm>
              <a:off x="0" y="12742"/>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255"/>
            <p:cNvGrpSpPr/>
            <p:nvPr/>
          </p:nvGrpSpPr>
          <p:grpSpPr>
            <a:xfrm>
              <a:off x="105390" y="165715"/>
              <a:ext cx="488544" cy="741440"/>
              <a:chOff x="105390" y="165715"/>
              <a:chExt cx="488542" cy="741439"/>
            </a:xfrm>
          </p:grpSpPr>
          <p:pic>
            <p:nvPicPr>
              <p:cNvPr id="253" name="_-18.png"/>
              <p:cNvPicPr/>
              <p:nvPr/>
            </p:nvPicPr>
            <p:blipFill>
              <a:blip r:embed="rId4">
                <a:extLst/>
              </a:blip>
              <a:srcRect l="14901" t="23726" r="16019" b="18099"/>
              <a:stretch>
                <a:fillRect/>
              </a:stretch>
            </p:blipFill>
            <p:spPr>
              <a:xfrm>
                <a:off x="105390" y="165715"/>
                <a:ext cx="488544" cy="409783"/>
              </a:xfrm>
              <a:prstGeom prst="rect">
                <a:avLst/>
              </a:prstGeom>
              <a:ln w="3175" cap="flat">
                <a:noFill/>
                <a:miter lim="400000"/>
              </a:ln>
              <a:effectLst/>
            </p:spPr>
          </p:pic>
          <p:sp>
            <p:nvSpPr>
              <p:cNvPr id="254" name="Shape 254"/>
              <p:cNvSpPr/>
              <p:nvPr/>
            </p:nvSpPr>
            <p:spPr>
              <a:xfrm>
                <a:off x="203522" y="701573"/>
                <a:ext cx="3001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VPN</a:t>
                </a:r>
              </a:p>
            </p:txBody>
          </p:sp>
        </p:grpSp>
      </p:grpSp>
      <p:grpSp>
        <p:nvGrpSpPr>
          <p:cNvPr id="261" name="Group 261"/>
          <p:cNvGrpSpPr/>
          <p:nvPr/>
        </p:nvGrpSpPr>
        <p:grpSpPr>
          <a:xfrm>
            <a:off x="3674804" y="3303935"/>
            <a:ext cx="879675" cy="1039814"/>
            <a:chOff x="49274" y="0"/>
            <a:chExt cx="879673" cy="1039812"/>
          </a:xfrm>
        </p:grpSpPr>
        <p:sp>
          <p:nvSpPr>
            <p:cNvPr id="257" name="Shape 257"/>
            <p:cNvSpPr/>
            <p:nvPr/>
          </p:nvSpPr>
          <p:spPr>
            <a:xfrm>
              <a:off x="128073"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260"/>
            <p:cNvGrpSpPr/>
            <p:nvPr/>
          </p:nvGrpSpPr>
          <p:grpSpPr>
            <a:xfrm>
              <a:off x="49274" y="174320"/>
              <a:ext cx="879674" cy="865493"/>
              <a:chOff x="61694" y="174320"/>
              <a:chExt cx="879673" cy="865492"/>
            </a:xfrm>
          </p:grpSpPr>
          <p:pic>
            <p:nvPicPr>
              <p:cNvPr id="258" name="_-14.png"/>
              <p:cNvPicPr/>
              <p:nvPr/>
            </p:nvPicPr>
            <p:blipFill>
              <a:blip r:embed="rId5">
                <a:extLst/>
              </a:blip>
              <a:srcRect l="17846" t="24648" r="17846" b="24648"/>
              <a:stretch>
                <a:fillRect/>
              </a:stretch>
            </p:blipFill>
            <p:spPr>
              <a:xfrm>
                <a:off x="266711" y="174320"/>
                <a:ext cx="454796" cy="358592"/>
              </a:xfrm>
              <a:prstGeom prst="rect">
                <a:avLst/>
              </a:prstGeom>
              <a:ln w="3175" cap="flat">
                <a:noFill/>
                <a:miter lim="400000"/>
              </a:ln>
              <a:effectLst/>
            </p:spPr>
          </p:pic>
          <p:sp>
            <p:nvSpPr>
              <p:cNvPr id="259" name="Shape 259"/>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266" name="Group 266"/>
          <p:cNvGrpSpPr/>
          <p:nvPr/>
        </p:nvGrpSpPr>
        <p:grpSpPr>
          <a:xfrm>
            <a:off x="3529547" y="1905000"/>
            <a:ext cx="1073499" cy="1039814"/>
            <a:chOff x="61388" y="0"/>
            <a:chExt cx="1073497" cy="1039812"/>
          </a:xfrm>
        </p:grpSpPr>
        <p:sp>
          <p:nvSpPr>
            <p:cNvPr id="262" name="Shape 262"/>
            <p:cNvSpPr/>
            <p:nvPr/>
          </p:nvSpPr>
          <p:spPr>
            <a:xfrm>
              <a:off x="28564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65"/>
            <p:cNvGrpSpPr/>
            <p:nvPr/>
          </p:nvGrpSpPr>
          <p:grpSpPr>
            <a:xfrm>
              <a:off x="61388" y="125481"/>
              <a:ext cx="1073498" cy="914332"/>
              <a:chOff x="77215" y="125481"/>
              <a:chExt cx="1073497" cy="914330"/>
            </a:xfrm>
          </p:grpSpPr>
          <p:pic>
            <p:nvPicPr>
              <p:cNvPr id="263" name="_-12.png"/>
              <p:cNvPicPr/>
              <p:nvPr/>
            </p:nvPicPr>
            <p:blipFill>
              <a:blip r:embed="rId6">
                <a:extLst/>
              </a:blip>
              <a:srcRect l="21926" t="17742" r="21926" b="17742"/>
              <a:stretch>
                <a:fillRect/>
              </a:stretch>
            </p:blipFill>
            <p:spPr>
              <a:xfrm>
                <a:off x="452826" y="125481"/>
                <a:ext cx="397094" cy="456269"/>
              </a:xfrm>
              <a:prstGeom prst="rect">
                <a:avLst/>
              </a:prstGeom>
              <a:ln w="3175" cap="flat">
                <a:noFill/>
                <a:miter lim="400000"/>
              </a:ln>
              <a:effectLst/>
            </p:spPr>
          </p:pic>
          <p:sp>
            <p:nvSpPr>
              <p:cNvPr id="264" name="Shape 264"/>
              <p:cNvSpPr/>
              <p:nvPr/>
            </p:nvSpPr>
            <p:spPr>
              <a:xfrm>
                <a:off x="77215" y="707231"/>
                <a:ext cx="1073498"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PROVIDER</a:t>
                </a:r>
              </a:p>
              <a:p>
                <a:pPr lvl="0">
                  <a:defRPr sz="1800"/>
                </a:pPr>
                <a:r>
                  <a:rPr sz="800" b="1">
                    <a:solidFill>
                      <a:srgbClr val="4277BB"/>
                    </a:solidFill>
                    <a:latin typeface="Helvetica"/>
                    <a:ea typeface="Helvetica"/>
                    <a:cs typeface="Helvetica"/>
                    <a:sym typeface="Helvetica"/>
                  </a:rPr>
                  <a:t>NETWORK</a:t>
                </a:r>
              </a:p>
            </p:txBody>
          </p:sp>
        </p:grpSp>
      </p:grpSp>
      <p:grpSp>
        <p:nvGrpSpPr>
          <p:cNvPr id="271" name="Group 271"/>
          <p:cNvGrpSpPr/>
          <p:nvPr/>
        </p:nvGrpSpPr>
        <p:grpSpPr>
          <a:xfrm>
            <a:off x="289845" y="6043831"/>
            <a:ext cx="977405" cy="912814"/>
            <a:chOff x="55382" y="0"/>
            <a:chExt cx="977403" cy="912812"/>
          </a:xfrm>
        </p:grpSpPr>
        <p:sp>
          <p:nvSpPr>
            <p:cNvPr id="267"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0" name="Group 270"/>
            <p:cNvGrpSpPr/>
            <p:nvPr/>
          </p:nvGrpSpPr>
          <p:grpSpPr>
            <a:xfrm>
              <a:off x="55382" y="135400"/>
              <a:ext cx="977405" cy="777413"/>
              <a:chOff x="69520" y="135400"/>
              <a:chExt cx="977403" cy="777412"/>
            </a:xfrm>
          </p:grpSpPr>
          <p:pic>
            <p:nvPicPr>
              <p:cNvPr id="268" name="_-16.png"/>
              <p:cNvPicPr/>
              <p:nvPr/>
            </p:nvPicPr>
            <p:blipFill>
              <a:blip r:embed="rId7">
                <a:extLst/>
              </a:blip>
              <a:srcRect l="26965" t="19145" r="26965" b="19145"/>
              <a:stretch>
                <a:fillRect/>
              </a:stretch>
            </p:blipFill>
            <p:spPr>
              <a:xfrm>
                <a:off x="387909" y="135400"/>
                <a:ext cx="325809" cy="436431"/>
              </a:xfrm>
              <a:prstGeom prst="rect">
                <a:avLst/>
              </a:prstGeom>
              <a:ln w="3175" cap="flat">
                <a:noFill/>
                <a:miter lim="400000"/>
              </a:ln>
              <a:effectLst/>
            </p:spPr>
          </p:pic>
          <p:sp>
            <p:nvSpPr>
              <p:cNvPr id="269" name="Shape 269"/>
              <p:cNvSpPr/>
              <p:nvPr/>
            </p:nvSpPr>
            <p:spPr>
              <a:xfrm>
                <a:off x="69520" y="707231"/>
                <a:ext cx="977405"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LOAD BALANCER</a:t>
                </a:r>
              </a:p>
            </p:txBody>
          </p:sp>
        </p:grpSp>
      </p:grpSp>
      <p:grpSp>
        <p:nvGrpSpPr>
          <p:cNvPr id="276" name="Group 276"/>
          <p:cNvGrpSpPr/>
          <p:nvPr/>
        </p:nvGrpSpPr>
        <p:grpSpPr>
          <a:xfrm>
            <a:off x="394759" y="4656919"/>
            <a:ext cx="707232" cy="912813"/>
            <a:chOff x="0" y="0"/>
            <a:chExt cx="707231" cy="912812"/>
          </a:xfrm>
        </p:grpSpPr>
        <p:sp>
          <p:nvSpPr>
            <p:cNvPr id="272" name="Shape 2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5" name="Group 275"/>
            <p:cNvGrpSpPr/>
            <p:nvPr/>
          </p:nvGrpSpPr>
          <p:grpSpPr>
            <a:xfrm>
              <a:off x="63797" y="165973"/>
              <a:ext cx="599283" cy="746840"/>
              <a:chOff x="61396" y="165973"/>
              <a:chExt cx="599281" cy="746839"/>
            </a:xfrm>
          </p:grpSpPr>
          <p:pic>
            <p:nvPicPr>
              <p:cNvPr id="273" name="_-13.png"/>
              <p:cNvPicPr/>
              <p:nvPr/>
            </p:nvPicPr>
            <p:blipFill>
              <a:blip r:embed="rId8">
                <a:extLst/>
              </a:blip>
              <a:srcRect l="19624" t="23468" r="19624" b="23468"/>
              <a:stretch>
                <a:fillRect/>
              </a:stretch>
            </p:blipFill>
            <p:spPr>
              <a:xfrm>
                <a:off x="138787" y="165973"/>
                <a:ext cx="429658" cy="375286"/>
              </a:xfrm>
              <a:prstGeom prst="rect">
                <a:avLst/>
              </a:prstGeom>
              <a:ln w="3175" cap="flat">
                <a:noFill/>
                <a:miter lim="400000"/>
              </a:ln>
              <a:effectLst/>
            </p:spPr>
          </p:pic>
          <p:sp>
            <p:nvSpPr>
              <p:cNvPr id="274" name="Shape 274"/>
              <p:cNvSpPr/>
              <p:nvPr/>
            </p:nvSpPr>
            <p:spPr>
              <a:xfrm>
                <a:off x="61396" y="707231"/>
                <a:ext cx="599282"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BACKEND</a:t>
                </a:r>
              </a:p>
            </p:txBody>
          </p:sp>
        </p:grpSp>
      </p:grpSp>
      <p:grpSp>
        <p:nvGrpSpPr>
          <p:cNvPr id="281" name="Group 281"/>
          <p:cNvGrpSpPr/>
          <p:nvPr/>
        </p:nvGrpSpPr>
        <p:grpSpPr>
          <a:xfrm>
            <a:off x="168838" y="3324587"/>
            <a:ext cx="1178720" cy="1049636"/>
            <a:chOff x="67964" y="0"/>
            <a:chExt cx="1178718" cy="1049635"/>
          </a:xfrm>
        </p:grpSpPr>
        <p:sp>
          <p:nvSpPr>
            <p:cNvPr id="27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0" name="Group 280"/>
            <p:cNvGrpSpPr/>
            <p:nvPr/>
          </p:nvGrpSpPr>
          <p:grpSpPr>
            <a:xfrm>
              <a:off x="67964" y="116277"/>
              <a:ext cx="1178720" cy="933359"/>
              <a:chOff x="85641" y="106455"/>
              <a:chExt cx="1178718" cy="933357"/>
            </a:xfrm>
          </p:grpSpPr>
          <p:pic>
            <p:nvPicPr>
              <p:cNvPr id="278" name="_-11.png"/>
              <p:cNvPicPr/>
              <p:nvPr/>
            </p:nvPicPr>
            <p:blipFill>
              <a:blip r:embed="rId9">
                <a:extLst/>
              </a:blip>
              <a:srcRect l="10614" t="15052" r="10614" b="23720"/>
              <a:stretch>
                <a:fillRect/>
              </a:stretch>
            </p:blipFill>
            <p:spPr>
              <a:xfrm>
                <a:off x="387925" y="106455"/>
                <a:ext cx="559330" cy="433018"/>
              </a:xfrm>
              <a:prstGeom prst="rect">
                <a:avLst/>
              </a:prstGeom>
              <a:ln w="3175" cap="flat">
                <a:noFill/>
                <a:miter lim="400000"/>
              </a:ln>
              <a:effectLst/>
            </p:spPr>
          </p:pic>
          <p:sp>
            <p:nvSpPr>
              <p:cNvPr id="279"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5" name="Group 4"/>
          <p:cNvGrpSpPr/>
          <p:nvPr/>
        </p:nvGrpSpPr>
        <p:grpSpPr>
          <a:xfrm>
            <a:off x="289845" y="1947074"/>
            <a:ext cx="919463" cy="922637"/>
            <a:chOff x="289845" y="1947074"/>
            <a:chExt cx="919463" cy="922637"/>
          </a:xfrm>
        </p:grpSpPr>
        <p:sp>
          <p:nvSpPr>
            <p:cNvPr id="282" name="Shape 282"/>
            <p:cNvSpPr/>
            <p:nvPr/>
          </p:nvSpPr>
          <p:spPr>
            <a:xfrm>
              <a:off x="386136" y="194707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5" name="Group 285"/>
            <p:cNvGrpSpPr/>
            <p:nvPr/>
          </p:nvGrpSpPr>
          <p:grpSpPr>
            <a:xfrm>
              <a:off x="289845" y="2084200"/>
              <a:ext cx="919463" cy="785511"/>
              <a:chOff x="64880" y="127304"/>
              <a:chExt cx="919460" cy="785508"/>
            </a:xfrm>
          </p:grpSpPr>
          <p:pic>
            <p:nvPicPr>
              <p:cNvPr id="283" name="_-10.png"/>
              <p:cNvPicPr/>
              <p:nvPr/>
            </p:nvPicPr>
            <p:blipFill>
              <a:blip r:embed="rId10">
                <a:extLst/>
              </a:blip>
              <a:srcRect l="18106" t="18000" r="18106" b="18000"/>
              <a:stretch>
                <a:fillRect/>
              </a:stretch>
            </p:blipFill>
            <p:spPr>
              <a:xfrm>
                <a:off x="291644" y="127304"/>
                <a:ext cx="451116" cy="452624"/>
              </a:xfrm>
              <a:prstGeom prst="rect">
                <a:avLst/>
              </a:prstGeom>
              <a:ln w="3175" cap="flat">
                <a:noFill/>
                <a:miter lim="400000"/>
              </a:ln>
              <a:effectLst/>
            </p:spPr>
          </p:pic>
          <p:sp>
            <p:nvSpPr>
              <p:cNvPr id="284"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Icons</a:t>
            </a:r>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90" name="Shape 290"/>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Services needed to allow data to flow safely from the Internet.</a:t>
            </a:r>
          </a:p>
        </p:txBody>
      </p:sp>
      <p:sp>
        <p:nvSpPr>
          <p:cNvPr id="291" name="Shape 291"/>
          <p:cNvSpPr/>
          <p:nvPr/>
        </p:nvSpPr>
        <p:spPr>
          <a:xfrm>
            <a:off x="1298938" y="3192414"/>
            <a:ext cx="20497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Connect securely between micro-services running in the cloud and data/applications running </a:t>
            </a:r>
            <a:r>
              <a:rPr sz="1000" smtClean="0"/>
              <a:t>on-premise</a:t>
            </a:r>
            <a:r>
              <a:rPr lang="en-US" sz="1000" smtClean="0"/>
              <a:t>s</a:t>
            </a:r>
            <a:r>
              <a:rPr sz="1000" smtClean="0"/>
              <a:t> </a:t>
            </a:r>
            <a:r>
              <a:rPr sz="1000"/>
              <a:t>or in other clouds.</a:t>
            </a:r>
          </a:p>
        </p:txBody>
      </p:sp>
      <p:sp>
        <p:nvSpPr>
          <p:cNvPr id="292" name="Shape 292"/>
          <p:cNvSpPr/>
          <p:nvPr/>
        </p:nvSpPr>
        <p:spPr>
          <a:xfrm>
            <a:off x="1298938" y="4617440"/>
            <a:ext cx="2049790" cy="1012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notifications, location services, application security, data synch).</a:t>
            </a:r>
          </a:p>
        </p:txBody>
      </p:sp>
      <p:sp>
        <p:nvSpPr>
          <p:cNvPr id="293" name="Shape 293"/>
          <p:cNvSpPr/>
          <p:nvPr/>
        </p:nvSpPr>
        <p:spPr>
          <a:xfrm>
            <a:off x="1298938" y="6052405"/>
            <a:ext cx="2049790"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 load and availability across multiple microservices instances.</a:t>
            </a:r>
          </a:p>
        </p:txBody>
      </p:sp>
      <p:sp>
        <p:nvSpPr>
          <p:cNvPr id="294" name="Shape 294"/>
          <p:cNvSpPr/>
          <p:nvPr/>
        </p:nvSpPr>
        <p:spPr>
          <a:xfrm>
            <a:off x="4736462" y="3291235"/>
            <a:ext cx="1709676"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295" name="Shape 295"/>
          <p:cNvSpPr/>
          <p:nvPr/>
        </p:nvSpPr>
        <p:spPr>
          <a:xfrm>
            <a:off x="4736462" y="4660325"/>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constructed by public wires to connect to a private network, such as a company’s internal network.</a:t>
            </a:r>
          </a:p>
        </p:txBody>
      </p:sp>
      <p:sp>
        <p:nvSpPr>
          <p:cNvPr id="296" name="Shape 296"/>
          <p:cNvSpPr/>
          <p:nvPr/>
        </p:nvSpPr>
        <p:spPr>
          <a:xfrm>
            <a:off x="4736462" y="6108745"/>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Synchronous and asynchronous (message bus) communication among microservices.</a:t>
            </a:r>
          </a:p>
        </p:txBody>
      </p:sp>
      <p:sp>
        <p:nvSpPr>
          <p:cNvPr id="297" name="Shape 297"/>
          <p:cNvSpPr/>
          <p:nvPr/>
        </p:nvSpPr>
        <p:spPr>
          <a:xfrm>
            <a:off x="7837268" y="2021387"/>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Enables lookup of available microservices.</a:t>
            </a:r>
          </a:p>
        </p:txBody>
      </p:sp>
      <p:sp>
        <p:nvSpPr>
          <p:cNvPr id="302" name="Shape 302"/>
          <p:cNvSpPr/>
          <p:nvPr/>
        </p:nvSpPr>
        <p:spPr>
          <a:xfrm>
            <a:off x="4736462" y="2097587"/>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Wireless service provider, carrier or cellular company. Provider of wireless communications.</a:t>
            </a:r>
          </a:p>
        </p:txBody>
      </p:sp>
      <p:grpSp>
        <p:nvGrpSpPr>
          <p:cNvPr id="2" name="Group 1"/>
          <p:cNvGrpSpPr/>
          <p:nvPr/>
        </p:nvGrpSpPr>
        <p:grpSpPr>
          <a:xfrm>
            <a:off x="6747507" y="3177598"/>
            <a:ext cx="944169" cy="1025984"/>
            <a:chOff x="6721762" y="3138396"/>
            <a:chExt cx="944169" cy="1025984"/>
          </a:xfrm>
        </p:grpSpPr>
        <p:sp>
          <p:nvSpPr>
            <p:cNvPr id="64" name="Shape 529"/>
            <p:cNvSpPr/>
            <p:nvPr/>
          </p:nvSpPr>
          <p:spPr>
            <a:xfrm>
              <a:off x="6824587" y="321092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6721762" y="3918159"/>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INFRASTRUCTURE</a:t>
              </a:r>
            </a:p>
          </p:txBody>
        </p:sp>
        <p:pic>
          <p:nvPicPr>
            <p:cNvPr id="66" name="Picture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1967" y="3138396"/>
              <a:ext cx="707136" cy="725424"/>
            </a:xfrm>
            <a:prstGeom prst="rect">
              <a:avLst/>
            </a:prstGeom>
          </p:spPr>
        </p:pic>
      </p:grpSp>
      <p:sp>
        <p:nvSpPr>
          <p:cNvPr id="67" name="Shape 535"/>
          <p:cNvSpPr/>
          <p:nvPr/>
        </p:nvSpPr>
        <p:spPr>
          <a:xfrm>
            <a:off x="7859617" y="3165242"/>
            <a:ext cx="1976190" cy="102592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Reflects the physical infrastructure with three different components: compute virtualization, storage virtualization, and network virtualization.</a:t>
            </a:r>
            <a:endParaRPr sz="1000" dirty="0"/>
          </a:p>
        </p:txBody>
      </p:sp>
      <p:grpSp>
        <p:nvGrpSpPr>
          <p:cNvPr id="3" name="Group 2"/>
          <p:cNvGrpSpPr/>
          <p:nvPr/>
        </p:nvGrpSpPr>
        <p:grpSpPr>
          <a:xfrm>
            <a:off x="6751275" y="4556014"/>
            <a:ext cx="944169" cy="953454"/>
            <a:chOff x="6721762" y="4542106"/>
            <a:chExt cx="944169" cy="953454"/>
          </a:xfrm>
        </p:grpSpPr>
        <p:sp>
          <p:nvSpPr>
            <p:cNvPr id="70" name="Shape 529"/>
            <p:cNvSpPr/>
            <p:nvPr/>
          </p:nvSpPr>
          <p:spPr>
            <a:xfrm>
              <a:off x="6824587" y="45421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1" name="Shape 530"/>
            <p:cNvSpPr/>
            <p:nvPr/>
          </p:nvSpPr>
          <p:spPr>
            <a:xfrm>
              <a:off x="6721762" y="5249339"/>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lang="en-US" sz="800" b="1" dirty="0" smtClean="0">
                  <a:solidFill>
                    <a:srgbClr val="4277BB"/>
                  </a:solidFill>
                </a:rPr>
                <a:t>INFRASTRUCTURE</a:t>
              </a:r>
            </a:p>
          </p:txBody>
        </p:sp>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568" y="4578464"/>
              <a:ext cx="637270" cy="617198"/>
            </a:xfrm>
            <a:prstGeom prst="rect">
              <a:avLst/>
            </a:prstGeom>
          </p:spPr>
        </p:pic>
      </p:grpSp>
      <p:sp>
        <p:nvSpPr>
          <p:cNvPr id="73" name="Shape 535"/>
          <p:cNvSpPr/>
          <p:nvPr/>
        </p:nvSpPr>
        <p:spPr>
          <a:xfrm>
            <a:off x="7859617" y="4645482"/>
            <a:ext cx="19761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Includes compute, storage, and network. The compute and storage areas are combined in the cluster architecture. </a:t>
            </a:r>
            <a:endParaRPr sz="1000" dirty="0"/>
          </a:p>
        </p:txBody>
      </p:sp>
      <p:grpSp>
        <p:nvGrpSpPr>
          <p:cNvPr id="4" name="Group 3"/>
          <p:cNvGrpSpPr/>
          <p:nvPr/>
        </p:nvGrpSpPr>
        <p:grpSpPr>
          <a:xfrm>
            <a:off x="6728298" y="5985840"/>
            <a:ext cx="944169" cy="953454"/>
            <a:chOff x="6635325" y="5985294"/>
            <a:chExt cx="944169" cy="953454"/>
          </a:xfrm>
        </p:grpSpPr>
        <p:sp>
          <p:nvSpPr>
            <p:cNvPr id="81" name="Shape 529"/>
            <p:cNvSpPr/>
            <p:nvPr/>
          </p:nvSpPr>
          <p:spPr>
            <a:xfrm>
              <a:off x="6738149" y="598529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2" name="Shape 530"/>
            <p:cNvSpPr/>
            <p:nvPr/>
          </p:nvSpPr>
          <p:spPr>
            <a:xfrm>
              <a:off x="6635325" y="6692527"/>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INFRASTRUCTURE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83" name="Picture 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73130" y="6040680"/>
              <a:ext cx="658368" cy="505968"/>
            </a:xfrm>
            <a:prstGeom prst="rect">
              <a:avLst/>
            </a:prstGeom>
          </p:spPr>
        </p:pic>
      </p:grpSp>
      <p:sp>
        <p:nvSpPr>
          <p:cNvPr id="84" name="Shape 535"/>
          <p:cNvSpPr/>
          <p:nvPr/>
        </p:nvSpPr>
        <p:spPr>
          <a:xfrm>
            <a:off x="7859617" y="5949606"/>
            <a:ext cx="1976190" cy="102592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Manages compute, network, and storage virtual resources provided by the lower layer. It also provides consolidation services to the upper layers for operational services.</a:t>
            </a:r>
            <a:endParaRPr sz="1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a:t>
            </a:r>
            <a:r>
              <a:rPr sz="2400" smtClean="0"/>
              <a:t>Icons</a:t>
            </a:r>
            <a:r>
              <a:rPr lang="en-US" sz="2400" smtClean="0"/>
              <a:t> (continued)</a:t>
            </a:r>
            <a:endParaRPr sz="2400"/>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25488"/>
            <a:ext cx="746999" cy="953454"/>
            <a:chOff x="369887" y="1925488"/>
            <a:chExt cx="746999" cy="953454"/>
          </a:xfrm>
        </p:grpSpPr>
        <p:sp>
          <p:nvSpPr>
            <p:cNvPr id="64" name="Shape 529"/>
            <p:cNvSpPr/>
            <p:nvPr/>
          </p:nvSpPr>
          <p:spPr>
            <a:xfrm>
              <a:off x="374126" y="192548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369887" y="2632721"/>
              <a:ext cx="7469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OPERATIONAL</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86" y="2023073"/>
              <a:ext cx="591312" cy="512064"/>
            </a:xfrm>
            <a:prstGeom prst="rect">
              <a:avLst/>
            </a:prstGeom>
          </p:spPr>
        </p:pic>
      </p:grpSp>
      <p:sp>
        <p:nvSpPr>
          <p:cNvPr id="67" name="Shape 535"/>
          <p:cNvSpPr/>
          <p:nvPr/>
        </p:nvSpPr>
        <p:spPr>
          <a:xfrm>
            <a:off x="1332184" y="1937012"/>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monitoring, patching, log consolidation, log analysis, disaster recovery, and backup services for the cloud management platform.</a:t>
            </a:r>
            <a:endParaRPr sz="1000" dirty="0"/>
          </a:p>
        </p:txBody>
      </p:sp>
      <p:grpSp>
        <p:nvGrpSpPr>
          <p:cNvPr id="3" name="Group 2"/>
          <p:cNvGrpSpPr/>
          <p:nvPr/>
        </p:nvGrpSpPr>
        <p:grpSpPr>
          <a:xfrm>
            <a:off x="369887" y="3291235"/>
            <a:ext cx="707233" cy="943949"/>
            <a:chOff x="369887" y="3291235"/>
            <a:chExt cx="707233" cy="943949"/>
          </a:xfrm>
        </p:grpSpPr>
        <p:grpSp>
          <p:nvGrpSpPr>
            <p:cNvPr id="71" name="Group 300"/>
            <p:cNvGrpSpPr/>
            <p:nvPr/>
          </p:nvGrpSpPr>
          <p:grpSpPr>
            <a:xfrm>
              <a:off x="369887" y="3291235"/>
              <a:ext cx="707233" cy="943949"/>
              <a:chOff x="1694" y="9504"/>
              <a:chExt cx="707232" cy="943947"/>
            </a:xfrm>
          </p:grpSpPr>
          <p:sp>
            <p:nvSpPr>
              <p:cNvPr id="73"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4" name="Shape 299"/>
              <p:cNvSpPr/>
              <p:nvPr/>
            </p:nvSpPr>
            <p:spPr>
              <a:xfrm>
                <a:off x="93126" y="707231"/>
                <a:ext cx="5209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02" y="3383984"/>
              <a:ext cx="292608" cy="445008"/>
            </a:xfrm>
            <a:prstGeom prst="rect">
              <a:avLst/>
            </a:prstGeom>
          </p:spPr>
        </p:pic>
      </p:grpSp>
      <p:grpSp>
        <p:nvGrpSpPr>
          <p:cNvPr id="4" name="Group 3"/>
          <p:cNvGrpSpPr/>
          <p:nvPr/>
        </p:nvGrpSpPr>
        <p:grpSpPr>
          <a:xfrm>
            <a:off x="343489" y="4527896"/>
            <a:ext cx="707233" cy="943949"/>
            <a:chOff x="355681" y="4515704"/>
            <a:chExt cx="707233" cy="943949"/>
          </a:xfrm>
        </p:grpSpPr>
        <p:grpSp>
          <p:nvGrpSpPr>
            <p:cNvPr id="17" name="Group 300"/>
            <p:cNvGrpSpPr/>
            <p:nvPr/>
          </p:nvGrpSpPr>
          <p:grpSpPr>
            <a:xfrm>
              <a:off x="355681" y="4515704"/>
              <a:ext cx="707233" cy="943949"/>
              <a:chOff x="1694" y="9504"/>
              <a:chExt cx="707232" cy="943947"/>
            </a:xfrm>
          </p:grpSpPr>
          <p:sp>
            <p:nvSpPr>
              <p:cNvPr id="18"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 name="Shape 299"/>
              <p:cNvSpPr/>
              <p:nvPr/>
            </p:nvSpPr>
            <p:spPr>
              <a:xfrm>
                <a:off x="182092" y="707231"/>
                <a:ext cx="34304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FEED</a:t>
                </a:r>
              </a:p>
            </p:txBody>
          </p: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53" y="4626824"/>
              <a:ext cx="463296" cy="475488"/>
            </a:xfrm>
            <a:prstGeom prst="rect">
              <a:avLst/>
            </a:prstGeom>
          </p:spPr>
        </p:pic>
      </p:grpSp>
      <p:sp>
        <p:nvSpPr>
          <p:cNvPr id="22" name="Shape 535"/>
          <p:cNvSpPr/>
          <p:nvPr/>
        </p:nvSpPr>
        <p:spPr>
          <a:xfrm>
            <a:off x="1282735" y="4590818"/>
            <a:ext cx="1976190"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endParaRPr sz="1000"/>
          </a:p>
        </p:txBody>
      </p:sp>
      <p:sp>
        <p:nvSpPr>
          <p:cNvPr id="25" name="Shape 358"/>
          <p:cNvSpPr/>
          <p:nvPr/>
        </p:nvSpPr>
        <p:spPr>
          <a:xfrm>
            <a:off x="1337355" y="347844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6" name="Shape 358"/>
          <p:cNvSpPr/>
          <p:nvPr/>
        </p:nvSpPr>
        <p:spPr>
          <a:xfrm>
            <a:off x="1300779" y="477079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3" name="Group 22"/>
          <p:cNvGrpSpPr/>
          <p:nvPr/>
        </p:nvGrpSpPr>
        <p:grpSpPr>
          <a:xfrm>
            <a:off x="359565" y="5941634"/>
            <a:ext cx="707235" cy="840166"/>
            <a:chOff x="6845302" y="4135798"/>
            <a:chExt cx="707235" cy="840166"/>
          </a:xfrm>
        </p:grpSpPr>
        <p:sp>
          <p:nvSpPr>
            <p:cNvPr id="24" name="Shape 282"/>
            <p:cNvSpPr/>
            <p:nvPr/>
          </p:nvSpPr>
          <p:spPr>
            <a:xfrm>
              <a:off x="6845302" y="413579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480" y="4193973"/>
              <a:ext cx="640080" cy="560832"/>
            </a:xfrm>
            <a:prstGeom prst="rect">
              <a:avLst/>
            </a:prstGeom>
          </p:spPr>
        </p:pic>
        <p:sp>
          <p:nvSpPr>
            <p:cNvPr id="28" name="Shape 284"/>
            <p:cNvSpPr/>
            <p:nvPr/>
          </p:nvSpPr>
          <p:spPr>
            <a:xfrm>
              <a:off x="6871314" y="4852853"/>
              <a:ext cx="67486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HYPERVISOR</a:t>
              </a:r>
              <a:endParaRPr sz="800" b="1" dirty="0">
                <a:solidFill>
                  <a:srgbClr val="4277BB"/>
                </a:solidFill>
              </a:endParaRPr>
            </a:p>
          </p:txBody>
        </p:sp>
      </p:grpSp>
      <p:grpSp>
        <p:nvGrpSpPr>
          <p:cNvPr id="29" name="Group 28"/>
          <p:cNvGrpSpPr/>
          <p:nvPr/>
        </p:nvGrpSpPr>
        <p:grpSpPr>
          <a:xfrm>
            <a:off x="3352800" y="1905000"/>
            <a:ext cx="707235" cy="840166"/>
            <a:chOff x="6874485" y="5128020"/>
            <a:chExt cx="707235" cy="840166"/>
          </a:xfrm>
        </p:grpSpPr>
        <p:sp>
          <p:nvSpPr>
            <p:cNvPr id="30" name="Shape 282"/>
            <p:cNvSpPr/>
            <p:nvPr/>
          </p:nvSpPr>
          <p:spPr>
            <a:xfrm>
              <a:off x="6874485" y="51280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1219" y="5186195"/>
              <a:ext cx="536448" cy="548640"/>
            </a:xfrm>
            <a:prstGeom prst="rect">
              <a:avLst/>
            </a:prstGeom>
          </p:spPr>
        </p:pic>
        <p:sp>
          <p:nvSpPr>
            <p:cNvPr id="32" name="Shape 284"/>
            <p:cNvSpPr/>
            <p:nvPr/>
          </p:nvSpPr>
          <p:spPr>
            <a:xfrm>
              <a:off x="7131326" y="5845075"/>
              <a:ext cx="21320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IaaS</a:t>
              </a:r>
              <a:endParaRPr sz="800" b="1" dirty="0">
                <a:solidFill>
                  <a:srgbClr val="4277BB"/>
                </a:solidFill>
              </a:endParaRPr>
            </a:p>
          </p:txBody>
        </p:sp>
      </p:grpSp>
      <p:grpSp>
        <p:nvGrpSpPr>
          <p:cNvPr id="33" name="Group 32"/>
          <p:cNvGrpSpPr/>
          <p:nvPr/>
        </p:nvGrpSpPr>
        <p:grpSpPr>
          <a:xfrm>
            <a:off x="3352800" y="3314700"/>
            <a:ext cx="707235" cy="840166"/>
            <a:chOff x="2032056" y="1049300"/>
            <a:chExt cx="707235" cy="840166"/>
          </a:xfrm>
        </p:grpSpPr>
        <p:sp>
          <p:nvSpPr>
            <p:cNvPr id="34" name="Shape 282"/>
            <p:cNvSpPr/>
            <p:nvPr/>
          </p:nvSpPr>
          <p:spPr>
            <a:xfrm>
              <a:off x="2032056" y="104930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6225" y="1052241"/>
              <a:ext cx="599473" cy="656320"/>
            </a:xfrm>
            <a:prstGeom prst="rect">
              <a:avLst/>
            </a:prstGeom>
          </p:spPr>
        </p:pic>
        <p:sp>
          <p:nvSpPr>
            <p:cNvPr id="36" name="Shape 284"/>
            <p:cNvSpPr/>
            <p:nvPr/>
          </p:nvSpPr>
          <p:spPr>
            <a:xfrm>
              <a:off x="2072493" y="1766355"/>
              <a:ext cx="64601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ON PREMISE</a:t>
              </a:r>
              <a:endParaRPr sz="800" b="1" dirty="0">
                <a:solidFill>
                  <a:srgbClr val="4277BB"/>
                </a:solidFill>
              </a:endParaRPr>
            </a:p>
          </p:txBody>
        </p:sp>
      </p:grpSp>
      <p:grpSp>
        <p:nvGrpSpPr>
          <p:cNvPr id="37" name="Group 36"/>
          <p:cNvGrpSpPr/>
          <p:nvPr/>
        </p:nvGrpSpPr>
        <p:grpSpPr>
          <a:xfrm>
            <a:off x="5638800" y="1905000"/>
            <a:ext cx="707234" cy="990810"/>
            <a:chOff x="0" y="6012711"/>
            <a:chExt cx="707234" cy="990810"/>
          </a:xfrm>
        </p:grpSpPr>
        <p:sp>
          <p:nvSpPr>
            <p:cNvPr id="38" name="Shape 252"/>
            <p:cNvSpPr/>
            <p:nvPr/>
          </p:nvSpPr>
          <p:spPr>
            <a:xfrm>
              <a:off x="0" y="60127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9" name="Shape 254"/>
            <p:cNvSpPr/>
            <p:nvPr/>
          </p:nvSpPr>
          <p:spPr>
            <a:xfrm>
              <a:off x="94140" y="6757300"/>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KEY </a:t>
              </a:r>
            </a:p>
            <a:p>
              <a:pPr lvl="0">
                <a:defRPr sz="1800" b="0">
                  <a:solidFill>
                    <a:srgbClr val="000000"/>
                  </a:solidFill>
                </a:defRPr>
              </a:pPr>
              <a:r>
                <a:rPr lang="en-US" sz="800" b="1" dirty="0" smtClean="0">
                  <a:solidFill>
                    <a:srgbClr val="4277BB"/>
                  </a:solidFill>
                </a:rPr>
                <a:t>SERVICE</a:t>
              </a:r>
            </a:p>
          </p:txBody>
        </p: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701" y="6088416"/>
              <a:ext cx="457200" cy="528284"/>
            </a:xfrm>
            <a:prstGeom prst="rect">
              <a:avLst/>
            </a:prstGeom>
          </p:spPr>
        </p:pic>
      </p:grpSp>
      <p:grpSp>
        <p:nvGrpSpPr>
          <p:cNvPr id="41" name="Group 40"/>
          <p:cNvGrpSpPr/>
          <p:nvPr/>
        </p:nvGrpSpPr>
        <p:grpSpPr>
          <a:xfrm>
            <a:off x="3352800" y="4488180"/>
            <a:ext cx="707234" cy="939425"/>
            <a:chOff x="-1033601" y="3428739"/>
            <a:chExt cx="707234" cy="939425"/>
          </a:xfrm>
        </p:grpSpPr>
        <p:grpSp>
          <p:nvGrpSpPr>
            <p:cNvPr id="42" name="Group 41"/>
            <p:cNvGrpSpPr/>
            <p:nvPr/>
          </p:nvGrpSpPr>
          <p:grpSpPr>
            <a:xfrm>
              <a:off x="-1033601" y="3428739"/>
              <a:ext cx="707234" cy="762522"/>
              <a:chOff x="-1042655" y="3492918"/>
              <a:chExt cx="707234" cy="762522"/>
            </a:xfrm>
          </p:grpSpPr>
          <p:sp>
            <p:nvSpPr>
              <p:cNvPr id="44" name="Shape 252"/>
              <p:cNvSpPr/>
              <p:nvPr/>
            </p:nvSpPr>
            <p:spPr>
              <a:xfrm>
                <a:off x="-1042655" y="354820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3645" y="3492918"/>
                <a:ext cx="670560" cy="652272"/>
              </a:xfrm>
              <a:prstGeom prst="rect">
                <a:avLst/>
              </a:prstGeom>
            </p:spPr>
          </p:pic>
        </p:grpSp>
        <p:sp>
          <p:nvSpPr>
            <p:cNvPr id="43" name="Shape 254"/>
            <p:cNvSpPr/>
            <p:nvPr/>
          </p:nvSpPr>
          <p:spPr>
            <a:xfrm>
              <a:off x="-962678" y="4245053"/>
              <a:ext cx="58349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 SERVICE</a:t>
              </a:r>
            </a:p>
          </p:txBody>
        </p:sp>
      </p:grpSp>
      <p:grpSp>
        <p:nvGrpSpPr>
          <p:cNvPr id="46" name="Group 45"/>
          <p:cNvGrpSpPr/>
          <p:nvPr/>
        </p:nvGrpSpPr>
        <p:grpSpPr>
          <a:xfrm>
            <a:off x="3352800" y="5943600"/>
            <a:ext cx="707234" cy="853910"/>
            <a:chOff x="-824553" y="2842033"/>
            <a:chExt cx="707234" cy="853910"/>
          </a:xfrm>
        </p:grpSpPr>
        <p:grpSp>
          <p:nvGrpSpPr>
            <p:cNvPr id="47" name="Group 46"/>
            <p:cNvGrpSpPr/>
            <p:nvPr/>
          </p:nvGrpSpPr>
          <p:grpSpPr>
            <a:xfrm>
              <a:off x="-824553" y="2842033"/>
              <a:ext cx="707234" cy="707235"/>
              <a:chOff x="-825373" y="2832980"/>
              <a:chExt cx="707234" cy="707235"/>
            </a:xfrm>
          </p:grpSpPr>
          <p:sp>
            <p:nvSpPr>
              <p:cNvPr id="49" name="Shape 252"/>
              <p:cNvSpPr/>
              <p:nvPr/>
            </p:nvSpPr>
            <p:spPr>
              <a:xfrm>
                <a:off x="-825373" y="2832980"/>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0" name="Picture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9450" y="2869194"/>
                <a:ext cx="567114" cy="571122"/>
              </a:xfrm>
              <a:prstGeom prst="rect">
                <a:avLst/>
              </a:prstGeom>
            </p:spPr>
          </p:pic>
        </p:grpSp>
        <p:sp>
          <p:nvSpPr>
            <p:cNvPr id="48" name="Shape 483"/>
            <p:cNvSpPr/>
            <p:nvPr/>
          </p:nvSpPr>
          <p:spPr>
            <a:xfrm>
              <a:off x="-760278" y="3572832"/>
              <a:ext cx="5786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IP SERVICE</a:t>
              </a:r>
            </a:p>
          </p:txBody>
        </p:sp>
      </p:grpSp>
      <p:grpSp>
        <p:nvGrpSpPr>
          <p:cNvPr id="51" name="Group 50"/>
          <p:cNvGrpSpPr/>
          <p:nvPr/>
        </p:nvGrpSpPr>
        <p:grpSpPr>
          <a:xfrm>
            <a:off x="5638800" y="4533900"/>
            <a:ext cx="707234" cy="857441"/>
            <a:chOff x="-846540" y="1963849"/>
            <a:chExt cx="707234" cy="857441"/>
          </a:xfrm>
        </p:grpSpPr>
        <p:grpSp>
          <p:nvGrpSpPr>
            <p:cNvPr id="52" name="Group 51"/>
            <p:cNvGrpSpPr/>
            <p:nvPr/>
          </p:nvGrpSpPr>
          <p:grpSpPr>
            <a:xfrm>
              <a:off x="-846540" y="1963849"/>
              <a:ext cx="707234" cy="707235"/>
              <a:chOff x="-825373" y="1954795"/>
              <a:chExt cx="707234" cy="707235"/>
            </a:xfrm>
          </p:grpSpPr>
          <p:sp>
            <p:nvSpPr>
              <p:cNvPr id="54" name="Shape 252"/>
              <p:cNvSpPr/>
              <p:nvPr/>
            </p:nvSpPr>
            <p:spPr>
              <a:xfrm>
                <a:off x="-825373" y="195479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646" y="2004966"/>
                <a:ext cx="632737" cy="637209"/>
              </a:xfrm>
              <a:prstGeom prst="rect">
                <a:avLst/>
              </a:prstGeom>
            </p:spPr>
          </p:pic>
        </p:grpSp>
        <p:sp>
          <p:nvSpPr>
            <p:cNvPr id="53" name="Shape 483"/>
            <p:cNvSpPr/>
            <p:nvPr/>
          </p:nvSpPr>
          <p:spPr>
            <a:xfrm>
              <a:off x="-839169" y="2698179"/>
              <a:ext cx="6924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SSH SERVICE</a:t>
              </a:r>
            </a:p>
          </p:txBody>
        </p:sp>
      </p:grpSp>
      <p:grpSp>
        <p:nvGrpSpPr>
          <p:cNvPr id="56" name="Group 55"/>
          <p:cNvGrpSpPr/>
          <p:nvPr/>
        </p:nvGrpSpPr>
        <p:grpSpPr>
          <a:xfrm>
            <a:off x="5638800" y="3337830"/>
            <a:ext cx="711733" cy="944340"/>
            <a:chOff x="-811425" y="2208290"/>
            <a:chExt cx="711733" cy="944340"/>
          </a:xfrm>
        </p:grpSpPr>
        <p:grpSp>
          <p:nvGrpSpPr>
            <p:cNvPr id="57" name="Group 56"/>
            <p:cNvGrpSpPr/>
            <p:nvPr/>
          </p:nvGrpSpPr>
          <p:grpSpPr>
            <a:xfrm>
              <a:off x="-809176" y="2208290"/>
              <a:ext cx="707234" cy="707235"/>
              <a:chOff x="-798213" y="1058501"/>
              <a:chExt cx="707234" cy="707235"/>
            </a:xfrm>
          </p:grpSpPr>
          <p:sp>
            <p:nvSpPr>
              <p:cNvPr id="59" name="Shape 252"/>
              <p:cNvSpPr/>
              <p:nvPr/>
            </p:nvSpPr>
            <p:spPr>
              <a:xfrm>
                <a:off x="-798213" y="105850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0" name="Picture 5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750" y="1127229"/>
                <a:ext cx="560309" cy="564269"/>
              </a:xfrm>
              <a:prstGeom prst="rect">
                <a:avLst/>
              </a:prstGeom>
            </p:spPr>
          </p:pic>
        </p:grpSp>
        <p:sp>
          <p:nvSpPr>
            <p:cNvPr id="58" name="Shape 483"/>
            <p:cNvSpPr/>
            <p:nvPr/>
          </p:nvSpPr>
          <p:spPr>
            <a:xfrm>
              <a:off x="-811425" y="2906409"/>
              <a:ext cx="71173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DOMAIN </a:t>
              </a:r>
            </a:p>
            <a:p>
              <a:pPr lvl="0">
                <a:defRPr sz="1800" b="0">
                  <a:solidFill>
                    <a:srgbClr val="000000"/>
                  </a:solidFill>
                </a:defRPr>
              </a:pPr>
              <a:r>
                <a:rPr lang="en-US" sz="800" b="1" dirty="0" smtClean="0">
                  <a:solidFill>
                    <a:srgbClr val="4277BB"/>
                  </a:solidFill>
                </a:rPr>
                <a:t>CONTROLLER</a:t>
              </a:r>
              <a:endParaRPr sz="800" b="1" dirty="0">
                <a:solidFill>
                  <a:srgbClr val="4277BB"/>
                </a:solidFill>
              </a:endParaRPr>
            </a:p>
          </p:txBody>
        </p:sp>
      </p:grpSp>
      <p:grpSp>
        <p:nvGrpSpPr>
          <p:cNvPr id="61" name="Group 60"/>
          <p:cNvGrpSpPr/>
          <p:nvPr/>
        </p:nvGrpSpPr>
        <p:grpSpPr>
          <a:xfrm>
            <a:off x="5638800" y="5943600"/>
            <a:ext cx="707234" cy="935054"/>
            <a:chOff x="7421897" y="5974611"/>
            <a:chExt cx="707234" cy="935054"/>
          </a:xfrm>
        </p:grpSpPr>
        <p:sp>
          <p:nvSpPr>
            <p:cNvPr id="62" name="Shape 254"/>
            <p:cNvSpPr/>
            <p:nvPr/>
          </p:nvSpPr>
          <p:spPr>
            <a:xfrm>
              <a:off x="7549493" y="6663444"/>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nvGrpSpPr>
            <p:cNvPr id="63" name="Group 62"/>
            <p:cNvGrpSpPr/>
            <p:nvPr/>
          </p:nvGrpSpPr>
          <p:grpSpPr>
            <a:xfrm>
              <a:off x="7421897" y="5974611"/>
              <a:ext cx="707234" cy="707235"/>
              <a:chOff x="7421897" y="5974611"/>
              <a:chExt cx="707234" cy="707235"/>
            </a:xfrm>
          </p:grpSpPr>
          <p:sp>
            <p:nvSpPr>
              <p:cNvPr id="68"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9" name="_-41.png"/>
              <p:cNvPicPr/>
              <p:nvPr/>
            </p:nvPicPr>
            <p:blipFill>
              <a:blip r:embed="rId13">
                <a:extLst/>
              </a:blip>
              <a:srcRect l="21704" t="15445" r="21704" b="15445"/>
              <a:stretch>
                <a:fillRect/>
              </a:stretch>
            </p:blipFill>
            <p:spPr>
              <a:xfrm>
                <a:off x="7573831" y="6067479"/>
                <a:ext cx="400239" cy="488767"/>
              </a:xfrm>
              <a:prstGeom prst="rect">
                <a:avLst/>
              </a:prstGeom>
              <a:ln w="3175" cap="flat">
                <a:noFill/>
                <a:miter lim="400000"/>
              </a:ln>
              <a:effectLst/>
            </p:spPr>
          </p:pic>
        </p:grpSp>
      </p:grpSp>
      <p:grpSp>
        <p:nvGrpSpPr>
          <p:cNvPr id="82" name="Group 271"/>
          <p:cNvGrpSpPr/>
          <p:nvPr/>
        </p:nvGrpSpPr>
        <p:grpSpPr>
          <a:xfrm>
            <a:off x="8255937" y="2299424"/>
            <a:ext cx="707233" cy="707234"/>
            <a:chOff x="190469" y="0"/>
            <a:chExt cx="707232" cy="707232"/>
          </a:xfrm>
        </p:grpSpPr>
        <p:sp>
          <p:nvSpPr>
            <p:cNvPr id="83"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5" name="_-16.png"/>
            <p:cNvPicPr/>
            <p:nvPr/>
          </p:nvPicPr>
          <p:blipFill>
            <a:blip r:embed="rId14">
              <a:extLst/>
            </a:blip>
            <a:srcRect l="26965" t="19145" r="26965" b="19145"/>
            <a:stretch>
              <a:fillRect/>
            </a:stretch>
          </p:blipFill>
          <p:spPr>
            <a:xfrm>
              <a:off x="373772" y="135400"/>
              <a:ext cx="325810" cy="436432"/>
            </a:xfrm>
            <a:prstGeom prst="rect">
              <a:avLst/>
            </a:prstGeom>
            <a:ln w="3175" cap="flat">
              <a:noFill/>
              <a:miter lim="400000"/>
            </a:ln>
            <a:effectLst/>
          </p:spPr>
        </p:pic>
      </p:grpSp>
    </p:spTree>
    <p:extLst>
      <p:ext uri="{BB962C8B-B14F-4D97-AF65-F5344CB8AC3E}">
        <p14:creationId xmlns:p14="http://schemas.microsoft.com/office/powerpoint/2010/main" val="68406617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1996</Words>
  <Application>Microsoft Office PowerPoint</Application>
  <PresentationFormat>Custom</PresentationFormat>
  <Paragraphs>598</Paragraphs>
  <Slides>23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Calibri</vt:lpstr>
      <vt:lpstr>Helvetica</vt:lpstr>
      <vt:lpstr>Helvetica Light</vt:lpstr>
      <vt:lpstr>Helvetica Neue</vt:lpstr>
      <vt:lpstr>Helvetica Neue Light</vt:lpstr>
      <vt:lpstr>HelvNeue Light for IBM</vt:lpstr>
      <vt:lpstr>HelvNeue Medium for IBM</vt:lpstr>
      <vt:lpstr>HelvNeue Roman for IBM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2018-02-17T20:53:51Z</dcterms:modified>
  <cp:category/>
</cp:coreProperties>
</file>