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8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82C"/>
    <a:srgbClr val="A9226E"/>
    <a:srgbClr val="1A77B5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2"/>
    <p:restoredTop sz="94727"/>
  </p:normalViewPr>
  <p:slideViewPr>
    <p:cSldViewPr snapToGrid="0">
      <p:cViewPr>
        <p:scale>
          <a:sx n="131" d="100"/>
          <a:sy n="131" d="100"/>
        </p:scale>
        <p:origin x="208" y="-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0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4464052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smtClean="0"/>
              <a:t>Blockchain</a:t>
            </a:r>
            <a:r>
              <a:rPr lang="en-US" sz="2400" dirty="0" smtClean="0"/>
              <a:t> </a:t>
            </a:r>
            <a:r>
              <a:rPr lang="en-US" sz="2400" dirty="0" smtClean="0"/>
              <a:t>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2197" y="116732"/>
            <a:ext cx="146907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May 22</a:t>
            </a:r>
            <a:r>
              <a:rPr kumimoji="0" lang="en-US" sz="1200" i="0" u="none" strike="noStrike" cap="none" spc="0" normalizeH="0" baseline="3000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nd</a:t>
            </a:r>
            <a:r>
              <a:rPr kumimoji="0" lang="en-US" sz="120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2017</a:t>
            </a:r>
            <a:endParaRPr kumimoji="0" 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BLOCKCHAIN overview</a:t>
            </a: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_-5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61870" y="4193805"/>
            <a:ext cx="166587" cy="16658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187" name="_-5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98095" y="4168061"/>
            <a:ext cx="166587" cy="16658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188" name="_-5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7438" y="4156219"/>
            <a:ext cx="166587" cy="16658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189" name="_-5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6576" y="4152872"/>
            <a:ext cx="166587" cy="16658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190" name="_-5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9609" y="4162054"/>
            <a:ext cx="166587" cy="16658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grpSp>
        <p:nvGrpSpPr>
          <p:cNvPr id="182" name="Group 181"/>
          <p:cNvGrpSpPr/>
          <p:nvPr/>
        </p:nvGrpSpPr>
        <p:grpSpPr>
          <a:xfrm>
            <a:off x="6255657" y="4107180"/>
            <a:ext cx="810768" cy="1037089"/>
            <a:chOff x="-2470332" y="4290060"/>
            <a:chExt cx="810768" cy="1037089"/>
          </a:xfrm>
        </p:grpSpPr>
        <p:sp>
          <p:nvSpPr>
            <p:cNvPr id="174" name="Shape 192"/>
            <p:cNvSpPr/>
            <p:nvPr/>
          </p:nvSpPr>
          <p:spPr>
            <a:xfrm>
              <a:off x="-2319311" y="5080928"/>
              <a:ext cx="57387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SMART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CONTRACT</a:t>
              </a:r>
            </a:p>
          </p:txBody>
        </p:sp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70332" y="4290060"/>
              <a:ext cx="810768" cy="835152"/>
            </a:xfrm>
            <a:prstGeom prst="rect">
              <a:avLst/>
            </a:prstGeom>
          </p:spPr>
        </p:pic>
      </p:grpSp>
      <p:grpSp>
        <p:nvGrpSpPr>
          <p:cNvPr id="295" name="Group 294"/>
          <p:cNvGrpSpPr/>
          <p:nvPr/>
        </p:nvGrpSpPr>
        <p:grpSpPr>
          <a:xfrm>
            <a:off x="2826677" y="4191000"/>
            <a:ext cx="786384" cy="1101039"/>
            <a:chOff x="-1901225" y="4197180"/>
            <a:chExt cx="786384" cy="1101039"/>
          </a:xfrm>
        </p:grpSpPr>
        <p:sp>
          <p:nvSpPr>
            <p:cNvPr id="206" name="Shape 284"/>
            <p:cNvSpPr/>
            <p:nvPr/>
          </p:nvSpPr>
          <p:spPr>
            <a:xfrm>
              <a:off x="-1895069" y="4928887"/>
              <a:ext cx="716543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BLOCKCHAIN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Admin &amp;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 Ops Services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  <p:pic>
          <p:nvPicPr>
            <p:cNvPr id="287" name="Picture 28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01225" y="4197180"/>
              <a:ext cx="786384" cy="749808"/>
            </a:xfrm>
            <a:prstGeom prst="rect">
              <a:avLst/>
            </a:prstGeom>
          </p:spPr>
        </p:pic>
      </p:grpSp>
      <p:grpSp>
        <p:nvGrpSpPr>
          <p:cNvPr id="179" name="Group 178"/>
          <p:cNvGrpSpPr/>
          <p:nvPr/>
        </p:nvGrpSpPr>
        <p:grpSpPr>
          <a:xfrm>
            <a:off x="3616960" y="4114800"/>
            <a:ext cx="810768" cy="900916"/>
            <a:chOff x="-1987007" y="2565763"/>
            <a:chExt cx="810768" cy="900916"/>
          </a:xfrm>
        </p:grpSpPr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87007" y="2565763"/>
              <a:ext cx="810768" cy="835152"/>
            </a:xfrm>
            <a:prstGeom prst="rect">
              <a:avLst/>
            </a:prstGeom>
          </p:spPr>
        </p:pic>
        <p:sp>
          <p:nvSpPr>
            <p:cNvPr id="171" name="Shape 192"/>
            <p:cNvSpPr/>
            <p:nvPr/>
          </p:nvSpPr>
          <p:spPr>
            <a:xfrm>
              <a:off x="-1883840" y="3343568"/>
              <a:ext cx="695703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MEMBERSHIP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492170" y="4109358"/>
            <a:ext cx="810768" cy="913979"/>
            <a:chOff x="-2418081" y="3401786"/>
            <a:chExt cx="810768" cy="913979"/>
          </a:xfrm>
        </p:grpSpPr>
        <p:sp>
          <p:nvSpPr>
            <p:cNvPr id="172" name="Shape 192"/>
            <p:cNvSpPr/>
            <p:nvPr/>
          </p:nvSpPr>
          <p:spPr>
            <a:xfrm>
              <a:off x="-2318596" y="4192654"/>
              <a:ext cx="650819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CONSENSUS</a:t>
              </a:r>
            </a:p>
          </p:txBody>
        </p:sp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18081" y="3401786"/>
              <a:ext cx="810768" cy="835152"/>
            </a:xfrm>
            <a:prstGeom prst="rect">
              <a:avLst/>
            </a:prstGeom>
          </p:spPr>
        </p:pic>
      </p:grpSp>
      <p:grpSp>
        <p:nvGrpSpPr>
          <p:cNvPr id="181" name="Group 180"/>
          <p:cNvGrpSpPr/>
          <p:nvPr/>
        </p:nvGrpSpPr>
        <p:grpSpPr>
          <a:xfrm>
            <a:off x="5354319" y="4120242"/>
            <a:ext cx="810768" cy="913979"/>
            <a:chOff x="-2431143" y="3793671"/>
            <a:chExt cx="810768" cy="913979"/>
          </a:xfrm>
        </p:grpSpPr>
        <p:sp>
          <p:nvSpPr>
            <p:cNvPr id="173" name="Shape 192"/>
            <p:cNvSpPr/>
            <p:nvPr/>
          </p:nvSpPr>
          <p:spPr>
            <a:xfrm>
              <a:off x="-2220252" y="4584539"/>
              <a:ext cx="42800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LEDGER</a:t>
              </a:r>
            </a:p>
          </p:txBody>
        </p:sp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31143" y="3793671"/>
              <a:ext cx="810768" cy="835152"/>
            </a:xfrm>
            <a:prstGeom prst="rect">
              <a:avLst/>
            </a:prstGeom>
          </p:spPr>
        </p:pic>
      </p:grpSp>
      <p:pic>
        <p:nvPicPr>
          <p:cNvPr id="183" name="Picture 18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532" y="4038600"/>
            <a:ext cx="268224" cy="262128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806" y="4038600"/>
            <a:ext cx="268224" cy="262128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92" y="4038600"/>
            <a:ext cx="268224" cy="262128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29" y="4038600"/>
            <a:ext cx="268224" cy="262128"/>
          </a:xfrm>
          <a:prstGeom prst="rect">
            <a:avLst/>
          </a:prstGeom>
        </p:spPr>
      </p:pic>
      <p:pic>
        <p:nvPicPr>
          <p:cNvPr id="191" name="_-5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68696" y="5200365"/>
            <a:ext cx="166587" cy="16658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192" name="_-5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52282" y="4169124"/>
            <a:ext cx="166587" cy="16658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706" y="5060199"/>
            <a:ext cx="268224" cy="262128"/>
          </a:xfrm>
          <a:prstGeom prst="rect">
            <a:avLst/>
          </a:prstGeom>
        </p:spPr>
      </p:pic>
      <p:grpSp>
        <p:nvGrpSpPr>
          <p:cNvPr id="202" name="Group 201"/>
          <p:cNvGrpSpPr/>
          <p:nvPr/>
        </p:nvGrpSpPr>
        <p:grpSpPr>
          <a:xfrm>
            <a:off x="2234552" y="2034173"/>
            <a:ext cx="698880" cy="954806"/>
            <a:chOff x="-1035773" y="1700686"/>
            <a:chExt cx="698880" cy="954806"/>
          </a:xfrm>
        </p:grpSpPr>
        <p:sp>
          <p:nvSpPr>
            <p:cNvPr id="197" name="Shape 282"/>
            <p:cNvSpPr/>
            <p:nvPr/>
          </p:nvSpPr>
          <p:spPr>
            <a:xfrm>
              <a:off x="-1035773" y="1700686"/>
              <a:ext cx="698880" cy="698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99" name="_-10.png"/>
            <p:cNvPicPr/>
            <p:nvPr/>
          </p:nvPicPr>
          <p:blipFill>
            <a:blip r:embed="rId7">
              <a:extLst/>
            </a:blip>
            <a:srcRect l="18106" t="18000" r="18106" b="18000"/>
            <a:stretch>
              <a:fillRect/>
            </a:stretch>
          </p:blipFill>
          <p:spPr>
            <a:xfrm>
              <a:off x="-906841" y="1836192"/>
              <a:ext cx="445789" cy="44728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00" name="Shape 284"/>
            <p:cNvSpPr/>
            <p:nvPr/>
          </p:nvSpPr>
          <p:spPr>
            <a:xfrm>
              <a:off x="-937113" y="2409271"/>
              <a:ext cx="52097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EDGE </a:t>
              </a:r>
              <a:endParaRPr lang="en-US" sz="800" b="1" dirty="0" smtClean="0">
                <a:solidFill>
                  <a:srgbClr val="4277BB"/>
                </a:solidFill>
              </a:endParaRP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 smtClean="0">
                  <a:solidFill>
                    <a:srgbClr val="4277BB"/>
                  </a:solidFill>
                </a:rPr>
                <a:t>SERVICES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4981687" y="5163821"/>
            <a:ext cx="737616" cy="864797"/>
            <a:chOff x="-1021080" y="3507143"/>
            <a:chExt cx="737616" cy="864797"/>
          </a:xfrm>
        </p:grpSpPr>
        <p:pic>
          <p:nvPicPr>
            <p:cNvPr id="195" name="Picture 19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21080" y="3507143"/>
              <a:ext cx="737616" cy="731520"/>
            </a:xfrm>
            <a:prstGeom prst="rect">
              <a:avLst/>
            </a:prstGeom>
          </p:spPr>
        </p:pic>
        <p:sp>
          <p:nvSpPr>
            <p:cNvPr id="201" name="Shape 284"/>
            <p:cNvSpPr/>
            <p:nvPr/>
          </p:nvSpPr>
          <p:spPr>
            <a:xfrm>
              <a:off x="-882611" y="4248829"/>
              <a:ext cx="41197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EVENTS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208" name="Group 193"/>
          <p:cNvGrpSpPr/>
          <p:nvPr/>
        </p:nvGrpSpPr>
        <p:grpSpPr>
          <a:xfrm>
            <a:off x="590634" y="1990312"/>
            <a:ext cx="705662" cy="951881"/>
            <a:chOff x="8826" y="-1"/>
            <a:chExt cx="707232" cy="954000"/>
          </a:xfrm>
        </p:grpSpPr>
        <p:grpSp>
          <p:nvGrpSpPr>
            <p:cNvPr id="209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211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12" name="_-02.png"/>
              <p:cNvPicPr/>
              <p:nvPr/>
            </p:nvPicPr>
            <p:blipFill>
              <a:blip r:embed="rId9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10" name="Shape 192"/>
            <p:cNvSpPr/>
            <p:nvPr/>
          </p:nvSpPr>
          <p:spPr>
            <a:xfrm>
              <a:off x="9009" y="707230"/>
              <a:ext cx="689219" cy="2467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BLOCKCHAIN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 smtClean="0">
                  <a:solidFill>
                    <a:srgbClr val="4277BB"/>
                  </a:solidFill>
                </a:rPr>
                <a:t>USER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213" name="Group 199"/>
          <p:cNvGrpSpPr/>
          <p:nvPr/>
        </p:nvGrpSpPr>
        <p:grpSpPr>
          <a:xfrm>
            <a:off x="596479" y="3656112"/>
            <a:ext cx="704359" cy="1073692"/>
            <a:chOff x="75417" y="0"/>
            <a:chExt cx="707232" cy="1078069"/>
          </a:xfrm>
        </p:grpSpPr>
        <p:sp>
          <p:nvSpPr>
            <p:cNvPr id="214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5" name="Group 198"/>
            <p:cNvGrpSpPr/>
            <p:nvPr/>
          </p:nvGrpSpPr>
          <p:grpSpPr>
            <a:xfrm>
              <a:off x="79515" y="160392"/>
              <a:ext cx="698541" cy="917677"/>
              <a:chOff x="90049" y="160392"/>
              <a:chExt cx="698540" cy="917676"/>
            </a:xfrm>
          </p:grpSpPr>
          <p:pic>
            <p:nvPicPr>
              <p:cNvPr id="216" name="_-03.png"/>
              <p:cNvPicPr/>
              <p:nvPr/>
            </p:nvPicPr>
            <p:blipFill>
              <a:blip r:embed="rId10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17" name="Shape 197"/>
              <p:cNvSpPr/>
              <p:nvPr/>
            </p:nvSpPr>
            <p:spPr>
              <a:xfrm>
                <a:off x="90049" y="707231"/>
                <a:ext cx="698540" cy="37083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BLOCKCHAIN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USER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APPLICATION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218" name="Group 217"/>
          <p:cNvGrpSpPr/>
          <p:nvPr/>
        </p:nvGrpSpPr>
        <p:grpSpPr>
          <a:xfrm>
            <a:off x="1468010" y="2982677"/>
            <a:ext cx="613936" cy="669611"/>
            <a:chOff x="4019251" y="4194119"/>
            <a:chExt cx="725424" cy="791209"/>
          </a:xfrm>
        </p:grpSpPr>
        <p:pic>
          <p:nvPicPr>
            <p:cNvPr id="219" name="Picture 21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251" y="4194119"/>
              <a:ext cx="725424" cy="585216"/>
            </a:xfrm>
            <a:prstGeom prst="rect">
              <a:avLst/>
            </a:prstGeom>
          </p:spPr>
        </p:pic>
        <p:sp>
          <p:nvSpPr>
            <p:cNvPr id="220" name="Shape 226"/>
            <p:cNvSpPr/>
            <p:nvPr/>
          </p:nvSpPr>
          <p:spPr>
            <a:xfrm>
              <a:off x="4211801" y="4739107"/>
              <a:ext cx="36388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PEER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CLOUD</a:t>
              </a:r>
            </a:p>
          </p:txBody>
        </p:sp>
      </p:grpSp>
      <p:grpSp>
        <p:nvGrpSpPr>
          <p:cNvPr id="221" name="Group 481"/>
          <p:cNvGrpSpPr/>
          <p:nvPr/>
        </p:nvGrpSpPr>
        <p:grpSpPr>
          <a:xfrm>
            <a:off x="3756921" y="624824"/>
            <a:ext cx="682534" cy="929960"/>
            <a:chOff x="0" y="0"/>
            <a:chExt cx="707232" cy="963607"/>
          </a:xfrm>
        </p:grpSpPr>
        <p:sp>
          <p:nvSpPr>
            <p:cNvPr id="222" name="Shape 477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23" name="Group 480"/>
            <p:cNvGrpSpPr/>
            <p:nvPr/>
          </p:nvGrpSpPr>
          <p:grpSpPr>
            <a:xfrm>
              <a:off x="97812" y="145958"/>
              <a:ext cx="543151" cy="817649"/>
              <a:chOff x="89444" y="144713"/>
              <a:chExt cx="543150" cy="817646"/>
            </a:xfrm>
          </p:grpSpPr>
          <p:sp>
            <p:nvSpPr>
              <p:cNvPr id="224" name="Shape 478"/>
              <p:cNvSpPr/>
              <p:nvPr/>
            </p:nvSpPr>
            <p:spPr>
              <a:xfrm>
                <a:off x="89444" y="707230"/>
                <a:ext cx="543150" cy="25512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SECURITY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  <p:pic>
            <p:nvPicPr>
              <p:cNvPr id="225" name="_-47.png"/>
              <p:cNvPicPr/>
              <p:nvPr/>
            </p:nvPicPr>
            <p:blipFill>
              <a:blip r:embed="rId12">
                <a:extLst/>
              </a:blip>
              <a:srcRect l="17032" t="20462" r="17032" b="20462"/>
              <a:stretch>
                <a:fillRect/>
              </a:stretch>
            </p:blipFill>
            <p:spPr>
              <a:xfrm>
                <a:off x="120460" y="144713"/>
                <a:ext cx="466311" cy="41780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226" name="Group 225"/>
          <p:cNvGrpSpPr/>
          <p:nvPr/>
        </p:nvGrpSpPr>
        <p:grpSpPr>
          <a:xfrm>
            <a:off x="4840832" y="612238"/>
            <a:ext cx="958596" cy="943949"/>
            <a:chOff x="6798724" y="3323165"/>
            <a:chExt cx="958596" cy="943949"/>
          </a:xfrm>
        </p:grpSpPr>
        <p:grpSp>
          <p:nvGrpSpPr>
            <p:cNvPr id="227" name="Group 408"/>
            <p:cNvGrpSpPr/>
            <p:nvPr/>
          </p:nvGrpSpPr>
          <p:grpSpPr>
            <a:xfrm>
              <a:off x="6798724" y="3323165"/>
              <a:ext cx="958596" cy="943949"/>
              <a:chOff x="-125682" y="9504"/>
              <a:chExt cx="958594" cy="943947"/>
            </a:xfrm>
          </p:grpSpPr>
          <p:sp>
            <p:nvSpPr>
              <p:cNvPr id="229" name="Shape 406"/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2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0" name="Shape 407"/>
              <p:cNvSpPr/>
              <p:nvPr/>
            </p:nvSpPr>
            <p:spPr>
              <a:xfrm>
                <a:off x="-125682" y="707231"/>
                <a:ext cx="958594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PROVIDER CLOUD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PORTAL SERVICE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228" name="Picture 22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563" y="3403162"/>
              <a:ext cx="591312" cy="463296"/>
            </a:xfrm>
            <a:prstGeom prst="rect">
              <a:avLst/>
            </a:prstGeom>
          </p:spPr>
        </p:pic>
      </p:grpSp>
      <p:grpSp>
        <p:nvGrpSpPr>
          <p:cNvPr id="416" name="Group 415"/>
          <p:cNvGrpSpPr/>
          <p:nvPr/>
        </p:nvGrpSpPr>
        <p:grpSpPr>
          <a:xfrm>
            <a:off x="4995464" y="2060395"/>
            <a:ext cx="704361" cy="940125"/>
            <a:chOff x="4995464" y="2060395"/>
            <a:chExt cx="704361" cy="940125"/>
          </a:xfrm>
        </p:grpSpPr>
        <p:sp>
          <p:nvSpPr>
            <p:cNvPr id="232" name="Shape 195"/>
            <p:cNvSpPr/>
            <p:nvPr/>
          </p:nvSpPr>
          <p:spPr>
            <a:xfrm>
              <a:off x="4995464" y="2060395"/>
              <a:ext cx="704361" cy="704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3" name="Group 198"/>
            <p:cNvGrpSpPr/>
            <p:nvPr/>
          </p:nvGrpSpPr>
          <p:grpSpPr>
            <a:xfrm>
              <a:off x="5079696" y="2184274"/>
              <a:ext cx="535403" cy="816246"/>
              <a:chOff x="170526" y="124384"/>
              <a:chExt cx="537584" cy="819570"/>
            </a:xfrm>
          </p:grpSpPr>
          <p:pic>
            <p:nvPicPr>
              <p:cNvPr id="234" name="_-03.png"/>
              <p:cNvPicPr/>
              <p:nvPr/>
            </p:nvPicPr>
            <p:blipFill>
              <a:blip r:embed="rId10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29525" y="124384"/>
                <a:ext cx="460830" cy="46156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35" name="Shape 197"/>
              <p:cNvSpPr/>
              <p:nvPr/>
            </p:nvSpPr>
            <p:spPr>
              <a:xfrm>
                <a:off x="170526" y="696730"/>
                <a:ext cx="537584" cy="24722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SERVER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RUNTIMES</a:t>
                </a:r>
              </a:p>
            </p:txBody>
          </p:sp>
        </p:grpSp>
      </p:grpSp>
      <p:grpSp>
        <p:nvGrpSpPr>
          <p:cNvPr id="236" name="Group 379"/>
          <p:cNvGrpSpPr/>
          <p:nvPr/>
        </p:nvGrpSpPr>
        <p:grpSpPr>
          <a:xfrm>
            <a:off x="5886225" y="2616234"/>
            <a:ext cx="1237995" cy="982172"/>
            <a:chOff x="0" y="0"/>
            <a:chExt cx="1175438" cy="932542"/>
          </a:xfrm>
        </p:grpSpPr>
        <p:sp>
          <p:nvSpPr>
            <p:cNvPr id="237" name="Shape 375"/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8" name="Group 378"/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39" name="_-19.png"/>
              <p:cNvPicPr/>
              <p:nvPr/>
            </p:nvPicPr>
            <p:blipFill>
              <a:blip r:embed="rId14">
                <a:extLst/>
              </a:blip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40" name="Shape 377"/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API MANAGEMENT</a:t>
                </a:r>
              </a:p>
            </p:txBody>
          </p:sp>
        </p:grpSp>
      </p:grpSp>
      <p:grpSp>
        <p:nvGrpSpPr>
          <p:cNvPr id="246" name="Group 338"/>
          <p:cNvGrpSpPr/>
          <p:nvPr/>
        </p:nvGrpSpPr>
        <p:grpSpPr>
          <a:xfrm>
            <a:off x="8916034" y="960882"/>
            <a:ext cx="918520" cy="926839"/>
            <a:chOff x="70336" y="0"/>
            <a:chExt cx="966871" cy="975626"/>
          </a:xfrm>
        </p:grpSpPr>
        <p:sp>
          <p:nvSpPr>
            <p:cNvPr id="247" name="Shape 334"/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48" name="Group 337"/>
            <p:cNvGrpSpPr/>
            <p:nvPr/>
          </p:nvGrpSpPr>
          <p:grpSpPr>
            <a:xfrm>
              <a:off x="70336" y="184181"/>
              <a:ext cx="966871" cy="791445"/>
              <a:chOff x="84776" y="174968"/>
              <a:chExt cx="966870" cy="791444"/>
            </a:xfrm>
          </p:grpSpPr>
          <p:pic>
            <p:nvPicPr>
              <p:cNvPr id="249" name="_-35.png"/>
              <p:cNvPicPr/>
              <p:nvPr/>
            </p:nvPicPr>
            <p:blipFill>
              <a:blip r:embed="rId15">
                <a:extLst/>
              </a:blip>
              <a:srcRect l="16797" t="24739" r="16797" b="24739"/>
              <a:stretch>
                <a:fillRect/>
              </a:stretch>
            </p:blipFill>
            <p:spPr>
              <a:xfrm>
                <a:off x="333393" y="174968"/>
                <a:ext cx="469637" cy="35729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0" name="Shape 336"/>
              <p:cNvSpPr/>
              <p:nvPr/>
            </p:nvSpPr>
            <p:spPr>
              <a:xfrm>
                <a:off x="84776" y="707231"/>
                <a:ext cx="966870" cy="25918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ENTERPRISE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USER </a:t>
                </a:r>
                <a:r>
                  <a:rPr sz="800" b="1" dirty="0">
                    <a:solidFill>
                      <a:srgbClr val="4277BB"/>
                    </a:solidFill>
                  </a:rPr>
                  <a:t>DIRECTORY</a:t>
                </a:r>
              </a:p>
            </p:txBody>
          </p:sp>
        </p:grpSp>
      </p:grpSp>
      <p:grpSp>
        <p:nvGrpSpPr>
          <p:cNvPr id="251" name="Group 323"/>
          <p:cNvGrpSpPr/>
          <p:nvPr/>
        </p:nvGrpSpPr>
        <p:grpSpPr>
          <a:xfrm>
            <a:off x="8846363" y="3203929"/>
            <a:ext cx="1010353" cy="896527"/>
            <a:chOff x="59041" y="0"/>
            <a:chExt cx="1035942" cy="919233"/>
          </a:xfrm>
        </p:grpSpPr>
        <p:sp>
          <p:nvSpPr>
            <p:cNvPr id="252" name="Shape 319"/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53" name="Group 322"/>
            <p:cNvGrpSpPr/>
            <p:nvPr/>
          </p:nvGrpSpPr>
          <p:grpSpPr>
            <a:xfrm>
              <a:off x="59041" y="158596"/>
              <a:ext cx="1035944" cy="760638"/>
              <a:chOff x="378700" y="152175"/>
              <a:chExt cx="1035942" cy="760637"/>
            </a:xfrm>
          </p:grpSpPr>
          <p:pic>
            <p:nvPicPr>
              <p:cNvPr id="254" name="_-36.png"/>
              <p:cNvPicPr/>
              <p:nvPr/>
            </p:nvPicPr>
            <p:blipFill>
              <a:blip r:embed="rId16">
                <a:extLst/>
              </a:blip>
              <a:srcRect l="15445" t="21517" r="15445" b="21517"/>
              <a:stretch>
                <a:fillRect/>
              </a:stretch>
            </p:blipFill>
            <p:spPr>
              <a:xfrm>
                <a:off x="652290" y="152175"/>
                <a:ext cx="488765" cy="40288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5" name="Shape 321"/>
              <p:cNvSpPr/>
              <p:nvPr/>
            </p:nvSpPr>
            <p:spPr>
              <a:xfrm>
                <a:off x="378700" y="707231"/>
                <a:ext cx="1035944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ENTERPRISE DATA</a:t>
                </a:r>
              </a:p>
            </p:txBody>
          </p:sp>
        </p:grpSp>
      </p:grpSp>
      <p:grpSp>
        <p:nvGrpSpPr>
          <p:cNvPr id="256" name="Group 199"/>
          <p:cNvGrpSpPr/>
          <p:nvPr/>
        </p:nvGrpSpPr>
        <p:grpSpPr>
          <a:xfrm>
            <a:off x="8997408" y="2015571"/>
            <a:ext cx="764633" cy="950581"/>
            <a:chOff x="44910" y="0"/>
            <a:chExt cx="767751" cy="954456"/>
          </a:xfrm>
        </p:grpSpPr>
        <p:sp>
          <p:nvSpPr>
            <p:cNvPr id="257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58" name="Group 198"/>
            <p:cNvGrpSpPr/>
            <p:nvPr/>
          </p:nvGrpSpPr>
          <p:grpSpPr>
            <a:xfrm>
              <a:off x="44910" y="160392"/>
              <a:ext cx="767751" cy="794064"/>
              <a:chOff x="55444" y="160392"/>
              <a:chExt cx="767750" cy="794063"/>
            </a:xfrm>
          </p:grpSpPr>
          <p:pic>
            <p:nvPicPr>
              <p:cNvPr id="259" name="_-03.png"/>
              <p:cNvPicPr/>
              <p:nvPr/>
            </p:nvPicPr>
            <p:blipFill>
              <a:blip r:embed="rId10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60" name="Shape 197"/>
              <p:cNvSpPr/>
              <p:nvPr/>
            </p:nvSpPr>
            <p:spPr>
              <a:xfrm>
                <a:off x="55444" y="707231"/>
                <a:ext cx="767750" cy="24722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ENTERPRISE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APPLICATION</a:t>
                </a:r>
                <a:r>
                  <a:rPr lang="en-US" sz="800" b="1" dirty="0" smtClean="0">
                    <a:solidFill>
                      <a:srgbClr val="4277BB"/>
                    </a:solidFill>
                  </a:rPr>
                  <a:t>S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aphicFrame>
        <p:nvGraphicFramePr>
          <p:cNvPr id="261" name="Table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52687"/>
              </p:ext>
            </p:extLst>
          </p:nvPr>
        </p:nvGraphicFramePr>
        <p:xfrm>
          <a:off x="343049" y="4968937"/>
          <a:ext cx="1253066" cy="14754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3066"/>
              </a:tblGrid>
              <a:tr h="36289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MOBILE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WALLET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WEB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CLI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2" name="Table 2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65060"/>
              </p:ext>
            </p:extLst>
          </p:nvPr>
        </p:nvGraphicFramePr>
        <p:xfrm>
          <a:off x="270641" y="855586"/>
          <a:ext cx="1414585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4585"/>
              </a:tblGrid>
              <a:tr h="36289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DEVELOPER</a:t>
                      </a:r>
                    </a:p>
                    <a:p>
                      <a:r>
                        <a:rPr lang="en-US" b="1" dirty="0" smtClean="0"/>
                        <a:t>USER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END USER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3" name="Group 262"/>
          <p:cNvGrpSpPr/>
          <p:nvPr/>
        </p:nvGrpSpPr>
        <p:grpSpPr>
          <a:xfrm>
            <a:off x="8752288" y="5603008"/>
            <a:ext cx="971366" cy="1556512"/>
            <a:chOff x="8562004" y="5545812"/>
            <a:chExt cx="971366" cy="1556512"/>
          </a:xfrm>
        </p:grpSpPr>
        <p:grpSp>
          <p:nvGrpSpPr>
            <p:cNvPr id="264" name="Group 181"/>
            <p:cNvGrpSpPr/>
            <p:nvPr/>
          </p:nvGrpSpPr>
          <p:grpSpPr>
            <a:xfrm>
              <a:off x="8562004" y="5545812"/>
              <a:ext cx="971366" cy="1556512"/>
              <a:chOff x="-701053" y="348228"/>
              <a:chExt cx="971365" cy="1556511"/>
            </a:xfrm>
          </p:grpSpPr>
          <p:sp>
            <p:nvSpPr>
              <p:cNvPr id="267" name="Shape 162"/>
              <p:cNvSpPr/>
              <p:nvPr/>
            </p:nvSpPr>
            <p:spPr>
              <a:xfrm>
                <a:off x="-701053" y="348228"/>
                <a:ext cx="514649" cy="20558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LEGEND</a:t>
                </a:r>
              </a:p>
            </p:txBody>
          </p:sp>
          <p:sp>
            <p:nvSpPr>
              <p:cNvPr id="268" name="Shape 163"/>
              <p:cNvSpPr/>
              <p:nvPr/>
            </p:nvSpPr>
            <p:spPr>
              <a:xfrm>
                <a:off x="-481521" y="709701"/>
                <a:ext cx="644427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Application</a:t>
                </a:r>
              </a:p>
            </p:txBody>
          </p:sp>
          <p:sp>
            <p:nvSpPr>
              <p:cNvPr id="269" name="Shape 164"/>
              <p:cNvSpPr/>
              <p:nvPr/>
            </p:nvSpPr>
            <p:spPr>
              <a:xfrm>
                <a:off x="-481520" y="872154"/>
                <a:ext cx="751832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Infrastructure</a:t>
                </a:r>
              </a:p>
            </p:txBody>
          </p:sp>
          <p:sp>
            <p:nvSpPr>
              <p:cNvPr id="270" name="Shape 165"/>
              <p:cNvSpPr/>
              <p:nvPr/>
            </p:nvSpPr>
            <p:spPr>
              <a:xfrm>
                <a:off x="-481154" y="1213568"/>
                <a:ext cx="712293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Management</a:t>
                </a:r>
              </a:p>
            </p:txBody>
          </p:sp>
          <p:sp>
            <p:nvSpPr>
              <p:cNvPr id="271" name="Shape 166"/>
              <p:cNvSpPr/>
              <p:nvPr/>
            </p:nvSpPr>
            <p:spPr>
              <a:xfrm>
                <a:off x="-481154" y="1041169"/>
                <a:ext cx="599431" cy="20558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Data Store</a:t>
                </a:r>
              </a:p>
            </p:txBody>
          </p:sp>
          <p:sp>
            <p:nvSpPr>
              <p:cNvPr id="272" name="Shape 168"/>
              <p:cNvSpPr/>
              <p:nvPr/>
            </p:nvSpPr>
            <p:spPr>
              <a:xfrm>
                <a:off x="-460050" y="1584216"/>
                <a:ext cx="492225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Security</a:t>
                </a:r>
              </a:p>
            </p:txBody>
          </p:sp>
          <p:sp>
            <p:nvSpPr>
              <p:cNvPr id="273" name="Shape 169"/>
              <p:cNvSpPr/>
              <p:nvPr/>
            </p:nvSpPr>
            <p:spPr>
              <a:xfrm>
                <a:off x="-460050" y="1781628"/>
                <a:ext cx="68768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BLOCKCHAIN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274" name="Shape 171"/>
              <p:cNvSpPr/>
              <p:nvPr/>
            </p:nvSpPr>
            <p:spPr>
              <a:xfrm>
                <a:off x="-673506" y="763346"/>
                <a:ext cx="166587" cy="108809"/>
              </a:xfrm>
              <a:prstGeom prst="rect">
                <a:avLst/>
              </a:pr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5" name="Shape 172"/>
              <p:cNvSpPr/>
              <p:nvPr/>
            </p:nvSpPr>
            <p:spPr>
              <a:xfrm>
                <a:off x="-673505" y="932362"/>
                <a:ext cx="166586" cy="108808"/>
              </a:xfrm>
              <a:prstGeom prst="rect">
                <a:avLst/>
              </a:pr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6" name="Shape 173"/>
              <p:cNvSpPr/>
              <p:nvPr/>
            </p:nvSpPr>
            <p:spPr>
              <a:xfrm>
                <a:off x="-673505" y="1101377"/>
                <a:ext cx="166586" cy="108809"/>
              </a:xfrm>
              <a:prstGeom prst="rect">
                <a:avLst/>
              </a:pr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7" name="Shape 174"/>
              <p:cNvSpPr/>
              <p:nvPr/>
            </p:nvSpPr>
            <p:spPr>
              <a:xfrm>
                <a:off x="-673505" y="1263831"/>
                <a:ext cx="166586" cy="108809"/>
              </a:xfrm>
              <a:prstGeom prst="rect">
                <a:avLst/>
              </a:pr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8" name="Shape 176"/>
              <p:cNvSpPr/>
              <p:nvPr/>
            </p:nvSpPr>
            <p:spPr>
              <a:xfrm>
                <a:off x="-649571" y="1640693"/>
                <a:ext cx="166587" cy="108809"/>
              </a:xfrm>
              <a:prstGeom prst="rect">
                <a:avLst/>
              </a:prstGeom>
              <a:solidFill>
                <a:srgbClr val="E422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9" name="Shape 177"/>
              <p:cNvSpPr/>
              <p:nvPr/>
            </p:nvSpPr>
            <p:spPr>
              <a:xfrm>
                <a:off x="-649571" y="1794634"/>
                <a:ext cx="166587" cy="108808"/>
              </a:xfrm>
              <a:prstGeom prst="rect">
                <a:avLst/>
              </a:prstGeom>
              <a:solidFill>
                <a:srgbClr val="A9226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80" name="_-53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673506" y="1440225"/>
                <a:ext cx="166587" cy="16658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81" name="Shape 180"/>
              <p:cNvSpPr/>
              <p:nvPr/>
            </p:nvSpPr>
            <p:spPr>
              <a:xfrm>
                <a:off x="-458584" y="1415469"/>
                <a:ext cx="503586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Scalable</a:t>
                </a:r>
              </a:p>
            </p:txBody>
          </p:sp>
        </p:grpSp>
        <p:sp>
          <p:nvSpPr>
            <p:cNvPr id="265" name="Shape 163"/>
            <p:cNvSpPr/>
            <p:nvPr/>
          </p:nvSpPr>
          <p:spPr>
            <a:xfrm>
              <a:off x="8789211" y="5765382"/>
              <a:ext cx="229230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smtClean="0">
                  <a:solidFill>
                    <a:srgbClr val="4277BB"/>
                  </a:solidFill>
                </a:rPr>
                <a:t>User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  <p:sp>
          <p:nvSpPr>
            <p:cNvPr id="266" name="Shape 171"/>
            <p:cNvSpPr/>
            <p:nvPr/>
          </p:nvSpPr>
          <p:spPr>
            <a:xfrm>
              <a:off x="8590876" y="5803229"/>
              <a:ext cx="166587" cy="108809"/>
            </a:xfrm>
            <a:prstGeom prst="rect">
              <a:avLst/>
            </a:prstGeom>
            <a:solidFill>
              <a:srgbClr val="C6982C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82" name="Group 374"/>
          <p:cNvGrpSpPr/>
          <p:nvPr/>
        </p:nvGrpSpPr>
        <p:grpSpPr>
          <a:xfrm>
            <a:off x="3271582" y="6276794"/>
            <a:ext cx="735778" cy="962666"/>
            <a:chOff x="92593" y="0"/>
            <a:chExt cx="735776" cy="962664"/>
          </a:xfrm>
        </p:grpSpPr>
        <p:sp>
          <p:nvSpPr>
            <p:cNvPr id="283" name="Shape 370"/>
            <p:cNvSpPr/>
            <p:nvPr/>
          </p:nvSpPr>
          <p:spPr>
            <a:xfrm>
              <a:off x="10686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84" name="Group 373"/>
            <p:cNvGrpSpPr/>
            <p:nvPr/>
          </p:nvGrpSpPr>
          <p:grpSpPr>
            <a:xfrm>
              <a:off x="92593" y="119477"/>
              <a:ext cx="735776" cy="843187"/>
              <a:chOff x="104118" y="110265"/>
              <a:chExt cx="735775" cy="843186"/>
            </a:xfrm>
          </p:grpSpPr>
          <p:pic>
            <p:nvPicPr>
              <p:cNvPr id="285" name="_-20.png"/>
              <p:cNvPicPr/>
              <p:nvPr/>
            </p:nvPicPr>
            <p:blipFill>
              <a:blip r:embed="rId17">
                <a:extLst/>
              </a:blip>
              <a:srcRect l="12622" t="15591" r="9640" b="22263"/>
              <a:stretch>
                <a:fillRect/>
              </a:stretch>
            </p:blipFill>
            <p:spPr>
              <a:xfrm>
                <a:off x="206612" y="110265"/>
                <a:ext cx="551988" cy="43951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86" name="Shape 372"/>
              <p:cNvSpPr/>
              <p:nvPr/>
            </p:nvSpPr>
            <p:spPr>
              <a:xfrm>
                <a:off x="104118" y="707231"/>
                <a:ext cx="73577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GOVERNANCE</a:t>
                </a:r>
              </a:p>
            </p:txBody>
          </p:sp>
        </p:grpSp>
      </p:grpSp>
      <p:grpSp>
        <p:nvGrpSpPr>
          <p:cNvPr id="291" name="Group 290"/>
          <p:cNvGrpSpPr/>
          <p:nvPr/>
        </p:nvGrpSpPr>
        <p:grpSpPr>
          <a:xfrm>
            <a:off x="5006085" y="6252176"/>
            <a:ext cx="973023" cy="977788"/>
            <a:chOff x="-1839558" y="407430"/>
            <a:chExt cx="973023" cy="977788"/>
          </a:xfrm>
        </p:grpSpPr>
        <p:sp>
          <p:nvSpPr>
            <p:cNvPr id="203" name="Shape 284"/>
            <p:cNvSpPr/>
            <p:nvPr/>
          </p:nvSpPr>
          <p:spPr>
            <a:xfrm>
              <a:off x="-1839558" y="1138997"/>
              <a:ext cx="973023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INFRASTRUCTURE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SECURITY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  <p:pic>
          <p:nvPicPr>
            <p:cNvPr id="288" name="Picture 287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11754" y="407430"/>
              <a:ext cx="762000" cy="774192"/>
            </a:xfrm>
            <a:prstGeom prst="rect">
              <a:avLst/>
            </a:prstGeom>
          </p:spPr>
        </p:pic>
      </p:grpSp>
      <p:grpSp>
        <p:nvGrpSpPr>
          <p:cNvPr id="293" name="Group 292"/>
          <p:cNvGrpSpPr/>
          <p:nvPr/>
        </p:nvGrpSpPr>
        <p:grpSpPr>
          <a:xfrm>
            <a:off x="6827799" y="6230894"/>
            <a:ext cx="1243930" cy="996743"/>
            <a:chOff x="-2019639" y="3005781"/>
            <a:chExt cx="1243930" cy="996743"/>
          </a:xfrm>
        </p:grpSpPr>
        <p:sp>
          <p:nvSpPr>
            <p:cNvPr id="205" name="Shape 284"/>
            <p:cNvSpPr/>
            <p:nvPr/>
          </p:nvSpPr>
          <p:spPr>
            <a:xfrm>
              <a:off x="-2019639" y="3756303"/>
              <a:ext cx="1243930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SECURITY MONITORING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&amp; INTELLIGENCE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  <p:pic>
          <p:nvPicPr>
            <p:cNvPr id="289" name="Picture 288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18503" y="3005781"/>
              <a:ext cx="737616" cy="816864"/>
            </a:xfrm>
            <a:prstGeom prst="rect">
              <a:avLst/>
            </a:prstGeom>
          </p:spPr>
        </p:pic>
      </p:grpSp>
      <p:sp>
        <p:nvSpPr>
          <p:cNvPr id="296" name="Shape 61"/>
          <p:cNvSpPr/>
          <p:nvPr/>
        </p:nvSpPr>
        <p:spPr>
          <a:xfrm>
            <a:off x="68502" y="342961"/>
            <a:ext cx="9989898" cy="6989824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297" name="Shape 66"/>
          <p:cNvSpPr/>
          <p:nvPr/>
        </p:nvSpPr>
        <p:spPr>
          <a:xfrm flipV="1">
            <a:off x="2606363" y="352044"/>
            <a:ext cx="0" cy="1583707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98" name="Shape 64"/>
          <p:cNvSpPr/>
          <p:nvPr/>
        </p:nvSpPr>
        <p:spPr>
          <a:xfrm>
            <a:off x="140789" y="388556"/>
            <a:ext cx="117660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smtClean="0">
                <a:solidFill>
                  <a:srgbClr val="4277BB"/>
                </a:solidFill>
              </a:rPr>
              <a:t>PUBLIC 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99" name="Shape 61"/>
          <p:cNvSpPr/>
          <p:nvPr/>
        </p:nvSpPr>
        <p:spPr>
          <a:xfrm>
            <a:off x="2767915" y="3768811"/>
            <a:ext cx="5276334" cy="2384854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300" name="Shape 61"/>
          <p:cNvSpPr/>
          <p:nvPr/>
        </p:nvSpPr>
        <p:spPr>
          <a:xfrm>
            <a:off x="2499360" y="6210301"/>
            <a:ext cx="5836920" cy="1043940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301" name="Shape 64"/>
          <p:cNvSpPr/>
          <p:nvPr/>
        </p:nvSpPr>
        <p:spPr>
          <a:xfrm>
            <a:off x="2634141" y="379520"/>
            <a:ext cx="1155766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smtClean="0">
                <a:solidFill>
                  <a:srgbClr val="4277BB"/>
                </a:solidFill>
              </a:rPr>
              <a:t>CLOUD 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302" name="Shape 64"/>
          <p:cNvSpPr/>
          <p:nvPr/>
        </p:nvSpPr>
        <p:spPr>
          <a:xfrm>
            <a:off x="8133889" y="382185"/>
            <a:ext cx="1551707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ENTERPRISE 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303" name="Shape 66"/>
          <p:cNvSpPr/>
          <p:nvPr/>
        </p:nvSpPr>
        <p:spPr>
          <a:xfrm flipV="1">
            <a:off x="2591366" y="3005723"/>
            <a:ext cx="0" cy="3226265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304" name="Shape 66"/>
          <p:cNvSpPr/>
          <p:nvPr/>
        </p:nvSpPr>
        <p:spPr>
          <a:xfrm flipV="1">
            <a:off x="8085559" y="337962"/>
            <a:ext cx="0" cy="1583707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305" name="Shape 66"/>
          <p:cNvSpPr/>
          <p:nvPr/>
        </p:nvSpPr>
        <p:spPr>
          <a:xfrm flipV="1">
            <a:off x="8080797" y="2996417"/>
            <a:ext cx="0" cy="3207433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cxnSp>
        <p:nvCxnSpPr>
          <p:cNvPr id="308" name="Straight Connector 307"/>
          <p:cNvCxnSpPr/>
          <p:nvPr/>
        </p:nvCxnSpPr>
        <p:spPr>
          <a:xfrm flipH="1">
            <a:off x="3626881" y="3762375"/>
            <a:ext cx="13997" cy="2391976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0" name="Straight Connector 309"/>
          <p:cNvCxnSpPr/>
          <p:nvPr/>
        </p:nvCxnSpPr>
        <p:spPr>
          <a:xfrm flipH="1">
            <a:off x="7133447" y="3784921"/>
            <a:ext cx="13920" cy="2378754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11" name="Picture 3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77" y="4038600"/>
            <a:ext cx="268224" cy="262128"/>
          </a:xfrm>
          <a:prstGeom prst="rect">
            <a:avLst/>
          </a:prstGeom>
        </p:spPr>
      </p:pic>
      <p:pic>
        <p:nvPicPr>
          <p:cNvPr id="312" name="Picture 3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841" y="4038834"/>
            <a:ext cx="268224" cy="262128"/>
          </a:xfrm>
          <a:prstGeom prst="rect">
            <a:avLst/>
          </a:prstGeom>
        </p:spPr>
      </p:pic>
      <p:cxnSp>
        <p:nvCxnSpPr>
          <p:cNvPr id="324" name="Straight Connector 323"/>
          <p:cNvCxnSpPr/>
          <p:nvPr/>
        </p:nvCxnSpPr>
        <p:spPr>
          <a:xfrm>
            <a:off x="5375749" y="3007604"/>
            <a:ext cx="0" cy="740838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5" name="Straight Connector 324"/>
          <p:cNvCxnSpPr>
            <a:stCxn id="230" idx="2"/>
          </p:cNvCxnSpPr>
          <p:nvPr/>
        </p:nvCxnSpPr>
        <p:spPr>
          <a:xfrm>
            <a:off x="5320130" y="1556187"/>
            <a:ext cx="4905" cy="50928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8" name="Straight Connector 327"/>
          <p:cNvCxnSpPr/>
          <p:nvPr/>
        </p:nvCxnSpPr>
        <p:spPr>
          <a:xfrm>
            <a:off x="953638" y="2913433"/>
            <a:ext cx="0" cy="725355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9" name="Straight Connector 328"/>
          <p:cNvCxnSpPr/>
          <p:nvPr/>
        </p:nvCxnSpPr>
        <p:spPr>
          <a:xfrm flipH="1">
            <a:off x="2646381" y="940629"/>
            <a:ext cx="1106093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1" name="Straight Connector 330"/>
          <p:cNvCxnSpPr/>
          <p:nvPr/>
        </p:nvCxnSpPr>
        <p:spPr>
          <a:xfrm>
            <a:off x="2655110" y="929249"/>
            <a:ext cx="0" cy="108807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3" name="Straight Connector 332"/>
          <p:cNvCxnSpPr/>
          <p:nvPr/>
        </p:nvCxnSpPr>
        <p:spPr>
          <a:xfrm>
            <a:off x="4082325" y="1584325"/>
            <a:ext cx="0" cy="849555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5" name="Straight Connector 334"/>
          <p:cNvCxnSpPr/>
          <p:nvPr/>
        </p:nvCxnSpPr>
        <p:spPr>
          <a:xfrm flipH="1">
            <a:off x="4073525" y="2429778"/>
            <a:ext cx="917575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7" name="Straight Connector 336"/>
          <p:cNvCxnSpPr/>
          <p:nvPr/>
        </p:nvCxnSpPr>
        <p:spPr>
          <a:xfrm flipH="1">
            <a:off x="5708650" y="2299267"/>
            <a:ext cx="196155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0" name="Straight Connector 339"/>
          <p:cNvCxnSpPr/>
          <p:nvPr/>
        </p:nvCxnSpPr>
        <p:spPr>
          <a:xfrm flipH="1">
            <a:off x="5715000" y="2434709"/>
            <a:ext cx="17877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4" name="Straight Connector 343"/>
          <p:cNvCxnSpPr/>
          <p:nvPr/>
        </p:nvCxnSpPr>
        <p:spPr>
          <a:xfrm>
            <a:off x="5882027" y="2425700"/>
            <a:ext cx="0" cy="604446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5" name="Straight Connector 344"/>
          <p:cNvCxnSpPr/>
          <p:nvPr/>
        </p:nvCxnSpPr>
        <p:spPr>
          <a:xfrm flipH="1">
            <a:off x="5872621" y="3018461"/>
            <a:ext cx="240898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7" name="Straight Connector 346"/>
          <p:cNvCxnSpPr/>
          <p:nvPr/>
        </p:nvCxnSpPr>
        <p:spPr>
          <a:xfrm flipH="1">
            <a:off x="7371976" y="2402249"/>
            <a:ext cx="299270" cy="287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9" name="Straight Connector 348"/>
          <p:cNvCxnSpPr/>
          <p:nvPr/>
        </p:nvCxnSpPr>
        <p:spPr>
          <a:xfrm>
            <a:off x="7380517" y="2408478"/>
            <a:ext cx="0" cy="547447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1" name="Straight Connector 350"/>
          <p:cNvCxnSpPr/>
          <p:nvPr/>
        </p:nvCxnSpPr>
        <p:spPr>
          <a:xfrm flipH="1">
            <a:off x="6870700" y="2949537"/>
            <a:ext cx="516844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2" name="Straight Connector 351"/>
          <p:cNvCxnSpPr/>
          <p:nvPr/>
        </p:nvCxnSpPr>
        <p:spPr>
          <a:xfrm flipH="1">
            <a:off x="6870700" y="3056927"/>
            <a:ext cx="52705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3" name="Straight Connector 352"/>
          <p:cNvCxnSpPr/>
          <p:nvPr/>
        </p:nvCxnSpPr>
        <p:spPr>
          <a:xfrm>
            <a:off x="7388223" y="3051175"/>
            <a:ext cx="3177" cy="727075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6" name="Straight Connector 355"/>
          <p:cNvCxnSpPr/>
          <p:nvPr/>
        </p:nvCxnSpPr>
        <p:spPr>
          <a:xfrm>
            <a:off x="7721641" y="2920777"/>
            <a:ext cx="0" cy="859042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8" name="Straight Connector 357"/>
          <p:cNvCxnSpPr/>
          <p:nvPr/>
        </p:nvCxnSpPr>
        <p:spPr>
          <a:xfrm flipH="1">
            <a:off x="4460195" y="943804"/>
            <a:ext cx="489630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0" name="Straight Connector 359"/>
          <p:cNvCxnSpPr/>
          <p:nvPr/>
        </p:nvCxnSpPr>
        <p:spPr>
          <a:xfrm flipH="1">
            <a:off x="8624131" y="1310461"/>
            <a:ext cx="411075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1" name="Straight Connector 360"/>
          <p:cNvCxnSpPr/>
          <p:nvPr/>
        </p:nvCxnSpPr>
        <p:spPr>
          <a:xfrm>
            <a:off x="8633893" y="1317922"/>
            <a:ext cx="0" cy="93474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3" name="Straight Connector 362"/>
          <p:cNvCxnSpPr/>
          <p:nvPr/>
        </p:nvCxnSpPr>
        <p:spPr>
          <a:xfrm flipH="1">
            <a:off x="8343900" y="2244276"/>
            <a:ext cx="295276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5" name="Straight Connector 364"/>
          <p:cNvCxnSpPr/>
          <p:nvPr/>
        </p:nvCxnSpPr>
        <p:spPr>
          <a:xfrm flipH="1">
            <a:off x="8350250" y="2373453"/>
            <a:ext cx="66721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6" name="Straight Connector 365"/>
          <p:cNvCxnSpPr/>
          <p:nvPr/>
        </p:nvCxnSpPr>
        <p:spPr>
          <a:xfrm flipH="1">
            <a:off x="8343900" y="2481467"/>
            <a:ext cx="291689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7" name="Straight Connector 366"/>
          <p:cNvCxnSpPr/>
          <p:nvPr/>
        </p:nvCxnSpPr>
        <p:spPr>
          <a:xfrm>
            <a:off x="8631951" y="2473734"/>
            <a:ext cx="0" cy="1101316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8" name="Straight Connector 367"/>
          <p:cNvCxnSpPr/>
          <p:nvPr/>
        </p:nvCxnSpPr>
        <p:spPr>
          <a:xfrm flipH="1">
            <a:off x="8623300" y="3565869"/>
            <a:ext cx="374685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9" name="Straight Connector 368"/>
          <p:cNvCxnSpPr/>
          <p:nvPr/>
        </p:nvCxnSpPr>
        <p:spPr>
          <a:xfrm>
            <a:off x="2406990" y="2984613"/>
            <a:ext cx="0" cy="3257998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1" name="Straight Connector 370"/>
          <p:cNvCxnSpPr/>
          <p:nvPr/>
        </p:nvCxnSpPr>
        <p:spPr>
          <a:xfrm flipH="1">
            <a:off x="1606550" y="6233422"/>
            <a:ext cx="809626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4" name="Straight Connector 373"/>
          <p:cNvCxnSpPr/>
          <p:nvPr/>
        </p:nvCxnSpPr>
        <p:spPr>
          <a:xfrm flipH="1">
            <a:off x="1610848" y="5878420"/>
            <a:ext cx="684416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5" name="Straight Connector 374"/>
          <p:cNvCxnSpPr/>
          <p:nvPr/>
        </p:nvCxnSpPr>
        <p:spPr>
          <a:xfrm flipH="1">
            <a:off x="1597025" y="5469628"/>
            <a:ext cx="316940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6" name="Straight Connector 375"/>
          <p:cNvCxnSpPr/>
          <p:nvPr/>
        </p:nvCxnSpPr>
        <p:spPr>
          <a:xfrm flipH="1">
            <a:off x="1597025" y="5122918"/>
            <a:ext cx="198976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7" name="Straight Connector 376"/>
          <p:cNvCxnSpPr/>
          <p:nvPr/>
        </p:nvCxnSpPr>
        <p:spPr>
          <a:xfrm>
            <a:off x="1904929" y="3724275"/>
            <a:ext cx="0" cy="1751367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0" name="Straight Connector 379"/>
          <p:cNvCxnSpPr/>
          <p:nvPr/>
        </p:nvCxnSpPr>
        <p:spPr>
          <a:xfrm>
            <a:off x="2281449" y="2981325"/>
            <a:ext cx="0" cy="2903108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2" name="Straight Connector 381"/>
          <p:cNvCxnSpPr/>
          <p:nvPr/>
        </p:nvCxnSpPr>
        <p:spPr>
          <a:xfrm>
            <a:off x="1786596" y="3723715"/>
            <a:ext cx="0" cy="140768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2" name="Straight Connector 391"/>
          <p:cNvCxnSpPr/>
          <p:nvPr/>
        </p:nvCxnSpPr>
        <p:spPr>
          <a:xfrm flipH="1">
            <a:off x="1799169" y="2367510"/>
            <a:ext cx="411075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3" name="Straight Connector 392"/>
          <p:cNvCxnSpPr/>
          <p:nvPr/>
        </p:nvCxnSpPr>
        <p:spPr>
          <a:xfrm>
            <a:off x="1800225" y="2359025"/>
            <a:ext cx="0" cy="58420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92" name="Group 291"/>
          <p:cNvGrpSpPr/>
          <p:nvPr/>
        </p:nvGrpSpPr>
        <p:grpSpPr>
          <a:xfrm>
            <a:off x="7230626" y="4184479"/>
            <a:ext cx="750109" cy="958210"/>
            <a:chOff x="-1789807" y="1861409"/>
            <a:chExt cx="750109" cy="958210"/>
          </a:xfrm>
        </p:grpSpPr>
        <p:sp>
          <p:nvSpPr>
            <p:cNvPr id="204" name="Shape 284"/>
            <p:cNvSpPr/>
            <p:nvPr/>
          </p:nvSpPr>
          <p:spPr>
            <a:xfrm>
              <a:off x="-1789807" y="2573398"/>
              <a:ext cx="70692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SYSTEM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INTEGRATION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  <p:pic>
          <p:nvPicPr>
            <p:cNvPr id="290" name="Picture 289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77314" y="1861409"/>
              <a:ext cx="737616" cy="749808"/>
            </a:xfrm>
            <a:prstGeom prst="rect">
              <a:avLst/>
            </a:prstGeom>
          </p:spPr>
        </p:pic>
      </p:grpSp>
      <p:pic>
        <p:nvPicPr>
          <p:cNvPr id="430" name="_-5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98644" y="1999966"/>
            <a:ext cx="166587" cy="16658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grpSp>
        <p:nvGrpSpPr>
          <p:cNvPr id="241" name="Group 281"/>
          <p:cNvGrpSpPr/>
          <p:nvPr/>
        </p:nvGrpSpPr>
        <p:grpSpPr>
          <a:xfrm>
            <a:off x="7506608" y="2033240"/>
            <a:ext cx="1058011" cy="942146"/>
            <a:chOff x="67964" y="0"/>
            <a:chExt cx="1178718" cy="1049635"/>
          </a:xfrm>
        </p:grpSpPr>
        <p:sp>
          <p:nvSpPr>
            <p:cNvPr id="242" name="Shape 277"/>
            <p:cNvSpPr/>
            <p:nvPr/>
          </p:nvSpPr>
          <p:spPr>
            <a:xfrm>
              <a:off x="29017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43" name="Group 280"/>
            <p:cNvGrpSpPr/>
            <p:nvPr/>
          </p:nvGrpSpPr>
          <p:grpSpPr>
            <a:xfrm>
              <a:off x="67964" y="116277"/>
              <a:ext cx="1178720" cy="933359"/>
              <a:chOff x="85641" y="106455"/>
              <a:chExt cx="1178718" cy="933357"/>
            </a:xfrm>
          </p:grpSpPr>
          <p:pic>
            <p:nvPicPr>
              <p:cNvPr id="244" name="_-11.png"/>
              <p:cNvPicPr/>
              <p:nvPr/>
            </p:nvPicPr>
            <p:blipFill>
              <a:blip r:embed="rId21">
                <a:extLst/>
              </a:blip>
              <a:srcRect l="10614" t="15052" r="10614" b="23720"/>
              <a:stretch>
                <a:fillRect/>
              </a:stretch>
            </p:blipFill>
            <p:spPr>
              <a:xfrm>
                <a:off x="387925" y="106455"/>
                <a:ext cx="559330" cy="43301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45" name="Shape 279"/>
              <p:cNvSpPr/>
              <p:nvPr/>
            </p:nvSpPr>
            <p:spPr>
              <a:xfrm>
                <a:off x="85641" y="707231"/>
                <a:ext cx="1178720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TRANSFORMATION &amp;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CONNECTIVITY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514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</a:t>
            </a:r>
            <a:r>
              <a:rPr lang="en-US" dirty="0" smtClean="0"/>
              <a:t>and Arrows for </a:t>
            </a:r>
            <a:r>
              <a:rPr lang="en-US" dirty="0"/>
              <a:t>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97292"/>
            <a:ext cx="5433971" cy="118734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 smtClean="0">
                <a:latin typeface="Helvetica Neue"/>
                <a:ea typeface="Helvetica Neue"/>
                <a:cs typeface="Helvetica Neue"/>
                <a:sym typeface="Helvetica Neue"/>
              </a:rPr>
              <a:t>Select icon </a:t>
            </a: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</a:t>
            </a:r>
            <a:r>
              <a:rPr lang="en-US" sz="1200" dirty="0" smtClean="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en-US" sz="1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Macintosh PowerPoint</Application>
  <PresentationFormat>Custom</PresentationFormat>
  <Paragraphs>101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2017-05-24T18:20:38Z</dcterms:modified>
  <cp:category/>
</cp:coreProperties>
</file>