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56" r:id="rId2"/>
    <p:sldId id="283" r:id="rId3"/>
    <p:sldId id="267" r:id="rId4"/>
    <p:sldId id="269" r:id="rId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2233"/>
    <a:srgbClr val="C6982C"/>
    <a:srgbClr val="A9226E"/>
    <a:srgbClr val="1A77B5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04"/>
    <p:restoredTop sz="94771"/>
  </p:normalViewPr>
  <p:slideViewPr>
    <p:cSldViewPr snapToGrid="0">
      <p:cViewPr>
        <p:scale>
          <a:sx n="125" d="100"/>
          <a:sy n="125" d="100"/>
        </p:scale>
        <p:origin x="2064" y="3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7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4464052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 smtClean="0"/>
              <a:t>Security Diagram </a:t>
            </a:r>
            <a:r>
              <a:rPr lang="en-US" sz="2400" dirty="0" smtClean="0"/>
              <a:t>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 smtClean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400" dirty="0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SECURITY</a:t>
            </a:r>
            <a:r>
              <a:rPr lang="en-US" sz="1400" dirty="0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 Domain Overview</a:t>
            </a:r>
            <a:r>
              <a:rPr lang="en-US" sz="1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  <a:endParaRPr lang="en-US" sz="1400" dirty="0" smtClean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</a:t>
            </a:r>
            <a:r>
              <a:rPr lang="en-US" sz="1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may add numbers (which are provided on page </a:t>
            </a:r>
            <a:r>
              <a:rPr lang="en-US" sz="1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3) </a:t>
            </a:r>
            <a:r>
              <a:rPr lang="en-US" sz="1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to the diagram to correspond to the runtime flow steps in your architecture</a:t>
            </a:r>
            <a:r>
              <a:rPr lang="en-US" sz="1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4</a:t>
            </a:r>
            <a:endParaRPr lang="en-US" sz="1400" dirty="0" smtClean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77567" y="0"/>
            <a:ext cx="146907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November 2</a:t>
            </a:r>
            <a:r>
              <a:rPr kumimoji="0" lang="en-US" sz="1200" b="1" i="0" u="none" strike="noStrike" cap="none" spc="0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nd</a:t>
            </a: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2016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Rectangle 418"/>
          <p:cNvSpPr/>
          <p:nvPr/>
        </p:nvSpPr>
        <p:spPr>
          <a:xfrm>
            <a:off x="2260729" y="1277346"/>
            <a:ext cx="5076219" cy="497350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>
            <a:solidFill>
              <a:srgbClr val="0070C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29" name="Rectangle 428"/>
          <p:cNvSpPr/>
          <p:nvPr/>
        </p:nvSpPr>
        <p:spPr>
          <a:xfrm>
            <a:off x="3349137" y="1279269"/>
            <a:ext cx="2954605" cy="3561840"/>
          </a:xfrm>
          <a:prstGeom prst="rect">
            <a:avLst/>
          </a:prstGeom>
          <a:solidFill>
            <a:schemeClr val="bg1"/>
          </a:solid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166" name="Group 193"/>
          <p:cNvGrpSpPr/>
          <p:nvPr/>
        </p:nvGrpSpPr>
        <p:grpSpPr>
          <a:xfrm>
            <a:off x="570999" y="1125429"/>
            <a:ext cx="639927" cy="858558"/>
            <a:chOff x="4994" y="-1"/>
            <a:chExt cx="711064" cy="954000"/>
          </a:xfrm>
        </p:grpSpPr>
        <p:grpSp>
          <p:nvGrpSpPr>
            <p:cNvPr id="167" name="Group 191"/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169" name="Shape 189"/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170" name="_-02.png"/>
              <p:cNvPicPr/>
              <p:nvPr/>
            </p:nvPicPr>
            <p:blipFill>
              <a:blip r:embed="rId2">
                <a:extLst/>
              </a:blip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168" name="Shape 192"/>
            <p:cNvSpPr/>
            <p:nvPr/>
          </p:nvSpPr>
          <p:spPr>
            <a:xfrm>
              <a:off x="4994" y="707230"/>
              <a:ext cx="697252" cy="2467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APPLICATION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 smtClean="0">
                  <a:solidFill>
                    <a:srgbClr val="4277BB"/>
                  </a:solidFill>
                </a:rPr>
                <a:t>USER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grpSp>
        <p:nvGrpSpPr>
          <p:cNvPr id="171" name="Group 193"/>
          <p:cNvGrpSpPr/>
          <p:nvPr/>
        </p:nvGrpSpPr>
        <p:grpSpPr>
          <a:xfrm>
            <a:off x="574447" y="2282373"/>
            <a:ext cx="636478" cy="858558"/>
            <a:chOff x="8826" y="-1"/>
            <a:chExt cx="707232" cy="954000"/>
          </a:xfrm>
        </p:grpSpPr>
        <p:grpSp>
          <p:nvGrpSpPr>
            <p:cNvPr id="172" name="Group 191"/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174" name="Shape 189"/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175" name="_-02.png"/>
              <p:cNvPicPr/>
              <p:nvPr/>
            </p:nvPicPr>
            <p:blipFill>
              <a:blip r:embed="rId2">
                <a:extLst/>
              </a:blip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173" name="Shape 192"/>
            <p:cNvSpPr/>
            <p:nvPr/>
          </p:nvSpPr>
          <p:spPr>
            <a:xfrm>
              <a:off x="171274" y="707230"/>
              <a:ext cx="364692" cy="2467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CLOUD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ADMIN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grpSp>
        <p:nvGrpSpPr>
          <p:cNvPr id="176" name="Group 193"/>
          <p:cNvGrpSpPr/>
          <p:nvPr/>
        </p:nvGrpSpPr>
        <p:grpSpPr>
          <a:xfrm>
            <a:off x="597357" y="3439316"/>
            <a:ext cx="636478" cy="858558"/>
            <a:chOff x="8826" y="-1"/>
            <a:chExt cx="707232" cy="954000"/>
          </a:xfrm>
        </p:grpSpPr>
        <p:grpSp>
          <p:nvGrpSpPr>
            <p:cNvPr id="177" name="Group 191"/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179" name="Shape 189"/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180" name="_-02.png"/>
              <p:cNvPicPr/>
              <p:nvPr/>
            </p:nvPicPr>
            <p:blipFill>
              <a:blip r:embed="rId2">
                <a:extLst/>
              </a:blip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178" name="Shape 192"/>
            <p:cNvSpPr/>
            <p:nvPr/>
          </p:nvSpPr>
          <p:spPr>
            <a:xfrm>
              <a:off x="35519" y="707230"/>
              <a:ext cx="636202" cy="2467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CLOUD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DEVELOPER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grpSp>
        <p:nvGrpSpPr>
          <p:cNvPr id="181" name="Group 286"/>
          <p:cNvGrpSpPr/>
          <p:nvPr/>
        </p:nvGrpSpPr>
        <p:grpSpPr>
          <a:xfrm>
            <a:off x="1443838" y="2678114"/>
            <a:ext cx="819521" cy="822351"/>
            <a:chOff x="51761" y="0"/>
            <a:chExt cx="919460" cy="922635"/>
          </a:xfrm>
        </p:grpSpPr>
        <p:sp>
          <p:nvSpPr>
            <p:cNvPr id="182" name="Shape 282"/>
            <p:cNvSpPr/>
            <p:nvPr/>
          </p:nvSpPr>
          <p:spPr>
            <a:xfrm>
              <a:off x="148052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83" name="Group 285"/>
            <p:cNvGrpSpPr/>
            <p:nvPr/>
          </p:nvGrpSpPr>
          <p:grpSpPr>
            <a:xfrm>
              <a:off x="51761" y="137126"/>
              <a:ext cx="919461" cy="785510"/>
              <a:chOff x="64880" y="127304"/>
              <a:chExt cx="919460" cy="785508"/>
            </a:xfrm>
          </p:grpSpPr>
          <p:pic>
            <p:nvPicPr>
              <p:cNvPr id="184" name="_-10.png"/>
              <p:cNvPicPr/>
              <p:nvPr/>
            </p:nvPicPr>
            <p:blipFill>
              <a:blip r:embed="rId3">
                <a:extLst/>
              </a:blip>
              <a:srcRect l="18106" t="18000" r="18106" b="18000"/>
              <a:stretch>
                <a:fillRect/>
              </a:stretch>
            </p:blipFill>
            <p:spPr>
              <a:xfrm>
                <a:off x="291644" y="127304"/>
                <a:ext cx="451116" cy="45262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85" name="Shape 284"/>
              <p:cNvSpPr/>
              <p:nvPr/>
            </p:nvSpPr>
            <p:spPr>
              <a:xfrm>
                <a:off x="64880" y="707231"/>
                <a:ext cx="919461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EDGE SERVICES</a:t>
                </a:r>
              </a:p>
            </p:txBody>
          </p:sp>
        </p:grpSp>
      </p:grpSp>
      <p:grpSp>
        <p:nvGrpSpPr>
          <p:cNvPr id="186" name="Group 185"/>
          <p:cNvGrpSpPr/>
          <p:nvPr/>
        </p:nvGrpSpPr>
        <p:grpSpPr>
          <a:xfrm>
            <a:off x="3689330" y="1663322"/>
            <a:ext cx="635305" cy="857387"/>
            <a:chOff x="4740867" y="5368371"/>
            <a:chExt cx="704361" cy="950583"/>
          </a:xfrm>
        </p:grpSpPr>
        <p:sp>
          <p:nvSpPr>
            <p:cNvPr id="187" name="Shape 195"/>
            <p:cNvSpPr/>
            <p:nvPr/>
          </p:nvSpPr>
          <p:spPr>
            <a:xfrm>
              <a:off x="4740867" y="5368371"/>
              <a:ext cx="704361" cy="704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88" name="Group 198"/>
            <p:cNvGrpSpPr/>
            <p:nvPr/>
          </p:nvGrpSpPr>
          <p:grpSpPr>
            <a:xfrm>
              <a:off x="4744948" y="5492250"/>
              <a:ext cx="695704" cy="826704"/>
              <a:chOff x="90050" y="124384"/>
              <a:chExt cx="698540" cy="830071"/>
            </a:xfrm>
          </p:grpSpPr>
          <p:pic>
            <p:nvPicPr>
              <p:cNvPr id="189" name="_-03.png"/>
              <p:cNvPicPr/>
              <p:nvPr/>
            </p:nvPicPr>
            <p:blipFill>
              <a:blip r:embed="rId4">
                <a:extLst/>
              </a:blip>
              <a:srcRect l="22990" t="22678" r="12110" b="12057"/>
              <a:stretch>
                <a:fillRect/>
              </a:stretch>
            </p:blipFill>
            <p:spPr>
              <a:xfrm>
                <a:off x="229525" y="124384"/>
                <a:ext cx="460830" cy="46156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90" name="Shape 197"/>
              <p:cNvSpPr/>
              <p:nvPr/>
            </p:nvSpPr>
            <p:spPr>
              <a:xfrm>
                <a:off x="90050" y="707231"/>
                <a:ext cx="698540" cy="24722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CLOUD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APPLICATION</a:t>
                </a:r>
              </a:p>
            </p:txBody>
          </p:sp>
        </p:grpSp>
      </p:grpSp>
      <p:grpSp>
        <p:nvGrpSpPr>
          <p:cNvPr id="191" name="Group 190"/>
          <p:cNvGrpSpPr/>
          <p:nvPr/>
        </p:nvGrpSpPr>
        <p:grpSpPr>
          <a:xfrm>
            <a:off x="554834" y="4412315"/>
            <a:ext cx="639709" cy="738259"/>
            <a:chOff x="4735984" y="5368371"/>
            <a:chExt cx="709244" cy="818506"/>
          </a:xfrm>
        </p:grpSpPr>
        <p:sp>
          <p:nvSpPr>
            <p:cNvPr id="192" name="Shape 195"/>
            <p:cNvSpPr/>
            <p:nvPr/>
          </p:nvSpPr>
          <p:spPr>
            <a:xfrm>
              <a:off x="4740867" y="5368371"/>
              <a:ext cx="704361" cy="704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93" name="Group 198"/>
            <p:cNvGrpSpPr/>
            <p:nvPr/>
          </p:nvGrpSpPr>
          <p:grpSpPr>
            <a:xfrm>
              <a:off x="4735984" y="5492250"/>
              <a:ext cx="695704" cy="694627"/>
              <a:chOff x="81049" y="124384"/>
              <a:chExt cx="698540" cy="697457"/>
            </a:xfrm>
          </p:grpSpPr>
          <p:pic>
            <p:nvPicPr>
              <p:cNvPr id="194" name="_-03.png"/>
              <p:cNvPicPr/>
              <p:nvPr/>
            </p:nvPicPr>
            <p:blipFill>
              <a:blip r:embed="rId4">
                <a:extLst/>
              </a:blip>
              <a:srcRect l="22990" t="22678" r="12110" b="12057"/>
              <a:stretch>
                <a:fillRect/>
              </a:stretch>
            </p:blipFill>
            <p:spPr>
              <a:xfrm>
                <a:off x="229525" y="124384"/>
                <a:ext cx="460830" cy="46156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95" name="Shape 197"/>
              <p:cNvSpPr/>
              <p:nvPr/>
            </p:nvSpPr>
            <p:spPr>
              <a:xfrm>
                <a:off x="81049" y="698229"/>
                <a:ext cx="698540" cy="12361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smtClean="0">
                    <a:solidFill>
                      <a:srgbClr val="4277BB"/>
                    </a:solidFill>
                  </a:rPr>
                  <a:t>APPLICATION</a:t>
                </a:r>
                <a:endParaRPr lang="en-US" sz="800" b="1" dirty="0" smtClean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6488337" y="1684717"/>
            <a:ext cx="637895" cy="855997"/>
            <a:chOff x="6557024" y="2114052"/>
            <a:chExt cx="707233" cy="949042"/>
          </a:xfrm>
        </p:grpSpPr>
        <p:grpSp>
          <p:nvGrpSpPr>
            <p:cNvPr id="206" name="Group 486"/>
            <p:cNvGrpSpPr/>
            <p:nvPr/>
          </p:nvGrpSpPr>
          <p:grpSpPr>
            <a:xfrm>
              <a:off x="6557024" y="2114052"/>
              <a:ext cx="707233" cy="949042"/>
              <a:chOff x="0" y="0"/>
              <a:chExt cx="707232" cy="949041"/>
            </a:xfrm>
          </p:grpSpPr>
          <p:sp>
            <p:nvSpPr>
              <p:cNvPr id="208" name="Shape 482"/>
              <p:cNvSpPr/>
              <p:nvPr/>
            </p:nvSpPr>
            <p:spPr>
              <a:xfrm>
                <a:off x="0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4223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9" name="Shape 483"/>
              <p:cNvSpPr/>
              <p:nvPr/>
            </p:nvSpPr>
            <p:spPr>
              <a:xfrm>
                <a:off x="104728" y="702820"/>
                <a:ext cx="519372" cy="2462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DATA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 smtClean="0">
                    <a:solidFill>
                      <a:srgbClr val="4277BB"/>
                    </a:solidFill>
                  </a:rPr>
                  <a:t>SECURITY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  <p:pic>
          <p:nvPicPr>
            <p:cNvPr id="207" name="Picture 20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0724" y="2176780"/>
              <a:ext cx="511032" cy="502920"/>
            </a:xfrm>
            <a:prstGeom prst="rect">
              <a:avLst/>
            </a:prstGeom>
          </p:spPr>
        </p:pic>
      </p:grpSp>
      <p:grpSp>
        <p:nvGrpSpPr>
          <p:cNvPr id="210" name="Group 209"/>
          <p:cNvGrpSpPr/>
          <p:nvPr/>
        </p:nvGrpSpPr>
        <p:grpSpPr>
          <a:xfrm>
            <a:off x="2357624" y="3940348"/>
            <a:ext cx="851602" cy="855997"/>
            <a:chOff x="4050143" y="6011864"/>
            <a:chExt cx="944169" cy="949042"/>
          </a:xfrm>
        </p:grpSpPr>
        <p:grpSp>
          <p:nvGrpSpPr>
            <p:cNvPr id="211" name="Group 486"/>
            <p:cNvGrpSpPr/>
            <p:nvPr/>
          </p:nvGrpSpPr>
          <p:grpSpPr>
            <a:xfrm>
              <a:off x="4050143" y="6011864"/>
              <a:ext cx="944169" cy="949042"/>
              <a:chOff x="-107669" y="0"/>
              <a:chExt cx="944168" cy="949041"/>
            </a:xfrm>
          </p:grpSpPr>
          <p:sp>
            <p:nvSpPr>
              <p:cNvPr id="213" name="Shape 482"/>
              <p:cNvSpPr/>
              <p:nvPr/>
            </p:nvSpPr>
            <p:spPr>
              <a:xfrm>
                <a:off x="0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4223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4" name="Shape 483"/>
              <p:cNvSpPr/>
              <p:nvPr/>
            </p:nvSpPr>
            <p:spPr>
              <a:xfrm>
                <a:off x="-107669" y="702820"/>
                <a:ext cx="944168" cy="2462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INFRASTRUCTURE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 smtClean="0">
                    <a:solidFill>
                      <a:srgbClr val="4277BB"/>
                    </a:solidFill>
                  </a:rPr>
                  <a:t>SECURITY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  <p:pic>
          <p:nvPicPr>
            <p:cNvPr id="212" name="Picture 2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2451" y="6129383"/>
              <a:ext cx="542544" cy="438912"/>
            </a:xfrm>
            <a:prstGeom prst="rect">
              <a:avLst/>
            </a:prstGeom>
          </p:spPr>
        </p:pic>
      </p:grpSp>
      <p:grpSp>
        <p:nvGrpSpPr>
          <p:cNvPr id="215" name="Group 214"/>
          <p:cNvGrpSpPr/>
          <p:nvPr/>
        </p:nvGrpSpPr>
        <p:grpSpPr>
          <a:xfrm>
            <a:off x="2410868" y="5130675"/>
            <a:ext cx="672318" cy="967038"/>
            <a:chOff x="4267096" y="4601076"/>
            <a:chExt cx="745397" cy="1072153"/>
          </a:xfrm>
        </p:grpSpPr>
        <p:grpSp>
          <p:nvGrpSpPr>
            <p:cNvPr id="216" name="Group 486"/>
            <p:cNvGrpSpPr/>
            <p:nvPr/>
          </p:nvGrpSpPr>
          <p:grpSpPr>
            <a:xfrm>
              <a:off x="4267096" y="4601076"/>
              <a:ext cx="745397" cy="1072153"/>
              <a:chOff x="-8282" y="0"/>
              <a:chExt cx="745396" cy="1072152"/>
            </a:xfrm>
          </p:grpSpPr>
          <p:sp>
            <p:nvSpPr>
              <p:cNvPr id="218" name="Shape 482"/>
              <p:cNvSpPr/>
              <p:nvPr/>
            </p:nvSpPr>
            <p:spPr>
              <a:xfrm>
                <a:off x="0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4223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9" name="Shape 483"/>
              <p:cNvSpPr/>
              <p:nvPr/>
            </p:nvSpPr>
            <p:spPr>
              <a:xfrm>
                <a:off x="-8282" y="702820"/>
                <a:ext cx="745396" cy="36933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IDENTITY &amp;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ACCESS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MANAGEMENT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  <p:pic>
          <p:nvPicPr>
            <p:cNvPr id="217" name="Picture 2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8715" y="4675777"/>
              <a:ext cx="426720" cy="524256"/>
            </a:xfrm>
            <a:prstGeom prst="rect">
              <a:avLst/>
            </a:prstGeom>
          </p:spPr>
        </p:pic>
      </p:grpSp>
      <p:grpSp>
        <p:nvGrpSpPr>
          <p:cNvPr id="220" name="Group 219"/>
          <p:cNvGrpSpPr/>
          <p:nvPr/>
        </p:nvGrpSpPr>
        <p:grpSpPr>
          <a:xfrm>
            <a:off x="6226254" y="5133621"/>
            <a:ext cx="1121974" cy="855997"/>
            <a:chOff x="4043953" y="3372442"/>
            <a:chExt cx="1243930" cy="949042"/>
          </a:xfrm>
        </p:grpSpPr>
        <p:grpSp>
          <p:nvGrpSpPr>
            <p:cNvPr id="221" name="Group 486"/>
            <p:cNvGrpSpPr/>
            <p:nvPr/>
          </p:nvGrpSpPr>
          <p:grpSpPr>
            <a:xfrm>
              <a:off x="4043953" y="3372442"/>
              <a:ext cx="1243930" cy="949042"/>
              <a:chOff x="-257551" y="0"/>
              <a:chExt cx="1243929" cy="949041"/>
            </a:xfrm>
          </p:grpSpPr>
          <p:sp>
            <p:nvSpPr>
              <p:cNvPr id="223" name="Shape 482"/>
              <p:cNvSpPr/>
              <p:nvPr/>
            </p:nvSpPr>
            <p:spPr>
              <a:xfrm>
                <a:off x="0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4223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4" name="Shape 483"/>
              <p:cNvSpPr/>
              <p:nvPr/>
            </p:nvSpPr>
            <p:spPr>
              <a:xfrm>
                <a:off x="-257551" y="702820"/>
                <a:ext cx="1243929" cy="2462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 smtClean="0">
                    <a:solidFill>
                      <a:srgbClr val="4277BB"/>
                    </a:solidFill>
                  </a:rPr>
                  <a:t>SECURITY</a:t>
                </a:r>
                <a:r>
                  <a:rPr lang="en-US" sz="800" b="1" dirty="0" smtClean="0">
                    <a:solidFill>
                      <a:srgbClr val="4277BB"/>
                    </a:solidFill>
                  </a:rPr>
                  <a:t> MONITORING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&amp; INTELLIGENCE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  <p:pic>
          <p:nvPicPr>
            <p:cNvPr id="222" name="Picture 22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9248" y="3430452"/>
              <a:ext cx="653269" cy="531948"/>
            </a:xfrm>
            <a:prstGeom prst="rect">
              <a:avLst/>
            </a:prstGeom>
          </p:spPr>
        </p:pic>
      </p:grpSp>
      <p:grpSp>
        <p:nvGrpSpPr>
          <p:cNvPr id="225" name="Group 224"/>
          <p:cNvGrpSpPr/>
          <p:nvPr/>
        </p:nvGrpSpPr>
        <p:grpSpPr>
          <a:xfrm>
            <a:off x="6435319" y="3978640"/>
            <a:ext cx="637895" cy="855997"/>
            <a:chOff x="4288442" y="2053818"/>
            <a:chExt cx="707233" cy="949042"/>
          </a:xfrm>
        </p:grpSpPr>
        <p:grpSp>
          <p:nvGrpSpPr>
            <p:cNvPr id="226" name="Group 486"/>
            <p:cNvGrpSpPr/>
            <p:nvPr/>
          </p:nvGrpSpPr>
          <p:grpSpPr>
            <a:xfrm>
              <a:off x="4288442" y="2053818"/>
              <a:ext cx="707233" cy="949042"/>
              <a:chOff x="0" y="0"/>
              <a:chExt cx="707232" cy="949041"/>
            </a:xfrm>
          </p:grpSpPr>
          <p:sp>
            <p:nvSpPr>
              <p:cNvPr id="228" name="Shape 482"/>
              <p:cNvSpPr/>
              <p:nvPr/>
            </p:nvSpPr>
            <p:spPr>
              <a:xfrm>
                <a:off x="0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4223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9" name="Shape 483"/>
              <p:cNvSpPr/>
              <p:nvPr/>
            </p:nvSpPr>
            <p:spPr>
              <a:xfrm>
                <a:off x="135986" y="702820"/>
                <a:ext cx="456855" cy="2462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SECURE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DEVOPS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  <p:pic>
          <p:nvPicPr>
            <p:cNvPr id="227" name="Picture 22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8800" y="2132874"/>
              <a:ext cx="527449" cy="527449"/>
            </a:xfrm>
            <a:prstGeom prst="rect">
              <a:avLst/>
            </a:prstGeom>
          </p:spPr>
        </p:pic>
      </p:grpSp>
      <p:grpSp>
        <p:nvGrpSpPr>
          <p:cNvPr id="230" name="Group 228"/>
          <p:cNvGrpSpPr/>
          <p:nvPr/>
        </p:nvGrpSpPr>
        <p:grpSpPr>
          <a:xfrm>
            <a:off x="5183746" y="5130153"/>
            <a:ext cx="637895" cy="862834"/>
            <a:chOff x="-3187783" y="-1570980"/>
            <a:chExt cx="707232" cy="956620"/>
          </a:xfrm>
        </p:grpSpPr>
        <p:sp>
          <p:nvSpPr>
            <p:cNvPr id="231" name="Shape 224"/>
            <p:cNvSpPr/>
            <p:nvPr/>
          </p:nvSpPr>
          <p:spPr>
            <a:xfrm>
              <a:off x="-3187783" y="-157098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32" name="Group 227"/>
            <p:cNvGrpSpPr/>
            <p:nvPr/>
          </p:nvGrpSpPr>
          <p:grpSpPr>
            <a:xfrm>
              <a:off x="-3099452" y="-1394112"/>
              <a:ext cx="548227" cy="779752"/>
              <a:chOff x="-3085039" y="-1406853"/>
              <a:chExt cx="548226" cy="779751"/>
            </a:xfrm>
          </p:grpSpPr>
          <p:pic>
            <p:nvPicPr>
              <p:cNvPr id="233" name="_-05.png"/>
              <p:cNvPicPr/>
              <p:nvPr/>
            </p:nvPicPr>
            <p:blipFill>
              <a:blip r:embed="rId10">
                <a:extLst/>
              </a:blip>
              <a:srcRect l="23064" t="23206" r="23064" b="23206"/>
              <a:stretch>
                <a:fillRect/>
              </a:stretch>
            </p:blipFill>
            <p:spPr>
              <a:xfrm>
                <a:off x="-3010245" y="-1406853"/>
                <a:ext cx="380996" cy="378980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34" name="Shape 226"/>
              <p:cNvSpPr/>
              <p:nvPr/>
            </p:nvSpPr>
            <p:spPr>
              <a:xfrm>
                <a:off x="-3085039" y="-873322"/>
                <a:ext cx="548226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PHYSICAL </a:t>
                </a:r>
                <a:endParaRPr lang="en-US" sz="800" b="1" dirty="0" smtClean="0">
                  <a:solidFill>
                    <a:srgbClr val="4277BB"/>
                  </a:solidFill>
                </a:endParaRP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SECURITY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235" name="Group 374"/>
          <p:cNvGrpSpPr/>
          <p:nvPr/>
        </p:nvGrpSpPr>
        <p:grpSpPr>
          <a:xfrm>
            <a:off x="3674890" y="5156304"/>
            <a:ext cx="1003415" cy="868286"/>
            <a:chOff x="-95759" y="0"/>
            <a:chExt cx="1112482" cy="962664"/>
          </a:xfrm>
        </p:grpSpPr>
        <p:sp>
          <p:nvSpPr>
            <p:cNvPr id="236" name="Shape 370"/>
            <p:cNvSpPr/>
            <p:nvPr/>
          </p:nvSpPr>
          <p:spPr>
            <a:xfrm>
              <a:off x="106864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37" name="Group 373"/>
            <p:cNvGrpSpPr/>
            <p:nvPr/>
          </p:nvGrpSpPr>
          <p:grpSpPr>
            <a:xfrm>
              <a:off x="-95759" y="119477"/>
              <a:ext cx="1112482" cy="843187"/>
              <a:chOff x="-84234" y="110265"/>
              <a:chExt cx="1112481" cy="843186"/>
            </a:xfrm>
          </p:grpSpPr>
          <p:pic>
            <p:nvPicPr>
              <p:cNvPr id="238" name="_-20.png"/>
              <p:cNvPicPr/>
              <p:nvPr/>
            </p:nvPicPr>
            <p:blipFill>
              <a:blip r:embed="rId11">
                <a:extLst/>
              </a:blip>
              <a:srcRect l="12622" t="15591" r="9640" b="22263"/>
              <a:stretch>
                <a:fillRect/>
              </a:stretch>
            </p:blipFill>
            <p:spPr>
              <a:xfrm>
                <a:off x="206612" y="110265"/>
                <a:ext cx="551988" cy="43951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39" name="Shape 372"/>
              <p:cNvSpPr/>
              <p:nvPr/>
            </p:nvSpPr>
            <p:spPr>
              <a:xfrm>
                <a:off x="-84234" y="707231"/>
                <a:ext cx="1112481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GOVERNANCE</a:t>
                </a:r>
                <a:r>
                  <a:rPr lang="en-US" sz="800" b="1" dirty="0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 RISK &amp;</a:t>
                </a:r>
              </a:p>
              <a:p>
                <a:pPr lvl="0">
                  <a:defRPr sz="1800"/>
                </a:pPr>
                <a:r>
                  <a:rPr lang="en-US" sz="800" b="1" dirty="0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COMPLIANCE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</p:grpSp>
      <p:grpSp>
        <p:nvGrpSpPr>
          <p:cNvPr id="240" name="Group 239"/>
          <p:cNvGrpSpPr/>
          <p:nvPr/>
        </p:nvGrpSpPr>
        <p:grpSpPr>
          <a:xfrm>
            <a:off x="2398291" y="1651688"/>
            <a:ext cx="653521" cy="857387"/>
            <a:chOff x="4730523" y="5368371"/>
            <a:chExt cx="724557" cy="950583"/>
          </a:xfrm>
        </p:grpSpPr>
        <p:sp>
          <p:nvSpPr>
            <p:cNvPr id="241" name="Shape 195"/>
            <p:cNvSpPr/>
            <p:nvPr/>
          </p:nvSpPr>
          <p:spPr>
            <a:xfrm>
              <a:off x="4740867" y="5368371"/>
              <a:ext cx="704361" cy="704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42" name="Group 198"/>
            <p:cNvGrpSpPr/>
            <p:nvPr/>
          </p:nvGrpSpPr>
          <p:grpSpPr>
            <a:xfrm>
              <a:off x="4730523" y="5492250"/>
              <a:ext cx="724557" cy="826704"/>
              <a:chOff x="75566" y="124384"/>
              <a:chExt cx="727511" cy="830071"/>
            </a:xfrm>
          </p:grpSpPr>
          <p:pic>
            <p:nvPicPr>
              <p:cNvPr id="243" name="_-03.png"/>
              <p:cNvPicPr/>
              <p:nvPr/>
            </p:nvPicPr>
            <p:blipFill>
              <a:blip r:embed="rId4">
                <a:extLst/>
              </a:blip>
              <a:srcRect l="22990" t="22678" r="12110" b="12057"/>
              <a:stretch>
                <a:fillRect/>
              </a:stretch>
            </p:blipFill>
            <p:spPr>
              <a:xfrm>
                <a:off x="229525" y="124384"/>
                <a:ext cx="460830" cy="46156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44" name="Shape 197"/>
              <p:cNvSpPr/>
              <p:nvPr/>
            </p:nvSpPr>
            <p:spPr>
              <a:xfrm>
                <a:off x="75566" y="707231"/>
                <a:ext cx="727511" cy="24722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APPLICATION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SECURITY</a:t>
                </a:r>
              </a:p>
            </p:txBody>
          </p:sp>
        </p:grpSp>
      </p:grpSp>
      <p:grpSp>
        <p:nvGrpSpPr>
          <p:cNvPr id="245" name="Group 217"/>
          <p:cNvGrpSpPr/>
          <p:nvPr/>
        </p:nvGrpSpPr>
        <p:grpSpPr>
          <a:xfrm>
            <a:off x="585050" y="5624600"/>
            <a:ext cx="637896" cy="814752"/>
            <a:chOff x="-3407510" y="2287354"/>
            <a:chExt cx="707232" cy="903311"/>
          </a:xfrm>
        </p:grpSpPr>
        <p:sp>
          <p:nvSpPr>
            <p:cNvPr id="246" name="Shape 213"/>
            <p:cNvSpPr/>
            <p:nvPr/>
          </p:nvSpPr>
          <p:spPr>
            <a:xfrm>
              <a:off x="-3407510" y="2287354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6982C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47" name="Group 216"/>
            <p:cNvGrpSpPr/>
            <p:nvPr/>
          </p:nvGrpSpPr>
          <p:grpSpPr>
            <a:xfrm>
              <a:off x="-3290365" y="2349903"/>
              <a:ext cx="469554" cy="840762"/>
              <a:chOff x="-3290358" y="2349898"/>
              <a:chExt cx="469553" cy="840760"/>
            </a:xfrm>
          </p:grpSpPr>
          <p:pic>
            <p:nvPicPr>
              <p:cNvPr id="248" name="_-06.png"/>
              <p:cNvPicPr/>
              <p:nvPr/>
            </p:nvPicPr>
            <p:blipFill>
              <a:blip r:embed="rId12">
                <a:extLst/>
              </a:blip>
              <a:srcRect l="25520" t="10188" r="20198" b="9074"/>
              <a:stretch>
                <a:fillRect/>
              </a:stretch>
            </p:blipFill>
            <p:spPr>
              <a:xfrm>
                <a:off x="-3228711" y="2349898"/>
                <a:ext cx="383890" cy="57100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49" name="Shape 215"/>
              <p:cNvSpPr/>
              <p:nvPr/>
            </p:nvSpPr>
            <p:spPr>
              <a:xfrm>
                <a:off x="-3290358" y="2985076"/>
                <a:ext cx="469553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DEVICE</a:t>
                </a:r>
              </a:p>
            </p:txBody>
          </p:sp>
        </p:grpSp>
      </p:grpSp>
      <p:grpSp>
        <p:nvGrpSpPr>
          <p:cNvPr id="250" name="Group 249"/>
          <p:cNvGrpSpPr/>
          <p:nvPr/>
        </p:nvGrpSpPr>
        <p:grpSpPr>
          <a:xfrm>
            <a:off x="5145083" y="1703963"/>
            <a:ext cx="637895" cy="851405"/>
            <a:chOff x="6934809" y="4612034"/>
            <a:chExt cx="707233" cy="943950"/>
          </a:xfrm>
        </p:grpSpPr>
        <p:grpSp>
          <p:nvGrpSpPr>
            <p:cNvPr id="251" name="Group 408"/>
            <p:cNvGrpSpPr/>
            <p:nvPr/>
          </p:nvGrpSpPr>
          <p:grpSpPr>
            <a:xfrm>
              <a:off x="6934809" y="4612034"/>
              <a:ext cx="707233" cy="943950"/>
              <a:chOff x="1694" y="9504"/>
              <a:chExt cx="707232" cy="943948"/>
            </a:xfrm>
          </p:grpSpPr>
          <p:sp>
            <p:nvSpPr>
              <p:cNvPr id="253" name="Shape 406"/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B29E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4" name="Shape 407"/>
              <p:cNvSpPr/>
              <p:nvPr/>
            </p:nvSpPr>
            <p:spPr>
              <a:xfrm>
                <a:off x="93128" y="707232"/>
                <a:ext cx="52097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DATA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SERVICES</a:t>
                </a:r>
              </a:p>
            </p:txBody>
          </p:sp>
        </p:grpSp>
        <p:pic>
          <p:nvPicPr>
            <p:cNvPr id="252" name="Picture 25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1649" y="4741455"/>
              <a:ext cx="530352" cy="536448"/>
            </a:xfrm>
            <a:prstGeom prst="rect">
              <a:avLst/>
            </a:prstGeom>
          </p:spPr>
        </p:pic>
      </p:grpSp>
      <p:grpSp>
        <p:nvGrpSpPr>
          <p:cNvPr id="255" name="Group 254"/>
          <p:cNvGrpSpPr/>
          <p:nvPr/>
        </p:nvGrpSpPr>
        <p:grpSpPr>
          <a:xfrm>
            <a:off x="4428868" y="2846945"/>
            <a:ext cx="643139" cy="862682"/>
            <a:chOff x="3772670" y="5990560"/>
            <a:chExt cx="713047" cy="956453"/>
          </a:xfrm>
        </p:grpSpPr>
        <p:sp>
          <p:nvSpPr>
            <p:cNvPr id="256" name="Shape 529"/>
            <p:cNvSpPr/>
            <p:nvPr/>
          </p:nvSpPr>
          <p:spPr>
            <a:xfrm>
              <a:off x="3778484" y="5993559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C00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7" name="Shape 530"/>
            <p:cNvSpPr/>
            <p:nvPr/>
          </p:nvSpPr>
          <p:spPr>
            <a:xfrm>
              <a:off x="3887259" y="6700792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RUNTIME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SERVICES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  <p:pic>
          <p:nvPicPr>
            <p:cNvPr id="258" name="Picture 257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2670" y="5990560"/>
              <a:ext cx="609600" cy="713232"/>
            </a:xfrm>
            <a:prstGeom prst="rect">
              <a:avLst/>
            </a:prstGeom>
          </p:spPr>
        </p:pic>
      </p:grpSp>
      <p:grpSp>
        <p:nvGrpSpPr>
          <p:cNvPr id="259" name="Group 258"/>
          <p:cNvGrpSpPr/>
          <p:nvPr/>
        </p:nvGrpSpPr>
        <p:grpSpPr>
          <a:xfrm>
            <a:off x="4268880" y="3967320"/>
            <a:ext cx="944169" cy="884116"/>
            <a:chOff x="6670448" y="4542106"/>
            <a:chExt cx="1046797" cy="980217"/>
          </a:xfrm>
        </p:grpSpPr>
        <p:sp>
          <p:nvSpPr>
            <p:cNvPr id="260" name="Shape 529"/>
            <p:cNvSpPr/>
            <p:nvPr/>
          </p:nvSpPr>
          <p:spPr>
            <a:xfrm>
              <a:off x="6824587" y="4542106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2D05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1" name="Shape 530"/>
            <p:cNvSpPr/>
            <p:nvPr/>
          </p:nvSpPr>
          <p:spPr>
            <a:xfrm>
              <a:off x="6670448" y="5249339"/>
              <a:ext cx="1046797" cy="27298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INFRASTRUCTURE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SERVICES</a:t>
              </a:r>
            </a:p>
          </p:txBody>
        </p:sp>
        <p:pic>
          <p:nvPicPr>
            <p:cNvPr id="262" name="Picture 261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9568" y="4578464"/>
              <a:ext cx="637270" cy="617198"/>
            </a:xfrm>
            <a:prstGeom prst="rect">
              <a:avLst/>
            </a:prstGeom>
          </p:spPr>
        </p:pic>
      </p:grpSp>
      <p:grpSp>
        <p:nvGrpSpPr>
          <p:cNvPr id="268" name="Group 338"/>
          <p:cNvGrpSpPr/>
          <p:nvPr/>
        </p:nvGrpSpPr>
        <p:grpSpPr>
          <a:xfrm>
            <a:off x="8662932" y="1578385"/>
            <a:ext cx="828468" cy="835971"/>
            <a:chOff x="70336" y="0"/>
            <a:chExt cx="966871" cy="975626"/>
          </a:xfrm>
        </p:grpSpPr>
        <p:sp>
          <p:nvSpPr>
            <p:cNvPr id="269" name="Shape 334"/>
            <p:cNvSpPr/>
            <p:nvPr/>
          </p:nvSpPr>
          <p:spPr>
            <a:xfrm>
              <a:off x="196910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70" name="Group 337"/>
            <p:cNvGrpSpPr/>
            <p:nvPr/>
          </p:nvGrpSpPr>
          <p:grpSpPr>
            <a:xfrm>
              <a:off x="70336" y="184181"/>
              <a:ext cx="966871" cy="791445"/>
              <a:chOff x="84776" y="174968"/>
              <a:chExt cx="966870" cy="791444"/>
            </a:xfrm>
          </p:grpSpPr>
          <p:pic>
            <p:nvPicPr>
              <p:cNvPr id="271" name="_-35.png"/>
              <p:cNvPicPr/>
              <p:nvPr/>
            </p:nvPicPr>
            <p:blipFill>
              <a:blip r:embed="rId16">
                <a:extLst/>
              </a:blip>
              <a:srcRect l="16797" t="24739" r="16797" b="24739"/>
              <a:stretch>
                <a:fillRect/>
              </a:stretch>
            </p:blipFill>
            <p:spPr>
              <a:xfrm>
                <a:off x="333393" y="174968"/>
                <a:ext cx="469637" cy="35729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72" name="Shape 336"/>
              <p:cNvSpPr/>
              <p:nvPr/>
            </p:nvSpPr>
            <p:spPr>
              <a:xfrm>
                <a:off x="84776" y="707231"/>
                <a:ext cx="966870" cy="25918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ENTERPRISE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 smtClean="0">
                    <a:solidFill>
                      <a:srgbClr val="4277BB"/>
                    </a:solidFill>
                  </a:rPr>
                  <a:t>USER </a:t>
                </a:r>
                <a:r>
                  <a:rPr sz="800" b="1" dirty="0">
                    <a:solidFill>
                      <a:srgbClr val="4277BB"/>
                    </a:solidFill>
                  </a:rPr>
                  <a:t>DIRECTORY</a:t>
                </a:r>
              </a:p>
            </p:txBody>
          </p:sp>
        </p:grpSp>
      </p:grpSp>
      <p:cxnSp>
        <p:nvCxnSpPr>
          <p:cNvPr id="273" name="Straight Connector 272"/>
          <p:cNvCxnSpPr/>
          <p:nvPr/>
        </p:nvCxnSpPr>
        <p:spPr>
          <a:xfrm flipH="1">
            <a:off x="8156028" y="2892795"/>
            <a:ext cx="623404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74" name="Group 323"/>
          <p:cNvGrpSpPr/>
          <p:nvPr/>
        </p:nvGrpSpPr>
        <p:grpSpPr>
          <a:xfrm>
            <a:off x="8744672" y="3601522"/>
            <a:ext cx="622138" cy="849868"/>
            <a:chOff x="223397" y="0"/>
            <a:chExt cx="707232" cy="966110"/>
          </a:xfrm>
        </p:grpSpPr>
        <p:sp>
          <p:nvSpPr>
            <p:cNvPr id="275" name="Shape 319"/>
            <p:cNvSpPr/>
            <p:nvPr/>
          </p:nvSpPr>
          <p:spPr>
            <a:xfrm>
              <a:off x="22339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76" name="Group 322"/>
            <p:cNvGrpSpPr/>
            <p:nvPr/>
          </p:nvGrpSpPr>
          <p:grpSpPr>
            <a:xfrm>
              <a:off x="225283" y="158596"/>
              <a:ext cx="703461" cy="807514"/>
              <a:chOff x="544942" y="152175"/>
              <a:chExt cx="703460" cy="807513"/>
            </a:xfrm>
          </p:grpSpPr>
          <p:pic>
            <p:nvPicPr>
              <p:cNvPr id="277" name="_-36.png"/>
              <p:cNvPicPr/>
              <p:nvPr/>
            </p:nvPicPr>
            <p:blipFill>
              <a:blip r:embed="rId17">
                <a:extLst/>
              </a:blip>
              <a:srcRect l="15445" t="21517" r="15445" b="21517"/>
              <a:stretch>
                <a:fillRect/>
              </a:stretch>
            </p:blipFill>
            <p:spPr>
              <a:xfrm>
                <a:off x="652290" y="152175"/>
                <a:ext cx="488765" cy="402882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78" name="Shape 321"/>
              <p:cNvSpPr/>
              <p:nvPr/>
            </p:nvSpPr>
            <p:spPr>
              <a:xfrm>
                <a:off x="544942" y="707231"/>
                <a:ext cx="703460" cy="25245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ENTERPRISE </a:t>
                </a:r>
                <a:endParaRPr lang="en-US" sz="800" b="1" dirty="0" smtClean="0">
                  <a:solidFill>
                    <a:srgbClr val="4277BB"/>
                  </a:solidFill>
                </a:endParaRP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 smtClean="0">
                    <a:solidFill>
                      <a:srgbClr val="4277BB"/>
                    </a:solidFill>
                  </a:rPr>
                  <a:t>DATA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279" name="Straight Connector 278"/>
          <p:cNvCxnSpPr/>
          <p:nvPr/>
        </p:nvCxnSpPr>
        <p:spPr>
          <a:xfrm flipH="1" flipV="1">
            <a:off x="8151063" y="2783817"/>
            <a:ext cx="344653" cy="1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0" name="Straight Connector 279"/>
          <p:cNvCxnSpPr/>
          <p:nvPr/>
        </p:nvCxnSpPr>
        <p:spPr>
          <a:xfrm flipH="1">
            <a:off x="8139843" y="2995988"/>
            <a:ext cx="328528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1" name="Straight Connector 280"/>
          <p:cNvCxnSpPr/>
          <p:nvPr/>
        </p:nvCxnSpPr>
        <p:spPr>
          <a:xfrm>
            <a:off x="8491228" y="1882739"/>
            <a:ext cx="0" cy="90365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3" name="Straight Connector 282"/>
          <p:cNvCxnSpPr/>
          <p:nvPr/>
        </p:nvCxnSpPr>
        <p:spPr>
          <a:xfrm>
            <a:off x="8463179" y="2989438"/>
            <a:ext cx="0" cy="942892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84" name="Group 199"/>
          <p:cNvGrpSpPr/>
          <p:nvPr/>
        </p:nvGrpSpPr>
        <p:grpSpPr>
          <a:xfrm>
            <a:off x="8736328" y="2529672"/>
            <a:ext cx="689668" cy="857385"/>
            <a:chOff x="44910" y="0"/>
            <a:chExt cx="767751" cy="954456"/>
          </a:xfrm>
        </p:grpSpPr>
        <p:sp>
          <p:nvSpPr>
            <p:cNvPr id="285" name="Shape 195"/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86" name="Group 198"/>
            <p:cNvGrpSpPr/>
            <p:nvPr/>
          </p:nvGrpSpPr>
          <p:grpSpPr>
            <a:xfrm>
              <a:off x="44910" y="160392"/>
              <a:ext cx="767751" cy="794064"/>
              <a:chOff x="55444" y="160392"/>
              <a:chExt cx="767750" cy="794063"/>
            </a:xfrm>
          </p:grpSpPr>
          <p:pic>
            <p:nvPicPr>
              <p:cNvPr id="287" name="_-03.png"/>
              <p:cNvPicPr/>
              <p:nvPr/>
            </p:nvPicPr>
            <p:blipFill>
              <a:blip r:embed="rId4">
                <a:extLst/>
              </a:blip>
              <a:srcRect l="22990" t="22678" r="12110" b="12057"/>
              <a:stretch>
                <a:fillRect/>
              </a:stretch>
            </p:blipFill>
            <p:spPr>
              <a:xfrm>
                <a:off x="247528" y="160392"/>
                <a:ext cx="460830" cy="46156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88" name="Shape 197"/>
              <p:cNvSpPr/>
              <p:nvPr/>
            </p:nvSpPr>
            <p:spPr>
              <a:xfrm>
                <a:off x="55444" y="707231"/>
                <a:ext cx="767750" cy="24722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ENTERPRISE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 smtClean="0">
                    <a:solidFill>
                      <a:srgbClr val="4277BB"/>
                    </a:solidFill>
                  </a:rPr>
                  <a:t>APPLICATION</a:t>
                </a:r>
                <a:r>
                  <a:rPr lang="en-US" sz="800" b="1" dirty="0" smtClean="0">
                    <a:solidFill>
                      <a:srgbClr val="4277BB"/>
                    </a:solidFill>
                  </a:rPr>
                  <a:t>S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289" name="Straight Connector 288"/>
          <p:cNvCxnSpPr/>
          <p:nvPr/>
        </p:nvCxnSpPr>
        <p:spPr>
          <a:xfrm flipH="1">
            <a:off x="8487652" y="1888179"/>
            <a:ext cx="284573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0" name="Shape 61"/>
          <p:cNvSpPr/>
          <p:nvPr/>
        </p:nvSpPr>
        <p:spPr>
          <a:xfrm>
            <a:off x="383812" y="453690"/>
            <a:ext cx="9160438" cy="6769782"/>
          </a:xfrm>
          <a:prstGeom prst="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/>
          </a:p>
        </p:txBody>
      </p:sp>
      <p:sp>
        <p:nvSpPr>
          <p:cNvPr id="291" name="Shape 66"/>
          <p:cNvSpPr/>
          <p:nvPr/>
        </p:nvSpPr>
        <p:spPr>
          <a:xfrm flipV="1">
            <a:off x="1835470" y="462423"/>
            <a:ext cx="0" cy="1428439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cxnSp>
        <p:nvCxnSpPr>
          <p:cNvPr id="292" name="Straight Connector 291"/>
          <p:cNvCxnSpPr/>
          <p:nvPr/>
        </p:nvCxnSpPr>
        <p:spPr>
          <a:xfrm flipH="1">
            <a:off x="5111180" y="3193036"/>
            <a:ext cx="457035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3" name="Straight Connector 292"/>
          <p:cNvCxnSpPr/>
          <p:nvPr/>
        </p:nvCxnSpPr>
        <p:spPr>
          <a:xfrm flipH="1">
            <a:off x="1772209" y="1973512"/>
            <a:ext cx="371709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7" name="Straight Connector 296"/>
          <p:cNvCxnSpPr/>
          <p:nvPr/>
        </p:nvCxnSpPr>
        <p:spPr>
          <a:xfrm>
            <a:off x="1780152" y="1968023"/>
            <a:ext cx="6630" cy="721278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9" name="Straight Connector 298"/>
          <p:cNvCxnSpPr/>
          <p:nvPr/>
        </p:nvCxnSpPr>
        <p:spPr>
          <a:xfrm flipH="1">
            <a:off x="7343305" y="2027369"/>
            <a:ext cx="606607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0" name="Straight Connector 299"/>
          <p:cNvCxnSpPr/>
          <p:nvPr/>
        </p:nvCxnSpPr>
        <p:spPr>
          <a:xfrm>
            <a:off x="1705401" y="3407671"/>
            <a:ext cx="0" cy="289807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3" name="Shape 64"/>
          <p:cNvSpPr/>
          <p:nvPr/>
        </p:nvSpPr>
        <p:spPr>
          <a:xfrm>
            <a:off x="434137" y="497345"/>
            <a:ext cx="1061249" cy="138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</a:rPr>
              <a:t>PUBLIC NETWORK</a:t>
            </a:r>
            <a:endParaRPr sz="1000" b="1" dirty="0">
              <a:solidFill>
                <a:srgbClr val="4277BB"/>
              </a:solidFill>
            </a:endParaRPr>
          </a:p>
        </p:txBody>
      </p:sp>
      <p:cxnSp>
        <p:nvCxnSpPr>
          <p:cNvPr id="304" name="Straight Connector 303"/>
          <p:cNvCxnSpPr/>
          <p:nvPr/>
        </p:nvCxnSpPr>
        <p:spPr>
          <a:xfrm>
            <a:off x="6758967" y="2671418"/>
            <a:ext cx="0" cy="1296832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05" name="_-53.png"/>
          <p:cNvPicPr/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7575337" y="2533560"/>
            <a:ext cx="150255" cy="150255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cxnSp>
        <p:nvCxnSpPr>
          <p:cNvPr id="308" name="Straight Connector 307"/>
          <p:cNvCxnSpPr/>
          <p:nvPr/>
        </p:nvCxnSpPr>
        <p:spPr>
          <a:xfrm flipH="1">
            <a:off x="3059115" y="1980036"/>
            <a:ext cx="619194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1" name="Straight Connector 310"/>
          <p:cNvCxnSpPr/>
          <p:nvPr/>
        </p:nvCxnSpPr>
        <p:spPr>
          <a:xfrm flipH="1">
            <a:off x="1215510" y="3694257"/>
            <a:ext cx="501722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2" name="Straight Connector 311"/>
          <p:cNvCxnSpPr/>
          <p:nvPr/>
        </p:nvCxnSpPr>
        <p:spPr>
          <a:xfrm>
            <a:off x="7943272" y="2019349"/>
            <a:ext cx="0" cy="560325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2" name="Straight Connector 321"/>
          <p:cNvCxnSpPr/>
          <p:nvPr/>
        </p:nvCxnSpPr>
        <p:spPr>
          <a:xfrm flipH="1">
            <a:off x="4018015" y="2678209"/>
            <a:ext cx="2748259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4" name="Straight Connector 323"/>
          <p:cNvCxnSpPr/>
          <p:nvPr/>
        </p:nvCxnSpPr>
        <p:spPr>
          <a:xfrm>
            <a:off x="4017389" y="2528395"/>
            <a:ext cx="0" cy="158113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9" name="Straight Connector 328"/>
          <p:cNvCxnSpPr/>
          <p:nvPr/>
        </p:nvCxnSpPr>
        <p:spPr>
          <a:xfrm flipH="1">
            <a:off x="5778631" y="2010860"/>
            <a:ext cx="670123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0" name="Straight Connector 329"/>
          <p:cNvCxnSpPr/>
          <p:nvPr/>
        </p:nvCxnSpPr>
        <p:spPr>
          <a:xfrm>
            <a:off x="5562241" y="3185077"/>
            <a:ext cx="0" cy="1080172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1" name="Straight Connector 330"/>
          <p:cNvCxnSpPr/>
          <p:nvPr/>
        </p:nvCxnSpPr>
        <p:spPr>
          <a:xfrm flipH="1">
            <a:off x="4334158" y="2004831"/>
            <a:ext cx="782305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9" name="Shape 64"/>
          <p:cNvSpPr/>
          <p:nvPr/>
        </p:nvSpPr>
        <p:spPr>
          <a:xfrm>
            <a:off x="1884361" y="506278"/>
            <a:ext cx="1042454" cy="138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smtClean="0">
                <a:solidFill>
                  <a:srgbClr val="4277BB"/>
                </a:solidFill>
              </a:rPr>
              <a:t>CLOUD NETWORK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340" name="Shape 64"/>
          <p:cNvSpPr/>
          <p:nvPr/>
        </p:nvSpPr>
        <p:spPr>
          <a:xfrm>
            <a:off x="7899177" y="502310"/>
            <a:ext cx="1367768" cy="138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</a:rPr>
              <a:t>ENTERPRISE NETWORK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341" name="Shape 66"/>
          <p:cNvSpPr/>
          <p:nvPr/>
        </p:nvSpPr>
        <p:spPr>
          <a:xfrm flipV="1">
            <a:off x="1831175" y="3508816"/>
            <a:ext cx="0" cy="3727556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342" name="Shape 66"/>
          <p:cNvSpPr/>
          <p:nvPr/>
        </p:nvSpPr>
        <p:spPr>
          <a:xfrm flipV="1">
            <a:off x="7844373" y="440999"/>
            <a:ext cx="0" cy="1482580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343" name="Shape 66"/>
          <p:cNvSpPr/>
          <p:nvPr/>
        </p:nvSpPr>
        <p:spPr>
          <a:xfrm flipV="1">
            <a:off x="7840078" y="3508816"/>
            <a:ext cx="0" cy="3700661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345" name="Group 181"/>
          <p:cNvGrpSpPr/>
          <p:nvPr/>
        </p:nvGrpSpPr>
        <p:grpSpPr>
          <a:xfrm>
            <a:off x="8233241" y="5459601"/>
            <a:ext cx="876133" cy="1300239"/>
            <a:chOff x="-701053" y="348228"/>
            <a:chExt cx="971365" cy="1441570"/>
          </a:xfrm>
        </p:grpSpPr>
        <p:sp>
          <p:nvSpPr>
            <p:cNvPr id="346" name="Shape 162"/>
            <p:cNvSpPr/>
            <p:nvPr/>
          </p:nvSpPr>
          <p:spPr>
            <a:xfrm>
              <a:off x="-701053" y="348228"/>
              <a:ext cx="514649" cy="20558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>
                  <a:solidFill>
                    <a:srgbClr val="4277BB"/>
                  </a:solidFill>
                </a:rPr>
                <a:t>LEGEND</a:t>
              </a:r>
            </a:p>
          </p:txBody>
        </p:sp>
        <p:sp>
          <p:nvSpPr>
            <p:cNvPr id="347" name="Shape 163"/>
            <p:cNvSpPr/>
            <p:nvPr/>
          </p:nvSpPr>
          <p:spPr>
            <a:xfrm>
              <a:off x="-481521" y="709701"/>
              <a:ext cx="644427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>
                  <a:solidFill>
                    <a:srgbClr val="4277BB"/>
                  </a:solidFill>
                </a:rPr>
                <a:t>Application</a:t>
              </a:r>
            </a:p>
          </p:txBody>
        </p:sp>
        <p:sp>
          <p:nvSpPr>
            <p:cNvPr id="348" name="Shape 164"/>
            <p:cNvSpPr/>
            <p:nvPr/>
          </p:nvSpPr>
          <p:spPr>
            <a:xfrm>
              <a:off x="-481520" y="872154"/>
              <a:ext cx="751832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>
                  <a:solidFill>
                    <a:srgbClr val="4277BB"/>
                  </a:solidFill>
                </a:rPr>
                <a:t>Infrastructure</a:t>
              </a:r>
            </a:p>
          </p:txBody>
        </p:sp>
        <p:sp>
          <p:nvSpPr>
            <p:cNvPr id="349" name="Shape 165"/>
            <p:cNvSpPr/>
            <p:nvPr/>
          </p:nvSpPr>
          <p:spPr>
            <a:xfrm>
              <a:off x="-481154" y="1213568"/>
              <a:ext cx="712293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>
                  <a:solidFill>
                    <a:srgbClr val="4277BB"/>
                  </a:solidFill>
                </a:rPr>
                <a:t>Management</a:t>
              </a:r>
            </a:p>
          </p:txBody>
        </p:sp>
        <p:sp>
          <p:nvSpPr>
            <p:cNvPr id="350" name="Shape 166"/>
            <p:cNvSpPr/>
            <p:nvPr/>
          </p:nvSpPr>
          <p:spPr>
            <a:xfrm>
              <a:off x="-481154" y="1041169"/>
              <a:ext cx="599431" cy="20558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>
                  <a:solidFill>
                    <a:srgbClr val="4277BB"/>
                  </a:solidFill>
                </a:rPr>
                <a:t>Data Store</a:t>
              </a:r>
            </a:p>
          </p:txBody>
        </p:sp>
        <p:sp>
          <p:nvSpPr>
            <p:cNvPr id="351" name="Shape 168"/>
            <p:cNvSpPr/>
            <p:nvPr/>
          </p:nvSpPr>
          <p:spPr>
            <a:xfrm>
              <a:off x="-460050" y="1584216"/>
              <a:ext cx="492225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>
                  <a:solidFill>
                    <a:srgbClr val="4277BB"/>
                  </a:solidFill>
                </a:rPr>
                <a:t>Security</a:t>
              </a:r>
            </a:p>
          </p:txBody>
        </p:sp>
        <p:sp>
          <p:nvSpPr>
            <p:cNvPr id="353" name="Shape 171"/>
            <p:cNvSpPr/>
            <p:nvPr/>
          </p:nvSpPr>
          <p:spPr>
            <a:xfrm>
              <a:off x="-673506" y="763346"/>
              <a:ext cx="166587" cy="108809"/>
            </a:xfrm>
            <a:prstGeom prst="rect">
              <a:avLst/>
            </a:pr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4" name="Shape 172"/>
            <p:cNvSpPr/>
            <p:nvPr/>
          </p:nvSpPr>
          <p:spPr>
            <a:xfrm>
              <a:off x="-673505" y="932362"/>
              <a:ext cx="166586" cy="108808"/>
            </a:xfrm>
            <a:prstGeom prst="rect">
              <a:avLst/>
            </a:pr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5" name="Shape 173"/>
            <p:cNvSpPr/>
            <p:nvPr/>
          </p:nvSpPr>
          <p:spPr>
            <a:xfrm>
              <a:off x="-673505" y="1101377"/>
              <a:ext cx="166586" cy="108809"/>
            </a:xfrm>
            <a:prstGeom prst="rect">
              <a:avLst/>
            </a:pr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6" name="Shape 174"/>
            <p:cNvSpPr/>
            <p:nvPr/>
          </p:nvSpPr>
          <p:spPr>
            <a:xfrm>
              <a:off x="-673505" y="1263831"/>
              <a:ext cx="166586" cy="108809"/>
            </a:xfrm>
            <a:prstGeom prst="rect">
              <a:avLst/>
            </a:pr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7" name="Shape 176"/>
            <p:cNvSpPr/>
            <p:nvPr/>
          </p:nvSpPr>
          <p:spPr>
            <a:xfrm>
              <a:off x="-649571" y="1640693"/>
              <a:ext cx="166587" cy="108809"/>
            </a:xfrm>
            <a:prstGeom prst="rect">
              <a:avLst/>
            </a:pr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59" name="_-53.png"/>
            <p:cNvPicPr/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-673506" y="1440225"/>
              <a:ext cx="166587" cy="1665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360" name="Shape 180"/>
            <p:cNvSpPr/>
            <p:nvPr/>
          </p:nvSpPr>
          <p:spPr>
            <a:xfrm>
              <a:off x="-458584" y="1415469"/>
              <a:ext cx="503586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>
                  <a:solidFill>
                    <a:srgbClr val="4277BB"/>
                  </a:solidFill>
                </a:rPr>
                <a:t>Scalable</a:t>
              </a:r>
            </a:p>
          </p:txBody>
        </p:sp>
      </p:grpSp>
      <p:sp>
        <p:nvSpPr>
          <p:cNvPr id="361" name="Shape 163"/>
          <p:cNvSpPr/>
          <p:nvPr/>
        </p:nvSpPr>
        <p:spPr>
          <a:xfrm>
            <a:off x="8438173" y="5657644"/>
            <a:ext cx="206756" cy="11104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 algn="l"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00" b="1" smtClean="0">
                <a:solidFill>
                  <a:srgbClr val="4277BB"/>
                </a:solidFill>
              </a:rPr>
              <a:t>User</a:t>
            </a:r>
            <a:endParaRPr sz="800" b="1" dirty="0">
              <a:solidFill>
                <a:srgbClr val="4277BB"/>
              </a:solidFill>
            </a:endParaRPr>
          </a:p>
        </p:txBody>
      </p:sp>
      <p:sp>
        <p:nvSpPr>
          <p:cNvPr id="362" name="Shape 171"/>
          <p:cNvSpPr/>
          <p:nvPr/>
        </p:nvSpPr>
        <p:spPr>
          <a:xfrm>
            <a:off x="8259283" y="5691781"/>
            <a:ext cx="150255" cy="98141"/>
          </a:xfrm>
          <a:prstGeom prst="rect">
            <a:avLst/>
          </a:prstGeom>
          <a:solidFill>
            <a:srgbClr val="C6982C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374" name="Straight Connector 373"/>
          <p:cNvCxnSpPr/>
          <p:nvPr/>
        </p:nvCxnSpPr>
        <p:spPr>
          <a:xfrm>
            <a:off x="5489252" y="2530763"/>
            <a:ext cx="0" cy="151471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1" name="Straight Connector 380"/>
          <p:cNvCxnSpPr/>
          <p:nvPr/>
        </p:nvCxnSpPr>
        <p:spPr>
          <a:xfrm flipH="1">
            <a:off x="3576651" y="3175260"/>
            <a:ext cx="814482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2" name="Straight Connector 381"/>
          <p:cNvCxnSpPr/>
          <p:nvPr/>
        </p:nvCxnSpPr>
        <p:spPr>
          <a:xfrm>
            <a:off x="3584730" y="3169394"/>
            <a:ext cx="0" cy="1095722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3" name="Straight Connector 382"/>
          <p:cNvCxnSpPr/>
          <p:nvPr/>
        </p:nvCxnSpPr>
        <p:spPr>
          <a:xfrm flipH="1">
            <a:off x="3096973" y="4257440"/>
            <a:ext cx="495380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5" name="Straight Connector 384"/>
          <p:cNvCxnSpPr/>
          <p:nvPr/>
        </p:nvCxnSpPr>
        <p:spPr>
          <a:xfrm flipH="1">
            <a:off x="3095368" y="4291014"/>
            <a:ext cx="1305962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7" name="Straight Connector 386"/>
          <p:cNvCxnSpPr/>
          <p:nvPr/>
        </p:nvCxnSpPr>
        <p:spPr>
          <a:xfrm flipH="1">
            <a:off x="5064349" y="4287155"/>
            <a:ext cx="1339089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6" name="Straight Connector 435"/>
          <p:cNvCxnSpPr/>
          <p:nvPr/>
        </p:nvCxnSpPr>
        <p:spPr>
          <a:xfrm flipH="1">
            <a:off x="5556909" y="4257440"/>
            <a:ext cx="839028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0" name="Shape 64"/>
          <p:cNvSpPr/>
          <p:nvPr/>
        </p:nvSpPr>
        <p:spPr>
          <a:xfrm>
            <a:off x="3489586" y="1320293"/>
            <a:ext cx="2502756" cy="138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smtClean="0">
                <a:solidFill>
                  <a:srgbClr val="4277BB"/>
                </a:solidFill>
              </a:rPr>
              <a:t>SECURED CLOUD RESOURCES &amp; SERVICES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441" name="Shape 64"/>
          <p:cNvSpPr/>
          <p:nvPr/>
        </p:nvSpPr>
        <p:spPr>
          <a:xfrm>
            <a:off x="4153756" y="4883419"/>
            <a:ext cx="1198605" cy="138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</a:rPr>
              <a:t>SECURITY SERVICES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442" name="Shape 66"/>
          <p:cNvSpPr/>
          <p:nvPr/>
        </p:nvSpPr>
        <p:spPr>
          <a:xfrm flipV="1">
            <a:off x="1835471" y="2084245"/>
            <a:ext cx="0" cy="470700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443" name="Shape 66"/>
          <p:cNvSpPr/>
          <p:nvPr/>
        </p:nvSpPr>
        <p:spPr>
          <a:xfrm flipV="1">
            <a:off x="7844373" y="2148512"/>
            <a:ext cx="0" cy="310617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263" name="Group 281"/>
          <p:cNvGrpSpPr/>
          <p:nvPr/>
        </p:nvGrpSpPr>
        <p:grpSpPr>
          <a:xfrm>
            <a:off x="7378981" y="2572965"/>
            <a:ext cx="954283" cy="849777"/>
            <a:chOff x="67964" y="0"/>
            <a:chExt cx="1178718" cy="1049635"/>
          </a:xfrm>
        </p:grpSpPr>
        <p:sp>
          <p:nvSpPr>
            <p:cNvPr id="264" name="Shape 277"/>
            <p:cNvSpPr/>
            <p:nvPr/>
          </p:nvSpPr>
          <p:spPr>
            <a:xfrm>
              <a:off x="290174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65" name="Group 280"/>
            <p:cNvGrpSpPr/>
            <p:nvPr/>
          </p:nvGrpSpPr>
          <p:grpSpPr>
            <a:xfrm>
              <a:off x="67964" y="116277"/>
              <a:ext cx="1178720" cy="933359"/>
              <a:chOff x="85641" y="106455"/>
              <a:chExt cx="1178718" cy="933357"/>
            </a:xfrm>
          </p:grpSpPr>
          <p:pic>
            <p:nvPicPr>
              <p:cNvPr id="266" name="_-11.png"/>
              <p:cNvPicPr/>
              <p:nvPr/>
            </p:nvPicPr>
            <p:blipFill>
              <a:blip r:embed="rId19">
                <a:extLst/>
              </a:blip>
              <a:srcRect l="10614" t="15052" r="10614" b="23720"/>
              <a:stretch>
                <a:fillRect/>
              </a:stretch>
            </p:blipFill>
            <p:spPr>
              <a:xfrm>
                <a:off x="387925" y="106455"/>
                <a:ext cx="559330" cy="43301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67" name="Shape 279"/>
              <p:cNvSpPr/>
              <p:nvPr/>
            </p:nvSpPr>
            <p:spPr>
              <a:xfrm>
                <a:off x="85641" y="707231"/>
                <a:ext cx="1178720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TRANSFORMATION &amp;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CONNECTIVITY</a:t>
                </a:r>
              </a:p>
            </p:txBody>
          </p:sp>
        </p:grpSp>
      </p:grpSp>
      <p:cxnSp>
        <p:nvCxnSpPr>
          <p:cNvPr id="613" name="Straight Connector 612"/>
          <p:cNvCxnSpPr/>
          <p:nvPr/>
        </p:nvCxnSpPr>
        <p:spPr>
          <a:xfrm flipH="1">
            <a:off x="8459603" y="3924542"/>
            <a:ext cx="284573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17322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</a:t>
            </a:r>
            <a:r>
              <a:rPr lang="en-US" dirty="0" smtClean="0"/>
              <a:t>and Arrows for </a:t>
            </a:r>
            <a:r>
              <a:rPr lang="en-US" dirty="0"/>
              <a:t>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97292"/>
            <a:ext cx="5433971" cy="118734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 smtClean="0">
                <a:latin typeface="Helvetica Neue"/>
                <a:ea typeface="Helvetica Neue"/>
                <a:cs typeface="Helvetica Neue"/>
                <a:sym typeface="Helvetica Neue"/>
              </a:rPr>
              <a:t>Select icon </a:t>
            </a: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</a:t>
            </a:r>
            <a:r>
              <a:rPr lang="en-US" sz="1200" dirty="0" smtClean="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lang="en-US" sz="12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>
                <a:extLst/>
              </a:blip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Macintosh PowerPoint</Application>
  <PresentationFormat>Custom</PresentationFormat>
  <Paragraphs>97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Helvetica Neue Light</vt:lpstr>
      <vt:lpstr>Arial</vt:lpstr>
      <vt:lpstr>Helvetica</vt:lpstr>
      <vt:lpstr>Helvetica Light</vt:lpstr>
      <vt:lpstr>Helvetica Neue</vt:lpstr>
      <vt:lpstr>HelvNeue Light for IBM</vt:lpstr>
      <vt:lpstr>HelvNeue Medium for IBM</vt:lpstr>
      <vt:lpstr>HelvNeue Roman for IBM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2016-11-02T15:40:11Z</dcterms:modified>
  <cp:category/>
</cp:coreProperties>
</file>