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11"/>
  </p:notesMasterIdLst>
  <p:handoutMasterIdLst>
    <p:handoutMasterId r:id="rId12"/>
  </p:handoutMasterIdLst>
  <p:sldIdLst>
    <p:sldId id="431" r:id="rId3"/>
    <p:sldId id="2665" r:id="rId4"/>
    <p:sldId id="2773" r:id="rId5"/>
    <p:sldId id="2774" r:id="rId6"/>
    <p:sldId id="2776" r:id="rId7"/>
    <p:sldId id="2778" r:id="rId8"/>
    <p:sldId id="2780" r:id="rId9"/>
    <p:sldId id="2775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CEFF"/>
    <a:srgbClr val="C2F01B"/>
    <a:srgbClr val="FCEBB8"/>
    <a:srgbClr val="8AA4F3"/>
    <a:srgbClr val="272248"/>
    <a:srgbClr val="FF7D54"/>
    <a:srgbClr val="BD9483"/>
    <a:srgbClr val="45497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4408"/>
  </p:normalViewPr>
  <p:slideViewPr>
    <p:cSldViewPr snapToGrid="0" snapToObjects="1" showGuides="1">
      <p:cViewPr varScale="1">
        <p:scale>
          <a:sx n="123" d="100"/>
          <a:sy n="123" d="100"/>
        </p:scale>
        <p:origin x="11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should be my unique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283C8-DBE7-0A45-8274-D1C287C09D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BM"/>
          <p:cNvSpPr txBox="1"/>
          <p:nvPr/>
        </p:nvSpPr>
        <p:spPr>
          <a:xfrm>
            <a:off x="2799433" y="1488939"/>
            <a:ext cx="678553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1600" tIns="38100" rIns="38100" bIns="38100" numCol="1" anchor="ctr">
            <a:spAutoFit/>
          </a:bodyPr>
          <a:lstStyle>
            <a:lvl1pPr>
              <a:defRPr sz="3500" b="0">
                <a:solidFill>
                  <a:srgbClr val="FFFFFF"/>
                </a:solidFill>
                <a:latin typeface="IBM Plex Sans Text"/>
                <a:ea typeface="IBM Plex Sans Text"/>
                <a:cs typeface="IBM Plex Sans Text"/>
                <a:sym typeface="IBM Plex Sans Text"/>
              </a:defRPr>
            </a:lvl1pPr>
          </a:lstStyle>
          <a:p>
            <a:r>
              <a:rPr sz="2400" baseline="0" dirty="0"/>
              <a:t>IBM</a:t>
            </a:r>
          </a:p>
        </p:txBody>
      </p:sp>
      <p:sp>
        <p:nvSpPr>
          <p:cNvPr id="12" name="Line"/>
          <p:cNvSpPr/>
          <p:nvPr userDrawn="1"/>
        </p:nvSpPr>
        <p:spPr>
          <a:xfrm>
            <a:off x="2799433" y="3002737"/>
            <a:ext cx="1138404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sz="2400"/>
          </a:p>
        </p:txBody>
      </p:sp>
      <p:sp>
        <p:nvSpPr>
          <p:cNvPr id="13" name="Sub Title"/>
          <p:cNvSpPr txBox="1">
            <a:spLocks noGrp="1"/>
          </p:cNvSpPr>
          <p:nvPr userDrawn="1">
            <p:ph type="body" sz="quarter" idx="13" hasCustomPrompt="1"/>
          </p:nvPr>
        </p:nvSpPr>
        <p:spPr>
          <a:xfrm>
            <a:off x="2799433" y="3033607"/>
            <a:ext cx="5560796" cy="427040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775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r>
              <a:rPr lang="en-GB" dirty="0"/>
              <a:t>Sub Title</a:t>
            </a:r>
            <a:endParaRPr dirty="0"/>
          </a:p>
        </p:txBody>
      </p:sp>
      <p:sp>
        <p:nvSpPr>
          <p:cNvPr id="16" name="Title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799433" y="1822093"/>
            <a:ext cx="5560796" cy="623248"/>
          </a:xfrm>
          <a:prstGeom prst="rect">
            <a:avLst/>
          </a:prstGeom>
        </p:spPr>
        <p:txBody>
          <a:bodyPr wrap="square" lIns="0" tIns="0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lang="en-US" sz="4050" b="0" kern="1200" baseline="0" smtClean="0">
                <a:solidFill>
                  <a:srgbClr val="B0BEF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4" name="Rectangle 6"/>
          <p:cNvSpPr>
            <a:spLocks noChangeArrowheads="1"/>
          </p:cNvSpPr>
          <p:nvPr userDrawn="1"/>
        </p:nvSpPr>
        <p:spPr bwMode="black">
          <a:xfrm>
            <a:off x="7589838" y="490299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" baseline="0" dirty="0">
                <a:solidFill>
                  <a:srgbClr val="B1BEF4"/>
                </a:solidFill>
                <a:latin typeface="IBM Plex Sans Regular" charset="0"/>
                <a:cs typeface=""/>
              </a:rPr>
              <a:t>© 2019 IBM Corporation</a:t>
            </a:r>
            <a:endParaRPr lang="en-US" altLang="en-US" sz="1350" baseline="0" dirty="0">
              <a:solidFill>
                <a:srgbClr val="B1BEF4"/>
              </a:solidFill>
              <a:latin typeface="IBM Plex Sans Regular" charset="0"/>
              <a:cs typeface="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" r="546" b="336"/>
          <a:stretch/>
        </p:blipFill>
        <p:spPr>
          <a:xfrm>
            <a:off x="883469" y="1253553"/>
            <a:ext cx="1736730" cy="17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45A-B8C1-EA45-B13B-756A2F0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44537-9AEC-1E4F-B2D7-2A8E056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30AC8F-7E57-784F-9862-A1209A1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74D3-E532-7D49-A765-441D5FE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6C3C-0787-A445-9A6E-799792E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0A6CD8-0E77-2441-A76C-FEBFA356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516" y="48339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IBM </a:t>
            </a:r>
            <a:r>
              <a:rPr lang="en-US" b="1" dirty="0"/>
              <a:t>Garage </a:t>
            </a:r>
            <a:r>
              <a:rPr lang="en-US" dirty="0"/>
              <a:t>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4082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4C6E-D8E7-EA4D-84C0-9D649C53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688" y="479107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66" r:id="rId6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99433" y="2560755"/>
            <a:ext cx="5560796" cy="30777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sz="2000" dirty="0">
                <a:latin typeface="IBM Plex Sans" charset="0"/>
                <a:ea typeface="IBM Plex Sans" charset="0"/>
                <a:cs typeface="IBM Plex Sans" charset="0"/>
              </a:rPr>
              <a:t>Point of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799433" y="1822092"/>
            <a:ext cx="6073547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sz="3600" dirty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433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0E9-C5E3-9F4A-85C0-0339AF5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B5CE-00D1-F94F-8F62-C24F2C19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2" y="709791"/>
            <a:ext cx="7912511" cy="3399741"/>
          </a:xfrm>
        </p:spPr>
        <p:txBody>
          <a:bodyPr/>
          <a:lstStyle/>
          <a:p>
            <a:r>
              <a:rPr lang="en-US" sz="1800" dirty="0"/>
              <a:t>Shows solution design process with Event and Insight Storming. </a:t>
            </a:r>
          </a:p>
          <a:p>
            <a:r>
              <a:rPr lang="en-US" sz="1800" dirty="0"/>
              <a:t>Shows event driven microservices implementing Event Sourcing and CQRS application patterns.</a:t>
            </a:r>
          </a:p>
          <a:p>
            <a:r>
              <a:rPr lang="en-US" sz="1800" dirty="0"/>
              <a:t>Demonstrate streaming analytics and intelligent apps pattern with machine learning 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AEC49-AF6E-0540-8B85-F8C742CD1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63A97E-D605-DC42-8452-C14CD1FA87F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AAAF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AAAF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B2729-5FC1-F841-8395-EADBD237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16" y="2176670"/>
            <a:ext cx="5445054" cy="29207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220CA-0976-5D44-8EF1-85FEC7457DC8}"/>
              </a:ext>
            </a:extLst>
          </p:cNvPr>
          <p:cNvSpPr txBox="1">
            <a:spLocks/>
          </p:cNvSpPr>
          <p:nvPr/>
        </p:nvSpPr>
        <p:spPr bwMode="auto">
          <a:xfrm>
            <a:off x="112667" y="3522489"/>
            <a:ext cx="4311052" cy="117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marL="180971" indent="-180971" algn="l" defTabSz="457189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rgbClr val="777677"/>
                </a:solidFill>
                <a:latin typeface="+mn-lt"/>
                <a:ea typeface="ＭＳ Ｐゴシック" charset="0"/>
                <a:cs typeface="+mn-cs"/>
              </a:defRPr>
            </a:lvl1pPr>
            <a:lvl2pPr marL="420677" indent="-180971" algn="l" defTabSz="457189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777677"/>
                </a:solidFill>
                <a:latin typeface="+mn-lt"/>
                <a:ea typeface="ＭＳ Ｐゴシック" charset="0"/>
                <a:cs typeface="+mn-cs"/>
              </a:defRPr>
            </a:lvl2pPr>
            <a:lvl3pPr marL="593711" indent="-173034" algn="l" defTabSz="457189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ＭＳ Ｐゴシック" charset="0"/>
                <a:cs typeface="+mn-cs"/>
              </a:defRPr>
            </a:lvl3pPr>
            <a:lvl4pPr marL="893741" indent="-300031" algn="l" defTabSz="457189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accent2"/>
                </a:solidFill>
                <a:latin typeface="+mn-lt"/>
                <a:ea typeface="ＭＳ Ｐゴシック" charset="0"/>
                <a:cs typeface="+mn-cs"/>
              </a:defRPr>
            </a:lvl4pPr>
            <a:lvl5pPr marL="1074711" indent="-180971" algn="l" defTabSz="457189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accent2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178BE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7767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0" indent="0" algn="l" defTabSz="457189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178BE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7767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/>
              </a:rPr>
              <a:t>https://ibm-cloud-architecture.github.io/refarch-kc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7767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0" indent="0" algn="l" defTabSz="457189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178BE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7767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2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DBBA-E05C-404B-B38C-A13D0C01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5780-3338-2C43-970A-2D560AEF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8662-3C11-D845-8180-1C5E682B7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7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Microservice - </a:t>
            </a:r>
            <a:r>
              <a:rPr lang="en-US" dirty="0" err="1"/>
              <a:t>KStreams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432-8E55-AF4A-9FFB-29EDF26B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01702"/>
            <a:ext cx="8393112" cy="788554"/>
          </a:xfrm>
        </p:spPr>
        <p:txBody>
          <a:bodyPr/>
          <a:lstStyle/>
          <a:p>
            <a:r>
              <a:rPr lang="en-US" dirty="0"/>
              <a:t>Manage Container Inventory, APIs to access the inventory and consumer of </a:t>
            </a:r>
            <a:r>
              <a:rPr lang="en-US" dirty="0" err="1"/>
              <a:t>ContainerEvent</a:t>
            </a:r>
            <a:r>
              <a:rPr lang="en-US" dirty="0"/>
              <a:t>.</a:t>
            </a:r>
          </a:p>
          <a:p>
            <a:r>
              <a:rPr lang="en-US" dirty="0" err="1"/>
              <a:t>Kstreams</a:t>
            </a:r>
            <a:r>
              <a:rPr lang="en-US" dirty="0"/>
              <a:t> implementation (Java – Open Liberty – JAXRS)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929268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1112146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1296317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1479195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1663366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1850145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2030415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2210685" y="3954264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5" y="3735041"/>
            <a:ext cx="2644334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83" y="4282275"/>
            <a:ext cx="719507" cy="378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872726" y="3717632"/>
            <a:ext cx="814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3210955" y="2100465"/>
            <a:ext cx="824009" cy="244032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3120563" y="2344497"/>
            <a:ext cx="25736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microservice as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KStreams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3335709" y="2720661"/>
            <a:ext cx="483863" cy="447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3231978" y="2610726"/>
            <a:ext cx="634649" cy="697023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3090157" y="2820641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KStream</a:t>
            </a:r>
            <a:r>
              <a:rPr lang="en-US" sz="1050" dirty="0">
                <a:solidFill>
                  <a:schemeClr val="bg1"/>
                </a:solidFill>
              </a:rPr>
              <a:t> -   </a:t>
            </a:r>
            <a:r>
              <a:rPr lang="en-US" sz="1050" dirty="0" err="1">
                <a:solidFill>
                  <a:schemeClr val="bg1"/>
                </a:solidFill>
              </a:rPr>
              <a:t>KTable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12" idx="0"/>
            <a:endCxn id="30" idx="1"/>
          </p:cNvCxnSpPr>
          <p:nvPr/>
        </p:nvCxnSpPr>
        <p:spPr>
          <a:xfrm rot="5400000" flipH="1" flipV="1">
            <a:off x="2193132" y="3057239"/>
            <a:ext cx="1006665" cy="787386"/>
          </a:xfrm>
          <a:prstGeom prst="bentConnector2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3120563" y="3259264"/>
            <a:ext cx="2573655" cy="287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OpenLiberty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83" y="3206228"/>
            <a:ext cx="1060650" cy="39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F93689E-576C-9342-A181-2B5FB1439500}"/>
              </a:ext>
            </a:extLst>
          </p:cNvPr>
          <p:cNvGrpSpPr/>
          <p:nvPr/>
        </p:nvGrpSpPr>
        <p:grpSpPr>
          <a:xfrm>
            <a:off x="4376398" y="2754656"/>
            <a:ext cx="348237" cy="393891"/>
            <a:chOff x="7180815" y="2496655"/>
            <a:chExt cx="612648" cy="6178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0D73EA-97D2-2B4D-89EA-8E2BCBC23D16}"/>
                </a:ext>
              </a:extLst>
            </p:cNvPr>
            <p:cNvSpPr/>
            <p:nvPr/>
          </p:nvSpPr>
          <p:spPr>
            <a:xfrm>
              <a:off x="7440561" y="2571750"/>
              <a:ext cx="184355" cy="542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Internal Storage 34">
              <a:extLst>
                <a:ext uri="{FF2B5EF4-FFF2-40B4-BE49-F238E27FC236}">
                  <a16:creationId xmlns:a16="http://schemas.microsoft.com/office/drawing/2014/main" id="{68414D12-5BEC-B649-A786-B17BAE691A2B}"/>
                </a:ext>
              </a:extLst>
            </p:cNvPr>
            <p:cNvSpPr/>
            <p:nvPr/>
          </p:nvSpPr>
          <p:spPr>
            <a:xfrm>
              <a:off x="7180815" y="2496655"/>
              <a:ext cx="612648" cy="612648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24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Microservice - </a:t>
            </a:r>
            <a:r>
              <a:rPr lang="en-US" dirty="0" err="1"/>
              <a:t>KStreams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432-8E55-AF4A-9FFB-29EDF26B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01702"/>
            <a:ext cx="8393112" cy="788554"/>
          </a:xfrm>
        </p:spPr>
        <p:txBody>
          <a:bodyPr/>
          <a:lstStyle/>
          <a:p>
            <a:r>
              <a:rPr lang="en-US" dirty="0"/>
              <a:t>Assign container to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442889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62576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809938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99281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117698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136376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154403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172430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6" y="1887107"/>
            <a:ext cx="2398782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2495164"/>
            <a:ext cx="719507" cy="378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86347" y="1869698"/>
            <a:ext cx="814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3210955" y="2100465"/>
            <a:ext cx="824009" cy="244032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3120563" y="2344497"/>
            <a:ext cx="2573655" cy="17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microservice as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KStreams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3335709" y="2720661"/>
            <a:ext cx="483863" cy="447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3231978" y="2610726"/>
            <a:ext cx="634649" cy="697023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3090157" y="2820641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KStream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KTable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8B1E4107-0CD2-DD49-A391-3B19AE765927}"/>
              </a:ext>
            </a:extLst>
          </p:cNvPr>
          <p:cNvSpPr/>
          <p:nvPr/>
        </p:nvSpPr>
        <p:spPr>
          <a:xfrm>
            <a:off x="4341591" y="2791113"/>
            <a:ext cx="685625" cy="35805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12" idx="0"/>
            <a:endCxn id="30" idx="1"/>
          </p:cNvCxnSpPr>
          <p:nvPr/>
        </p:nvCxnSpPr>
        <p:spPr>
          <a:xfrm rot="16200000" flipH="1">
            <a:off x="2030716" y="1892006"/>
            <a:ext cx="845116" cy="1273765"/>
          </a:xfrm>
          <a:prstGeom prst="bentConnector4">
            <a:avLst>
              <a:gd name="adj1" fmla="val -50001"/>
              <a:gd name="adj2" fmla="val 53615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3120563" y="4159815"/>
            <a:ext cx="2573655" cy="287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OpenLiberty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83" y="4106779"/>
            <a:ext cx="1060650" cy="39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65988A-125C-634B-9F59-A30770C558DB}"/>
              </a:ext>
            </a:extLst>
          </p:cNvPr>
          <p:cNvSpPr/>
          <p:nvPr/>
        </p:nvSpPr>
        <p:spPr bwMode="auto">
          <a:xfrm>
            <a:off x="442889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5230DF-06CB-4A4A-B5C7-98D31069604D}"/>
              </a:ext>
            </a:extLst>
          </p:cNvPr>
          <p:cNvSpPr/>
          <p:nvPr/>
        </p:nvSpPr>
        <p:spPr bwMode="auto">
          <a:xfrm>
            <a:off x="62576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568894-D8DA-5948-BF3E-C61FDBEF8C21}"/>
              </a:ext>
            </a:extLst>
          </p:cNvPr>
          <p:cNvSpPr/>
          <p:nvPr/>
        </p:nvSpPr>
        <p:spPr bwMode="auto">
          <a:xfrm>
            <a:off x="809938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40BDDD-4988-EF4F-9E46-4835BA6BDC30}"/>
              </a:ext>
            </a:extLst>
          </p:cNvPr>
          <p:cNvSpPr/>
          <p:nvPr/>
        </p:nvSpPr>
        <p:spPr bwMode="auto">
          <a:xfrm>
            <a:off x="99281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41E581E-C200-C147-8EE7-4640F5121C80}"/>
              </a:ext>
            </a:extLst>
          </p:cNvPr>
          <p:cNvSpPr/>
          <p:nvPr/>
        </p:nvSpPr>
        <p:spPr bwMode="auto">
          <a:xfrm>
            <a:off x="117698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0975526-B4FD-7F47-B995-BBFEA108B760}"/>
              </a:ext>
            </a:extLst>
          </p:cNvPr>
          <p:cNvSpPr/>
          <p:nvPr/>
        </p:nvSpPr>
        <p:spPr bwMode="auto">
          <a:xfrm>
            <a:off x="136376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A28A5FC8-4E14-2E4D-AAD7-35796605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6" y="3519192"/>
            <a:ext cx="2398782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AA3975-3C23-7346-9BE1-40AC9ADC26F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4127249"/>
            <a:ext cx="719507" cy="3782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E48484B-A0A2-FF49-B91F-A4D224AD5769}"/>
              </a:ext>
            </a:extLst>
          </p:cNvPr>
          <p:cNvSpPr txBox="1"/>
          <p:nvPr/>
        </p:nvSpPr>
        <p:spPr>
          <a:xfrm>
            <a:off x="386347" y="3501783"/>
            <a:ext cx="5822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Orders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A71549-658C-F748-9D42-33CC6C52040E}"/>
              </a:ext>
            </a:extLst>
          </p:cNvPr>
          <p:cNvGrpSpPr/>
          <p:nvPr/>
        </p:nvGrpSpPr>
        <p:grpSpPr>
          <a:xfrm>
            <a:off x="3186931" y="3376207"/>
            <a:ext cx="697023" cy="634649"/>
            <a:chOff x="3186931" y="3376207"/>
            <a:chExt cx="697023" cy="634649"/>
          </a:xfrm>
        </p:grpSpPr>
        <p:sp>
          <p:nvSpPr>
            <p:cNvPr id="47" name="Circular Arrow 46">
              <a:extLst>
                <a:ext uri="{FF2B5EF4-FFF2-40B4-BE49-F238E27FC236}">
                  <a16:creationId xmlns:a16="http://schemas.microsoft.com/office/drawing/2014/main" id="{6B22D620-9221-E64F-8BB7-9D7A5D1A15A2}"/>
                </a:ext>
              </a:extLst>
            </p:cNvPr>
            <p:cNvSpPr/>
            <p:nvPr/>
          </p:nvSpPr>
          <p:spPr>
            <a:xfrm rot="5852869">
              <a:off x="3218118" y="3345020"/>
              <a:ext cx="634649" cy="697023"/>
            </a:xfrm>
            <a:prstGeom prst="circularArrow">
              <a:avLst>
                <a:gd name="adj1" fmla="val 0"/>
                <a:gd name="adj2" fmla="val 645456"/>
                <a:gd name="adj3" fmla="val 20982983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8BDEE5-750E-D74E-970A-AF0F4E706B82}"/>
                </a:ext>
              </a:extLst>
            </p:cNvPr>
            <p:cNvSpPr/>
            <p:nvPr/>
          </p:nvSpPr>
          <p:spPr>
            <a:xfrm>
              <a:off x="3321849" y="3468812"/>
              <a:ext cx="483863" cy="4471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2B83E7-C600-974F-BE4D-8CEB3B980EB8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>
            <a:off x="2244344" y="2949923"/>
            <a:ext cx="57320" cy="1634305"/>
          </a:xfrm>
          <a:prstGeom prst="bentConnector4">
            <a:avLst>
              <a:gd name="adj1" fmla="val -398814"/>
              <a:gd name="adj2" fmla="val 52817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71D13B-9568-C642-A9BB-393A51196A20}"/>
              </a:ext>
            </a:extLst>
          </p:cNvPr>
          <p:cNvSpPr txBox="1"/>
          <p:nvPr/>
        </p:nvSpPr>
        <p:spPr>
          <a:xfrm>
            <a:off x="3137379" y="3542008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Kstreams</a:t>
            </a:r>
            <a:r>
              <a:rPr lang="en-US" sz="1100" dirty="0">
                <a:solidFill>
                  <a:schemeClr val="bg1"/>
                </a:solidFill>
              </a:rPr>
              <a:t> - orders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61C02DE-DF4A-F44A-9873-A65218CCFF4D}"/>
              </a:ext>
            </a:extLst>
          </p:cNvPr>
          <p:cNvSpPr/>
          <p:nvPr/>
        </p:nvSpPr>
        <p:spPr>
          <a:xfrm>
            <a:off x="4612918" y="3319591"/>
            <a:ext cx="774349" cy="30629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EDA608-EEE4-644E-8ABD-D002FD92D3F6}"/>
              </a:ext>
            </a:extLst>
          </p:cNvPr>
          <p:cNvSpPr txBox="1"/>
          <p:nvPr/>
        </p:nvSpPr>
        <p:spPr>
          <a:xfrm>
            <a:off x="4310354" y="2881653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containers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0A3C59-1D93-D844-B1E6-99C924618890}"/>
              </a:ext>
            </a:extLst>
          </p:cNvPr>
          <p:cNvSpPr txBox="1"/>
          <p:nvPr/>
        </p:nvSpPr>
        <p:spPr>
          <a:xfrm>
            <a:off x="4545879" y="339427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City-containers</a:t>
            </a:r>
          </a:p>
        </p:txBody>
      </p:sp>
    </p:spTree>
    <p:extLst>
      <p:ext uri="{BB962C8B-B14F-4D97-AF65-F5344CB8AC3E}">
        <p14:creationId xmlns:p14="http://schemas.microsoft.com/office/powerpoint/2010/main" val="112753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3120563" y="2344497"/>
            <a:ext cx="2573655" cy="17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microservice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Springboot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Microservice – </a:t>
            </a:r>
            <a:r>
              <a:rPr lang="en-US" dirty="0" err="1"/>
              <a:t>Springboot</a:t>
            </a:r>
            <a:r>
              <a:rPr lang="en-US" dirty="0"/>
              <a:t> -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432-8E55-AF4A-9FFB-29EDF26B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01702"/>
            <a:ext cx="8393112" cy="476683"/>
          </a:xfrm>
        </p:spPr>
        <p:txBody>
          <a:bodyPr/>
          <a:lstStyle/>
          <a:p>
            <a:r>
              <a:rPr lang="en-US" dirty="0"/>
              <a:t>Kafka data source, web, </a:t>
            </a:r>
            <a:r>
              <a:rPr lang="en-US" dirty="0" err="1"/>
              <a:t>kafka</a:t>
            </a:r>
            <a:r>
              <a:rPr lang="en-US"/>
              <a:t> template.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6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442889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62576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809938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99281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117698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136376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154403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172430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6" y="1887107"/>
            <a:ext cx="2398782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2495164"/>
            <a:ext cx="719507" cy="378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86347" y="1869698"/>
            <a:ext cx="814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3210955" y="2100465"/>
            <a:ext cx="824009" cy="244032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3335709" y="2720661"/>
            <a:ext cx="483863" cy="447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3231978" y="2610726"/>
            <a:ext cx="634649" cy="697023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3090157" y="2820641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Consumer - containers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8B1E4107-0CD2-DD49-A391-3B19AE765927}"/>
              </a:ext>
            </a:extLst>
          </p:cNvPr>
          <p:cNvSpPr/>
          <p:nvPr/>
        </p:nvSpPr>
        <p:spPr>
          <a:xfrm>
            <a:off x="7102643" y="2475936"/>
            <a:ext cx="685625" cy="35805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12" idx="0"/>
            <a:endCxn id="30" idx="1"/>
          </p:cNvCxnSpPr>
          <p:nvPr/>
        </p:nvCxnSpPr>
        <p:spPr>
          <a:xfrm rot="16200000" flipH="1">
            <a:off x="2032639" y="1890082"/>
            <a:ext cx="841269" cy="1273765"/>
          </a:xfrm>
          <a:prstGeom prst="bentConnector4">
            <a:avLst>
              <a:gd name="adj1" fmla="val -27173"/>
              <a:gd name="adj2" fmla="val 53615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3120563" y="4159815"/>
            <a:ext cx="2573655" cy="287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Tomcat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3" y="4240152"/>
            <a:ext cx="1060650" cy="39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65988A-125C-634B-9F59-A30770C558DB}"/>
              </a:ext>
            </a:extLst>
          </p:cNvPr>
          <p:cNvSpPr/>
          <p:nvPr/>
        </p:nvSpPr>
        <p:spPr bwMode="auto">
          <a:xfrm>
            <a:off x="442889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5230DF-06CB-4A4A-B5C7-98D31069604D}"/>
              </a:ext>
            </a:extLst>
          </p:cNvPr>
          <p:cNvSpPr/>
          <p:nvPr/>
        </p:nvSpPr>
        <p:spPr bwMode="auto">
          <a:xfrm>
            <a:off x="62576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568894-D8DA-5948-BF3E-C61FDBEF8C21}"/>
              </a:ext>
            </a:extLst>
          </p:cNvPr>
          <p:cNvSpPr/>
          <p:nvPr/>
        </p:nvSpPr>
        <p:spPr bwMode="auto">
          <a:xfrm>
            <a:off x="809938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40BDDD-4988-EF4F-9E46-4835BA6BDC30}"/>
              </a:ext>
            </a:extLst>
          </p:cNvPr>
          <p:cNvSpPr/>
          <p:nvPr/>
        </p:nvSpPr>
        <p:spPr bwMode="auto">
          <a:xfrm>
            <a:off x="99281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41E581E-C200-C147-8EE7-4640F5121C80}"/>
              </a:ext>
            </a:extLst>
          </p:cNvPr>
          <p:cNvSpPr/>
          <p:nvPr/>
        </p:nvSpPr>
        <p:spPr bwMode="auto">
          <a:xfrm>
            <a:off x="117698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0975526-B4FD-7F47-B995-BBFEA108B760}"/>
              </a:ext>
            </a:extLst>
          </p:cNvPr>
          <p:cNvSpPr/>
          <p:nvPr/>
        </p:nvSpPr>
        <p:spPr bwMode="auto">
          <a:xfrm>
            <a:off x="136376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A28A5FC8-4E14-2E4D-AAD7-35796605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6" y="3519192"/>
            <a:ext cx="2398782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AA3975-3C23-7346-9BE1-40AC9ADC26F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4127249"/>
            <a:ext cx="719507" cy="3782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E48484B-A0A2-FF49-B91F-A4D224AD5769}"/>
              </a:ext>
            </a:extLst>
          </p:cNvPr>
          <p:cNvSpPr txBox="1"/>
          <p:nvPr/>
        </p:nvSpPr>
        <p:spPr>
          <a:xfrm>
            <a:off x="386347" y="3501783"/>
            <a:ext cx="5822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Orders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A71549-658C-F748-9D42-33CC6C52040E}"/>
              </a:ext>
            </a:extLst>
          </p:cNvPr>
          <p:cNvGrpSpPr/>
          <p:nvPr/>
        </p:nvGrpSpPr>
        <p:grpSpPr>
          <a:xfrm>
            <a:off x="3186931" y="3376207"/>
            <a:ext cx="697023" cy="634649"/>
            <a:chOff x="3186931" y="3376207"/>
            <a:chExt cx="697023" cy="634649"/>
          </a:xfrm>
        </p:grpSpPr>
        <p:sp>
          <p:nvSpPr>
            <p:cNvPr id="47" name="Circular Arrow 46">
              <a:extLst>
                <a:ext uri="{FF2B5EF4-FFF2-40B4-BE49-F238E27FC236}">
                  <a16:creationId xmlns:a16="http://schemas.microsoft.com/office/drawing/2014/main" id="{6B22D620-9221-E64F-8BB7-9D7A5D1A15A2}"/>
                </a:ext>
              </a:extLst>
            </p:cNvPr>
            <p:cNvSpPr/>
            <p:nvPr/>
          </p:nvSpPr>
          <p:spPr>
            <a:xfrm rot="5852869">
              <a:off x="3218118" y="3345020"/>
              <a:ext cx="634649" cy="697023"/>
            </a:xfrm>
            <a:prstGeom prst="circularArrow">
              <a:avLst>
                <a:gd name="adj1" fmla="val 0"/>
                <a:gd name="adj2" fmla="val 645456"/>
                <a:gd name="adj3" fmla="val 20982983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8BDEE5-750E-D74E-970A-AF0F4E706B82}"/>
                </a:ext>
              </a:extLst>
            </p:cNvPr>
            <p:cNvSpPr/>
            <p:nvPr/>
          </p:nvSpPr>
          <p:spPr>
            <a:xfrm>
              <a:off x="3321849" y="3468812"/>
              <a:ext cx="483863" cy="44716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2B83E7-C600-974F-BE4D-8CEB3B980EB8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>
            <a:off x="2244344" y="2949923"/>
            <a:ext cx="57320" cy="1634305"/>
          </a:xfrm>
          <a:prstGeom prst="bentConnector4">
            <a:avLst>
              <a:gd name="adj1" fmla="val -398814"/>
              <a:gd name="adj2" fmla="val 52817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71D13B-9568-C642-A9BB-393A51196A20}"/>
              </a:ext>
            </a:extLst>
          </p:cNvPr>
          <p:cNvSpPr txBox="1"/>
          <p:nvPr/>
        </p:nvSpPr>
        <p:spPr>
          <a:xfrm>
            <a:off x="3137379" y="3542008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Consumer - orders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61C02DE-DF4A-F44A-9873-A65218CCFF4D}"/>
              </a:ext>
            </a:extLst>
          </p:cNvPr>
          <p:cNvSpPr/>
          <p:nvPr/>
        </p:nvSpPr>
        <p:spPr>
          <a:xfrm>
            <a:off x="7071874" y="3294250"/>
            <a:ext cx="774349" cy="30629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EDA608-EEE4-644E-8ABD-D002FD92D3F6}"/>
              </a:ext>
            </a:extLst>
          </p:cNvPr>
          <p:cNvSpPr txBox="1"/>
          <p:nvPr/>
        </p:nvSpPr>
        <p:spPr>
          <a:xfrm>
            <a:off x="7090348" y="255976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containers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0A3C59-1D93-D844-B1E6-99C924618890}"/>
              </a:ext>
            </a:extLst>
          </p:cNvPr>
          <p:cNvSpPr txBox="1"/>
          <p:nvPr/>
        </p:nvSpPr>
        <p:spPr>
          <a:xfrm>
            <a:off x="6991533" y="337983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City-containers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7E11EA6-6B36-9448-A309-B4470C65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92" y="3370115"/>
            <a:ext cx="660400" cy="736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ECD60C-ADA1-B342-875D-0B8BBAFC2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223" y="2050166"/>
            <a:ext cx="812800" cy="73660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4BE7AB-1685-FA4F-B978-C013E0983B47}"/>
              </a:ext>
            </a:extLst>
          </p:cNvPr>
          <p:cNvSpPr/>
          <p:nvPr/>
        </p:nvSpPr>
        <p:spPr>
          <a:xfrm>
            <a:off x="6531054" y="2141683"/>
            <a:ext cx="1987175" cy="2305135"/>
          </a:xfrm>
          <a:prstGeom prst="roundRect">
            <a:avLst>
              <a:gd name="adj" fmla="val 50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0B67A52-A703-DF49-A476-1AAE051B5473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 flipV="1">
            <a:off x="5694218" y="2675176"/>
            <a:ext cx="1396130" cy="560697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151AF70-D01A-184E-84BD-AA970789C694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>
            <a:off x="5694218" y="3235873"/>
            <a:ext cx="1297315" cy="259374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3120563" y="2344497"/>
            <a:ext cx="2573655" cy="17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microservice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Springboot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Container Microservice – </a:t>
            </a:r>
            <a:r>
              <a:rPr lang="en-US" sz="2000" dirty="0" err="1"/>
              <a:t>Springboot</a:t>
            </a:r>
            <a:r>
              <a:rPr lang="en-US" sz="2000" dirty="0"/>
              <a:t> - </a:t>
            </a:r>
            <a:r>
              <a:rPr lang="en-US" sz="2000" dirty="0" err="1"/>
              <a:t>Postgresql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442889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62576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809938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99281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1176987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136376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154403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1724306" y="2106330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22" y="1887107"/>
            <a:ext cx="2250755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2495164"/>
            <a:ext cx="719507" cy="378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86347" y="1869698"/>
            <a:ext cx="814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3210955" y="2100465"/>
            <a:ext cx="824009" cy="244032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3335709" y="2720661"/>
            <a:ext cx="483863" cy="447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3231978" y="2610726"/>
            <a:ext cx="634649" cy="697023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3090157" y="2820641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Consumer - containers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8B1E4107-0CD2-DD49-A391-3B19AE765927}"/>
              </a:ext>
            </a:extLst>
          </p:cNvPr>
          <p:cNvSpPr/>
          <p:nvPr/>
        </p:nvSpPr>
        <p:spPr>
          <a:xfrm>
            <a:off x="7102643" y="2475936"/>
            <a:ext cx="685625" cy="35805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10" idx="2"/>
            <a:endCxn id="30" idx="1"/>
          </p:cNvCxnSpPr>
          <p:nvPr/>
        </p:nvCxnSpPr>
        <p:spPr>
          <a:xfrm rot="16200000" flipH="1">
            <a:off x="2126687" y="1984128"/>
            <a:ext cx="292635" cy="1634305"/>
          </a:xfrm>
          <a:prstGeom prst="bentConnector2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3120563" y="4159815"/>
            <a:ext cx="2573655" cy="287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Tomcat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3" y="4240152"/>
            <a:ext cx="1060650" cy="39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65988A-125C-634B-9F59-A30770C558DB}"/>
              </a:ext>
            </a:extLst>
          </p:cNvPr>
          <p:cNvSpPr/>
          <p:nvPr/>
        </p:nvSpPr>
        <p:spPr bwMode="auto">
          <a:xfrm>
            <a:off x="442889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5230DF-06CB-4A4A-B5C7-98D31069604D}"/>
              </a:ext>
            </a:extLst>
          </p:cNvPr>
          <p:cNvSpPr/>
          <p:nvPr/>
        </p:nvSpPr>
        <p:spPr bwMode="auto">
          <a:xfrm>
            <a:off x="62576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568894-D8DA-5948-BF3E-C61FDBEF8C21}"/>
              </a:ext>
            </a:extLst>
          </p:cNvPr>
          <p:cNvSpPr/>
          <p:nvPr/>
        </p:nvSpPr>
        <p:spPr bwMode="auto">
          <a:xfrm>
            <a:off x="809938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40BDDD-4988-EF4F-9E46-4835BA6BDC30}"/>
              </a:ext>
            </a:extLst>
          </p:cNvPr>
          <p:cNvSpPr/>
          <p:nvPr/>
        </p:nvSpPr>
        <p:spPr bwMode="auto">
          <a:xfrm>
            <a:off x="99281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41E581E-C200-C147-8EE7-4640F5121C80}"/>
              </a:ext>
            </a:extLst>
          </p:cNvPr>
          <p:cNvSpPr/>
          <p:nvPr/>
        </p:nvSpPr>
        <p:spPr bwMode="auto">
          <a:xfrm>
            <a:off x="1176987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0975526-B4FD-7F47-B995-BBFEA108B760}"/>
              </a:ext>
            </a:extLst>
          </p:cNvPr>
          <p:cNvSpPr/>
          <p:nvPr/>
        </p:nvSpPr>
        <p:spPr bwMode="auto">
          <a:xfrm>
            <a:off x="1363766" y="3738415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A28A5FC8-4E14-2E4D-AAD7-35796605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22" y="3519192"/>
            <a:ext cx="2250756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AA3975-3C23-7346-9BE1-40AC9ADC26F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3" y="4127249"/>
            <a:ext cx="719507" cy="3782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E48484B-A0A2-FF49-B91F-A4D224AD5769}"/>
              </a:ext>
            </a:extLst>
          </p:cNvPr>
          <p:cNvSpPr txBox="1"/>
          <p:nvPr/>
        </p:nvSpPr>
        <p:spPr>
          <a:xfrm>
            <a:off x="386347" y="3501783"/>
            <a:ext cx="5822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Orders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A71549-658C-F748-9D42-33CC6C52040E}"/>
              </a:ext>
            </a:extLst>
          </p:cNvPr>
          <p:cNvGrpSpPr/>
          <p:nvPr/>
        </p:nvGrpSpPr>
        <p:grpSpPr>
          <a:xfrm>
            <a:off x="3186931" y="3376207"/>
            <a:ext cx="697023" cy="634649"/>
            <a:chOff x="3186931" y="3376207"/>
            <a:chExt cx="697023" cy="634649"/>
          </a:xfrm>
        </p:grpSpPr>
        <p:sp>
          <p:nvSpPr>
            <p:cNvPr id="47" name="Circular Arrow 46">
              <a:extLst>
                <a:ext uri="{FF2B5EF4-FFF2-40B4-BE49-F238E27FC236}">
                  <a16:creationId xmlns:a16="http://schemas.microsoft.com/office/drawing/2014/main" id="{6B22D620-9221-E64F-8BB7-9D7A5D1A15A2}"/>
                </a:ext>
              </a:extLst>
            </p:cNvPr>
            <p:cNvSpPr/>
            <p:nvPr/>
          </p:nvSpPr>
          <p:spPr>
            <a:xfrm rot="5852869">
              <a:off x="3218118" y="3345020"/>
              <a:ext cx="634649" cy="697023"/>
            </a:xfrm>
            <a:prstGeom prst="circularArrow">
              <a:avLst>
                <a:gd name="adj1" fmla="val 0"/>
                <a:gd name="adj2" fmla="val 645456"/>
                <a:gd name="adj3" fmla="val 20982983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8BDEE5-750E-D74E-970A-AF0F4E706B82}"/>
                </a:ext>
              </a:extLst>
            </p:cNvPr>
            <p:cNvSpPr/>
            <p:nvPr/>
          </p:nvSpPr>
          <p:spPr>
            <a:xfrm>
              <a:off x="3321849" y="3468812"/>
              <a:ext cx="483863" cy="44716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2B83E7-C600-974F-BE4D-8CEB3B980EB8}"/>
              </a:ext>
            </a:extLst>
          </p:cNvPr>
          <p:cNvCxnSpPr>
            <a:cxnSpLocks/>
            <a:stCxn id="41" idx="0"/>
            <a:endCxn id="53" idx="1"/>
          </p:cNvCxnSpPr>
          <p:nvPr/>
        </p:nvCxnSpPr>
        <p:spPr>
          <a:xfrm rot="5400000" flipH="1" flipV="1">
            <a:off x="2263814" y="2864851"/>
            <a:ext cx="65602" cy="1681527"/>
          </a:xfrm>
          <a:prstGeom prst="bentConnector2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71D13B-9568-C642-A9BB-393A51196A20}"/>
              </a:ext>
            </a:extLst>
          </p:cNvPr>
          <p:cNvSpPr txBox="1"/>
          <p:nvPr/>
        </p:nvSpPr>
        <p:spPr>
          <a:xfrm>
            <a:off x="3137379" y="3542008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Consumer - orders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61C02DE-DF4A-F44A-9873-A65218CCFF4D}"/>
              </a:ext>
            </a:extLst>
          </p:cNvPr>
          <p:cNvSpPr/>
          <p:nvPr/>
        </p:nvSpPr>
        <p:spPr>
          <a:xfrm>
            <a:off x="7071874" y="3294250"/>
            <a:ext cx="774349" cy="30629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EDA608-EEE4-644E-8ABD-D002FD92D3F6}"/>
              </a:ext>
            </a:extLst>
          </p:cNvPr>
          <p:cNvSpPr txBox="1"/>
          <p:nvPr/>
        </p:nvSpPr>
        <p:spPr>
          <a:xfrm>
            <a:off x="7090348" y="255976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containers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0A3C59-1D93-D844-B1E6-99C924618890}"/>
              </a:ext>
            </a:extLst>
          </p:cNvPr>
          <p:cNvSpPr txBox="1"/>
          <p:nvPr/>
        </p:nvSpPr>
        <p:spPr>
          <a:xfrm>
            <a:off x="6991533" y="337983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City-containers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7E11EA6-6B36-9448-A309-B4470C65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82" y="3608001"/>
            <a:ext cx="423010" cy="471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ECD60C-ADA1-B342-875D-0B8BBAFC2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223" y="2050166"/>
            <a:ext cx="812800" cy="73660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4BE7AB-1685-FA4F-B978-C013E0983B47}"/>
              </a:ext>
            </a:extLst>
          </p:cNvPr>
          <p:cNvSpPr/>
          <p:nvPr/>
        </p:nvSpPr>
        <p:spPr>
          <a:xfrm>
            <a:off x="6531054" y="2141683"/>
            <a:ext cx="1987175" cy="2305135"/>
          </a:xfrm>
          <a:prstGeom prst="roundRect">
            <a:avLst>
              <a:gd name="adj" fmla="val 500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0B67A52-A703-DF49-A476-1AAE051B5473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 flipV="1">
            <a:off x="5694218" y="2675176"/>
            <a:ext cx="1396130" cy="560697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151AF70-D01A-184E-84BD-AA970789C694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>
            <a:off x="5694218" y="3235873"/>
            <a:ext cx="1297315" cy="259374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34CE280-0103-D64E-A15B-2B6C24E2C107}"/>
              </a:ext>
            </a:extLst>
          </p:cNvPr>
          <p:cNvCxnSpPr>
            <a:cxnSpLocks/>
            <a:stCxn id="68" idx="0"/>
            <a:endCxn id="12" idx="0"/>
          </p:cNvCxnSpPr>
          <p:nvPr/>
        </p:nvCxnSpPr>
        <p:spPr>
          <a:xfrm rot="16200000" flipV="1">
            <a:off x="3106569" y="816153"/>
            <a:ext cx="695816" cy="3276169"/>
          </a:xfrm>
          <a:prstGeom prst="bentConnector3">
            <a:avLst>
              <a:gd name="adj1" fmla="val 132854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A225FCE-A971-9046-B988-A17C47BEF1BB}"/>
              </a:ext>
            </a:extLst>
          </p:cNvPr>
          <p:cNvSpPr/>
          <p:nvPr/>
        </p:nvSpPr>
        <p:spPr>
          <a:xfrm>
            <a:off x="4700068" y="2802146"/>
            <a:ext cx="784986" cy="3067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4771761-C79A-1946-A9BA-954465A59DE1}"/>
              </a:ext>
            </a:extLst>
          </p:cNvPr>
          <p:cNvSpPr/>
          <p:nvPr/>
        </p:nvSpPr>
        <p:spPr>
          <a:xfrm>
            <a:off x="4464170" y="3560572"/>
            <a:ext cx="784986" cy="3067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DBB593C2-68C7-A74C-AC0D-BCCBBA514B1D}"/>
              </a:ext>
            </a:extLst>
          </p:cNvPr>
          <p:cNvCxnSpPr>
            <a:cxnSpLocks/>
            <a:stCxn id="72" idx="2"/>
            <a:endCxn id="74" idx="2"/>
          </p:cNvCxnSpPr>
          <p:nvPr/>
        </p:nvCxnSpPr>
        <p:spPr>
          <a:xfrm rot="5400000">
            <a:off x="3039032" y="2482349"/>
            <a:ext cx="432653" cy="3202611"/>
          </a:xfrm>
          <a:prstGeom prst="bentConnector3">
            <a:avLst>
              <a:gd name="adj1" fmla="val 152837"/>
            </a:avLst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3737DAD-2F07-3848-9295-63BFF86E0307}"/>
              </a:ext>
            </a:extLst>
          </p:cNvPr>
          <p:cNvSpPr/>
          <p:nvPr/>
        </p:nvSpPr>
        <p:spPr bwMode="auto">
          <a:xfrm>
            <a:off x="1561966" y="3751347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63166AF-3EFC-3D4E-9476-14E9E6A974C2}"/>
              </a:ext>
            </a:extLst>
          </p:cNvPr>
          <p:cNvSpPr/>
          <p:nvPr/>
        </p:nvSpPr>
        <p:spPr>
          <a:xfrm>
            <a:off x="115611" y="1029475"/>
            <a:ext cx="784986" cy="3067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033CD6F-1A04-5E49-83A2-70AB174769F1}"/>
              </a:ext>
            </a:extLst>
          </p:cNvPr>
          <p:cNvCxnSpPr>
            <a:cxnSpLocks/>
            <a:stCxn id="78" idx="2"/>
            <a:endCxn id="10" idx="0"/>
          </p:cNvCxnSpPr>
          <p:nvPr/>
        </p:nvCxnSpPr>
        <p:spPr>
          <a:xfrm rot="16200000" flipH="1">
            <a:off x="596929" y="1247406"/>
            <a:ext cx="770099" cy="94774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9051AED-D6B7-3A4D-AFE9-13B0B8E2D178}"/>
              </a:ext>
            </a:extLst>
          </p:cNvPr>
          <p:cNvSpPr/>
          <p:nvPr/>
        </p:nvSpPr>
        <p:spPr>
          <a:xfrm>
            <a:off x="80936" y="3026422"/>
            <a:ext cx="784986" cy="3067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1CB8C9-F810-824F-829E-35D3B3E5BD62}"/>
              </a:ext>
            </a:extLst>
          </p:cNvPr>
          <p:cNvCxnSpPr>
            <a:cxnSpLocks/>
            <a:stCxn id="82" idx="2"/>
            <a:endCxn id="41" idx="0"/>
          </p:cNvCxnSpPr>
          <p:nvPr/>
        </p:nvCxnSpPr>
        <p:spPr>
          <a:xfrm rot="16200000" flipH="1">
            <a:off x="762022" y="3044584"/>
            <a:ext cx="405237" cy="98242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E1ECA7D-259A-0D47-B27D-588F79432219}"/>
              </a:ext>
            </a:extLst>
          </p:cNvPr>
          <p:cNvSpPr/>
          <p:nvPr/>
        </p:nvSpPr>
        <p:spPr>
          <a:xfrm>
            <a:off x="7060373" y="1459573"/>
            <a:ext cx="784986" cy="3067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psql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1151191-D719-054E-84AB-989963A8E3D5}"/>
              </a:ext>
            </a:extLst>
          </p:cNvPr>
          <p:cNvCxnSpPr>
            <a:cxnSpLocks/>
            <a:stCxn id="31" idx="0"/>
            <a:endCxn id="85" idx="2"/>
          </p:cNvCxnSpPr>
          <p:nvPr/>
        </p:nvCxnSpPr>
        <p:spPr>
          <a:xfrm rot="5400000" flipH="1" flipV="1">
            <a:off x="7049601" y="2162185"/>
            <a:ext cx="799121" cy="741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7045A2C-30EA-9445-B339-B3B70DE06465}"/>
              </a:ext>
            </a:extLst>
          </p:cNvPr>
          <p:cNvSpPr/>
          <p:nvPr/>
        </p:nvSpPr>
        <p:spPr>
          <a:xfrm>
            <a:off x="1666633" y="4678773"/>
            <a:ext cx="937143" cy="3067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54E663A-3FFD-FC45-A16A-8429FE9A2004}"/>
              </a:ext>
            </a:extLst>
          </p:cNvPr>
          <p:cNvSpPr/>
          <p:nvPr/>
        </p:nvSpPr>
        <p:spPr>
          <a:xfrm>
            <a:off x="1816391" y="1008757"/>
            <a:ext cx="937143" cy="3067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4E421E-B282-EE48-B8FA-F7EC04FB47BC}"/>
              </a:ext>
            </a:extLst>
          </p:cNvPr>
          <p:cNvSpPr txBox="1"/>
          <p:nvPr/>
        </p:nvSpPr>
        <p:spPr>
          <a:xfrm>
            <a:off x="944478" y="905421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868F8B-2794-3242-8FFF-0BF16EC14272}"/>
              </a:ext>
            </a:extLst>
          </p:cNvPr>
          <p:cNvSpPr txBox="1"/>
          <p:nvPr/>
        </p:nvSpPr>
        <p:spPr>
          <a:xfrm>
            <a:off x="7845359" y="1234795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346527-A9D0-7F4B-9E42-D25B6D4DD30B}"/>
              </a:ext>
            </a:extLst>
          </p:cNvPr>
          <p:cNvSpPr txBox="1"/>
          <p:nvPr/>
        </p:nvSpPr>
        <p:spPr>
          <a:xfrm>
            <a:off x="4270383" y="2026005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B2000C-609A-4346-9347-FD8ACCC97DBC}"/>
              </a:ext>
            </a:extLst>
          </p:cNvPr>
          <p:cNvSpPr txBox="1"/>
          <p:nvPr/>
        </p:nvSpPr>
        <p:spPr>
          <a:xfrm>
            <a:off x="2791553" y="1003025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27B3B4-3BE6-5644-8A8F-8C0733CFFD64}"/>
              </a:ext>
            </a:extLst>
          </p:cNvPr>
          <p:cNvSpPr txBox="1"/>
          <p:nvPr/>
        </p:nvSpPr>
        <p:spPr>
          <a:xfrm>
            <a:off x="2660320" y="4673259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1BAF96-7728-894C-802E-F35ECA4F052B}"/>
              </a:ext>
            </a:extLst>
          </p:cNvPr>
          <p:cNvSpPr txBox="1"/>
          <p:nvPr/>
        </p:nvSpPr>
        <p:spPr>
          <a:xfrm>
            <a:off x="827938" y="3061427"/>
            <a:ext cx="280846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13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Microservice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432-8E55-AF4A-9FFB-29EDF26B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01702"/>
            <a:ext cx="8393112" cy="788554"/>
          </a:xfrm>
        </p:spPr>
        <p:txBody>
          <a:bodyPr/>
          <a:lstStyle/>
          <a:p>
            <a:r>
              <a:rPr lang="en-US" dirty="0"/>
              <a:t>Manage Container Inventory, APIs to access the inventory and consumer of </a:t>
            </a:r>
            <a:r>
              <a:rPr lang="en-US" dirty="0" err="1"/>
              <a:t>ContainerEvent</a:t>
            </a:r>
            <a:r>
              <a:rPr lang="en-US" dirty="0"/>
              <a:t>.</a:t>
            </a:r>
          </a:p>
          <a:p>
            <a:r>
              <a:rPr lang="en-US" dirty="0"/>
              <a:t>Python Flask, Kafka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2674632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2857510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3041681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3224559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3408730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3595509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3775779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3956049" y="4055788"/>
            <a:ext cx="184171" cy="548634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739" y="3836565"/>
            <a:ext cx="2398782" cy="89965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56" y="4444622"/>
            <a:ext cx="719507" cy="378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2618090" y="3819156"/>
            <a:ext cx="81464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srgbClr val="C8D2D2">
                    <a:lumMod val="25000"/>
                  </a:srgbClr>
                </a:solidFill>
                <a:effectLst/>
                <a:uLnTx/>
                <a:uFillTx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5136737" y="2510674"/>
            <a:ext cx="824009" cy="244032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5046345" y="2754706"/>
            <a:ext cx="25736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microservice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5261491" y="3130870"/>
            <a:ext cx="483863" cy="447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5157760" y="3020935"/>
            <a:ext cx="634649" cy="697023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015939" y="3230850"/>
            <a:ext cx="1220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Kafka Consumer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12" idx="0"/>
            <a:endCxn id="30" idx="1"/>
          </p:cNvCxnSpPr>
          <p:nvPr/>
        </p:nvCxnSpPr>
        <p:spPr>
          <a:xfrm rot="5400000" flipH="1" flipV="1">
            <a:off x="4183047" y="3222896"/>
            <a:ext cx="697980" cy="967804"/>
          </a:xfrm>
          <a:prstGeom prst="bentConnector2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5046345" y="3683328"/>
            <a:ext cx="2573655" cy="461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69" y="3754986"/>
            <a:ext cx="1060650" cy="39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943" y="3706523"/>
            <a:ext cx="1060650" cy="4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8511"/>
      </p:ext>
    </p:extLst>
  </p:cSld>
  <p:clrMapOvr>
    <a:masterClrMapping/>
  </p:clrMapOvr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37986</TotalTime>
  <Words>277</Words>
  <Application>Microsoft Macintosh PowerPoint</Application>
  <PresentationFormat>On-screen Show (16:9)</PresentationFormat>
  <Paragraphs>133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Helvetica Neue Light</vt:lpstr>
      <vt:lpstr>Helvetica Neue Thin</vt:lpstr>
      <vt:lpstr>IBM Plex Sans</vt:lpstr>
      <vt:lpstr>IBM Plex Sans Regular</vt:lpstr>
      <vt:lpstr>IBM Plex Sans SemiBold</vt:lpstr>
      <vt:lpstr>IBM Plex Sans Text</vt:lpstr>
      <vt:lpstr>1_dk_blu_background_2017</vt:lpstr>
      <vt:lpstr>Office Theme</vt:lpstr>
      <vt:lpstr>PowerPoint Presentation</vt:lpstr>
      <vt:lpstr>Reference Implementation</vt:lpstr>
      <vt:lpstr>Fleet Simulator</vt:lpstr>
      <vt:lpstr>Container Microservice - KStreams</vt:lpstr>
      <vt:lpstr>Container Microservice - KStreams</vt:lpstr>
      <vt:lpstr>Container Microservice – Springboot - Postgresql</vt:lpstr>
      <vt:lpstr>Container Microservice – Springboot - Postgresql</vt:lpstr>
      <vt:lpstr>Container Microservice -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309</cp:revision>
  <dcterms:created xsi:type="dcterms:W3CDTF">2019-01-17T23:14:09Z</dcterms:created>
  <dcterms:modified xsi:type="dcterms:W3CDTF">2019-08-15T20:53:02Z</dcterms:modified>
</cp:coreProperties>
</file>