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73"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4" r:id="rId19"/>
    <p:sldId id="275" r:id="rId20"/>
    <p:sldId id="276" r:id="rId21"/>
    <p:sldId id="277" r:id="rId22"/>
    <p:sldId id="278" r:id="rId23"/>
    <p:sldId id="27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5" d="100"/>
          <a:sy n="95" d="100"/>
        </p:scale>
        <p:origin x="-66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F0A7B7-C779-4832-B3D9-C4599B2FAE92}" type="datetimeFigureOut">
              <a:rPr lang="en-US" smtClean="0"/>
              <a:t>6/2/2019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2A409D-28F8-4B53-A9FA-5943263AB288}" type="slidenum">
              <a:rPr lang="en-US" smtClean="0"/>
              <a:t>‹#›</a:t>
            </a:fld>
            <a:endParaRPr lang="en-US"/>
          </a:p>
        </p:txBody>
      </p:sp>
    </p:spTree>
    <p:extLst>
      <p:ext uri="{BB962C8B-B14F-4D97-AF65-F5344CB8AC3E}">
        <p14:creationId xmlns:p14="http://schemas.microsoft.com/office/powerpoint/2010/main" val="1647150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2A409D-28F8-4B53-A9FA-5943263AB288}" type="slidenum">
              <a:rPr lang="en-US" smtClean="0"/>
              <a:t>14</a:t>
            </a:fld>
            <a:endParaRPr lang="en-US"/>
          </a:p>
        </p:txBody>
      </p:sp>
    </p:spTree>
    <p:extLst>
      <p:ext uri="{BB962C8B-B14F-4D97-AF65-F5344CB8AC3E}">
        <p14:creationId xmlns:p14="http://schemas.microsoft.com/office/powerpoint/2010/main" val="4192633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3B82F4-E06F-41F8-9211-7EC37FF21BDE}" type="datetimeFigureOut">
              <a:rPr lang="en-US" smtClean="0"/>
              <a:t>6/2/2019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1106D-582B-4B58-9A13-0CE0E3AAD462}" type="slidenum">
              <a:rPr lang="en-US" smtClean="0"/>
              <a:t>‹#›</a:t>
            </a:fld>
            <a:endParaRPr lang="en-US"/>
          </a:p>
        </p:txBody>
      </p:sp>
    </p:spTree>
    <p:extLst>
      <p:ext uri="{BB962C8B-B14F-4D97-AF65-F5344CB8AC3E}">
        <p14:creationId xmlns:p14="http://schemas.microsoft.com/office/powerpoint/2010/main" val="4088243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3B82F4-E06F-41F8-9211-7EC37FF21BDE}" type="datetimeFigureOut">
              <a:rPr lang="en-US" smtClean="0"/>
              <a:t>6/2/2019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1106D-582B-4B58-9A13-0CE0E3AAD462}" type="slidenum">
              <a:rPr lang="en-US" smtClean="0"/>
              <a:t>‹#›</a:t>
            </a:fld>
            <a:endParaRPr lang="en-US"/>
          </a:p>
        </p:txBody>
      </p:sp>
    </p:spTree>
    <p:extLst>
      <p:ext uri="{BB962C8B-B14F-4D97-AF65-F5344CB8AC3E}">
        <p14:creationId xmlns:p14="http://schemas.microsoft.com/office/powerpoint/2010/main" val="2060731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3B82F4-E06F-41F8-9211-7EC37FF21BDE}" type="datetimeFigureOut">
              <a:rPr lang="en-US" smtClean="0"/>
              <a:t>6/2/2019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1106D-582B-4B58-9A13-0CE0E3AAD462}" type="slidenum">
              <a:rPr lang="en-US" smtClean="0"/>
              <a:t>‹#›</a:t>
            </a:fld>
            <a:endParaRPr lang="en-US"/>
          </a:p>
        </p:txBody>
      </p:sp>
    </p:spTree>
    <p:extLst>
      <p:ext uri="{BB962C8B-B14F-4D97-AF65-F5344CB8AC3E}">
        <p14:creationId xmlns:p14="http://schemas.microsoft.com/office/powerpoint/2010/main" val="1031930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3B82F4-E06F-41F8-9211-7EC37FF21BDE}" type="datetimeFigureOut">
              <a:rPr lang="en-US" smtClean="0"/>
              <a:t>6/2/2019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1106D-582B-4B58-9A13-0CE0E3AAD462}" type="slidenum">
              <a:rPr lang="en-US" smtClean="0"/>
              <a:t>‹#›</a:t>
            </a:fld>
            <a:endParaRPr lang="en-US"/>
          </a:p>
        </p:txBody>
      </p:sp>
    </p:spTree>
    <p:extLst>
      <p:ext uri="{BB962C8B-B14F-4D97-AF65-F5344CB8AC3E}">
        <p14:creationId xmlns:p14="http://schemas.microsoft.com/office/powerpoint/2010/main" val="247306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3B82F4-E06F-41F8-9211-7EC37FF21BDE}" type="datetimeFigureOut">
              <a:rPr lang="en-US" smtClean="0"/>
              <a:t>6/2/2019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1106D-582B-4B58-9A13-0CE0E3AAD462}" type="slidenum">
              <a:rPr lang="en-US" smtClean="0"/>
              <a:t>‹#›</a:t>
            </a:fld>
            <a:endParaRPr lang="en-US"/>
          </a:p>
        </p:txBody>
      </p:sp>
    </p:spTree>
    <p:extLst>
      <p:ext uri="{BB962C8B-B14F-4D97-AF65-F5344CB8AC3E}">
        <p14:creationId xmlns:p14="http://schemas.microsoft.com/office/powerpoint/2010/main" val="2555774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3B82F4-E06F-41F8-9211-7EC37FF21BDE}" type="datetimeFigureOut">
              <a:rPr lang="en-US" smtClean="0"/>
              <a:t>6/2/2019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1106D-582B-4B58-9A13-0CE0E3AAD462}" type="slidenum">
              <a:rPr lang="en-US" smtClean="0"/>
              <a:t>‹#›</a:t>
            </a:fld>
            <a:endParaRPr lang="en-US"/>
          </a:p>
        </p:txBody>
      </p:sp>
    </p:spTree>
    <p:extLst>
      <p:ext uri="{BB962C8B-B14F-4D97-AF65-F5344CB8AC3E}">
        <p14:creationId xmlns:p14="http://schemas.microsoft.com/office/powerpoint/2010/main" val="2963449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3B82F4-E06F-41F8-9211-7EC37FF21BDE}" type="datetimeFigureOut">
              <a:rPr lang="en-US" smtClean="0"/>
              <a:t>6/2/2019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01106D-582B-4B58-9A13-0CE0E3AAD462}" type="slidenum">
              <a:rPr lang="en-US" smtClean="0"/>
              <a:t>‹#›</a:t>
            </a:fld>
            <a:endParaRPr lang="en-US"/>
          </a:p>
        </p:txBody>
      </p:sp>
    </p:spTree>
    <p:extLst>
      <p:ext uri="{BB962C8B-B14F-4D97-AF65-F5344CB8AC3E}">
        <p14:creationId xmlns:p14="http://schemas.microsoft.com/office/powerpoint/2010/main" val="3171100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3B82F4-E06F-41F8-9211-7EC37FF21BDE}" type="datetimeFigureOut">
              <a:rPr lang="en-US" smtClean="0"/>
              <a:t>6/2/2019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01106D-582B-4B58-9A13-0CE0E3AAD462}" type="slidenum">
              <a:rPr lang="en-US" smtClean="0"/>
              <a:t>‹#›</a:t>
            </a:fld>
            <a:endParaRPr lang="en-US"/>
          </a:p>
        </p:txBody>
      </p:sp>
    </p:spTree>
    <p:extLst>
      <p:ext uri="{BB962C8B-B14F-4D97-AF65-F5344CB8AC3E}">
        <p14:creationId xmlns:p14="http://schemas.microsoft.com/office/powerpoint/2010/main" val="3926022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3B82F4-E06F-41F8-9211-7EC37FF21BDE}" type="datetimeFigureOut">
              <a:rPr lang="en-US" smtClean="0"/>
              <a:t>6/2/2019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01106D-582B-4B58-9A13-0CE0E3AAD462}" type="slidenum">
              <a:rPr lang="en-US" smtClean="0"/>
              <a:t>‹#›</a:t>
            </a:fld>
            <a:endParaRPr lang="en-US"/>
          </a:p>
        </p:txBody>
      </p:sp>
    </p:spTree>
    <p:extLst>
      <p:ext uri="{BB962C8B-B14F-4D97-AF65-F5344CB8AC3E}">
        <p14:creationId xmlns:p14="http://schemas.microsoft.com/office/powerpoint/2010/main" val="3361444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3B82F4-E06F-41F8-9211-7EC37FF21BDE}" type="datetimeFigureOut">
              <a:rPr lang="en-US" smtClean="0"/>
              <a:t>6/2/2019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1106D-582B-4B58-9A13-0CE0E3AAD462}" type="slidenum">
              <a:rPr lang="en-US" smtClean="0"/>
              <a:t>‹#›</a:t>
            </a:fld>
            <a:endParaRPr lang="en-US"/>
          </a:p>
        </p:txBody>
      </p:sp>
    </p:spTree>
    <p:extLst>
      <p:ext uri="{BB962C8B-B14F-4D97-AF65-F5344CB8AC3E}">
        <p14:creationId xmlns:p14="http://schemas.microsoft.com/office/powerpoint/2010/main" val="658070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3B82F4-E06F-41F8-9211-7EC37FF21BDE}" type="datetimeFigureOut">
              <a:rPr lang="en-US" smtClean="0"/>
              <a:t>6/2/2019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1106D-582B-4B58-9A13-0CE0E3AAD462}" type="slidenum">
              <a:rPr lang="en-US" smtClean="0"/>
              <a:t>‹#›</a:t>
            </a:fld>
            <a:endParaRPr lang="en-US"/>
          </a:p>
        </p:txBody>
      </p:sp>
    </p:spTree>
    <p:extLst>
      <p:ext uri="{BB962C8B-B14F-4D97-AF65-F5344CB8AC3E}">
        <p14:creationId xmlns:p14="http://schemas.microsoft.com/office/powerpoint/2010/main" val="989795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3B82F4-E06F-41F8-9211-7EC37FF21BDE}" type="datetimeFigureOut">
              <a:rPr lang="en-US" smtClean="0"/>
              <a:t>6/2/2019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01106D-582B-4B58-9A13-0CE0E3AAD462}" type="slidenum">
              <a:rPr lang="en-US" smtClean="0"/>
              <a:t>‹#›</a:t>
            </a:fld>
            <a:endParaRPr lang="en-US"/>
          </a:p>
        </p:txBody>
      </p:sp>
    </p:spTree>
    <p:extLst>
      <p:ext uri="{BB962C8B-B14F-4D97-AF65-F5344CB8AC3E}">
        <p14:creationId xmlns:p14="http://schemas.microsoft.com/office/powerpoint/2010/main" val="3062368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Variable_(mathematics)" TargetMode="External"/><Relationship Id="rId2" Type="http://schemas.openxmlformats.org/officeDocument/2006/relationships/hyperlink" Target="https://en.wikipedia.org/wiki/Statistics" TargetMode="External"/><Relationship Id="rId1" Type="http://schemas.openxmlformats.org/officeDocument/2006/relationships/slideLayout" Target="../slideLayouts/slideLayout2.xml"/><Relationship Id="rId4" Type="http://schemas.openxmlformats.org/officeDocument/2006/relationships/hyperlink" Target="https://en.wikipedia.org/wiki/Multiple_regressio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hyperlink" Target="mailto:abhisheksrivastava501@gmail.com" TargetMode="External"/><Relationship Id="rId5" Type="http://schemas.openxmlformats.org/officeDocument/2006/relationships/image" Target="../media/image21.jpeg"/><Relationship Id="rId4" Type="http://schemas.openxmlformats.org/officeDocument/2006/relationships/hyperlink" Target="http://www.linkedin.com/in/aabbhishek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Linear Regression</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1796" y="533400"/>
            <a:ext cx="169545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029200" y="5791200"/>
            <a:ext cx="3962400" cy="923330"/>
          </a:xfrm>
          <a:prstGeom prst="rect">
            <a:avLst/>
          </a:prstGeom>
          <a:noFill/>
        </p:spPr>
        <p:txBody>
          <a:bodyPr wrap="square" rtlCol="0">
            <a:spAutoFit/>
          </a:bodyPr>
          <a:lstStyle/>
          <a:p>
            <a:r>
              <a:rPr lang="en-US" dirty="0" smtClean="0"/>
              <a:t>                        </a:t>
            </a:r>
            <a:r>
              <a:rPr lang="en-US" dirty="0" err="1" smtClean="0"/>
              <a:t>Abhishek</a:t>
            </a:r>
            <a:r>
              <a:rPr lang="en-US" dirty="0" smtClean="0"/>
              <a:t> </a:t>
            </a:r>
            <a:r>
              <a:rPr lang="en-US" dirty="0" err="1" smtClean="0"/>
              <a:t>Srivastava</a:t>
            </a:r>
            <a:endParaRPr lang="en-US" dirty="0" smtClean="0"/>
          </a:p>
          <a:p>
            <a:r>
              <a:rPr lang="en-US" dirty="0" smtClean="0"/>
              <a:t>                        Data Scientist </a:t>
            </a:r>
          </a:p>
          <a:p>
            <a:r>
              <a:rPr lang="en-US" dirty="0" smtClean="0"/>
              <a:t>                       Tata Consultancy Services</a:t>
            </a:r>
          </a:p>
        </p:txBody>
      </p:sp>
    </p:spTree>
    <p:extLst>
      <p:ext uri="{BB962C8B-B14F-4D97-AF65-F5344CB8AC3E}">
        <p14:creationId xmlns:p14="http://schemas.microsoft.com/office/powerpoint/2010/main" val="5827827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91200"/>
            <a:ext cx="7772400" cy="479425"/>
          </a:xfrm>
        </p:spPr>
        <p:txBody>
          <a:bodyPr>
            <a:normAutofit fontScale="90000"/>
          </a:bodyPr>
          <a:lstStyle/>
          <a:p>
            <a:endParaRPr lang="en-US" dirty="0"/>
          </a:p>
        </p:txBody>
      </p:sp>
      <p:sp>
        <p:nvSpPr>
          <p:cNvPr id="3" name="Subtitle 2"/>
          <p:cNvSpPr>
            <a:spLocks noGrp="1"/>
          </p:cNvSpPr>
          <p:nvPr>
            <p:ph type="subTitle" idx="1"/>
          </p:nvPr>
        </p:nvSpPr>
        <p:spPr>
          <a:xfrm>
            <a:off x="457200" y="3886200"/>
            <a:ext cx="8305800" cy="1752600"/>
          </a:xfrm>
        </p:spPr>
        <p:txBody>
          <a:bodyPr/>
          <a:lstStyle/>
          <a:p>
            <a:pPr algn="l"/>
            <a:r>
              <a:rPr lang="en-US" dirty="0" smtClean="0">
                <a:solidFill>
                  <a:schemeClr val="tx1"/>
                </a:solidFill>
              </a:rPr>
              <a:t>We can fit as many lines as we want but the question is to find the best fit line</a:t>
            </a:r>
            <a:endParaRPr lang="en-US" dirty="0">
              <a:solidFill>
                <a:schemeClr val="tx1"/>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04800"/>
            <a:ext cx="6019800"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40873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3886200"/>
            <a:ext cx="8229600" cy="1752600"/>
          </a:xfrm>
        </p:spPr>
        <p:txBody>
          <a:bodyPr/>
          <a:lstStyle/>
          <a:p>
            <a:pPr algn="l"/>
            <a:r>
              <a:rPr lang="en-US" dirty="0" smtClean="0">
                <a:solidFill>
                  <a:schemeClr val="tx1"/>
                </a:solidFill>
              </a:rPr>
              <a:t>The best file is the one for which the error is less</a:t>
            </a:r>
            <a:endParaRPr lang="en-US" dirty="0">
              <a:solidFill>
                <a:schemeClr val="tx1"/>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764" y="152400"/>
            <a:ext cx="6857999" cy="349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68139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321" y="533400"/>
            <a:ext cx="80010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2446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0"/>
            <a:ext cx="7772400" cy="1470025"/>
          </a:xfrm>
        </p:spPr>
        <p:txBody>
          <a:bodyPr>
            <a:normAutofit/>
          </a:bodyPr>
          <a:lstStyle/>
          <a:p>
            <a:pPr algn="l"/>
            <a:r>
              <a:rPr lang="en-US" b="1" dirty="0"/>
              <a:t>Model 3 – </a:t>
            </a:r>
            <a:r>
              <a:rPr lang="en-US" b="1" dirty="0" smtClean="0"/>
              <a:t>Linear Regression</a:t>
            </a:r>
            <a:r>
              <a:rPr lang="en-US" b="1" dirty="0"/>
              <a:t/>
            </a:r>
            <a:br>
              <a:rPr lang="en-US" b="1" dirty="0"/>
            </a:br>
            <a:endParaRPr lang="en-US" dirty="0"/>
          </a:p>
        </p:txBody>
      </p:sp>
      <p:sp>
        <p:nvSpPr>
          <p:cNvPr id="3" name="Subtitle 2"/>
          <p:cNvSpPr>
            <a:spLocks noGrp="1"/>
          </p:cNvSpPr>
          <p:nvPr>
            <p:ph type="subTitle" idx="1"/>
          </p:nvPr>
        </p:nvSpPr>
        <p:spPr>
          <a:xfrm>
            <a:off x="533400" y="1600200"/>
            <a:ext cx="7010400" cy="1752600"/>
          </a:xfrm>
        </p:spPr>
        <p:txBody>
          <a:bodyPr/>
          <a:lstStyle/>
          <a:p>
            <a:pPr algn="l"/>
            <a:r>
              <a:rPr lang="en-US" dirty="0" smtClean="0">
                <a:solidFill>
                  <a:schemeClr val="tx1"/>
                </a:solidFill>
              </a:rPr>
              <a:t>Lets move to </a:t>
            </a:r>
            <a:r>
              <a:rPr lang="en-US" dirty="0" err="1" smtClean="0">
                <a:solidFill>
                  <a:schemeClr val="tx1"/>
                </a:solidFill>
              </a:rPr>
              <a:t>Jupyter</a:t>
            </a:r>
            <a:r>
              <a:rPr lang="en-US" dirty="0" smtClean="0">
                <a:solidFill>
                  <a:schemeClr val="tx1"/>
                </a:solidFill>
              </a:rPr>
              <a:t> Notebook </a:t>
            </a:r>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286000"/>
            <a:ext cx="6343650" cy="4000500"/>
          </a:xfrm>
          <a:prstGeom prst="rect">
            <a:avLst/>
          </a:prstGeom>
        </p:spPr>
      </p:pic>
    </p:spTree>
    <p:extLst>
      <p:ext uri="{BB962C8B-B14F-4D97-AF65-F5344CB8AC3E}">
        <p14:creationId xmlns:p14="http://schemas.microsoft.com/office/powerpoint/2010/main" val="9935748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1782" y="381001"/>
            <a:ext cx="7772400" cy="990599"/>
          </a:xfrm>
        </p:spPr>
        <p:txBody>
          <a:bodyPr/>
          <a:lstStyle/>
          <a:p>
            <a:pPr algn="l"/>
            <a:r>
              <a:rPr lang="en-US" dirty="0" smtClean="0"/>
              <a:t>Evaluation Criteria</a:t>
            </a:r>
            <a:endParaRPr lang="en-US" dirty="0"/>
          </a:p>
        </p:txBody>
      </p:sp>
      <p:sp>
        <p:nvSpPr>
          <p:cNvPr id="3" name="Subtitle 2"/>
          <p:cNvSpPr>
            <a:spLocks noGrp="1"/>
          </p:cNvSpPr>
          <p:nvPr>
            <p:ph type="subTitle" idx="1"/>
          </p:nvPr>
        </p:nvSpPr>
        <p:spPr>
          <a:xfrm>
            <a:off x="533400" y="3886200"/>
            <a:ext cx="8077200" cy="1752600"/>
          </a:xfrm>
        </p:spPr>
        <p:txBody>
          <a:bodyPr/>
          <a:lstStyle/>
          <a:p>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05000"/>
            <a:ext cx="80772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1" y="3657600"/>
            <a:ext cx="83058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96446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273" y="457200"/>
            <a:ext cx="4197927"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99597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1470025"/>
          </a:xfrm>
        </p:spPr>
        <p:txBody>
          <a:bodyPr/>
          <a:lstStyle/>
          <a:p>
            <a:r>
              <a:rPr lang="en-US" dirty="0" smtClean="0"/>
              <a:t>Bias and Variance</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326" y="2514600"/>
            <a:ext cx="7003473" cy="229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26918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1470025"/>
          </a:xfrm>
        </p:spPr>
        <p:txBody>
          <a:bodyPr/>
          <a:lstStyle/>
          <a:p>
            <a:pPr algn="l"/>
            <a:r>
              <a:rPr lang="en-US" dirty="0" smtClean="0"/>
              <a:t>Perfect Model will find a trade-off between bias and Variance</a:t>
            </a:r>
            <a:endParaRPr lang="en-US" dirty="0"/>
          </a:p>
        </p:txBody>
      </p:sp>
      <p:sp>
        <p:nvSpPr>
          <p:cNvPr id="3" name="Subtitle 2"/>
          <p:cNvSpPr>
            <a:spLocks noGrp="1"/>
          </p:cNvSpPr>
          <p:nvPr>
            <p:ph type="subTitle" idx="1"/>
          </p:nvPr>
        </p:nvSpPr>
        <p:spPr/>
        <p:txBody>
          <a:bodyPr/>
          <a:lstStyle/>
          <a:p>
            <a:endParaRPr lang="en-US" b="1"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819400"/>
            <a:ext cx="6934200"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61378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dirty="0" err="1" smtClean="0"/>
              <a:t>Multicollinearity</a:t>
            </a:r>
            <a:r>
              <a:rPr lang="en-US" dirty="0" smtClean="0"/>
              <a:t> and Variance Inflation Factor</a:t>
            </a:r>
            <a:endParaRPr lang="en-US" dirty="0"/>
          </a:p>
        </p:txBody>
      </p:sp>
      <p:sp>
        <p:nvSpPr>
          <p:cNvPr id="5" name="Content Placeholder 4"/>
          <p:cNvSpPr>
            <a:spLocks noGrp="1"/>
          </p:cNvSpPr>
          <p:nvPr>
            <p:ph idx="1"/>
          </p:nvPr>
        </p:nvSpPr>
        <p:spPr>
          <a:xfrm>
            <a:off x="381000" y="1752600"/>
            <a:ext cx="8229600" cy="4571999"/>
          </a:xfrm>
        </p:spPr>
        <p:txBody>
          <a:bodyPr>
            <a:normAutofit/>
          </a:bodyPr>
          <a:lstStyle/>
          <a:p>
            <a:r>
              <a:rPr lang="en-US" sz="1600" dirty="0"/>
              <a:t>In </a:t>
            </a:r>
            <a:r>
              <a:rPr lang="en-US" sz="1600" dirty="0">
                <a:hlinkClick r:id="rId2" tooltip="Statistics"/>
              </a:rPr>
              <a:t>statistics</a:t>
            </a:r>
            <a:r>
              <a:rPr lang="en-US" sz="1600" dirty="0"/>
              <a:t>, </a:t>
            </a:r>
            <a:r>
              <a:rPr lang="en-US" sz="1600" b="1" dirty="0" err="1"/>
              <a:t>multicollinearity</a:t>
            </a:r>
            <a:r>
              <a:rPr lang="en-US" sz="1600" dirty="0"/>
              <a:t> (also </a:t>
            </a:r>
            <a:r>
              <a:rPr lang="en-US" sz="1600" b="1" dirty="0" err="1"/>
              <a:t>collinearity</a:t>
            </a:r>
            <a:r>
              <a:rPr lang="en-US" sz="1600" dirty="0"/>
              <a:t>) is a phenomenon in which </a:t>
            </a:r>
            <a:r>
              <a:rPr lang="en-US" sz="1600" dirty="0" smtClean="0"/>
              <a:t>one predictor</a:t>
            </a:r>
            <a:r>
              <a:rPr lang="en-US" sz="1600" dirty="0"/>
              <a:t> </a:t>
            </a:r>
            <a:r>
              <a:rPr lang="en-US" sz="1600" dirty="0">
                <a:hlinkClick r:id="rId3" tooltip="Variable (mathematics)"/>
              </a:rPr>
              <a:t>variable</a:t>
            </a:r>
            <a:r>
              <a:rPr lang="en-US" sz="1600" dirty="0"/>
              <a:t> in a </a:t>
            </a:r>
            <a:r>
              <a:rPr lang="en-US" sz="1600" dirty="0">
                <a:hlinkClick r:id="rId4" tooltip="Multiple regression"/>
              </a:rPr>
              <a:t>multiple regression</a:t>
            </a:r>
            <a:r>
              <a:rPr lang="en-US" sz="1600" dirty="0"/>
              <a:t> model can be linearly predicted from the others with a substantial degree of </a:t>
            </a:r>
            <a:r>
              <a:rPr lang="en-US" sz="1600" dirty="0" smtClean="0"/>
              <a:t>accuracy.</a:t>
            </a:r>
          </a:p>
          <a:p>
            <a:endParaRPr lang="en-US" sz="1600" dirty="0"/>
          </a:p>
          <a:p>
            <a:r>
              <a:rPr lang="en-US" sz="1600" dirty="0" smtClean="0"/>
              <a:t>To check </a:t>
            </a:r>
            <a:r>
              <a:rPr lang="en-US" sz="1600" dirty="0" err="1" smtClean="0"/>
              <a:t>Multicollinearity</a:t>
            </a:r>
            <a:r>
              <a:rPr lang="en-US" sz="1600" dirty="0" smtClean="0"/>
              <a:t>, We use Variance Inflation Factor.</a:t>
            </a:r>
          </a:p>
          <a:p>
            <a:endParaRPr lang="en-US" sz="1600" dirty="0"/>
          </a:p>
          <a:p>
            <a:r>
              <a:rPr lang="en-US" sz="1600" dirty="0"/>
              <a:t>Variance Inflation Factor (VIF) - It provides an index that measures how much the variance (the square of the estimate's standard deviation) of an estimated regression coefficient is increased because of </a:t>
            </a:r>
            <a:r>
              <a:rPr lang="en-US" sz="1600" dirty="0" err="1"/>
              <a:t>collinearity</a:t>
            </a:r>
            <a:r>
              <a:rPr lang="en-US" sz="1600" dirty="0" smtClean="0"/>
              <a:t>.</a:t>
            </a:r>
          </a:p>
          <a:p>
            <a:endParaRPr lang="en-US" sz="1600" dirty="0"/>
          </a:p>
          <a:p>
            <a:r>
              <a:rPr lang="en-US" sz="1600" dirty="0"/>
              <a:t>VIF = 1 / (1-R-Square of j-</a:t>
            </a:r>
            <a:r>
              <a:rPr lang="en-US" sz="1600" dirty="0" err="1"/>
              <a:t>th</a:t>
            </a:r>
            <a:r>
              <a:rPr lang="en-US" sz="1600" dirty="0"/>
              <a:t> variable) where R2 of </a:t>
            </a:r>
            <a:r>
              <a:rPr lang="en-US" sz="1600" dirty="0" err="1"/>
              <a:t>jth</a:t>
            </a:r>
            <a:r>
              <a:rPr lang="en-US" sz="1600" dirty="0"/>
              <a:t> </a:t>
            </a:r>
            <a:r>
              <a:rPr lang="en-US" sz="1600" dirty="0" err="1"/>
              <a:t>varible</a:t>
            </a:r>
            <a:r>
              <a:rPr lang="en-US" sz="1600" dirty="0"/>
              <a:t> is the coefficient of determination of the model that includes all independent variables except the </a:t>
            </a:r>
            <a:r>
              <a:rPr lang="en-US" sz="1600" dirty="0" err="1"/>
              <a:t>jth</a:t>
            </a:r>
            <a:r>
              <a:rPr lang="en-US" sz="1600" dirty="0"/>
              <a:t> predictor</a:t>
            </a:r>
            <a:r>
              <a:rPr lang="en-US" sz="1600" dirty="0" smtClean="0"/>
              <a:t>.</a:t>
            </a:r>
          </a:p>
          <a:p>
            <a:endParaRPr lang="en-US" sz="1600" dirty="0"/>
          </a:p>
          <a:p>
            <a:pPr marL="0" indent="0">
              <a:buNone/>
            </a:pPr>
            <a:r>
              <a:rPr lang="en-US" sz="1600" dirty="0" smtClean="0"/>
              <a:t> Where </a:t>
            </a:r>
            <a:r>
              <a:rPr lang="en-US" sz="1600" dirty="0"/>
              <a:t>R-Square of j-</a:t>
            </a:r>
            <a:r>
              <a:rPr lang="en-US" sz="1600" dirty="0" err="1"/>
              <a:t>th</a:t>
            </a:r>
            <a:r>
              <a:rPr lang="en-US" sz="1600" dirty="0"/>
              <a:t> variable is the multiple R2 for the regression of </a:t>
            </a:r>
            <a:r>
              <a:rPr lang="en-US" sz="1600" dirty="0" err="1"/>
              <a:t>Xj</a:t>
            </a:r>
            <a:r>
              <a:rPr lang="en-US" sz="1600" dirty="0"/>
              <a:t> on the other </a:t>
            </a:r>
            <a:r>
              <a:rPr lang="en-US" sz="1600" dirty="0" smtClean="0"/>
              <a:t>  independent </a:t>
            </a:r>
            <a:r>
              <a:rPr lang="en-US" sz="1600" dirty="0"/>
              <a:t>variables (a regression that does not involve the dependent variable Y).</a:t>
            </a:r>
          </a:p>
        </p:txBody>
      </p:sp>
    </p:spTree>
    <p:extLst>
      <p:ext uri="{BB962C8B-B14F-4D97-AF65-F5344CB8AC3E}">
        <p14:creationId xmlns:p14="http://schemas.microsoft.com/office/powerpoint/2010/main" val="665155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2438400"/>
            <a:ext cx="7162800" cy="584775"/>
          </a:xfrm>
          <a:prstGeom prst="rect">
            <a:avLst/>
          </a:prstGeom>
          <a:noFill/>
        </p:spPr>
        <p:txBody>
          <a:bodyPr wrap="square" rtlCol="0">
            <a:spAutoFit/>
          </a:bodyPr>
          <a:lstStyle/>
          <a:p>
            <a:pPr marL="285750" indent="-285750">
              <a:buFont typeface="Arial" pitchFamily="34" charset="0"/>
              <a:buChar char="•"/>
            </a:pPr>
            <a:r>
              <a:rPr lang="en-US" sz="1600" dirty="0" smtClean="0"/>
              <a:t>Threshold VIF: 5 (</a:t>
            </a:r>
            <a:r>
              <a:rPr lang="en-US" sz="1600" dirty="0"/>
              <a:t>If VIF &gt; 5 then there is a problem with </a:t>
            </a:r>
            <a:r>
              <a:rPr lang="en-US" sz="1600" dirty="0" err="1"/>
              <a:t>multicollinearity</a:t>
            </a:r>
            <a:r>
              <a:rPr lang="en-US" sz="1600" i="1" dirty="0" smtClean="0"/>
              <a:t>.</a:t>
            </a:r>
          </a:p>
          <a:p>
            <a:pPr marL="285750" indent="-285750">
              <a:buFont typeface="Arial" pitchFamily="34" charset="0"/>
              <a:buChar char="•"/>
            </a:pPr>
            <a:r>
              <a:rPr lang="en-US" sz="1600" dirty="0" smtClean="0"/>
              <a:t>VIF &gt; 10 : implies Serious </a:t>
            </a:r>
            <a:r>
              <a:rPr lang="en-US" sz="1600" dirty="0" err="1" smtClean="0"/>
              <a:t>multicollinearity</a:t>
            </a:r>
            <a:r>
              <a:rPr lang="en-US" sz="1600" dirty="0" smtClean="0"/>
              <a:t>.</a:t>
            </a:r>
            <a:endParaRPr lang="en-US" sz="1600" dirty="0"/>
          </a:p>
        </p:txBody>
      </p:sp>
    </p:spTree>
    <p:extLst>
      <p:ext uri="{BB962C8B-B14F-4D97-AF65-F5344CB8AC3E}">
        <p14:creationId xmlns:p14="http://schemas.microsoft.com/office/powerpoint/2010/main" val="2279476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r>
              <a:rPr lang="en-US" dirty="0" smtClean="0"/>
              <a:t>Introduction To Linear Regression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018" y="2286000"/>
            <a:ext cx="3810000" cy="3657600"/>
          </a:xfrm>
          <a:prstGeom prst="rect">
            <a:avLst/>
          </a:prstGeom>
        </p:spPr>
      </p:pic>
    </p:spTree>
    <p:extLst>
      <p:ext uri="{BB962C8B-B14F-4D97-AF65-F5344CB8AC3E}">
        <p14:creationId xmlns:p14="http://schemas.microsoft.com/office/powerpoint/2010/main" val="27701639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993775"/>
          </a:xfrm>
        </p:spPr>
        <p:txBody>
          <a:bodyPr/>
          <a:lstStyle/>
          <a:p>
            <a:r>
              <a:rPr lang="en-US" dirty="0" smtClean="0"/>
              <a:t>Lasso Regularization (L1)</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6086" y="4953000"/>
            <a:ext cx="3095625"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85798" y="2514600"/>
            <a:ext cx="7696199" cy="1754326"/>
          </a:xfrm>
          <a:prstGeom prst="rect">
            <a:avLst/>
          </a:prstGeom>
          <a:noFill/>
        </p:spPr>
        <p:txBody>
          <a:bodyPr wrap="square" rtlCol="0">
            <a:spAutoFit/>
          </a:bodyPr>
          <a:lstStyle/>
          <a:p>
            <a:pPr marL="285750" indent="-285750">
              <a:buFont typeface="Arial" pitchFamily="34" charset="0"/>
              <a:buChar char="•"/>
            </a:pPr>
            <a:r>
              <a:rPr lang="en-US" b="1" dirty="0"/>
              <a:t>Lasso Regression</a:t>
            </a:r>
            <a:r>
              <a:rPr lang="en-US" dirty="0"/>
              <a:t> (Least Absolute Shrinkage and Selection Operator) adds “</a:t>
            </a:r>
            <a:r>
              <a:rPr lang="en-US" i="1" dirty="0"/>
              <a:t>absolute value of magnitude</a:t>
            </a:r>
            <a:r>
              <a:rPr lang="en-US" dirty="0"/>
              <a:t>” of coefficient as penalty term to the loss function</a:t>
            </a:r>
            <a:r>
              <a:rPr lang="en-US" dirty="0" smtClean="0"/>
              <a:t>.</a:t>
            </a:r>
          </a:p>
          <a:p>
            <a:pPr marL="285750" indent="-285750">
              <a:buFont typeface="Arial" pitchFamily="34" charset="0"/>
              <a:buChar char="•"/>
            </a:pPr>
            <a:endParaRPr lang="en-US" dirty="0"/>
          </a:p>
          <a:p>
            <a:pPr marL="285750" indent="-285750">
              <a:buFont typeface="Arial" pitchFamily="34" charset="0"/>
              <a:buChar char="•"/>
            </a:pPr>
            <a:r>
              <a:rPr lang="en-US" dirty="0" smtClean="0"/>
              <a:t>Here, </a:t>
            </a:r>
            <a:r>
              <a:rPr lang="en-US" dirty="0"/>
              <a:t>if </a:t>
            </a:r>
            <a:r>
              <a:rPr lang="en-US" i="1" dirty="0"/>
              <a:t>lambda</a:t>
            </a:r>
            <a:r>
              <a:rPr lang="en-US" dirty="0"/>
              <a:t> is zero then we will get back OLS whereas very large value will make coefficients zero hence it will under-fit.</a:t>
            </a:r>
            <a:endParaRPr lang="en-US" dirty="0"/>
          </a:p>
        </p:txBody>
      </p:sp>
    </p:spTree>
    <p:extLst>
      <p:ext uri="{BB962C8B-B14F-4D97-AF65-F5344CB8AC3E}">
        <p14:creationId xmlns:p14="http://schemas.microsoft.com/office/powerpoint/2010/main" val="2663396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Ridge Regression(L2)</a:t>
            </a:r>
            <a:endParaRPr lang="en-US" dirty="0"/>
          </a:p>
        </p:txBody>
      </p:sp>
      <p:sp>
        <p:nvSpPr>
          <p:cNvPr id="4" name="TextBox 3"/>
          <p:cNvSpPr txBox="1"/>
          <p:nvPr/>
        </p:nvSpPr>
        <p:spPr>
          <a:xfrm>
            <a:off x="685800" y="1600200"/>
            <a:ext cx="8001001" cy="2031325"/>
          </a:xfrm>
          <a:prstGeom prst="rect">
            <a:avLst/>
          </a:prstGeom>
          <a:noFill/>
        </p:spPr>
        <p:txBody>
          <a:bodyPr wrap="square" rtlCol="0">
            <a:spAutoFit/>
          </a:bodyPr>
          <a:lstStyle/>
          <a:p>
            <a:pPr marL="285750" indent="-285750">
              <a:buFont typeface="Arial" pitchFamily="34" charset="0"/>
              <a:buChar char="•"/>
            </a:pPr>
            <a:r>
              <a:rPr lang="en-US" b="1" dirty="0"/>
              <a:t>Ridge regression</a:t>
            </a:r>
            <a:r>
              <a:rPr lang="en-US" dirty="0"/>
              <a:t> adds “</a:t>
            </a:r>
            <a:r>
              <a:rPr lang="en-US" i="1" dirty="0"/>
              <a:t>squared magnitude</a:t>
            </a:r>
            <a:r>
              <a:rPr lang="en-US" dirty="0"/>
              <a:t>” of coefficient as penalty term to the loss function. Here the </a:t>
            </a:r>
            <a:r>
              <a:rPr lang="en-US" i="1" dirty="0"/>
              <a:t>highlighted</a:t>
            </a:r>
            <a:r>
              <a:rPr lang="en-US" dirty="0"/>
              <a:t> part represents L2 regularization element</a:t>
            </a:r>
            <a:r>
              <a:rPr lang="en-US" dirty="0" smtClean="0"/>
              <a:t>.</a:t>
            </a:r>
          </a:p>
          <a:p>
            <a:pPr marL="285750" indent="-285750">
              <a:buFont typeface="Arial" pitchFamily="34" charset="0"/>
              <a:buChar char="•"/>
            </a:pPr>
            <a:endParaRPr lang="en-US" dirty="0"/>
          </a:p>
          <a:p>
            <a:pPr marL="285750" indent="-285750">
              <a:buFont typeface="Arial" pitchFamily="34" charset="0"/>
              <a:buChar char="•"/>
            </a:pPr>
            <a:r>
              <a:rPr lang="en-US" dirty="0"/>
              <a:t>Here, if </a:t>
            </a:r>
            <a:r>
              <a:rPr lang="en-US" i="1" dirty="0"/>
              <a:t>lambda</a:t>
            </a:r>
            <a:r>
              <a:rPr lang="en-US" dirty="0"/>
              <a:t> is zero then you can imagine we get back OLS. However, if </a:t>
            </a:r>
            <a:r>
              <a:rPr lang="en-US" i="1" dirty="0"/>
              <a:t>lambda</a:t>
            </a:r>
            <a:r>
              <a:rPr lang="en-US" dirty="0"/>
              <a:t> is very large then it will add too much weight and it will lead to under-fitting. Having said that it’s important how </a:t>
            </a:r>
            <a:r>
              <a:rPr lang="en-US" i="1" dirty="0"/>
              <a:t>lambda</a:t>
            </a:r>
            <a:r>
              <a:rPr lang="en-US" dirty="0"/>
              <a:t> is chosen. This technique works very well to avoid over-fitting issue</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977421"/>
            <a:ext cx="2933700"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0173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930534"/>
            <a:ext cx="7696200" cy="1200329"/>
          </a:xfrm>
          <a:prstGeom prst="rect">
            <a:avLst/>
          </a:prstGeom>
          <a:noFill/>
        </p:spPr>
        <p:txBody>
          <a:bodyPr wrap="square" rtlCol="0">
            <a:spAutoFit/>
          </a:bodyPr>
          <a:lstStyle/>
          <a:p>
            <a:r>
              <a:rPr lang="en-US" dirty="0"/>
              <a:t>The </a:t>
            </a:r>
            <a:r>
              <a:rPr lang="en-US" b="1" dirty="0"/>
              <a:t>key difference</a:t>
            </a:r>
            <a:r>
              <a:rPr lang="en-US" dirty="0"/>
              <a:t> between these techniques is that Lasso shrinks the less important feature’s coefficient to zero thus, removing some feature altogether. So, this works well for </a:t>
            </a:r>
            <a:r>
              <a:rPr lang="en-US" b="1" dirty="0"/>
              <a:t>feature selection</a:t>
            </a:r>
            <a:r>
              <a:rPr lang="en-US" dirty="0"/>
              <a:t> in case we have a huge number of features.</a:t>
            </a:r>
            <a:endParaRPr lang="en-US" dirty="0"/>
          </a:p>
        </p:txBody>
      </p:sp>
    </p:spTree>
    <p:extLst>
      <p:ext uri="{BB962C8B-B14F-4D97-AF65-F5344CB8AC3E}">
        <p14:creationId xmlns:p14="http://schemas.microsoft.com/office/powerpoint/2010/main" val="3761860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124075"/>
            <a:ext cx="6400800" cy="2609850"/>
          </a:xfrm>
          <a:prstGeom prst="rect">
            <a:avLst/>
          </a:prstGeom>
        </p:spPr>
      </p:pic>
      <p:pic>
        <p:nvPicPr>
          <p:cNvPr id="3" name="Picture 2">
            <a:extLst>
              <a:ext uri="{FF2B5EF4-FFF2-40B4-BE49-F238E27FC236}">
                <a16:creationId xmlns:lc="http://schemas.openxmlformats.org/drawingml/2006/lockedCanvas" xmlns:a16="http://schemas.microsoft.com/office/drawing/2014/main" xmlns="" id="{5CDA7093-9578-4CCC-BA8D-4F36D5AF4B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43278" y="5960965"/>
            <a:ext cx="401363" cy="401363"/>
          </a:xfrm>
          <a:prstGeom prst="rect">
            <a:avLst/>
          </a:prstGeom>
        </p:spPr>
      </p:pic>
      <p:sp>
        <p:nvSpPr>
          <p:cNvPr id="2" name="Rectangle 1"/>
          <p:cNvSpPr/>
          <p:nvPr/>
        </p:nvSpPr>
        <p:spPr>
          <a:xfrm>
            <a:off x="5715000" y="5953192"/>
            <a:ext cx="3542505" cy="369332"/>
          </a:xfrm>
          <a:prstGeom prst="rect">
            <a:avLst/>
          </a:prstGeom>
        </p:spPr>
        <p:txBody>
          <a:bodyPr wrap="square">
            <a:spAutoFit/>
          </a:bodyPr>
          <a:lstStyle/>
          <a:p>
            <a:r>
              <a:rPr lang="en-US" dirty="0">
                <a:hlinkClick r:id="rId4"/>
              </a:rPr>
              <a:t>www.linkedin.com/in/aabbhishekk</a:t>
            </a:r>
            <a:endParaRPr lang="en-US" dirty="0"/>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42859" y="6362329"/>
            <a:ext cx="381000" cy="308148"/>
          </a:xfrm>
          <a:prstGeom prst="rect">
            <a:avLst/>
          </a:prstGeom>
        </p:spPr>
      </p:pic>
      <p:sp>
        <p:nvSpPr>
          <p:cNvPr id="8" name="Rectangle 7"/>
          <p:cNvSpPr/>
          <p:nvPr/>
        </p:nvSpPr>
        <p:spPr>
          <a:xfrm>
            <a:off x="5682027" y="6301144"/>
            <a:ext cx="3461973" cy="369332"/>
          </a:xfrm>
          <a:prstGeom prst="rect">
            <a:avLst/>
          </a:prstGeom>
        </p:spPr>
        <p:txBody>
          <a:bodyPr wrap="none">
            <a:spAutoFit/>
          </a:bodyPr>
          <a:lstStyle/>
          <a:p>
            <a:r>
              <a:rPr lang="en-US" dirty="0">
                <a:hlinkClick r:id="rId6"/>
              </a:rPr>
              <a:t>abhisheksrivastava501@gmail.com</a:t>
            </a:r>
            <a:endParaRPr lang="en-US" dirty="0"/>
          </a:p>
        </p:txBody>
      </p:sp>
    </p:spTree>
    <p:extLst>
      <p:ext uri="{BB962C8B-B14F-4D97-AF65-F5344CB8AC3E}">
        <p14:creationId xmlns:p14="http://schemas.microsoft.com/office/powerpoint/2010/main" val="2328487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200400"/>
            <a:ext cx="8153400" cy="2155825"/>
          </a:xfrm>
        </p:spPr>
        <p:txBody>
          <a:bodyPr>
            <a:noAutofit/>
          </a:bodyPr>
          <a:lstStyle/>
          <a:p>
            <a:pPr algn="l"/>
            <a:r>
              <a:rPr lang="en-US" sz="2800" dirty="0" smtClean="0"/>
              <a:t>Simple models for Prediction</a:t>
            </a:r>
            <a:br>
              <a:rPr lang="en-US" sz="2800" dirty="0" smtClean="0"/>
            </a:br>
            <a:r>
              <a:rPr lang="en-US" sz="2800" dirty="0" smtClean="0"/>
              <a:t>Linear Regression</a:t>
            </a:r>
            <a:br>
              <a:rPr lang="en-US" sz="2800" dirty="0" smtClean="0"/>
            </a:br>
            <a:r>
              <a:rPr lang="en-US" sz="2800" dirty="0" smtClean="0"/>
              <a:t>The Line of Best Fit</a:t>
            </a:r>
            <a:br>
              <a:rPr lang="en-US" sz="2800" dirty="0" smtClean="0"/>
            </a:br>
            <a:r>
              <a:rPr lang="en-US" sz="2800" dirty="0" smtClean="0"/>
              <a:t>Using Linear Regression for prediction</a:t>
            </a:r>
            <a:br>
              <a:rPr lang="en-US" sz="2800" dirty="0" smtClean="0"/>
            </a:br>
            <a:r>
              <a:rPr lang="en-US" sz="2800" dirty="0" smtClean="0"/>
              <a:t>Evaluate your Model – R square and Adjusted R squared</a:t>
            </a:r>
            <a:br>
              <a:rPr lang="en-US" sz="2800" dirty="0" smtClean="0"/>
            </a:br>
            <a:r>
              <a:rPr lang="en-US" sz="2800" dirty="0" smtClean="0"/>
              <a:t>Using all the features for prediction</a:t>
            </a:r>
            <a:br>
              <a:rPr lang="en-US" sz="2800" dirty="0" smtClean="0"/>
            </a:br>
            <a:r>
              <a:rPr lang="en-US" sz="2800" dirty="0" smtClean="0"/>
              <a:t>Bias and Variance</a:t>
            </a:r>
            <a:br>
              <a:rPr lang="en-US" sz="2800" dirty="0" smtClean="0"/>
            </a:br>
            <a:r>
              <a:rPr lang="en-US" sz="2800" dirty="0" smtClean="0"/>
              <a:t/>
            </a:r>
            <a:br>
              <a:rPr lang="en-US" sz="2800" dirty="0" smtClean="0"/>
            </a:br>
            <a:r>
              <a:rPr lang="en-US" sz="2800" dirty="0" smtClean="0"/>
              <a:t/>
            </a:r>
            <a:br>
              <a:rPr lang="en-US" sz="2800" dirty="0" smtClean="0"/>
            </a:br>
            <a:endParaRPr lang="en-US" sz="2800" dirty="0"/>
          </a:p>
        </p:txBody>
      </p:sp>
      <p:sp>
        <p:nvSpPr>
          <p:cNvPr id="5" name="TextBox 4"/>
          <p:cNvSpPr txBox="1"/>
          <p:nvPr/>
        </p:nvSpPr>
        <p:spPr>
          <a:xfrm>
            <a:off x="2819400" y="526473"/>
            <a:ext cx="3352800" cy="769441"/>
          </a:xfrm>
          <a:prstGeom prst="rect">
            <a:avLst/>
          </a:prstGeom>
          <a:noFill/>
        </p:spPr>
        <p:txBody>
          <a:bodyPr wrap="square" rtlCol="0">
            <a:spAutoFit/>
          </a:bodyPr>
          <a:lstStyle/>
          <a:p>
            <a:pPr algn="ctr"/>
            <a:r>
              <a:rPr lang="en-US" sz="4400" dirty="0" smtClean="0"/>
              <a:t>Key Points</a:t>
            </a:r>
            <a:endParaRPr lang="en-US" sz="4400" dirty="0"/>
          </a:p>
        </p:txBody>
      </p:sp>
    </p:spTree>
    <p:extLst>
      <p:ext uri="{BB962C8B-B14F-4D97-AF65-F5344CB8AC3E}">
        <p14:creationId xmlns:p14="http://schemas.microsoft.com/office/powerpoint/2010/main" val="17614233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0"/>
            <a:ext cx="7772400" cy="1470025"/>
          </a:xfrm>
        </p:spPr>
        <p:txBody>
          <a:bodyPr/>
          <a:lstStyle/>
          <a:p>
            <a:r>
              <a:rPr lang="en-US" dirty="0" smtClean="0"/>
              <a:t>Model 1: Mean Prediction</a:t>
            </a:r>
            <a:endParaRPr lang="en-US" dirty="0"/>
          </a:p>
        </p:txBody>
      </p:sp>
      <p:sp>
        <p:nvSpPr>
          <p:cNvPr id="3" name="Subtitle 2"/>
          <p:cNvSpPr>
            <a:spLocks noGrp="1"/>
          </p:cNvSpPr>
          <p:nvPr>
            <p:ph type="subTitle" idx="1"/>
          </p:nvPr>
        </p:nvSpPr>
        <p:spPr>
          <a:xfrm>
            <a:off x="228600" y="1905000"/>
            <a:ext cx="8229600" cy="1905000"/>
          </a:xfrm>
        </p:spPr>
        <p:txBody>
          <a:bodyPr>
            <a:noAutofit/>
          </a:bodyPr>
          <a:lstStyle/>
          <a:p>
            <a:pPr algn="l"/>
            <a:r>
              <a:rPr lang="en-US" sz="2800" dirty="0" smtClean="0">
                <a:solidFill>
                  <a:schemeClr val="tx1"/>
                </a:solidFill>
              </a:rPr>
              <a:t>Mean prediction is simply predicting average of a quantitative parameter.</a:t>
            </a:r>
          </a:p>
          <a:p>
            <a:pPr marL="457200" indent="-457200" algn="l">
              <a:buFont typeface="Wingdings" pitchFamily="2" charset="2"/>
              <a:buChar char="§"/>
            </a:pPr>
            <a:r>
              <a:rPr lang="en-US" sz="2800" dirty="0" smtClean="0">
                <a:solidFill>
                  <a:schemeClr val="tx1"/>
                </a:solidFill>
              </a:rPr>
              <a:t>Ex: Predicting Sales of an item based on past records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3810000"/>
            <a:ext cx="3352800" cy="2362200"/>
          </a:xfrm>
          <a:prstGeom prst="rect">
            <a:avLst/>
          </a:prstGeom>
        </p:spPr>
      </p:pic>
    </p:spTree>
    <p:extLst>
      <p:ext uri="{BB962C8B-B14F-4D97-AF65-F5344CB8AC3E}">
        <p14:creationId xmlns:p14="http://schemas.microsoft.com/office/powerpoint/2010/main" val="29882810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04801"/>
            <a:ext cx="8763000" cy="1143000"/>
          </a:xfrm>
        </p:spPr>
        <p:txBody>
          <a:bodyPr/>
          <a:lstStyle/>
          <a:p>
            <a:pPr algn="l"/>
            <a:r>
              <a:rPr lang="en-US" dirty="0" smtClean="0"/>
              <a:t>But How Good is my Prediction????</a:t>
            </a:r>
            <a:endParaRPr lang="en-US" dirty="0"/>
          </a:p>
        </p:txBody>
      </p:sp>
      <p:sp>
        <p:nvSpPr>
          <p:cNvPr id="3" name="Subtitle 2"/>
          <p:cNvSpPr>
            <a:spLocks noGrp="1"/>
          </p:cNvSpPr>
          <p:nvPr>
            <p:ph type="subTitle" idx="1"/>
          </p:nvPr>
        </p:nvSpPr>
        <p:spPr>
          <a:xfrm>
            <a:off x="228600" y="1447800"/>
            <a:ext cx="6400800" cy="1371600"/>
          </a:xfrm>
        </p:spPr>
        <p:txBody>
          <a:bodyPr/>
          <a:lstStyle/>
          <a:p>
            <a:pPr marL="457200" indent="-457200" algn="l">
              <a:buFont typeface="Wingdings" pitchFamily="2" charset="2"/>
              <a:buChar char="§"/>
            </a:pPr>
            <a:r>
              <a:rPr lang="en-US" dirty="0" smtClean="0">
                <a:solidFill>
                  <a:schemeClr val="tx1"/>
                </a:solidFill>
              </a:rPr>
              <a:t>Check Mean Squared Error</a:t>
            </a:r>
            <a:endParaRPr lang="en-US" dirty="0">
              <a:solidFill>
                <a:schemeClr val="tx1"/>
              </a:solidFill>
            </a:endParaRPr>
          </a:p>
          <a:p>
            <a:pPr algn="l"/>
            <a:endParaRPr lang="en-US" dirty="0">
              <a:solidFill>
                <a:schemeClr val="tx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590800"/>
            <a:ext cx="50292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0" y="4572000"/>
            <a:ext cx="9144000" cy="923330"/>
          </a:xfrm>
          <a:prstGeom prst="rect">
            <a:avLst/>
          </a:prstGeom>
          <a:noFill/>
        </p:spPr>
        <p:txBody>
          <a:bodyPr wrap="square" rtlCol="0">
            <a:spAutoFit/>
          </a:bodyPr>
          <a:lstStyle/>
          <a:p>
            <a:r>
              <a:rPr lang="en-US" dirty="0"/>
              <a:t> </a:t>
            </a:r>
            <a:r>
              <a:rPr lang="en-US" b="1" dirty="0" smtClean="0"/>
              <a:t>The </a:t>
            </a:r>
            <a:r>
              <a:rPr lang="en-US" b="1" dirty="0"/>
              <a:t>difference in the predicted and actual </a:t>
            </a:r>
            <a:r>
              <a:rPr lang="en-US" b="1" dirty="0" smtClean="0"/>
              <a:t>values divided by the number of observation will</a:t>
            </a:r>
          </a:p>
          <a:p>
            <a:r>
              <a:rPr lang="en-US" b="1" dirty="0" smtClean="0"/>
              <a:t> give you mean error. Square each term so as to avoid cancelling out of the Positive and negative error.</a:t>
            </a:r>
            <a:endParaRPr lang="en-US" b="1" dirty="0"/>
          </a:p>
        </p:txBody>
      </p:sp>
    </p:spTree>
    <p:extLst>
      <p:ext uri="{BB962C8B-B14F-4D97-AF65-F5344CB8AC3E}">
        <p14:creationId xmlns:p14="http://schemas.microsoft.com/office/powerpoint/2010/main" val="2188489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8305800" cy="1470025"/>
          </a:xfrm>
        </p:spPr>
        <p:txBody>
          <a:bodyPr/>
          <a:lstStyle/>
          <a:p>
            <a:pPr algn="l"/>
            <a:r>
              <a:rPr lang="en-US" dirty="0" smtClean="0"/>
              <a:t>Model 2: Average Sales by Location</a:t>
            </a:r>
            <a:endParaRPr lang="en-US" dirty="0"/>
          </a:p>
        </p:txBody>
      </p:sp>
      <p:sp>
        <p:nvSpPr>
          <p:cNvPr id="3" name="Subtitle 2"/>
          <p:cNvSpPr>
            <a:spLocks noGrp="1"/>
          </p:cNvSpPr>
          <p:nvPr>
            <p:ph type="subTitle" idx="1"/>
          </p:nvPr>
        </p:nvSpPr>
        <p:spPr>
          <a:xfrm>
            <a:off x="228600" y="1752600"/>
            <a:ext cx="8534400" cy="1752600"/>
          </a:xfrm>
        </p:spPr>
        <p:txBody>
          <a:bodyPr>
            <a:normAutofit fontScale="92500"/>
          </a:bodyPr>
          <a:lstStyle/>
          <a:p>
            <a:pPr algn="l"/>
            <a:r>
              <a:rPr lang="en-US" dirty="0">
                <a:solidFill>
                  <a:schemeClr val="tx1"/>
                </a:solidFill>
              </a:rPr>
              <a:t>We know that location plays a vital role in the sales of an item. For example, let us say, sales of car would be much higher in Delhi than its sales in Varanasi</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3193516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8600"/>
            <a:ext cx="7772400" cy="1470025"/>
          </a:xfrm>
        </p:spPr>
        <p:txBody>
          <a:bodyPr/>
          <a:lstStyle/>
          <a:p>
            <a:pPr algn="l"/>
            <a:r>
              <a:rPr lang="en-US" b="1" dirty="0"/>
              <a:t> Linear Regression</a:t>
            </a:r>
          </a:p>
        </p:txBody>
      </p:sp>
      <p:sp>
        <p:nvSpPr>
          <p:cNvPr id="3" name="Subtitle 2"/>
          <p:cNvSpPr>
            <a:spLocks noGrp="1"/>
          </p:cNvSpPr>
          <p:nvPr>
            <p:ph type="subTitle" idx="1"/>
          </p:nvPr>
        </p:nvSpPr>
        <p:spPr>
          <a:xfrm>
            <a:off x="381000" y="1524000"/>
            <a:ext cx="8229600" cy="1752600"/>
          </a:xfrm>
        </p:spPr>
        <p:txBody>
          <a:bodyPr>
            <a:normAutofit fontScale="85000" lnSpcReduction="20000"/>
          </a:bodyPr>
          <a:lstStyle/>
          <a:p>
            <a:pPr algn="l"/>
            <a:r>
              <a:rPr lang="en-US" dirty="0">
                <a:solidFill>
                  <a:schemeClr val="tx1"/>
                </a:solidFill>
              </a:rPr>
              <a:t>Linear regression is the simplest and most widely used statistical technique for predictive modeling. It basically gives us an equation, where we have our features as independent variables, on which our target variable [sales in our case] is dependent upon</a:t>
            </a:r>
            <a:r>
              <a:rPr lang="en-US" b="1" dirty="0">
                <a:solidFill>
                  <a:schemeClr val="tx1"/>
                </a:solidFill>
              </a:rPr>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810000"/>
            <a:ext cx="48768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30385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0"/>
            <a:ext cx="7772400" cy="1470025"/>
          </a:xfrm>
        </p:spPr>
        <p:txBody>
          <a:bodyPr/>
          <a:lstStyle/>
          <a:p>
            <a:pPr algn="l"/>
            <a:r>
              <a:rPr lang="en-US" b="1" dirty="0" smtClean="0"/>
              <a:t>Simple Linear Regression</a:t>
            </a:r>
            <a:endParaRPr lang="en-US" b="1" dirty="0"/>
          </a:p>
        </p:txBody>
      </p:sp>
      <p:sp>
        <p:nvSpPr>
          <p:cNvPr id="3" name="Subtitle 2"/>
          <p:cNvSpPr>
            <a:spLocks noGrp="1"/>
          </p:cNvSpPr>
          <p:nvPr>
            <p:ph type="subTitle" idx="1"/>
          </p:nvPr>
        </p:nvSpPr>
        <p:spPr>
          <a:xfrm>
            <a:off x="381000" y="3886200"/>
            <a:ext cx="8382000" cy="1752600"/>
          </a:xfrm>
        </p:spPr>
        <p:txBody>
          <a:bodyPr>
            <a:normAutofit fontScale="85000" lnSpcReduction="10000"/>
          </a:bodyPr>
          <a:lstStyle/>
          <a:p>
            <a:pPr algn="l"/>
            <a:r>
              <a:rPr lang="en-US" dirty="0" smtClean="0">
                <a:solidFill>
                  <a:schemeClr val="tx1"/>
                </a:solidFill>
              </a:rPr>
              <a:t>A simple Linear regression will have only one Independent variable. Independent variables are also called predictor variables. The term present on right side of the equation is called dependent variable also called Response variable.</a:t>
            </a:r>
            <a:endParaRPr lang="en-US" dirty="0">
              <a:solidFill>
                <a:schemeClr val="tx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905000"/>
            <a:ext cx="3505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38206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2400"/>
            <a:ext cx="7772400" cy="1470025"/>
          </a:xfrm>
        </p:spPr>
        <p:txBody>
          <a:bodyPr/>
          <a:lstStyle/>
          <a:p>
            <a:r>
              <a:rPr lang="en-US" b="1" dirty="0" smtClean="0"/>
              <a:t>Sales VS MRP</a:t>
            </a:r>
            <a:endParaRPr lang="en-US"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752600"/>
            <a:ext cx="64770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05486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821</TotalTime>
  <Words>298</Words>
  <Application>Microsoft Office PowerPoint</Application>
  <PresentationFormat>On-screen Show (4:3)</PresentationFormat>
  <Paragraphs>52</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Introduction To Linear Regression</vt:lpstr>
      <vt:lpstr>Introduction To Linear Regression</vt:lpstr>
      <vt:lpstr>Simple models for Prediction Linear Regression The Line of Best Fit Using Linear Regression for prediction Evaluate your Model – R square and Adjusted R squared Using all the features for prediction Bias and Variance   </vt:lpstr>
      <vt:lpstr>Model 1: Mean Prediction</vt:lpstr>
      <vt:lpstr>But How Good is my Prediction????</vt:lpstr>
      <vt:lpstr>Model 2: Average Sales by Location</vt:lpstr>
      <vt:lpstr> Linear Regression</vt:lpstr>
      <vt:lpstr>Simple Linear Regression</vt:lpstr>
      <vt:lpstr>Sales VS MRP</vt:lpstr>
      <vt:lpstr>PowerPoint Presentation</vt:lpstr>
      <vt:lpstr>PowerPoint Presentation</vt:lpstr>
      <vt:lpstr>PowerPoint Presentation</vt:lpstr>
      <vt:lpstr>Model 3 – Linear Regression </vt:lpstr>
      <vt:lpstr>Evaluation Criteria</vt:lpstr>
      <vt:lpstr>PowerPoint Presentation</vt:lpstr>
      <vt:lpstr>Bias and Variance</vt:lpstr>
      <vt:lpstr>Perfect Model will find a trade-off between bias and Variance</vt:lpstr>
      <vt:lpstr>Multicollinearity and Variance Inflation Factor</vt:lpstr>
      <vt:lpstr>PowerPoint Presentation</vt:lpstr>
      <vt:lpstr>Lasso Regularization (L1)</vt:lpstr>
      <vt:lpstr>Ridge Regression(L2)</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Linear Regression</dc:title>
  <dc:creator>zxc</dc:creator>
  <cp:lastModifiedBy>zxc</cp:lastModifiedBy>
  <cp:revision>28</cp:revision>
  <dcterms:created xsi:type="dcterms:W3CDTF">2019-04-27T08:27:13Z</dcterms:created>
  <dcterms:modified xsi:type="dcterms:W3CDTF">2019-06-01T20:21:25Z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zxc@ABHISHEK</vt:lpwstr>
  </property>
  <property fmtid="{D5CDD505-2E9C-101B-9397-08002B2CF9AE}" pid="5" name="MSIP_Label_f42aa342-8706-4288-bd11-ebb85995028c_SetDate">
    <vt:lpwstr>2019-04-27T13:48:11.8257100Z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6df15908-f6d8-4f0f-a3fc-6f6a882c1caa</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