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666" y="1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0A7B7-C779-4832-B3D9-C4599B2FAE92}" type="datetimeFigureOut">
              <a:rPr lang="en-US" smtClean="0"/>
              <a:t>4/28/2019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2A409D-28F8-4B53-A9FA-5943263AB288}" type="slidenum">
              <a:rPr lang="en-US" smtClean="0"/>
              <a:t>‹#›</a:t>
            </a:fld>
            <a:endParaRPr lang="en-US"/>
          </a:p>
        </p:txBody>
      </p:sp>
    </p:spTree>
    <p:extLst>
      <p:ext uri="{BB962C8B-B14F-4D97-AF65-F5344CB8AC3E}">
        <p14:creationId xmlns:p14="http://schemas.microsoft.com/office/powerpoint/2010/main" val="164715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2A409D-28F8-4B53-A9FA-5943263AB288}" type="slidenum">
              <a:rPr lang="en-US" smtClean="0"/>
              <a:t>14</a:t>
            </a:fld>
            <a:endParaRPr lang="en-US"/>
          </a:p>
        </p:txBody>
      </p:sp>
    </p:spTree>
    <p:extLst>
      <p:ext uri="{BB962C8B-B14F-4D97-AF65-F5344CB8AC3E}">
        <p14:creationId xmlns:p14="http://schemas.microsoft.com/office/powerpoint/2010/main" val="41926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408824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06073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103193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473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B82F4-E06F-41F8-9211-7EC37FF21BDE}"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5557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B82F4-E06F-41F8-9211-7EC37FF21BDE}"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96344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B82F4-E06F-41F8-9211-7EC37FF21BDE}"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17110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B82F4-E06F-41F8-9211-7EC37FF21BDE}"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9260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B82F4-E06F-41F8-9211-7EC37FF21BDE}" type="datetimeFigureOut">
              <a:rPr lang="en-US" smtClean="0"/>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3614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B82F4-E06F-41F8-9211-7EC37FF21BDE}"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65807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B82F4-E06F-41F8-9211-7EC37FF21BDE}"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98979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B82F4-E06F-41F8-9211-7EC37FF21BDE}" type="datetimeFigureOut">
              <a:rPr lang="en-US" smtClean="0"/>
              <a:t>4/28/2019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1106D-582B-4B58-9A13-0CE0E3AAD462}" type="slidenum">
              <a:rPr lang="en-US" smtClean="0"/>
              <a:t>‹#›</a:t>
            </a:fld>
            <a:endParaRPr lang="en-US"/>
          </a:p>
        </p:txBody>
      </p:sp>
    </p:spTree>
    <p:extLst>
      <p:ext uri="{BB962C8B-B14F-4D97-AF65-F5344CB8AC3E}">
        <p14:creationId xmlns:p14="http://schemas.microsoft.com/office/powerpoint/2010/main" val="306236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hyperlink" Target="mailto:abhisheksrivastava501@gmail.com" TargetMode="External"/><Relationship Id="rId5" Type="http://schemas.openxmlformats.org/officeDocument/2006/relationships/image" Target="../media/image19.jpeg"/><Relationship Id="rId4" Type="http://schemas.openxmlformats.org/officeDocument/2006/relationships/hyperlink" Target="http://www.linkedin.com/in/aabbhishek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Linear Regression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796" y="533400"/>
            <a:ext cx="16954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9200" y="5791200"/>
            <a:ext cx="3962400" cy="923330"/>
          </a:xfrm>
          <a:prstGeom prst="rect">
            <a:avLst/>
          </a:prstGeom>
          <a:noFill/>
        </p:spPr>
        <p:txBody>
          <a:bodyPr wrap="square" rtlCol="0">
            <a:spAutoFit/>
          </a:bodyPr>
          <a:lstStyle/>
          <a:p>
            <a:r>
              <a:rPr lang="en-US" dirty="0" smtClean="0"/>
              <a:t>                        </a:t>
            </a:r>
            <a:r>
              <a:rPr lang="en-US" dirty="0" err="1" smtClean="0"/>
              <a:t>Abhishek</a:t>
            </a:r>
            <a:r>
              <a:rPr lang="en-US" dirty="0" smtClean="0"/>
              <a:t> </a:t>
            </a:r>
            <a:r>
              <a:rPr lang="en-US" dirty="0" err="1" smtClean="0"/>
              <a:t>Srivastava</a:t>
            </a:r>
            <a:endParaRPr lang="en-US" dirty="0" smtClean="0"/>
          </a:p>
          <a:p>
            <a:r>
              <a:rPr lang="en-US" dirty="0" smtClean="0"/>
              <a:t>                        Data Scientist </a:t>
            </a:r>
          </a:p>
          <a:p>
            <a:r>
              <a:rPr lang="en-US" dirty="0" smtClean="0"/>
              <a:t>                       Tata Consultancy Services</a:t>
            </a:r>
          </a:p>
        </p:txBody>
      </p:sp>
    </p:spTree>
    <p:extLst>
      <p:ext uri="{BB962C8B-B14F-4D97-AF65-F5344CB8AC3E}">
        <p14:creationId xmlns:p14="http://schemas.microsoft.com/office/powerpoint/2010/main" val="582782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91200"/>
            <a:ext cx="7772400" cy="479425"/>
          </a:xfrm>
        </p:spPr>
        <p:txBody>
          <a:bodyPr>
            <a:normAutofit fontScale="90000"/>
          </a:bodyPr>
          <a:lstStyle/>
          <a:p>
            <a:endParaRPr lang="en-US" dirty="0"/>
          </a:p>
        </p:txBody>
      </p:sp>
      <p:sp>
        <p:nvSpPr>
          <p:cNvPr id="3" name="Subtitle 2"/>
          <p:cNvSpPr>
            <a:spLocks noGrp="1"/>
          </p:cNvSpPr>
          <p:nvPr>
            <p:ph type="subTitle" idx="1"/>
          </p:nvPr>
        </p:nvSpPr>
        <p:spPr>
          <a:xfrm>
            <a:off x="457200" y="3886200"/>
            <a:ext cx="8305800" cy="1752600"/>
          </a:xfrm>
        </p:spPr>
        <p:txBody>
          <a:bodyPr/>
          <a:lstStyle/>
          <a:p>
            <a:pPr algn="l"/>
            <a:r>
              <a:rPr lang="en-US" dirty="0" smtClean="0">
                <a:solidFill>
                  <a:schemeClr val="tx1"/>
                </a:solidFill>
              </a:rPr>
              <a:t>We can fit as many lines as we want but the question is to find the best fit line</a:t>
            </a:r>
            <a:endParaRPr lang="en-US"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
            <a:ext cx="60198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08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86200"/>
            <a:ext cx="8229600" cy="1752600"/>
          </a:xfrm>
        </p:spPr>
        <p:txBody>
          <a:bodyPr/>
          <a:lstStyle/>
          <a:p>
            <a:pPr algn="l"/>
            <a:r>
              <a:rPr lang="en-US" dirty="0" smtClean="0">
                <a:solidFill>
                  <a:schemeClr val="tx1"/>
                </a:solidFill>
              </a:rPr>
              <a:t>The best file is the one for which the error is less</a:t>
            </a:r>
            <a:endParaRPr lang="en-US"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64" y="152400"/>
            <a:ext cx="6857999"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813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21" y="533400"/>
            <a:ext cx="8001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44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normAutofit/>
          </a:bodyPr>
          <a:lstStyle/>
          <a:p>
            <a:pPr algn="l"/>
            <a:r>
              <a:rPr lang="en-US" b="1" dirty="0"/>
              <a:t>Model 3 – </a:t>
            </a:r>
            <a:r>
              <a:rPr lang="en-US" b="1" dirty="0" smtClean="0"/>
              <a:t>Linear Regression</a:t>
            </a:r>
            <a:r>
              <a:rPr lang="en-US" b="1" dirty="0"/>
              <a:t/>
            </a:r>
            <a:br>
              <a:rPr lang="en-US" b="1" dirty="0"/>
            </a:br>
            <a:endParaRPr lang="en-US" dirty="0"/>
          </a:p>
        </p:txBody>
      </p:sp>
      <p:sp>
        <p:nvSpPr>
          <p:cNvPr id="3" name="Subtitle 2"/>
          <p:cNvSpPr>
            <a:spLocks noGrp="1"/>
          </p:cNvSpPr>
          <p:nvPr>
            <p:ph type="subTitle" idx="1"/>
          </p:nvPr>
        </p:nvSpPr>
        <p:spPr>
          <a:xfrm>
            <a:off x="533400" y="1600200"/>
            <a:ext cx="7010400" cy="1752600"/>
          </a:xfrm>
        </p:spPr>
        <p:txBody>
          <a:bodyPr/>
          <a:lstStyle/>
          <a:p>
            <a:pPr algn="l"/>
            <a:r>
              <a:rPr lang="en-US" dirty="0" smtClean="0">
                <a:solidFill>
                  <a:schemeClr val="tx1"/>
                </a:solidFill>
              </a:rPr>
              <a:t>Lets move to </a:t>
            </a:r>
            <a:r>
              <a:rPr lang="en-US" dirty="0" err="1" smtClean="0">
                <a:solidFill>
                  <a:schemeClr val="tx1"/>
                </a:solidFill>
              </a:rPr>
              <a:t>Jupyter</a:t>
            </a:r>
            <a:r>
              <a:rPr lang="en-US" dirty="0" smtClean="0">
                <a:solidFill>
                  <a:schemeClr val="tx1"/>
                </a:solidFill>
              </a:rPr>
              <a:t> Notebook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286000"/>
            <a:ext cx="6343650" cy="4000500"/>
          </a:xfrm>
          <a:prstGeom prst="rect">
            <a:avLst/>
          </a:prstGeom>
        </p:spPr>
      </p:pic>
    </p:spTree>
    <p:extLst>
      <p:ext uri="{BB962C8B-B14F-4D97-AF65-F5344CB8AC3E}">
        <p14:creationId xmlns:p14="http://schemas.microsoft.com/office/powerpoint/2010/main" val="99357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782" y="381001"/>
            <a:ext cx="7772400" cy="990599"/>
          </a:xfrm>
        </p:spPr>
        <p:txBody>
          <a:bodyPr/>
          <a:lstStyle/>
          <a:p>
            <a:pPr algn="l"/>
            <a:r>
              <a:rPr lang="en-US" dirty="0" smtClean="0"/>
              <a:t>Evaluation Criteria</a:t>
            </a:r>
            <a:endParaRPr lang="en-US" dirty="0"/>
          </a:p>
        </p:txBody>
      </p:sp>
      <p:sp>
        <p:nvSpPr>
          <p:cNvPr id="3" name="Subtitle 2"/>
          <p:cNvSpPr>
            <a:spLocks noGrp="1"/>
          </p:cNvSpPr>
          <p:nvPr>
            <p:ph type="subTitle" idx="1"/>
          </p:nvPr>
        </p:nvSpPr>
        <p:spPr>
          <a:xfrm>
            <a:off x="533400" y="3886200"/>
            <a:ext cx="8077200" cy="1752600"/>
          </a:xfrm>
        </p:spPr>
        <p:txBody>
          <a:bodyPr/>
          <a:lstStyle/>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07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3657600"/>
            <a:ext cx="8305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644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73" y="457200"/>
            <a:ext cx="419792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959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dirty="0" smtClean="0"/>
              <a:t>Bias and Variance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26" y="2514600"/>
            <a:ext cx="7003473"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691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pPr algn="l"/>
            <a:r>
              <a:rPr lang="en-US" dirty="0" smtClean="0"/>
              <a:t>Perfect Model will find a trade-off between bias and Variance</a:t>
            </a:r>
            <a:endParaRPr lang="en-US" dirty="0"/>
          </a:p>
        </p:txBody>
      </p:sp>
      <p:sp>
        <p:nvSpPr>
          <p:cNvPr id="3" name="Subtitle 2"/>
          <p:cNvSpPr>
            <a:spLocks noGrp="1"/>
          </p:cNvSpPr>
          <p:nvPr>
            <p:ph type="subTitle" idx="1"/>
          </p:nvPr>
        </p:nvSpPr>
        <p:spPr/>
        <p:txBody>
          <a:bodyPr/>
          <a:lstStyle/>
          <a:p>
            <a:endParaRPr lang="en-US"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69342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24075"/>
            <a:ext cx="6400800" cy="2609850"/>
          </a:xfrm>
          <a:prstGeom prst="rect">
            <a:avLst/>
          </a:prstGeom>
        </p:spPr>
      </p:pic>
      <p:pic>
        <p:nvPicPr>
          <p:cNvPr id="3" name="Picture 2">
            <a:extLst>
              <a:ext uri="{FF2B5EF4-FFF2-40B4-BE49-F238E27FC236}">
                <a16:creationId xmlns="" xmlns:a16="http://schemas.microsoft.com/office/drawing/2014/main" xmlns:lc="http://schemas.openxmlformats.org/drawingml/2006/lockedCanvas" id="{5CDA7093-9578-4CCC-BA8D-4F36D5AF4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3278" y="5960965"/>
            <a:ext cx="401363" cy="401363"/>
          </a:xfrm>
          <a:prstGeom prst="rect">
            <a:avLst/>
          </a:prstGeom>
        </p:spPr>
      </p:pic>
      <p:sp>
        <p:nvSpPr>
          <p:cNvPr id="2" name="Rectangle 1"/>
          <p:cNvSpPr/>
          <p:nvPr/>
        </p:nvSpPr>
        <p:spPr>
          <a:xfrm>
            <a:off x="5715000" y="5953192"/>
            <a:ext cx="3542505" cy="369332"/>
          </a:xfrm>
          <a:prstGeom prst="rect">
            <a:avLst/>
          </a:prstGeom>
        </p:spPr>
        <p:txBody>
          <a:bodyPr wrap="square">
            <a:spAutoFit/>
          </a:bodyPr>
          <a:lstStyle/>
          <a:p>
            <a:r>
              <a:rPr lang="en-US" dirty="0">
                <a:hlinkClick r:id="rId4"/>
              </a:rPr>
              <a:t>www.linkedin.com/in/aabbhishekk</a:t>
            </a:r>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2859" y="6362329"/>
            <a:ext cx="381000" cy="308148"/>
          </a:xfrm>
          <a:prstGeom prst="rect">
            <a:avLst/>
          </a:prstGeom>
        </p:spPr>
      </p:pic>
      <p:sp>
        <p:nvSpPr>
          <p:cNvPr id="8" name="Rectangle 7"/>
          <p:cNvSpPr/>
          <p:nvPr/>
        </p:nvSpPr>
        <p:spPr>
          <a:xfrm>
            <a:off x="5682027" y="6301144"/>
            <a:ext cx="3461973" cy="369332"/>
          </a:xfrm>
          <a:prstGeom prst="rect">
            <a:avLst/>
          </a:prstGeom>
        </p:spPr>
        <p:txBody>
          <a:bodyPr wrap="none">
            <a:spAutoFit/>
          </a:bodyPr>
          <a:lstStyle/>
          <a:p>
            <a:r>
              <a:rPr lang="en-US" dirty="0">
                <a:hlinkClick r:id="rId6"/>
              </a:rPr>
              <a:t>abhisheksrivastava501@gmail.com</a:t>
            </a:r>
            <a:endParaRPr lang="en-US" dirty="0"/>
          </a:p>
        </p:txBody>
      </p:sp>
    </p:spTree>
    <p:extLst>
      <p:ext uri="{BB962C8B-B14F-4D97-AF65-F5344CB8AC3E}">
        <p14:creationId xmlns:p14="http://schemas.microsoft.com/office/powerpoint/2010/main" val="232848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Introduction To Linear Regression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018" y="2286000"/>
            <a:ext cx="3810000" cy="3657600"/>
          </a:xfrm>
          <a:prstGeom prst="rect">
            <a:avLst/>
          </a:prstGeom>
        </p:spPr>
      </p:pic>
    </p:spTree>
    <p:extLst>
      <p:ext uri="{BB962C8B-B14F-4D97-AF65-F5344CB8AC3E}">
        <p14:creationId xmlns:p14="http://schemas.microsoft.com/office/powerpoint/2010/main" val="2770163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00400"/>
            <a:ext cx="8153400" cy="2155825"/>
          </a:xfrm>
        </p:spPr>
        <p:txBody>
          <a:bodyPr>
            <a:noAutofit/>
          </a:bodyPr>
          <a:lstStyle/>
          <a:p>
            <a:pPr algn="l"/>
            <a:r>
              <a:rPr lang="en-US" sz="2800" dirty="0" smtClean="0"/>
              <a:t>Simple models for Prediction</a:t>
            </a:r>
            <a:br>
              <a:rPr lang="en-US" sz="2800" dirty="0" smtClean="0"/>
            </a:br>
            <a:r>
              <a:rPr lang="en-US" sz="2800" dirty="0" smtClean="0"/>
              <a:t>Linear Regression</a:t>
            </a:r>
            <a:br>
              <a:rPr lang="en-US" sz="2800" dirty="0" smtClean="0"/>
            </a:br>
            <a:r>
              <a:rPr lang="en-US" sz="2800" dirty="0" smtClean="0"/>
              <a:t>The Line of Best Fit</a:t>
            </a:r>
            <a:br>
              <a:rPr lang="en-US" sz="2800" dirty="0" smtClean="0"/>
            </a:br>
            <a:r>
              <a:rPr lang="en-US" sz="2800" dirty="0" smtClean="0"/>
              <a:t>Using Linear Regression for prediction</a:t>
            </a:r>
            <a:br>
              <a:rPr lang="en-US" sz="2800" dirty="0" smtClean="0"/>
            </a:br>
            <a:r>
              <a:rPr lang="en-US" sz="2800" dirty="0" smtClean="0"/>
              <a:t>Evaluate your Model – R square and Adjusted R squared</a:t>
            </a:r>
            <a:br>
              <a:rPr lang="en-US" sz="2800" dirty="0" smtClean="0"/>
            </a:br>
            <a:r>
              <a:rPr lang="en-US" sz="2800" dirty="0" smtClean="0"/>
              <a:t>Using all the features for prediction</a:t>
            </a:r>
            <a:br>
              <a:rPr lang="en-US" sz="2800" dirty="0" smtClean="0"/>
            </a:br>
            <a:r>
              <a:rPr lang="en-US" sz="2800" dirty="0" smtClean="0"/>
              <a:t>Bias and Variance</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5" name="TextBox 4"/>
          <p:cNvSpPr txBox="1"/>
          <p:nvPr/>
        </p:nvSpPr>
        <p:spPr>
          <a:xfrm>
            <a:off x="2819400" y="526473"/>
            <a:ext cx="3352800" cy="769441"/>
          </a:xfrm>
          <a:prstGeom prst="rect">
            <a:avLst/>
          </a:prstGeom>
          <a:noFill/>
        </p:spPr>
        <p:txBody>
          <a:bodyPr wrap="square" rtlCol="0">
            <a:spAutoFit/>
          </a:bodyPr>
          <a:lstStyle/>
          <a:p>
            <a:pPr algn="ctr"/>
            <a:r>
              <a:rPr lang="en-US" sz="4400" dirty="0" smtClean="0"/>
              <a:t>Key Points</a:t>
            </a:r>
            <a:endParaRPr lang="en-US" sz="4400" dirty="0"/>
          </a:p>
        </p:txBody>
      </p:sp>
    </p:spTree>
    <p:extLst>
      <p:ext uri="{BB962C8B-B14F-4D97-AF65-F5344CB8AC3E}">
        <p14:creationId xmlns:p14="http://schemas.microsoft.com/office/powerpoint/2010/main" val="1761423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dirty="0" smtClean="0"/>
              <a:t>Model 1: Mean Prediction</a:t>
            </a:r>
            <a:endParaRPr lang="en-US" dirty="0"/>
          </a:p>
        </p:txBody>
      </p:sp>
      <p:sp>
        <p:nvSpPr>
          <p:cNvPr id="3" name="Subtitle 2"/>
          <p:cNvSpPr>
            <a:spLocks noGrp="1"/>
          </p:cNvSpPr>
          <p:nvPr>
            <p:ph type="subTitle" idx="1"/>
          </p:nvPr>
        </p:nvSpPr>
        <p:spPr>
          <a:xfrm>
            <a:off x="228600" y="1905000"/>
            <a:ext cx="8229600" cy="1905000"/>
          </a:xfrm>
        </p:spPr>
        <p:txBody>
          <a:bodyPr>
            <a:noAutofit/>
          </a:bodyPr>
          <a:lstStyle/>
          <a:p>
            <a:pPr algn="l"/>
            <a:r>
              <a:rPr lang="en-US" sz="2800" dirty="0" smtClean="0">
                <a:solidFill>
                  <a:schemeClr val="tx1"/>
                </a:solidFill>
              </a:rPr>
              <a:t>Mean prediction is simply predicting average of a quantitative parameter.</a:t>
            </a:r>
          </a:p>
          <a:p>
            <a:pPr marL="457200" indent="-457200" algn="l">
              <a:buFont typeface="Wingdings" pitchFamily="2" charset="2"/>
              <a:buChar char="§"/>
            </a:pPr>
            <a:r>
              <a:rPr lang="en-US" sz="2800" dirty="0" smtClean="0">
                <a:solidFill>
                  <a:schemeClr val="tx1"/>
                </a:solidFill>
              </a:rPr>
              <a:t>Ex: Predicting Sales of an item based on past records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810000"/>
            <a:ext cx="3352800" cy="2362200"/>
          </a:xfrm>
          <a:prstGeom prst="rect">
            <a:avLst/>
          </a:prstGeom>
        </p:spPr>
      </p:pic>
    </p:spTree>
    <p:extLst>
      <p:ext uri="{BB962C8B-B14F-4D97-AF65-F5344CB8AC3E}">
        <p14:creationId xmlns:p14="http://schemas.microsoft.com/office/powerpoint/2010/main" val="2988281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1"/>
            <a:ext cx="8763000" cy="1143000"/>
          </a:xfrm>
        </p:spPr>
        <p:txBody>
          <a:bodyPr/>
          <a:lstStyle/>
          <a:p>
            <a:pPr algn="l"/>
            <a:r>
              <a:rPr lang="en-US" dirty="0" smtClean="0"/>
              <a:t>But How Good is my Prediction????</a:t>
            </a:r>
            <a:endParaRPr lang="en-US" dirty="0"/>
          </a:p>
        </p:txBody>
      </p:sp>
      <p:sp>
        <p:nvSpPr>
          <p:cNvPr id="3" name="Subtitle 2"/>
          <p:cNvSpPr>
            <a:spLocks noGrp="1"/>
          </p:cNvSpPr>
          <p:nvPr>
            <p:ph type="subTitle" idx="1"/>
          </p:nvPr>
        </p:nvSpPr>
        <p:spPr>
          <a:xfrm>
            <a:off x="228600" y="1447800"/>
            <a:ext cx="6400800" cy="1371600"/>
          </a:xfrm>
        </p:spPr>
        <p:txBody>
          <a:bodyPr/>
          <a:lstStyle/>
          <a:p>
            <a:pPr marL="457200" indent="-457200" algn="l">
              <a:buFont typeface="Wingdings" pitchFamily="2" charset="2"/>
              <a:buChar char="§"/>
            </a:pPr>
            <a:r>
              <a:rPr lang="en-US" dirty="0" smtClean="0">
                <a:solidFill>
                  <a:schemeClr val="tx1"/>
                </a:solidFill>
              </a:rPr>
              <a:t>Check Mean Squared Error</a:t>
            </a:r>
            <a:endParaRPr lang="en-US" dirty="0">
              <a:solidFill>
                <a:schemeClr val="tx1"/>
              </a:solidFill>
            </a:endParaRPr>
          </a:p>
          <a:p>
            <a:pPr algn="l"/>
            <a:endParaRPr 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5029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4572000"/>
            <a:ext cx="9144000" cy="923330"/>
          </a:xfrm>
          <a:prstGeom prst="rect">
            <a:avLst/>
          </a:prstGeom>
          <a:noFill/>
        </p:spPr>
        <p:txBody>
          <a:bodyPr wrap="square" rtlCol="0">
            <a:spAutoFit/>
          </a:bodyPr>
          <a:lstStyle/>
          <a:p>
            <a:r>
              <a:rPr lang="en-US" dirty="0"/>
              <a:t> </a:t>
            </a:r>
            <a:r>
              <a:rPr lang="en-US" b="1" dirty="0" smtClean="0"/>
              <a:t>The </a:t>
            </a:r>
            <a:r>
              <a:rPr lang="en-US" b="1" dirty="0"/>
              <a:t>difference in the predicted and actual </a:t>
            </a:r>
            <a:r>
              <a:rPr lang="en-US" b="1" dirty="0" smtClean="0"/>
              <a:t>values divided by the number of observation will</a:t>
            </a:r>
          </a:p>
          <a:p>
            <a:r>
              <a:rPr lang="en-US" b="1" dirty="0" smtClean="0"/>
              <a:t> give you mean error. Square each term so as to avoid cancelling out of the Positive and negative error.</a:t>
            </a:r>
            <a:endParaRPr lang="en-US" b="1" dirty="0"/>
          </a:p>
        </p:txBody>
      </p:sp>
    </p:spTree>
    <p:extLst>
      <p:ext uri="{BB962C8B-B14F-4D97-AF65-F5344CB8AC3E}">
        <p14:creationId xmlns:p14="http://schemas.microsoft.com/office/powerpoint/2010/main" val="2188489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305800" cy="1470025"/>
          </a:xfrm>
        </p:spPr>
        <p:txBody>
          <a:bodyPr/>
          <a:lstStyle/>
          <a:p>
            <a:pPr algn="l"/>
            <a:r>
              <a:rPr lang="en-US" dirty="0" smtClean="0"/>
              <a:t>Model 2: Average Sales by Location</a:t>
            </a:r>
            <a:endParaRPr lang="en-US" dirty="0"/>
          </a:p>
        </p:txBody>
      </p:sp>
      <p:sp>
        <p:nvSpPr>
          <p:cNvPr id="3" name="Subtitle 2"/>
          <p:cNvSpPr>
            <a:spLocks noGrp="1"/>
          </p:cNvSpPr>
          <p:nvPr>
            <p:ph type="subTitle" idx="1"/>
          </p:nvPr>
        </p:nvSpPr>
        <p:spPr>
          <a:xfrm>
            <a:off x="228600" y="1752600"/>
            <a:ext cx="8534400" cy="1752600"/>
          </a:xfrm>
        </p:spPr>
        <p:txBody>
          <a:bodyPr>
            <a:normAutofit fontScale="92500"/>
          </a:bodyPr>
          <a:lstStyle/>
          <a:p>
            <a:pPr algn="l"/>
            <a:r>
              <a:rPr lang="en-US" dirty="0">
                <a:solidFill>
                  <a:schemeClr val="tx1"/>
                </a:solidFill>
              </a:rPr>
              <a:t>We know that location plays a vital role in the sales of an item. For example, let us say, sales of car would be much higher in Delhi than its sales in Varanasi</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1935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pPr algn="l"/>
            <a:r>
              <a:rPr lang="en-US" b="1" dirty="0"/>
              <a:t> Linear Regression</a:t>
            </a:r>
          </a:p>
        </p:txBody>
      </p:sp>
      <p:sp>
        <p:nvSpPr>
          <p:cNvPr id="3" name="Subtitle 2"/>
          <p:cNvSpPr>
            <a:spLocks noGrp="1"/>
          </p:cNvSpPr>
          <p:nvPr>
            <p:ph type="subTitle" idx="1"/>
          </p:nvPr>
        </p:nvSpPr>
        <p:spPr>
          <a:xfrm>
            <a:off x="381000" y="1524000"/>
            <a:ext cx="8229600" cy="1752600"/>
          </a:xfrm>
        </p:spPr>
        <p:txBody>
          <a:bodyPr>
            <a:normAutofit fontScale="85000" lnSpcReduction="20000"/>
          </a:bodyPr>
          <a:lstStyle/>
          <a:p>
            <a:pPr algn="l"/>
            <a:r>
              <a:rPr lang="en-US" dirty="0">
                <a:solidFill>
                  <a:schemeClr val="tx1"/>
                </a:solidFill>
              </a:rPr>
              <a:t>Linear regression is the simplest and most widely used statistical technique for predictive modeling. It basically gives us an equation, where we have our features as independent variables, on which our target variable [sales in our case] is dependent upon</a:t>
            </a:r>
            <a:r>
              <a:rPr lang="en-US" b="1" dirty="0">
                <a:solidFill>
                  <a:schemeClr val="tx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0"/>
            <a:ext cx="4876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03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1470025"/>
          </a:xfrm>
        </p:spPr>
        <p:txBody>
          <a:bodyPr/>
          <a:lstStyle/>
          <a:p>
            <a:pPr algn="l"/>
            <a:r>
              <a:rPr lang="en-US" b="1" dirty="0" smtClean="0"/>
              <a:t>Simple Linear Regression</a:t>
            </a:r>
            <a:endParaRPr lang="en-US" b="1" dirty="0"/>
          </a:p>
        </p:txBody>
      </p:sp>
      <p:sp>
        <p:nvSpPr>
          <p:cNvPr id="3" name="Subtitle 2"/>
          <p:cNvSpPr>
            <a:spLocks noGrp="1"/>
          </p:cNvSpPr>
          <p:nvPr>
            <p:ph type="subTitle" idx="1"/>
          </p:nvPr>
        </p:nvSpPr>
        <p:spPr>
          <a:xfrm>
            <a:off x="381000" y="3886200"/>
            <a:ext cx="8382000" cy="1752600"/>
          </a:xfrm>
        </p:spPr>
        <p:txBody>
          <a:bodyPr>
            <a:normAutofit fontScale="85000" lnSpcReduction="10000"/>
          </a:bodyPr>
          <a:lstStyle/>
          <a:p>
            <a:pPr algn="l"/>
            <a:r>
              <a:rPr lang="en-US" dirty="0" smtClean="0">
                <a:solidFill>
                  <a:schemeClr val="tx1"/>
                </a:solidFill>
              </a:rPr>
              <a:t>A simple Linear regression will have only one Independent variable. Independent variables are also called predictor variables. The term present on right side of the equation is called dependent variable also called Response variable.</a:t>
            </a:r>
            <a:endParaRPr 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350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820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7772400" cy="1470025"/>
          </a:xfrm>
        </p:spPr>
        <p:txBody>
          <a:bodyPr/>
          <a:lstStyle/>
          <a:p>
            <a:r>
              <a:rPr lang="en-US" b="1" dirty="0" smtClean="0"/>
              <a:t>Sales VS MRP</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477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548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254</Words>
  <Application>Microsoft Office PowerPoint</Application>
  <PresentationFormat>On-screen Show (4:3)</PresentationFormat>
  <Paragraphs>31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Linear Regression</vt:lpstr>
      <vt:lpstr>Introduction To Linear Regression</vt:lpstr>
      <vt:lpstr>Simple models for Prediction Linear Regression The Line of Best Fit Using Linear Regression for prediction Evaluate your Model – R square and Adjusted R squared Using all the features for prediction Bias and Variance   </vt:lpstr>
      <vt:lpstr>Model 1: Mean Prediction</vt:lpstr>
      <vt:lpstr>But How Good is my Prediction????</vt:lpstr>
      <vt:lpstr>Model 2: Average Sales by Location</vt:lpstr>
      <vt:lpstr> Linear Regression</vt:lpstr>
      <vt:lpstr>Simple Linear Regression</vt:lpstr>
      <vt:lpstr>Sales VS MRP</vt:lpstr>
      <vt:lpstr>PowerPoint Presentation</vt:lpstr>
      <vt:lpstr>PowerPoint Presentation</vt:lpstr>
      <vt:lpstr>PowerPoint Presentation</vt:lpstr>
      <vt:lpstr>Model 3 – Linear Regression </vt:lpstr>
      <vt:lpstr>Evaluation Criteria</vt:lpstr>
      <vt:lpstr>PowerPoint Presentation</vt:lpstr>
      <vt:lpstr>Bias and Variance</vt:lpstr>
      <vt:lpstr>Perfect Model will find a trade-off between bias and Variance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Linear Regression</dc:title>
  <dc:creator>zxc</dc:creator>
  <cp:lastModifiedBy>zxc</cp:lastModifiedBy>
  <cp:revision>22</cp:revision>
  <dcterms:created xsi:type="dcterms:W3CDTF">2019-04-27T08:27:13Z</dcterms:created>
  <dcterms:modified xsi:type="dcterms:W3CDTF">2019-04-28T06:08:55Z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zxc@ABHISHEK</vt:lpwstr>
  </property>
  <property fmtid="{D5CDD505-2E9C-101B-9397-08002B2CF9AE}" pid="5" name="MSIP_Label_f42aa342-8706-4288-bd11-ebb85995028c_SetDate">
    <vt:lpwstr>2019-04-27T13:48:11.8257100Z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6df15908-f6d8-4f0f-a3fc-6f6a882c1caa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