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theme/theme2.xml" ContentType="application/vnd.openxmlformats-officedocument.theme+xml"/>
  <Override PartName="/ppt/diagrams/drawing2.xml" ContentType="application/vnd.ms-office.drawingml.diagramDrawing+xml"/>
  <Override PartName="/ppt/slides/slide2.xml" ContentType="application/vnd.openxmlformats-officedocument.presentationml.slide+xml"/>
  <Override PartName="/ppt/diagrams/colors1.xml" ContentType="application/vnd.openxmlformats-officedocument.drawingml.diagramColors+xml"/>
  <Override PartName="/docProps/app.xml" ContentType="application/vnd.openxmlformats-officedocument.extended-properties+xml"/>
  <Override PartName="/ppt/diagrams/layout1.xml" ContentType="application/vnd.openxmlformats-officedocument.drawingml.diagramLayout+xml"/>
  <Override PartName="/ppt/slides/slide11.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diagrams/data1.xml" ContentType="application/vnd.openxmlformats-officedocument.drawingml.diagramData+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diagrams/quickStyle1.xml" ContentType="application/vnd.openxmlformats-officedocument.drawingml.diagramStyle+xml"/>
  <Override PartName="/ppt/theme/theme1.xml" ContentType="application/vnd.openxmlformats-officedocument.theme+xml"/>
  <Override PartName="/ppt/slideLayouts/slideLayout6.xml" ContentType="application/vnd.openxmlformats-officedocument.presentationml.slideLayout+xml"/>
  <Override PartName="/ppt/diagrams/quickStyle2.xml" ContentType="application/vnd.openxmlformats-officedocument.drawingml.diagramStyle+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diagrams/drawing1.xml" ContentType="application/vnd.ms-office.drawingml.diagramDrawing+xml"/>
  <Override PartName="/ppt/diagrams/colors2.xml" ContentType="application/vnd.openxmlformats-officedocument.drawingml.diagramColors+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diagrams/data2.xml" ContentType="application/vnd.openxmlformats-officedocument.drawingml.diagramData+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3"/>
  </p:notesMasterIdLst>
  <p:sldIdLst>
    <p:sldId id="256" r:id="rId2"/>
    <p:sldId id="271" r:id="rId3"/>
    <p:sldId id="273" r:id="rId4"/>
    <p:sldId id="274" r:id="rId5"/>
    <p:sldId id="283" r:id="rId6"/>
    <p:sldId id="284" r:id="rId7"/>
    <p:sldId id="275" r:id="rId8"/>
    <p:sldId id="282" r:id="rId9"/>
    <p:sldId id="285" r:id="rId10"/>
    <p:sldId id="287" r:id="rId11"/>
    <p:sldId id="288" r:id="rId12"/>
    <p:sldId id="289" r:id="rId13"/>
    <p:sldId id="286" r:id="rId14"/>
    <p:sldId id="298" r:id="rId15"/>
    <p:sldId id="293" r:id="rId16"/>
    <p:sldId id="296" r:id="rId17"/>
    <p:sldId id="297" r:id="rId18"/>
    <p:sldId id="299" r:id="rId19"/>
    <p:sldId id="291" r:id="rId20"/>
    <p:sldId id="292" r:id="rId21"/>
    <p:sldId id="29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5816" autoAdjust="0"/>
    <p:restoredTop sz="85481" autoAdjust="0"/>
  </p:normalViewPr>
  <p:slideViewPr>
    <p:cSldViewPr snapToGrid="0" snapToObjects="1">
      <p:cViewPr varScale="1">
        <p:scale>
          <a:sx n="141" d="100"/>
          <a:sy n="141" d="100"/>
        </p:scale>
        <p:origin x="-94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theme" Target="theme/theme1.xml"/><Relationship Id="rId14" Type="http://schemas.openxmlformats.org/officeDocument/2006/relationships/slide" Target="slides/slide13.xml"/><Relationship Id="rId23" Type="http://schemas.openxmlformats.org/officeDocument/2006/relationships/notesMaster" Target="notesMasters/notesMaster1.xml"/><Relationship Id="rId4" Type="http://schemas.openxmlformats.org/officeDocument/2006/relationships/slide" Target="slides/slide3.xml"/><Relationship Id="rId28" Type="http://schemas.openxmlformats.org/officeDocument/2006/relationships/tableStyles" Target="tableStyles.xml"/><Relationship Id="rId26" Type="http://schemas.openxmlformats.org/officeDocument/2006/relationships/viewProps" Target="viewProp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56D1FE-712F-EE48-A35B-A40F15570DFF}"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222B6C0F-884A-9443-A141-DD9487A8D36B}">
      <dgm:prSet/>
      <dgm:spPr/>
      <dgm:t>
        <a:bodyPr/>
        <a:lstStyle/>
        <a:p>
          <a:pPr rtl="0"/>
          <a:r>
            <a:rPr lang="en-US" dirty="0" smtClean="0"/>
            <a:t>XML template</a:t>
          </a:r>
          <a:endParaRPr lang="en-US" dirty="0"/>
        </a:p>
      </dgm:t>
    </dgm:pt>
    <dgm:pt modelId="{7BD944CF-4B53-8743-B03E-9D9B404EA0A9}" type="parTrans" cxnId="{5F0EAD0F-B879-0F49-A1AB-C3ADE54B544B}">
      <dgm:prSet/>
      <dgm:spPr/>
      <dgm:t>
        <a:bodyPr/>
        <a:lstStyle/>
        <a:p>
          <a:endParaRPr lang="en-US"/>
        </a:p>
      </dgm:t>
    </dgm:pt>
    <dgm:pt modelId="{5D8B9B4A-E5DD-C34C-98A0-EA899293B8AD}" type="sibTrans" cxnId="{5F0EAD0F-B879-0F49-A1AB-C3ADE54B544B}">
      <dgm:prSet/>
      <dgm:spPr/>
      <dgm:t>
        <a:bodyPr/>
        <a:lstStyle/>
        <a:p>
          <a:endParaRPr lang="en-US"/>
        </a:p>
      </dgm:t>
    </dgm:pt>
    <dgm:pt modelId="{80515E90-1B7B-0E43-9A7A-A63AA24D179B}">
      <dgm:prSet/>
      <dgm:spPr/>
      <dgm:t>
        <a:bodyPr/>
        <a:lstStyle/>
        <a:p>
          <a:pPr rtl="0"/>
          <a:r>
            <a:rPr lang="en-US" dirty="0" smtClean="0"/>
            <a:t>User interface</a:t>
          </a:r>
          <a:endParaRPr lang="en-US" dirty="0"/>
        </a:p>
      </dgm:t>
    </dgm:pt>
    <dgm:pt modelId="{545EA6B6-1830-3D40-AA53-E16D4725619B}" type="parTrans" cxnId="{B638FF39-79D3-554E-9082-FAA814F852FF}">
      <dgm:prSet/>
      <dgm:spPr/>
      <dgm:t>
        <a:bodyPr/>
        <a:lstStyle/>
        <a:p>
          <a:endParaRPr lang="en-US"/>
        </a:p>
      </dgm:t>
    </dgm:pt>
    <dgm:pt modelId="{DE327DA4-3084-FD45-9370-E45AEFA6A170}" type="sibTrans" cxnId="{B638FF39-79D3-554E-9082-FAA814F852FF}">
      <dgm:prSet/>
      <dgm:spPr/>
      <dgm:t>
        <a:bodyPr/>
        <a:lstStyle/>
        <a:p>
          <a:endParaRPr lang="en-US"/>
        </a:p>
      </dgm:t>
    </dgm:pt>
    <dgm:pt modelId="{0626F22C-7687-F94A-A63B-94D9A731E96D}">
      <dgm:prSet/>
      <dgm:spPr/>
      <dgm:t>
        <a:bodyPr/>
        <a:lstStyle/>
        <a:p>
          <a:pPr rtl="0"/>
          <a:r>
            <a:rPr lang="en-US" dirty="0" smtClean="0"/>
            <a:t>Script</a:t>
          </a:r>
          <a:endParaRPr lang="en-US" dirty="0"/>
        </a:p>
      </dgm:t>
    </dgm:pt>
    <dgm:pt modelId="{A1CC6947-3932-8346-93B7-761F1CAA14DB}" type="parTrans" cxnId="{4FC78224-830B-C94E-A69F-7ABDACBF0E98}">
      <dgm:prSet/>
      <dgm:spPr/>
      <dgm:t>
        <a:bodyPr/>
        <a:lstStyle/>
        <a:p>
          <a:endParaRPr lang="en-US"/>
        </a:p>
      </dgm:t>
    </dgm:pt>
    <dgm:pt modelId="{FBB3C362-3500-F64F-8877-EAF21FA5D697}" type="sibTrans" cxnId="{4FC78224-830B-C94E-A69F-7ABDACBF0E98}">
      <dgm:prSet/>
      <dgm:spPr/>
      <dgm:t>
        <a:bodyPr/>
        <a:lstStyle/>
        <a:p>
          <a:endParaRPr lang="en-US"/>
        </a:p>
      </dgm:t>
    </dgm:pt>
    <dgm:pt modelId="{3D3E0612-356C-A740-AB7B-67695725266E}" type="pres">
      <dgm:prSet presAssocID="{EC56D1FE-712F-EE48-A35B-A40F15570DFF}" presName="CompostProcess" presStyleCnt="0">
        <dgm:presLayoutVars>
          <dgm:dir/>
          <dgm:resizeHandles val="exact"/>
        </dgm:presLayoutVars>
      </dgm:prSet>
      <dgm:spPr/>
      <dgm:t>
        <a:bodyPr/>
        <a:lstStyle/>
        <a:p>
          <a:endParaRPr lang="en-US"/>
        </a:p>
      </dgm:t>
    </dgm:pt>
    <dgm:pt modelId="{1FE948C5-3988-2843-A9ED-A93EA281AA7F}" type="pres">
      <dgm:prSet presAssocID="{EC56D1FE-712F-EE48-A35B-A40F15570DFF}" presName="arrow" presStyleLbl="bgShp" presStyleIdx="0" presStyleCnt="1"/>
      <dgm:spPr/>
    </dgm:pt>
    <dgm:pt modelId="{FC66745D-50A7-9444-833C-8EF3CCF1A06E}" type="pres">
      <dgm:prSet presAssocID="{EC56D1FE-712F-EE48-A35B-A40F15570DFF}" presName="linearProcess" presStyleCnt="0"/>
      <dgm:spPr/>
    </dgm:pt>
    <dgm:pt modelId="{7771BCF3-8EE1-4B4A-BC04-8226C16DCA04}" type="pres">
      <dgm:prSet presAssocID="{222B6C0F-884A-9443-A141-DD9487A8D36B}" presName="textNode" presStyleLbl="node1" presStyleIdx="0" presStyleCnt="3">
        <dgm:presLayoutVars>
          <dgm:bulletEnabled val="1"/>
        </dgm:presLayoutVars>
      </dgm:prSet>
      <dgm:spPr/>
      <dgm:t>
        <a:bodyPr/>
        <a:lstStyle/>
        <a:p>
          <a:endParaRPr lang="en-US"/>
        </a:p>
      </dgm:t>
    </dgm:pt>
    <dgm:pt modelId="{E421284B-752A-8044-9380-F893FB4B02A5}" type="pres">
      <dgm:prSet presAssocID="{5D8B9B4A-E5DD-C34C-98A0-EA899293B8AD}" presName="sibTrans" presStyleCnt="0"/>
      <dgm:spPr/>
    </dgm:pt>
    <dgm:pt modelId="{9123A782-3EDD-8C40-8912-17E5851EB8B0}" type="pres">
      <dgm:prSet presAssocID="{80515E90-1B7B-0E43-9A7A-A63AA24D179B}" presName="textNode" presStyleLbl="node1" presStyleIdx="1" presStyleCnt="3">
        <dgm:presLayoutVars>
          <dgm:bulletEnabled val="1"/>
        </dgm:presLayoutVars>
      </dgm:prSet>
      <dgm:spPr/>
      <dgm:t>
        <a:bodyPr/>
        <a:lstStyle/>
        <a:p>
          <a:endParaRPr lang="en-US"/>
        </a:p>
      </dgm:t>
    </dgm:pt>
    <dgm:pt modelId="{A557CAF9-E5A5-DC4B-BC07-7D7740CB2780}" type="pres">
      <dgm:prSet presAssocID="{DE327DA4-3084-FD45-9370-E45AEFA6A170}" presName="sibTrans" presStyleCnt="0"/>
      <dgm:spPr/>
    </dgm:pt>
    <dgm:pt modelId="{A2814748-C2A8-E442-AE1B-48557B7E21B5}" type="pres">
      <dgm:prSet presAssocID="{0626F22C-7687-F94A-A63B-94D9A731E96D}" presName="textNode" presStyleLbl="node1" presStyleIdx="2" presStyleCnt="3">
        <dgm:presLayoutVars>
          <dgm:bulletEnabled val="1"/>
        </dgm:presLayoutVars>
      </dgm:prSet>
      <dgm:spPr/>
      <dgm:t>
        <a:bodyPr/>
        <a:lstStyle/>
        <a:p>
          <a:endParaRPr lang="en-US"/>
        </a:p>
      </dgm:t>
    </dgm:pt>
  </dgm:ptLst>
  <dgm:cxnLst>
    <dgm:cxn modelId="{B12C1A3E-3F3E-1A4F-BCDF-89EB290E115E}" type="presOf" srcId="{80515E90-1B7B-0E43-9A7A-A63AA24D179B}" destId="{9123A782-3EDD-8C40-8912-17E5851EB8B0}" srcOrd="0" destOrd="0" presId="urn:microsoft.com/office/officeart/2005/8/layout/hProcess9"/>
    <dgm:cxn modelId="{62A430C6-EA4A-BB4F-9C09-2096E4099307}" type="presOf" srcId="{0626F22C-7687-F94A-A63B-94D9A731E96D}" destId="{A2814748-C2A8-E442-AE1B-48557B7E21B5}" srcOrd="0" destOrd="0" presId="urn:microsoft.com/office/officeart/2005/8/layout/hProcess9"/>
    <dgm:cxn modelId="{4FC78224-830B-C94E-A69F-7ABDACBF0E98}" srcId="{EC56D1FE-712F-EE48-A35B-A40F15570DFF}" destId="{0626F22C-7687-F94A-A63B-94D9A731E96D}" srcOrd="2" destOrd="0" parTransId="{A1CC6947-3932-8346-93B7-761F1CAA14DB}" sibTransId="{FBB3C362-3500-F64F-8877-EAF21FA5D697}"/>
    <dgm:cxn modelId="{5F0EAD0F-B879-0F49-A1AB-C3ADE54B544B}" srcId="{EC56D1FE-712F-EE48-A35B-A40F15570DFF}" destId="{222B6C0F-884A-9443-A141-DD9487A8D36B}" srcOrd="0" destOrd="0" parTransId="{7BD944CF-4B53-8743-B03E-9D9B404EA0A9}" sibTransId="{5D8B9B4A-E5DD-C34C-98A0-EA899293B8AD}"/>
    <dgm:cxn modelId="{B638FF39-79D3-554E-9082-FAA814F852FF}" srcId="{EC56D1FE-712F-EE48-A35B-A40F15570DFF}" destId="{80515E90-1B7B-0E43-9A7A-A63AA24D179B}" srcOrd="1" destOrd="0" parTransId="{545EA6B6-1830-3D40-AA53-E16D4725619B}" sibTransId="{DE327DA4-3084-FD45-9370-E45AEFA6A170}"/>
    <dgm:cxn modelId="{0B1B9705-3957-AD42-9D9A-3E9B8EBD6DAB}" type="presOf" srcId="{222B6C0F-884A-9443-A141-DD9487A8D36B}" destId="{7771BCF3-8EE1-4B4A-BC04-8226C16DCA04}" srcOrd="0" destOrd="0" presId="urn:microsoft.com/office/officeart/2005/8/layout/hProcess9"/>
    <dgm:cxn modelId="{B1917EB8-19A9-AF47-B9EE-096FD13C6931}" type="presOf" srcId="{EC56D1FE-712F-EE48-A35B-A40F15570DFF}" destId="{3D3E0612-356C-A740-AB7B-67695725266E}" srcOrd="0" destOrd="0" presId="urn:microsoft.com/office/officeart/2005/8/layout/hProcess9"/>
    <dgm:cxn modelId="{6425512C-5985-C240-9132-D91500B8D779}" type="presParOf" srcId="{3D3E0612-356C-A740-AB7B-67695725266E}" destId="{1FE948C5-3988-2843-A9ED-A93EA281AA7F}" srcOrd="0" destOrd="0" presId="urn:microsoft.com/office/officeart/2005/8/layout/hProcess9"/>
    <dgm:cxn modelId="{7E457E9A-5791-3B45-AD91-5848D4C6EE94}" type="presParOf" srcId="{3D3E0612-356C-A740-AB7B-67695725266E}" destId="{FC66745D-50A7-9444-833C-8EF3CCF1A06E}" srcOrd="1" destOrd="0" presId="urn:microsoft.com/office/officeart/2005/8/layout/hProcess9"/>
    <dgm:cxn modelId="{E4DEF4A1-6390-934B-968D-77BA5A1ABBEE}" type="presParOf" srcId="{FC66745D-50A7-9444-833C-8EF3CCF1A06E}" destId="{7771BCF3-8EE1-4B4A-BC04-8226C16DCA04}" srcOrd="0" destOrd="0" presId="urn:microsoft.com/office/officeart/2005/8/layout/hProcess9"/>
    <dgm:cxn modelId="{D58F369F-9B85-5140-AB25-12C3141CEF15}" type="presParOf" srcId="{FC66745D-50A7-9444-833C-8EF3CCF1A06E}" destId="{E421284B-752A-8044-9380-F893FB4B02A5}" srcOrd="1" destOrd="0" presId="urn:microsoft.com/office/officeart/2005/8/layout/hProcess9"/>
    <dgm:cxn modelId="{1A03FCF1-7C01-B845-B62E-B5606C14C375}" type="presParOf" srcId="{FC66745D-50A7-9444-833C-8EF3CCF1A06E}" destId="{9123A782-3EDD-8C40-8912-17E5851EB8B0}" srcOrd="2" destOrd="0" presId="urn:microsoft.com/office/officeart/2005/8/layout/hProcess9"/>
    <dgm:cxn modelId="{BD67C32D-5BC5-5C40-818D-9DB8585C8999}" type="presParOf" srcId="{FC66745D-50A7-9444-833C-8EF3CCF1A06E}" destId="{A557CAF9-E5A5-DC4B-BC07-7D7740CB2780}" srcOrd="3" destOrd="0" presId="urn:microsoft.com/office/officeart/2005/8/layout/hProcess9"/>
    <dgm:cxn modelId="{4E1D1119-D582-DE40-B8A5-0C69156A1D18}" type="presParOf" srcId="{FC66745D-50A7-9444-833C-8EF3CCF1A06E}" destId="{A2814748-C2A8-E442-AE1B-48557B7E21B5}"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7D93C6-2629-0047-8FD9-C9E5E91B78B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057AD292-FED7-C040-9BBB-DB6FC079F881}">
      <dgm:prSet/>
      <dgm:spPr/>
      <dgm:t>
        <a:bodyPr/>
        <a:lstStyle/>
        <a:p>
          <a:pPr rtl="0"/>
          <a:r>
            <a:rPr lang="en-US" dirty="0" smtClean="0"/>
            <a:t>Knime developers</a:t>
          </a:r>
          <a:endParaRPr lang="en-US" dirty="0"/>
        </a:p>
      </dgm:t>
    </dgm:pt>
    <dgm:pt modelId="{AC7AE94C-0EA6-E145-8AEE-5D8B765E38DC}" type="parTrans" cxnId="{9228033B-2877-8348-85F3-128CF1AC50F8}">
      <dgm:prSet/>
      <dgm:spPr/>
      <dgm:t>
        <a:bodyPr/>
        <a:lstStyle/>
        <a:p>
          <a:endParaRPr lang="en-US"/>
        </a:p>
      </dgm:t>
    </dgm:pt>
    <dgm:pt modelId="{43B21BAE-D9DE-2742-90F1-5102F40A88E4}" type="sibTrans" cxnId="{9228033B-2877-8348-85F3-128CF1AC50F8}">
      <dgm:prSet/>
      <dgm:spPr/>
      <dgm:t>
        <a:bodyPr/>
        <a:lstStyle/>
        <a:p>
          <a:endParaRPr lang="en-US"/>
        </a:p>
      </dgm:t>
    </dgm:pt>
    <dgm:pt modelId="{550098F7-8C7B-A34F-9ECD-D41FBEAE4C2A}">
      <dgm:prSet/>
      <dgm:spPr/>
      <dgm:t>
        <a:bodyPr/>
        <a:lstStyle/>
        <a:p>
          <a:pPr rtl="0"/>
          <a:r>
            <a:rPr lang="en-US" dirty="0" smtClean="0"/>
            <a:t>Infrastructure improvements</a:t>
          </a:r>
          <a:endParaRPr lang="en-US" dirty="0"/>
        </a:p>
      </dgm:t>
    </dgm:pt>
    <dgm:pt modelId="{38FD4982-69C4-2B48-92EA-4D738EDA5E9F}" type="parTrans" cxnId="{A29701E3-A1E6-D944-AFA3-6058468BBB1F}">
      <dgm:prSet/>
      <dgm:spPr/>
      <dgm:t>
        <a:bodyPr/>
        <a:lstStyle/>
        <a:p>
          <a:endParaRPr lang="en-US"/>
        </a:p>
      </dgm:t>
    </dgm:pt>
    <dgm:pt modelId="{D7C7EA48-2E39-E640-8EDD-B42959E78A31}" type="sibTrans" cxnId="{A29701E3-A1E6-D944-AFA3-6058468BBB1F}">
      <dgm:prSet/>
      <dgm:spPr/>
      <dgm:t>
        <a:bodyPr/>
        <a:lstStyle/>
        <a:p>
          <a:endParaRPr lang="en-US"/>
        </a:p>
      </dgm:t>
    </dgm:pt>
    <dgm:pt modelId="{C520E5D3-2C9A-4A45-B302-E70127318F0A}">
      <dgm:prSet/>
      <dgm:spPr/>
      <dgm:t>
        <a:bodyPr/>
        <a:lstStyle/>
        <a:p>
          <a:pPr rtl="0"/>
          <a:r>
            <a:rPr lang="en-US" dirty="0" smtClean="0"/>
            <a:t>Computer scientists</a:t>
          </a:r>
          <a:endParaRPr lang="en-US" dirty="0"/>
        </a:p>
      </dgm:t>
    </dgm:pt>
    <dgm:pt modelId="{C51B20FF-5E7E-4D4D-96BD-CCD918E70750}" type="parTrans" cxnId="{226AB813-3946-8F4A-A3D9-275C0F7E181E}">
      <dgm:prSet/>
      <dgm:spPr/>
      <dgm:t>
        <a:bodyPr/>
        <a:lstStyle/>
        <a:p>
          <a:endParaRPr lang="en-US"/>
        </a:p>
      </dgm:t>
    </dgm:pt>
    <dgm:pt modelId="{4EB180E9-CBCE-EB4F-8221-35DB0FE69FB9}" type="sibTrans" cxnId="{226AB813-3946-8F4A-A3D9-275C0F7E181E}">
      <dgm:prSet/>
      <dgm:spPr/>
      <dgm:t>
        <a:bodyPr/>
        <a:lstStyle/>
        <a:p>
          <a:endParaRPr lang="en-US"/>
        </a:p>
      </dgm:t>
    </dgm:pt>
    <dgm:pt modelId="{E92AF571-CE94-8E40-AF48-A0AEAA1B0A3B}">
      <dgm:prSet/>
      <dgm:spPr/>
      <dgm:t>
        <a:bodyPr/>
        <a:lstStyle/>
        <a:p>
          <a:pPr rtl="0"/>
          <a:r>
            <a:rPr lang="en-US" dirty="0" smtClean="0"/>
            <a:t>Develop new templates</a:t>
          </a:r>
          <a:endParaRPr lang="en-US" dirty="0"/>
        </a:p>
      </dgm:t>
    </dgm:pt>
    <dgm:pt modelId="{F4D932F7-0A0C-0643-B966-184520880941}" type="parTrans" cxnId="{060CC9ED-4DA5-C946-822D-063270489EE7}">
      <dgm:prSet/>
      <dgm:spPr/>
      <dgm:t>
        <a:bodyPr/>
        <a:lstStyle/>
        <a:p>
          <a:endParaRPr lang="en-US"/>
        </a:p>
      </dgm:t>
    </dgm:pt>
    <dgm:pt modelId="{98121747-6C44-854E-9762-A4063EFEB3DD}" type="sibTrans" cxnId="{060CC9ED-4DA5-C946-822D-063270489EE7}">
      <dgm:prSet/>
      <dgm:spPr/>
      <dgm:t>
        <a:bodyPr/>
        <a:lstStyle/>
        <a:p>
          <a:endParaRPr lang="en-US"/>
        </a:p>
      </dgm:t>
    </dgm:pt>
    <dgm:pt modelId="{1A74BE72-B5AE-2D4A-A394-D0B92E599FAA}">
      <dgm:prSet/>
      <dgm:spPr/>
      <dgm:t>
        <a:bodyPr/>
        <a:lstStyle/>
        <a:p>
          <a:pPr rtl="0"/>
          <a:r>
            <a:rPr lang="en-US" dirty="0" smtClean="0"/>
            <a:t>Write complex scripts</a:t>
          </a:r>
          <a:endParaRPr lang="en-US" dirty="0"/>
        </a:p>
      </dgm:t>
    </dgm:pt>
    <dgm:pt modelId="{87E5AC03-ECE6-9B43-9E64-6129D33C7BE5}" type="parTrans" cxnId="{0D1AB32C-B4BF-1D4D-ABF9-401D6902856E}">
      <dgm:prSet/>
      <dgm:spPr/>
      <dgm:t>
        <a:bodyPr/>
        <a:lstStyle/>
        <a:p>
          <a:endParaRPr lang="en-US"/>
        </a:p>
      </dgm:t>
    </dgm:pt>
    <dgm:pt modelId="{965DF31C-925E-6547-BCC3-CFABEE1C9BD6}" type="sibTrans" cxnId="{0D1AB32C-B4BF-1D4D-ABF9-401D6902856E}">
      <dgm:prSet/>
      <dgm:spPr/>
      <dgm:t>
        <a:bodyPr/>
        <a:lstStyle/>
        <a:p>
          <a:endParaRPr lang="en-US"/>
        </a:p>
      </dgm:t>
    </dgm:pt>
    <dgm:pt modelId="{45D3689E-86D3-214B-A664-192DCDFF9AC9}">
      <dgm:prSet/>
      <dgm:spPr/>
      <dgm:t>
        <a:bodyPr/>
        <a:lstStyle/>
        <a:p>
          <a:pPr rtl="0"/>
          <a:r>
            <a:rPr lang="en-US" dirty="0" smtClean="0"/>
            <a:t>Advanced users</a:t>
          </a:r>
          <a:endParaRPr lang="en-US" dirty="0"/>
        </a:p>
      </dgm:t>
    </dgm:pt>
    <dgm:pt modelId="{9313B06B-68A7-9241-B119-5ACAE879D6B9}" type="parTrans" cxnId="{F5CDC53C-D233-5E43-8E45-6D9863D2DE4A}">
      <dgm:prSet/>
      <dgm:spPr/>
      <dgm:t>
        <a:bodyPr/>
        <a:lstStyle/>
        <a:p>
          <a:endParaRPr lang="en-US"/>
        </a:p>
      </dgm:t>
    </dgm:pt>
    <dgm:pt modelId="{1B157FFF-A85A-664A-AF64-AF4F28F66C84}" type="sibTrans" cxnId="{F5CDC53C-D233-5E43-8E45-6D9863D2DE4A}">
      <dgm:prSet/>
      <dgm:spPr/>
      <dgm:t>
        <a:bodyPr/>
        <a:lstStyle/>
        <a:p>
          <a:endParaRPr lang="en-US"/>
        </a:p>
      </dgm:t>
    </dgm:pt>
    <dgm:pt modelId="{1E4477A4-D365-FE40-AD30-DCA8DA7B515A}">
      <dgm:prSet/>
      <dgm:spPr/>
      <dgm:t>
        <a:bodyPr/>
        <a:lstStyle/>
        <a:p>
          <a:pPr rtl="0"/>
          <a:r>
            <a:rPr lang="en-US" dirty="0" smtClean="0"/>
            <a:t>Customize Templates</a:t>
          </a:r>
          <a:endParaRPr lang="en-US" dirty="0"/>
        </a:p>
      </dgm:t>
    </dgm:pt>
    <dgm:pt modelId="{008DA5E4-E984-E44E-A981-330E82EBC5B3}" type="parTrans" cxnId="{7382F0A0-CBDE-BE4D-BFB9-C6460B75A78F}">
      <dgm:prSet/>
      <dgm:spPr/>
      <dgm:t>
        <a:bodyPr/>
        <a:lstStyle/>
        <a:p>
          <a:endParaRPr lang="en-US"/>
        </a:p>
      </dgm:t>
    </dgm:pt>
    <dgm:pt modelId="{3FE7707B-D3A3-E845-A329-CDE97AE4168A}" type="sibTrans" cxnId="{7382F0A0-CBDE-BE4D-BFB9-C6460B75A78F}">
      <dgm:prSet/>
      <dgm:spPr/>
      <dgm:t>
        <a:bodyPr/>
        <a:lstStyle/>
        <a:p>
          <a:endParaRPr lang="en-US"/>
        </a:p>
      </dgm:t>
    </dgm:pt>
    <dgm:pt modelId="{BB08D553-2B97-194F-AE45-B84331DD9673}">
      <dgm:prSet/>
      <dgm:spPr/>
      <dgm:t>
        <a:bodyPr/>
        <a:lstStyle/>
        <a:p>
          <a:pPr rtl="0"/>
          <a:r>
            <a:rPr lang="en-US" dirty="0" smtClean="0"/>
            <a:t>Use flow variables and loops</a:t>
          </a:r>
          <a:endParaRPr lang="en-US" dirty="0"/>
        </a:p>
      </dgm:t>
    </dgm:pt>
    <dgm:pt modelId="{BF6874AC-3F63-B943-BEE7-B5A6BDE7784C}" type="parTrans" cxnId="{B2582897-8732-CE47-83EA-DC3BB45A8D30}">
      <dgm:prSet/>
      <dgm:spPr/>
      <dgm:t>
        <a:bodyPr/>
        <a:lstStyle/>
        <a:p>
          <a:endParaRPr lang="en-US"/>
        </a:p>
      </dgm:t>
    </dgm:pt>
    <dgm:pt modelId="{8F418512-12FB-9E48-854D-C465A504824D}" type="sibTrans" cxnId="{B2582897-8732-CE47-83EA-DC3BB45A8D30}">
      <dgm:prSet/>
      <dgm:spPr/>
      <dgm:t>
        <a:bodyPr/>
        <a:lstStyle/>
        <a:p>
          <a:endParaRPr lang="en-US"/>
        </a:p>
      </dgm:t>
    </dgm:pt>
    <dgm:pt modelId="{5736548F-2020-1745-BDE5-3AC9A5C68C16}">
      <dgm:prSet/>
      <dgm:spPr/>
      <dgm:t>
        <a:bodyPr/>
        <a:lstStyle/>
        <a:p>
          <a:pPr rtl="0"/>
          <a:r>
            <a:rPr lang="en-US" dirty="0" smtClean="0"/>
            <a:t>Users</a:t>
          </a:r>
          <a:endParaRPr lang="en-US" dirty="0"/>
        </a:p>
      </dgm:t>
    </dgm:pt>
    <dgm:pt modelId="{9FBE895A-9FAF-1D48-9322-A8BADBB110F5}" type="parTrans" cxnId="{A347DB20-45A0-1D43-8A8F-6B2520A26B74}">
      <dgm:prSet/>
      <dgm:spPr/>
      <dgm:t>
        <a:bodyPr/>
        <a:lstStyle/>
        <a:p>
          <a:endParaRPr lang="en-US"/>
        </a:p>
      </dgm:t>
    </dgm:pt>
    <dgm:pt modelId="{7D39035E-7289-0244-A30D-1E6F0BE7840B}" type="sibTrans" cxnId="{A347DB20-45A0-1D43-8A8F-6B2520A26B74}">
      <dgm:prSet/>
      <dgm:spPr/>
      <dgm:t>
        <a:bodyPr/>
        <a:lstStyle/>
        <a:p>
          <a:endParaRPr lang="en-US"/>
        </a:p>
      </dgm:t>
    </dgm:pt>
    <dgm:pt modelId="{24383C16-8171-DC4D-AF5E-AC63D24905ED}">
      <dgm:prSet/>
      <dgm:spPr/>
      <dgm:t>
        <a:bodyPr/>
        <a:lstStyle/>
        <a:p>
          <a:pPr rtl="0"/>
          <a:r>
            <a:rPr lang="en-US" dirty="0" smtClean="0"/>
            <a:t>Select and use templates</a:t>
          </a:r>
          <a:endParaRPr lang="en-US" dirty="0"/>
        </a:p>
      </dgm:t>
    </dgm:pt>
    <dgm:pt modelId="{DDC7DEDF-954E-F64D-AB89-C6BFED7F6832}" type="parTrans" cxnId="{1F894C74-41E0-4C4D-9AF4-C7397CADB9F1}">
      <dgm:prSet/>
      <dgm:spPr/>
      <dgm:t>
        <a:bodyPr/>
        <a:lstStyle/>
        <a:p>
          <a:endParaRPr lang="en-US"/>
        </a:p>
      </dgm:t>
    </dgm:pt>
    <dgm:pt modelId="{5F014BCE-BE7B-E54A-8935-D476E153C888}" type="sibTrans" cxnId="{1F894C74-41E0-4C4D-9AF4-C7397CADB9F1}">
      <dgm:prSet/>
      <dgm:spPr/>
      <dgm:t>
        <a:bodyPr/>
        <a:lstStyle/>
        <a:p>
          <a:endParaRPr lang="en-US"/>
        </a:p>
      </dgm:t>
    </dgm:pt>
    <dgm:pt modelId="{CDC71E4C-6F58-BC45-8F3A-0ACAD5444D9D}">
      <dgm:prSet/>
      <dgm:spPr/>
      <dgm:t>
        <a:bodyPr/>
        <a:lstStyle/>
        <a:p>
          <a:pPr rtl="0"/>
          <a:r>
            <a:rPr lang="en-US" dirty="0" smtClean="0"/>
            <a:t>Be happy!</a:t>
          </a:r>
          <a:endParaRPr lang="en-US" dirty="0"/>
        </a:p>
      </dgm:t>
    </dgm:pt>
    <dgm:pt modelId="{DCB67CE2-F34D-AA49-A823-A4E517601046}" type="parTrans" cxnId="{94862FDC-EE8F-CF45-8A14-E2DF98901FB6}">
      <dgm:prSet/>
      <dgm:spPr/>
      <dgm:t>
        <a:bodyPr/>
        <a:lstStyle/>
        <a:p>
          <a:endParaRPr lang="en-US"/>
        </a:p>
      </dgm:t>
    </dgm:pt>
    <dgm:pt modelId="{D79D38D9-7BA0-AD4B-A2B4-16340789E182}" type="sibTrans" cxnId="{94862FDC-EE8F-CF45-8A14-E2DF98901FB6}">
      <dgm:prSet/>
      <dgm:spPr/>
      <dgm:t>
        <a:bodyPr/>
        <a:lstStyle/>
        <a:p>
          <a:endParaRPr lang="en-US"/>
        </a:p>
      </dgm:t>
    </dgm:pt>
    <dgm:pt modelId="{752DDE76-6349-074A-9303-D52126A5DA07}">
      <dgm:prSet/>
      <dgm:spPr/>
      <dgm:t>
        <a:bodyPr/>
        <a:lstStyle/>
        <a:p>
          <a:pPr rtl="0"/>
          <a:r>
            <a:rPr lang="en-US" dirty="0" smtClean="0"/>
            <a:t>Provide native nodes for most popular templates</a:t>
          </a:r>
          <a:endParaRPr lang="en-US" dirty="0"/>
        </a:p>
      </dgm:t>
    </dgm:pt>
    <dgm:pt modelId="{343C1446-766A-294B-AE64-34C27532DFE3}" type="parTrans" cxnId="{2E1FA0E1-BA40-8743-8C56-CBE48ACF6909}">
      <dgm:prSet/>
      <dgm:spPr/>
      <dgm:t>
        <a:bodyPr/>
        <a:lstStyle/>
        <a:p>
          <a:endParaRPr lang="en-US"/>
        </a:p>
      </dgm:t>
    </dgm:pt>
    <dgm:pt modelId="{3D9B1BDE-7D5D-4846-8ABE-5120ADD08581}" type="sibTrans" cxnId="{2E1FA0E1-BA40-8743-8C56-CBE48ACF6909}">
      <dgm:prSet/>
      <dgm:spPr/>
      <dgm:t>
        <a:bodyPr/>
        <a:lstStyle/>
        <a:p>
          <a:endParaRPr lang="en-US"/>
        </a:p>
      </dgm:t>
    </dgm:pt>
    <dgm:pt modelId="{ED77A619-1B4F-8D43-AE74-D151D2B7AEBA}" type="pres">
      <dgm:prSet presAssocID="{4E7D93C6-2629-0047-8FD9-C9E5E91B78B9}" presName="Name0" presStyleCnt="0">
        <dgm:presLayoutVars>
          <dgm:dir/>
          <dgm:animLvl val="lvl"/>
          <dgm:resizeHandles val="exact"/>
        </dgm:presLayoutVars>
      </dgm:prSet>
      <dgm:spPr/>
      <dgm:t>
        <a:bodyPr/>
        <a:lstStyle/>
        <a:p>
          <a:endParaRPr lang="en-US"/>
        </a:p>
      </dgm:t>
    </dgm:pt>
    <dgm:pt modelId="{49A79570-683F-FA4F-B8BF-B875449D712A}" type="pres">
      <dgm:prSet presAssocID="{057AD292-FED7-C040-9BBB-DB6FC079F881}" presName="composite" presStyleCnt="0"/>
      <dgm:spPr/>
    </dgm:pt>
    <dgm:pt modelId="{823F80FA-6477-FD47-904B-72682AC2E678}" type="pres">
      <dgm:prSet presAssocID="{057AD292-FED7-C040-9BBB-DB6FC079F881}" presName="parTx" presStyleLbl="alignNode1" presStyleIdx="0" presStyleCnt="4">
        <dgm:presLayoutVars>
          <dgm:chMax val="0"/>
          <dgm:chPref val="0"/>
          <dgm:bulletEnabled val="1"/>
        </dgm:presLayoutVars>
      </dgm:prSet>
      <dgm:spPr/>
      <dgm:t>
        <a:bodyPr/>
        <a:lstStyle/>
        <a:p>
          <a:endParaRPr lang="en-US"/>
        </a:p>
      </dgm:t>
    </dgm:pt>
    <dgm:pt modelId="{85CBFC89-4765-8B4D-AF6B-4BE2C5784B04}" type="pres">
      <dgm:prSet presAssocID="{057AD292-FED7-C040-9BBB-DB6FC079F881}" presName="desTx" presStyleLbl="alignAccFollowNode1" presStyleIdx="0" presStyleCnt="4">
        <dgm:presLayoutVars>
          <dgm:bulletEnabled val="1"/>
        </dgm:presLayoutVars>
      </dgm:prSet>
      <dgm:spPr/>
      <dgm:t>
        <a:bodyPr/>
        <a:lstStyle/>
        <a:p>
          <a:endParaRPr lang="en-US"/>
        </a:p>
      </dgm:t>
    </dgm:pt>
    <dgm:pt modelId="{92CC5F01-DEE2-7B4C-94D4-EAD03120A3FB}" type="pres">
      <dgm:prSet presAssocID="{43B21BAE-D9DE-2742-90F1-5102F40A88E4}" presName="space" presStyleCnt="0"/>
      <dgm:spPr/>
    </dgm:pt>
    <dgm:pt modelId="{48C19AB9-A405-2F49-A81B-796F9C6B46D4}" type="pres">
      <dgm:prSet presAssocID="{C520E5D3-2C9A-4A45-B302-E70127318F0A}" presName="composite" presStyleCnt="0"/>
      <dgm:spPr/>
    </dgm:pt>
    <dgm:pt modelId="{309CE890-EBBB-AD44-B5D9-98E21B7FE05D}" type="pres">
      <dgm:prSet presAssocID="{C520E5D3-2C9A-4A45-B302-E70127318F0A}" presName="parTx" presStyleLbl="alignNode1" presStyleIdx="1" presStyleCnt="4">
        <dgm:presLayoutVars>
          <dgm:chMax val="0"/>
          <dgm:chPref val="0"/>
          <dgm:bulletEnabled val="1"/>
        </dgm:presLayoutVars>
      </dgm:prSet>
      <dgm:spPr/>
      <dgm:t>
        <a:bodyPr/>
        <a:lstStyle/>
        <a:p>
          <a:endParaRPr lang="en-US"/>
        </a:p>
      </dgm:t>
    </dgm:pt>
    <dgm:pt modelId="{304CD46F-84A1-6644-8001-ACD852F99D6D}" type="pres">
      <dgm:prSet presAssocID="{C520E5D3-2C9A-4A45-B302-E70127318F0A}" presName="desTx" presStyleLbl="alignAccFollowNode1" presStyleIdx="1" presStyleCnt="4">
        <dgm:presLayoutVars>
          <dgm:bulletEnabled val="1"/>
        </dgm:presLayoutVars>
      </dgm:prSet>
      <dgm:spPr/>
      <dgm:t>
        <a:bodyPr/>
        <a:lstStyle/>
        <a:p>
          <a:endParaRPr lang="en-US"/>
        </a:p>
      </dgm:t>
    </dgm:pt>
    <dgm:pt modelId="{F2186CBA-852C-4049-9625-5D6D49E5FBAB}" type="pres">
      <dgm:prSet presAssocID="{4EB180E9-CBCE-EB4F-8221-35DB0FE69FB9}" presName="space" presStyleCnt="0"/>
      <dgm:spPr/>
    </dgm:pt>
    <dgm:pt modelId="{B61980C3-881C-934A-A25D-BD398CD48546}" type="pres">
      <dgm:prSet presAssocID="{45D3689E-86D3-214B-A664-192DCDFF9AC9}" presName="composite" presStyleCnt="0"/>
      <dgm:spPr/>
    </dgm:pt>
    <dgm:pt modelId="{44DC90D8-D80C-D147-AEF7-5F5C25C420CE}" type="pres">
      <dgm:prSet presAssocID="{45D3689E-86D3-214B-A664-192DCDFF9AC9}" presName="parTx" presStyleLbl="alignNode1" presStyleIdx="2" presStyleCnt="4">
        <dgm:presLayoutVars>
          <dgm:chMax val="0"/>
          <dgm:chPref val="0"/>
          <dgm:bulletEnabled val="1"/>
        </dgm:presLayoutVars>
      </dgm:prSet>
      <dgm:spPr/>
      <dgm:t>
        <a:bodyPr/>
        <a:lstStyle/>
        <a:p>
          <a:endParaRPr lang="en-US"/>
        </a:p>
      </dgm:t>
    </dgm:pt>
    <dgm:pt modelId="{F6AC2353-F426-4B42-B820-544302CD423F}" type="pres">
      <dgm:prSet presAssocID="{45D3689E-86D3-214B-A664-192DCDFF9AC9}" presName="desTx" presStyleLbl="alignAccFollowNode1" presStyleIdx="2" presStyleCnt="4">
        <dgm:presLayoutVars>
          <dgm:bulletEnabled val="1"/>
        </dgm:presLayoutVars>
      </dgm:prSet>
      <dgm:spPr/>
      <dgm:t>
        <a:bodyPr/>
        <a:lstStyle/>
        <a:p>
          <a:endParaRPr lang="en-US"/>
        </a:p>
      </dgm:t>
    </dgm:pt>
    <dgm:pt modelId="{186C7458-5BA2-A44D-A06F-5106CC33FE5A}" type="pres">
      <dgm:prSet presAssocID="{1B157FFF-A85A-664A-AF64-AF4F28F66C84}" presName="space" presStyleCnt="0"/>
      <dgm:spPr/>
    </dgm:pt>
    <dgm:pt modelId="{9C6A2222-2DAD-D045-9EF9-12E2403B2FAC}" type="pres">
      <dgm:prSet presAssocID="{5736548F-2020-1745-BDE5-3AC9A5C68C16}" presName="composite" presStyleCnt="0"/>
      <dgm:spPr/>
    </dgm:pt>
    <dgm:pt modelId="{BFB086C0-827C-4F45-B3DB-AC8C0A820D92}" type="pres">
      <dgm:prSet presAssocID="{5736548F-2020-1745-BDE5-3AC9A5C68C16}" presName="parTx" presStyleLbl="alignNode1" presStyleIdx="3" presStyleCnt="4">
        <dgm:presLayoutVars>
          <dgm:chMax val="0"/>
          <dgm:chPref val="0"/>
          <dgm:bulletEnabled val="1"/>
        </dgm:presLayoutVars>
      </dgm:prSet>
      <dgm:spPr/>
      <dgm:t>
        <a:bodyPr/>
        <a:lstStyle/>
        <a:p>
          <a:endParaRPr lang="en-US"/>
        </a:p>
      </dgm:t>
    </dgm:pt>
    <dgm:pt modelId="{051699EA-D4E0-C243-BF57-14B3615FCF38}" type="pres">
      <dgm:prSet presAssocID="{5736548F-2020-1745-BDE5-3AC9A5C68C16}" presName="desTx" presStyleLbl="alignAccFollowNode1" presStyleIdx="3" presStyleCnt="4">
        <dgm:presLayoutVars>
          <dgm:bulletEnabled val="1"/>
        </dgm:presLayoutVars>
      </dgm:prSet>
      <dgm:spPr/>
      <dgm:t>
        <a:bodyPr/>
        <a:lstStyle/>
        <a:p>
          <a:endParaRPr lang="en-US"/>
        </a:p>
      </dgm:t>
    </dgm:pt>
  </dgm:ptLst>
  <dgm:cxnLst>
    <dgm:cxn modelId="{2E1FA0E1-BA40-8743-8C56-CBE48ACF6909}" srcId="{057AD292-FED7-C040-9BBB-DB6FC079F881}" destId="{752DDE76-6349-074A-9303-D52126A5DA07}" srcOrd="1" destOrd="0" parTransId="{343C1446-766A-294B-AE64-34C27532DFE3}" sibTransId="{3D9B1BDE-7D5D-4846-8ABE-5120ADD08581}"/>
    <dgm:cxn modelId="{B3A23ACD-CC4F-144B-9B95-EAC2EA2AC033}" type="presOf" srcId="{057AD292-FED7-C040-9BBB-DB6FC079F881}" destId="{823F80FA-6477-FD47-904B-72682AC2E678}" srcOrd="0" destOrd="0" presId="urn:microsoft.com/office/officeart/2005/8/layout/hList1"/>
    <dgm:cxn modelId="{DB276CD5-F8B4-134A-8F75-CD2A94FE4A9D}" type="presOf" srcId="{CDC71E4C-6F58-BC45-8F3A-0ACAD5444D9D}" destId="{051699EA-D4E0-C243-BF57-14B3615FCF38}" srcOrd="0" destOrd="1" presId="urn:microsoft.com/office/officeart/2005/8/layout/hList1"/>
    <dgm:cxn modelId="{F5CDC53C-D233-5E43-8E45-6D9863D2DE4A}" srcId="{4E7D93C6-2629-0047-8FD9-C9E5E91B78B9}" destId="{45D3689E-86D3-214B-A664-192DCDFF9AC9}" srcOrd="2" destOrd="0" parTransId="{9313B06B-68A7-9241-B119-5ACAE879D6B9}" sibTransId="{1B157FFF-A85A-664A-AF64-AF4F28F66C84}"/>
    <dgm:cxn modelId="{226AB813-3946-8F4A-A3D9-275C0F7E181E}" srcId="{4E7D93C6-2629-0047-8FD9-C9E5E91B78B9}" destId="{C520E5D3-2C9A-4A45-B302-E70127318F0A}" srcOrd="1" destOrd="0" parTransId="{C51B20FF-5E7E-4D4D-96BD-CCD918E70750}" sibTransId="{4EB180E9-CBCE-EB4F-8221-35DB0FE69FB9}"/>
    <dgm:cxn modelId="{754E6075-37AA-D243-AEC5-9E858F668019}" type="presOf" srcId="{C520E5D3-2C9A-4A45-B302-E70127318F0A}" destId="{309CE890-EBBB-AD44-B5D9-98E21B7FE05D}" srcOrd="0" destOrd="0" presId="urn:microsoft.com/office/officeart/2005/8/layout/hList1"/>
    <dgm:cxn modelId="{FD0955ED-6BBA-FD4E-8479-5603D3387825}" type="presOf" srcId="{550098F7-8C7B-A34F-9ECD-D41FBEAE4C2A}" destId="{85CBFC89-4765-8B4D-AF6B-4BE2C5784B04}" srcOrd="0" destOrd="0" presId="urn:microsoft.com/office/officeart/2005/8/layout/hList1"/>
    <dgm:cxn modelId="{55C6923E-854C-7749-B0C2-3EC65EE28DEF}" type="presOf" srcId="{24383C16-8171-DC4D-AF5E-AC63D24905ED}" destId="{051699EA-D4E0-C243-BF57-14B3615FCF38}" srcOrd="0" destOrd="0" presId="urn:microsoft.com/office/officeart/2005/8/layout/hList1"/>
    <dgm:cxn modelId="{0D1AB32C-B4BF-1D4D-ABF9-401D6902856E}" srcId="{C520E5D3-2C9A-4A45-B302-E70127318F0A}" destId="{1A74BE72-B5AE-2D4A-A394-D0B92E599FAA}" srcOrd="1" destOrd="0" parTransId="{87E5AC03-ECE6-9B43-9E64-6129D33C7BE5}" sibTransId="{965DF31C-925E-6547-BCC3-CFABEE1C9BD6}"/>
    <dgm:cxn modelId="{351A6B7D-CB24-2D49-A26E-5BFFD885E960}" type="presOf" srcId="{1E4477A4-D365-FE40-AD30-DCA8DA7B515A}" destId="{F6AC2353-F426-4B42-B820-544302CD423F}" srcOrd="0" destOrd="0" presId="urn:microsoft.com/office/officeart/2005/8/layout/hList1"/>
    <dgm:cxn modelId="{A29701E3-A1E6-D944-AFA3-6058468BBB1F}" srcId="{057AD292-FED7-C040-9BBB-DB6FC079F881}" destId="{550098F7-8C7B-A34F-9ECD-D41FBEAE4C2A}" srcOrd="0" destOrd="0" parTransId="{38FD4982-69C4-2B48-92EA-4D738EDA5E9F}" sibTransId="{D7C7EA48-2E39-E640-8EDD-B42959E78A31}"/>
    <dgm:cxn modelId="{E30171EB-2ED1-1548-AC22-EF2031D99882}" type="presOf" srcId="{45D3689E-86D3-214B-A664-192DCDFF9AC9}" destId="{44DC90D8-D80C-D147-AEF7-5F5C25C420CE}" srcOrd="0" destOrd="0" presId="urn:microsoft.com/office/officeart/2005/8/layout/hList1"/>
    <dgm:cxn modelId="{1E0FFFF0-6D71-1540-B01A-93C6A016DBF8}" type="presOf" srcId="{BB08D553-2B97-194F-AE45-B84331DD9673}" destId="{F6AC2353-F426-4B42-B820-544302CD423F}" srcOrd="0" destOrd="1" presId="urn:microsoft.com/office/officeart/2005/8/layout/hList1"/>
    <dgm:cxn modelId="{7D4AF492-EA39-054F-B546-B7C5B5FE76E6}" type="presOf" srcId="{E92AF571-CE94-8E40-AF48-A0AEAA1B0A3B}" destId="{304CD46F-84A1-6644-8001-ACD852F99D6D}" srcOrd="0" destOrd="0" presId="urn:microsoft.com/office/officeart/2005/8/layout/hList1"/>
    <dgm:cxn modelId="{E34BED7D-B656-A940-A27E-6D1A201AE3B1}" type="presOf" srcId="{5736548F-2020-1745-BDE5-3AC9A5C68C16}" destId="{BFB086C0-827C-4F45-B3DB-AC8C0A820D92}" srcOrd="0" destOrd="0" presId="urn:microsoft.com/office/officeart/2005/8/layout/hList1"/>
    <dgm:cxn modelId="{7382F0A0-CBDE-BE4D-BFB9-C6460B75A78F}" srcId="{45D3689E-86D3-214B-A664-192DCDFF9AC9}" destId="{1E4477A4-D365-FE40-AD30-DCA8DA7B515A}" srcOrd="0" destOrd="0" parTransId="{008DA5E4-E984-E44E-A981-330E82EBC5B3}" sibTransId="{3FE7707B-D3A3-E845-A329-CDE97AE4168A}"/>
    <dgm:cxn modelId="{88A5C07D-86F9-064B-84DB-84DFB18F7399}" type="presOf" srcId="{752DDE76-6349-074A-9303-D52126A5DA07}" destId="{85CBFC89-4765-8B4D-AF6B-4BE2C5784B04}" srcOrd="0" destOrd="1" presId="urn:microsoft.com/office/officeart/2005/8/layout/hList1"/>
    <dgm:cxn modelId="{060CC9ED-4DA5-C946-822D-063270489EE7}" srcId="{C520E5D3-2C9A-4A45-B302-E70127318F0A}" destId="{E92AF571-CE94-8E40-AF48-A0AEAA1B0A3B}" srcOrd="0" destOrd="0" parTransId="{F4D932F7-0A0C-0643-B966-184520880941}" sibTransId="{98121747-6C44-854E-9762-A4063EFEB3DD}"/>
    <dgm:cxn modelId="{94862FDC-EE8F-CF45-8A14-E2DF98901FB6}" srcId="{5736548F-2020-1745-BDE5-3AC9A5C68C16}" destId="{CDC71E4C-6F58-BC45-8F3A-0ACAD5444D9D}" srcOrd="1" destOrd="0" parTransId="{DCB67CE2-F34D-AA49-A823-A4E517601046}" sibTransId="{D79D38D9-7BA0-AD4B-A2B4-16340789E182}"/>
    <dgm:cxn modelId="{B2582897-8732-CE47-83EA-DC3BB45A8D30}" srcId="{45D3689E-86D3-214B-A664-192DCDFF9AC9}" destId="{BB08D553-2B97-194F-AE45-B84331DD9673}" srcOrd="1" destOrd="0" parTransId="{BF6874AC-3F63-B943-BEE7-B5A6BDE7784C}" sibTransId="{8F418512-12FB-9E48-854D-C465A504824D}"/>
    <dgm:cxn modelId="{416B0299-9176-444C-A40A-F8FC55C91E14}" type="presOf" srcId="{1A74BE72-B5AE-2D4A-A394-D0B92E599FAA}" destId="{304CD46F-84A1-6644-8001-ACD852F99D6D}" srcOrd="0" destOrd="1" presId="urn:microsoft.com/office/officeart/2005/8/layout/hList1"/>
    <dgm:cxn modelId="{1F894C74-41E0-4C4D-9AF4-C7397CADB9F1}" srcId="{5736548F-2020-1745-BDE5-3AC9A5C68C16}" destId="{24383C16-8171-DC4D-AF5E-AC63D24905ED}" srcOrd="0" destOrd="0" parTransId="{DDC7DEDF-954E-F64D-AB89-C6BFED7F6832}" sibTransId="{5F014BCE-BE7B-E54A-8935-D476E153C888}"/>
    <dgm:cxn modelId="{9228033B-2877-8348-85F3-128CF1AC50F8}" srcId="{4E7D93C6-2629-0047-8FD9-C9E5E91B78B9}" destId="{057AD292-FED7-C040-9BBB-DB6FC079F881}" srcOrd="0" destOrd="0" parTransId="{AC7AE94C-0EA6-E145-8AEE-5D8B765E38DC}" sibTransId="{43B21BAE-D9DE-2742-90F1-5102F40A88E4}"/>
    <dgm:cxn modelId="{0FD9C96C-8EF3-D94D-9378-E577A0057123}" type="presOf" srcId="{4E7D93C6-2629-0047-8FD9-C9E5E91B78B9}" destId="{ED77A619-1B4F-8D43-AE74-D151D2B7AEBA}" srcOrd="0" destOrd="0" presId="urn:microsoft.com/office/officeart/2005/8/layout/hList1"/>
    <dgm:cxn modelId="{A347DB20-45A0-1D43-8A8F-6B2520A26B74}" srcId="{4E7D93C6-2629-0047-8FD9-C9E5E91B78B9}" destId="{5736548F-2020-1745-BDE5-3AC9A5C68C16}" srcOrd="3" destOrd="0" parTransId="{9FBE895A-9FAF-1D48-9322-A8BADBB110F5}" sibTransId="{7D39035E-7289-0244-A30D-1E6F0BE7840B}"/>
    <dgm:cxn modelId="{94FA34E7-7555-7B46-93A0-1814420757D2}" type="presParOf" srcId="{ED77A619-1B4F-8D43-AE74-D151D2B7AEBA}" destId="{49A79570-683F-FA4F-B8BF-B875449D712A}" srcOrd="0" destOrd="0" presId="urn:microsoft.com/office/officeart/2005/8/layout/hList1"/>
    <dgm:cxn modelId="{3090E0EA-42EF-0B4A-AA52-674F41788A53}" type="presParOf" srcId="{49A79570-683F-FA4F-B8BF-B875449D712A}" destId="{823F80FA-6477-FD47-904B-72682AC2E678}" srcOrd="0" destOrd="0" presId="urn:microsoft.com/office/officeart/2005/8/layout/hList1"/>
    <dgm:cxn modelId="{C1444A8D-5C44-6F45-952B-D4CB0E973CE4}" type="presParOf" srcId="{49A79570-683F-FA4F-B8BF-B875449D712A}" destId="{85CBFC89-4765-8B4D-AF6B-4BE2C5784B04}" srcOrd="1" destOrd="0" presId="urn:microsoft.com/office/officeart/2005/8/layout/hList1"/>
    <dgm:cxn modelId="{5FF88BEC-8472-0843-80C6-AC1BCF975488}" type="presParOf" srcId="{ED77A619-1B4F-8D43-AE74-D151D2B7AEBA}" destId="{92CC5F01-DEE2-7B4C-94D4-EAD03120A3FB}" srcOrd="1" destOrd="0" presId="urn:microsoft.com/office/officeart/2005/8/layout/hList1"/>
    <dgm:cxn modelId="{415F65D2-5A03-C942-9FDB-032450D74E21}" type="presParOf" srcId="{ED77A619-1B4F-8D43-AE74-D151D2B7AEBA}" destId="{48C19AB9-A405-2F49-A81B-796F9C6B46D4}" srcOrd="2" destOrd="0" presId="urn:microsoft.com/office/officeart/2005/8/layout/hList1"/>
    <dgm:cxn modelId="{B0823781-606E-894B-A1FC-BA3CCC38790B}" type="presParOf" srcId="{48C19AB9-A405-2F49-A81B-796F9C6B46D4}" destId="{309CE890-EBBB-AD44-B5D9-98E21B7FE05D}" srcOrd="0" destOrd="0" presId="urn:microsoft.com/office/officeart/2005/8/layout/hList1"/>
    <dgm:cxn modelId="{80C3E11F-B1FB-FA46-A747-BCB0C5C84AB3}" type="presParOf" srcId="{48C19AB9-A405-2F49-A81B-796F9C6B46D4}" destId="{304CD46F-84A1-6644-8001-ACD852F99D6D}" srcOrd="1" destOrd="0" presId="urn:microsoft.com/office/officeart/2005/8/layout/hList1"/>
    <dgm:cxn modelId="{DDE9AA0E-6795-4F48-B654-1D6B172D0C93}" type="presParOf" srcId="{ED77A619-1B4F-8D43-AE74-D151D2B7AEBA}" destId="{F2186CBA-852C-4049-9625-5D6D49E5FBAB}" srcOrd="3" destOrd="0" presId="urn:microsoft.com/office/officeart/2005/8/layout/hList1"/>
    <dgm:cxn modelId="{E4846D1B-8E48-C84D-829F-9F23C01A8B5A}" type="presParOf" srcId="{ED77A619-1B4F-8D43-AE74-D151D2B7AEBA}" destId="{B61980C3-881C-934A-A25D-BD398CD48546}" srcOrd="4" destOrd="0" presId="urn:microsoft.com/office/officeart/2005/8/layout/hList1"/>
    <dgm:cxn modelId="{0F01CC78-92E3-9B46-A8BD-898EF25A2271}" type="presParOf" srcId="{B61980C3-881C-934A-A25D-BD398CD48546}" destId="{44DC90D8-D80C-D147-AEF7-5F5C25C420CE}" srcOrd="0" destOrd="0" presId="urn:microsoft.com/office/officeart/2005/8/layout/hList1"/>
    <dgm:cxn modelId="{509A8836-968C-804F-AE21-084A4762A2D0}" type="presParOf" srcId="{B61980C3-881C-934A-A25D-BD398CD48546}" destId="{F6AC2353-F426-4B42-B820-544302CD423F}" srcOrd="1" destOrd="0" presId="urn:microsoft.com/office/officeart/2005/8/layout/hList1"/>
    <dgm:cxn modelId="{C5E6A046-FCA6-F746-8B28-34F73266D27C}" type="presParOf" srcId="{ED77A619-1B4F-8D43-AE74-D151D2B7AEBA}" destId="{186C7458-5BA2-A44D-A06F-5106CC33FE5A}" srcOrd="5" destOrd="0" presId="urn:microsoft.com/office/officeart/2005/8/layout/hList1"/>
    <dgm:cxn modelId="{33D88EA8-6CE5-E94E-AE3C-1207686D1F55}" type="presParOf" srcId="{ED77A619-1B4F-8D43-AE74-D151D2B7AEBA}" destId="{9C6A2222-2DAD-D045-9EF9-12E2403B2FAC}" srcOrd="6" destOrd="0" presId="urn:microsoft.com/office/officeart/2005/8/layout/hList1"/>
    <dgm:cxn modelId="{9E0C3EC2-60EF-D24E-ABA1-BC9AFCF206AC}" type="presParOf" srcId="{9C6A2222-2DAD-D045-9EF9-12E2403B2FAC}" destId="{BFB086C0-827C-4F45-B3DB-AC8C0A820D92}" srcOrd="0" destOrd="0" presId="urn:microsoft.com/office/officeart/2005/8/layout/hList1"/>
    <dgm:cxn modelId="{4AAFD396-58AF-1647-8DA2-031283D6B242}" type="presParOf" srcId="{9C6A2222-2DAD-D045-9EF9-12E2403B2FAC}" destId="{051699EA-D4E0-C243-BF57-14B3615FCF38}"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E948C5-3988-2843-A9ED-A93EA281AA7F}">
      <dsp:nvSpPr>
        <dsp:cNvPr id="0" name=""/>
        <dsp:cNvSpPr/>
      </dsp:nvSpPr>
      <dsp:spPr>
        <a:xfrm>
          <a:off x="552269" y="0"/>
          <a:ext cx="6259056" cy="969925"/>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771BCF3-8EE1-4B4A-BC04-8226C16DCA04}">
      <dsp:nvSpPr>
        <dsp:cNvPr id="0" name=""/>
        <dsp:cNvSpPr/>
      </dsp:nvSpPr>
      <dsp:spPr>
        <a:xfrm>
          <a:off x="213393" y="290977"/>
          <a:ext cx="2209078" cy="38797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XML template</a:t>
          </a:r>
          <a:endParaRPr lang="en-US" sz="1600" kern="1200" dirty="0"/>
        </a:p>
      </dsp:txBody>
      <dsp:txXfrm>
        <a:off x="213393" y="290977"/>
        <a:ext cx="2209078" cy="387970"/>
      </dsp:txXfrm>
    </dsp:sp>
    <dsp:sp modelId="{9123A782-3EDD-8C40-8912-17E5851EB8B0}">
      <dsp:nvSpPr>
        <dsp:cNvPr id="0" name=""/>
        <dsp:cNvSpPr/>
      </dsp:nvSpPr>
      <dsp:spPr>
        <a:xfrm>
          <a:off x="2577258" y="290977"/>
          <a:ext cx="2209078" cy="38797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User interface</a:t>
          </a:r>
          <a:endParaRPr lang="en-US" sz="1600" kern="1200" dirty="0"/>
        </a:p>
      </dsp:txBody>
      <dsp:txXfrm>
        <a:off x="2577258" y="290977"/>
        <a:ext cx="2209078" cy="387970"/>
      </dsp:txXfrm>
    </dsp:sp>
    <dsp:sp modelId="{A2814748-C2A8-E442-AE1B-48557B7E21B5}">
      <dsp:nvSpPr>
        <dsp:cNvPr id="0" name=""/>
        <dsp:cNvSpPr/>
      </dsp:nvSpPr>
      <dsp:spPr>
        <a:xfrm>
          <a:off x="4941123" y="290977"/>
          <a:ext cx="2209078" cy="38797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Script</a:t>
          </a:r>
          <a:endParaRPr lang="en-US" sz="1600" kern="1200" dirty="0"/>
        </a:p>
      </dsp:txBody>
      <dsp:txXfrm>
        <a:off x="4941123" y="290977"/>
        <a:ext cx="2209078" cy="3879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23F80FA-6477-FD47-904B-72682AC2E678}">
      <dsp:nvSpPr>
        <dsp:cNvPr id="0" name=""/>
        <dsp:cNvSpPr/>
      </dsp:nvSpPr>
      <dsp:spPr>
        <a:xfrm>
          <a:off x="2519" y="286342"/>
          <a:ext cx="1515247" cy="54081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Knime developers</a:t>
          </a:r>
          <a:endParaRPr lang="en-US" sz="1500" kern="1200" dirty="0"/>
        </a:p>
      </dsp:txBody>
      <dsp:txXfrm>
        <a:off x="2519" y="286342"/>
        <a:ext cx="1515247" cy="540811"/>
      </dsp:txXfrm>
    </dsp:sp>
    <dsp:sp modelId="{85CBFC89-4765-8B4D-AF6B-4BE2C5784B04}">
      <dsp:nvSpPr>
        <dsp:cNvPr id="0" name=""/>
        <dsp:cNvSpPr/>
      </dsp:nvSpPr>
      <dsp:spPr>
        <a:xfrm>
          <a:off x="2519" y="827153"/>
          <a:ext cx="1515247" cy="14823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Infrastructure improvements</a:t>
          </a:r>
          <a:endParaRPr lang="en-US" sz="1500" kern="1200" dirty="0"/>
        </a:p>
        <a:p>
          <a:pPr marL="114300" lvl="1" indent="-114300" algn="l" defTabSz="666750" rtl="0">
            <a:lnSpc>
              <a:spcPct val="90000"/>
            </a:lnSpc>
            <a:spcBef>
              <a:spcPct val="0"/>
            </a:spcBef>
            <a:spcAft>
              <a:spcPct val="15000"/>
            </a:spcAft>
            <a:buChar char="••"/>
          </a:pPr>
          <a:r>
            <a:rPr lang="en-US" sz="1500" kern="1200" dirty="0" smtClean="0"/>
            <a:t>Provide native nodes for most popular templates</a:t>
          </a:r>
          <a:endParaRPr lang="en-US" sz="1500" kern="1200" dirty="0"/>
        </a:p>
      </dsp:txBody>
      <dsp:txXfrm>
        <a:off x="2519" y="827153"/>
        <a:ext cx="1515247" cy="1482300"/>
      </dsp:txXfrm>
    </dsp:sp>
    <dsp:sp modelId="{309CE890-EBBB-AD44-B5D9-98E21B7FE05D}">
      <dsp:nvSpPr>
        <dsp:cNvPr id="0" name=""/>
        <dsp:cNvSpPr/>
      </dsp:nvSpPr>
      <dsp:spPr>
        <a:xfrm>
          <a:off x="1729901" y="286342"/>
          <a:ext cx="1515247" cy="54081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Computer scientists</a:t>
          </a:r>
          <a:endParaRPr lang="en-US" sz="1500" kern="1200" dirty="0"/>
        </a:p>
      </dsp:txBody>
      <dsp:txXfrm>
        <a:off x="1729901" y="286342"/>
        <a:ext cx="1515247" cy="540811"/>
      </dsp:txXfrm>
    </dsp:sp>
    <dsp:sp modelId="{304CD46F-84A1-6644-8001-ACD852F99D6D}">
      <dsp:nvSpPr>
        <dsp:cNvPr id="0" name=""/>
        <dsp:cNvSpPr/>
      </dsp:nvSpPr>
      <dsp:spPr>
        <a:xfrm>
          <a:off x="1729901" y="827153"/>
          <a:ext cx="1515247" cy="14823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Develop new templates</a:t>
          </a:r>
          <a:endParaRPr lang="en-US" sz="1500" kern="1200" dirty="0"/>
        </a:p>
        <a:p>
          <a:pPr marL="114300" lvl="1" indent="-114300" algn="l" defTabSz="666750" rtl="0">
            <a:lnSpc>
              <a:spcPct val="90000"/>
            </a:lnSpc>
            <a:spcBef>
              <a:spcPct val="0"/>
            </a:spcBef>
            <a:spcAft>
              <a:spcPct val="15000"/>
            </a:spcAft>
            <a:buChar char="••"/>
          </a:pPr>
          <a:r>
            <a:rPr lang="en-US" sz="1500" kern="1200" dirty="0" smtClean="0"/>
            <a:t>Write complex scripts</a:t>
          </a:r>
          <a:endParaRPr lang="en-US" sz="1500" kern="1200" dirty="0"/>
        </a:p>
      </dsp:txBody>
      <dsp:txXfrm>
        <a:off x="1729901" y="827153"/>
        <a:ext cx="1515247" cy="1482300"/>
      </dsp:txXfrm>
    </dsp:sp>
    <dsp:sp modelId="{44DC90D8-D80C-D147-AEF7-5F5C25C420CE}">
      <dsp:nvSpPr>
        <dsp:cNvPr id="0" name=""/>
        <dsp:cNvSpPr/>
      </dsp:nvSpPr>
      <dsp:spPr>
        <a:xfrm>
          <a:off x="3457283" y="286342"/>
          <a:ext cx="1515247" cy="54081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Advanced users</a:t>
          </a:r>
          <a:endParaRPr lang="en-US" sz="1500" kern="1200" dirty="0"/>
        </a:p>
      </dsp:txBody>
      <dsp:txXfrm>
        <a:off x="3457283" y="286342"/>
        <a:ext cx="1515247" cy="540811"/>
      </dsp:txXfrm>
    </dsp:sp>
    <dsp:sp modelId="{F6AC2353-F426-4B42-B820-544302CD423F}">
      <dsp:nvSpPr>
        <dsp:cNvPr id="0" name=""/>
        <dsp:cNvSpPr/>
      </dsp:nvSpPr>
      <dsp:spPr>
        <a:xfrm>
          <a:off x="3457283" y="827153"/>
          <a:ext cx="1515247" cy="14823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Customize Templates</a:t>
          </a:r>
          <a:endParaRPr lang="en-US" sz="1500" kern="1200" dirty="0"/>
        </a:p>
        <a:p>
          <a:pPr marL="114300" lvl="1" indent="-114300" algn="l" defTabSz="666750" rtl="0">
            <a:lnSpc>
              <a:spcPct val="90000"/>
            </a:lnSpc>
            <a:spcBef>
              <a:spcPct val="0"/>
            </a:spcBef>
            <a:spcAft>
              <a:spcPct val="15000"/>
            </a:spcAft>
            <a:buChar char="••"/>
          </a:pPr>
          <a:r>
            <a:rPr lang="en-US" sz="1500" kern="1200" dirty="0" smtClean="0"/>
            <a:t>Use flow variables and loops</a:t>
          </a:r>
          <a:endParaRPr lang="en-US" sz="1500" kern="1200" dirty="0"/>
        </a:p>
      </dsp:txBody>
      <dsp:txXfrm>
        <a:off x="3457283" y="827153"/>
        <a:ext cx="1515247" cy="1482300"/>
      </dsp:txXfrm>
    </dsp:sp>
    <dsp:sp modelId="{BFB086C0-827C-4F45-B3DB-AC8C0A820D92}">
      <dsp:nvSpPr>
        <dsp:cNvPr id="0" name=""/>
        <dsp:cNvSpPr/>
      </dsp:nvSpPr>
      <dsp:spPr>
        <a:xfrm>
          <a:off x="5184664" y="286342"/>
          <a:ext cx="1515247" cy="540811"/>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en-US" sz="1500" kern="1200" dirty="0" smtClean="0"/>
            <a:t>Users</a:t>
          </a:r>
          <a:endParaRPr lang="en-US" sz="1500" kern="1200" dirty="0"/>
        </a:p>
      </dsp:txBody>
      <dsp:txXfrm>
        <a:off x="5184664" y="286342"/>
        <a:ext cx="1515247" cy="540811"/>
      </dsp:txXfrm>
    </dsp:sp>
    <dsp:sp modelId="{051699EA-D4E0-C243-BF57-14B3615FCF38}">
      <dsp:nvSpPr>
        <dsp:cNvPr id="0" name=""/>
        <dsp:cNvSpPr/>
      </dsp:nvSpPr>
      <dsp:spPr>
        <a:xfrm>
          <a:off x="5184664" y="827153"/>
          <a:ext cx="1515247" cy="148230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Select and use templates</a:t>
          </a:r>
          <a:endParaRPr lang="en-US" sz="1500" kern="1200" dirty="0"/>
        </a:p>
        <a:p>
          <a:pPr marL="114300" lvl="1" indent="-114300" algn="l" defTabSz="666750" rtl="0">
            <a:lnSpc>
              <a:spcPct val="90000"/>
            </a:lnSpc>
            <a:spcBef>
              <a:spcPct val="0"/>
            </a:spcBef>
            <a:spcAft>
              <a:spcPct val="15000"/>
            </a:spcAft>
            <a:buChar char="••"/>
          </a:pPr>
          <a:r>
            <a:rPr lang="en-US" sz="1500" kern="1200" dirty="0" smtClean="0"/>
            <a:t>Be happy!</a:t>
          </a:r>
          <a:endParaRPr lang="en-US" sz="1500" kern="1200" dirty="0"/>
        </a:p>
      </dsp:txBody>
      <dsp:txXfrm>
        <a:off x="5184664" y="827153"/>
        <a:ext cx="1515247" cy="14823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1F287-7428-FB43-8065-4913AA2EB33C}" type="datetimeFigureOut">
              <a:rPr lang="en-US" smtClean="0"/>
              <a:pPr/>
              <a:t>10/8/10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37EE6F-2326-3946-8981-05EF26CAF6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Fight against paradigm,</a:t>
            </a:r>
            <a:r>
              <a:rPr lang="en-US" baseline="0" dirty="0" smtClean="0"/>
              <a:t> by creating solutions for dm which everyone is able to use.</a:t>
            </a:r>
            <a:endParaRPr lang="en-US" dirty="0"/>
          </a:p>
        </p:txBody>
      </p:sp>
      <p:sp>
        <p:nvSpPr>
          <p:cNvPr id="4" name="Slide Number Placeholder 3"/>
          <p:cNvSpPr>
            <a:spLocks noGrp="1"/>
          </p:cNvSpPr>
          <p:nvPr>
            <p:ph type="sldNum" sz="quarter" idx="10"/>
          </p:nvPr>
        </p:nvSpPr>
        <p:spPr/>
        <p:txBody>
          <a:bodyPr/>
          <a:lstStyle/>
          <a:p>
            <a:fld id="{FD37EE6F-2326-3946-8981-05EF26CAF6F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Short demo: </a:t>
            </a:r>
            <a:r>
              <a:rPr lang="en-US" dirty="0" err="1" smtClean="0"/>
              <a:t>ldchem</a:t>
            </a:r>
            <a:r>
              <a:rPr lang="en-US" dirty="0" smtClean="0"/>
              <a:t>: example:</a:t>
            </a:r>
            <a:r>
              <a:rPr lang="en-US" baseline="0" dirty="0" smtClean="0"/>
              <a:t> add </a:t>
            </a:r>
            <a:r>
              <a:rPr lang="en-US" baseline="0" dirty="0" err="1" smtClean="0"/>
              <a:t>cv</a:t>
            </a:r>
            <a:r>
              <a:rPr lang="en-US" baseline="0" dirty="0" smtClean="0"/>
              <a:t> for cells and add </a:t>
            </a:r>
            <a:r>
              <a:rPr lang="en-US" baseline="0" dirty="0" err="1" smtClean="0"/>
              <a:t>barbplot</a:t>
            </a:r>
            <a:r>
              <a:rPr lang="en-US" baseline="0" dirty="0" smtClean="0"/>
              <a:t> for it</a:t>
            </a:r>
            <a:endParaRPr lang="en-US" dirty="0" smtClean="0"/>
          </a:p>
          <a:p>
            <a:r>
              <a:rPr lang="en-US" dirty="0" smtClean="0"/>
              <a:t>Make clear the difference to excel</a:t>
            </a:r>
            <a:endParaRPr lang="en-US" dirty="0"/>
          </a:p>
        </p:txBody>
      </p:sp>
      <p:sp>
        <p:nvSpPr>
          <p:cNvPr id="4" name="Slide Number Placeholder 3"/>
          <p:cNvSpPr>
            <a:spLocks noGrp="1"/>
          </p:cNvSpPr>
          <p:nvPr>
            <p:ph type="sldNum" sz="quarter" idx="10"/>
          </p:nvPr>
        </p:nvSpPr>
        <p:spPr/>
        <p:txBody>
          <a:bodyPr/>
          <a:lstStyle/>
          <a:p>
            <a:fld id="{FD37EE6F-2326-3946-8981-05EF26CAF6F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p>
          <a:p>
            <a:r>
              <a:rPr lang="en-US" dirty="0" smtClean="0"/>
              <a:t>Make two</a:t>
            </a:r>
            <a:r>
              <a:rPr lang="en-US" baseline="0" dirty="0" smtClean="0"/>
              <a:t> plots and show how the scripting embeds into a flow (use </a:t>
            </a:r>
            <a:r>
              <a:rPr lang="en-US" baseline="0" dirty="0" err="1" smtClean="0"/>
              <a:t>alnylam</a:t>
            </a:r>
            <a:r>
              <a:rPr lang="en-US" baseline="0" dirty="0" smtClean="0"/>
              <a:t>-project as an example </a:t>
            </a:r>
            <a:r>
              <a:rPr lang="en-US" baseline="0" dirty="0" err="1" smtClean="0">
                <a:sym typeface="Wingdings"/>
              </a:rPr>
              <a:t></a:t>
            </a:r>
            <a:r>
              <a:rPr lang="en-US" baseline="0" dirty="0" smtClean="0">
                <a:sym typeface="Wingdings"/>
              </a:rPr>
              <a:t> </a:t>
            </a:r>
            <a:r>
              <a:rPr lang="en-US" baseline="0" dirty="0" err="1" smtClean="0">
                <a:sym typeface="Wingdings"/>
              </a:rPr>
              <a:t>boxplot</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809A09-F030-C646-9557-294F30D8710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Pareto-principle 80 :20</a:t>
            </a:r>
            <a:r>
              <a:rPr lang="en-US" baseline="0" dirty="0" smtClean="0"/>
              <a:t> examples: 80 </a:t>
            </a:r>
            <a:r>
              <a:rPr lang="en-US" baseline="0" dirty="0" err="1" smtClean="0"/>
              <a:t>ui</a:t>
            </a:r>
            <a:r>
              <a:rPr lang="en-US" baseline="0" dirty="0" smtClean="0"/>
              <a:t> is sufficient (given a well-designed set of templates), but for 20% of problems  </a:t>
            </a:r>
            <a:r>
              <a:rPr lang="en-US" baseline="0" dirty="0" smtClean="0">
                <a:sym typeface="Wingdings"/>
              </a:rPr>
              <a:t> custom solution necessary</a:t>
            </a:r>
            <a:endParaRPr lang="en-US" dirty="0"/>
          </a:p>
        </p:txBody>
      </p:sp>
      <p:sp>
        <p:nvSpPr>
          <p:cNvPr id="4" name="Slide Number Placeholder 3"/>
          <p:cNvSpPr>
            <a:spLocks noGrp="1"/>
          </p:cNvSpPr>
          <p:nvPr>
            <p:ph type="sldNum" sz="quarter" idx="10"/>
          </p:nvPr>
        </p:nvSpPr>
        <p:spPr/>
        <p:txBody>
          <a:bodyPr/>
          <a:lstStyle/>
          <a:p>
            <a:fld id="{D7809A09-F030-C646-9557-294F30D8710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a:t>
            </a:r>
            <a:r>
              <a:rPr lang="en-US" baseline="0" dirty="0" smtClean="0"/>
              <a:t> chart starting with the users</a:t>
            </a:r>
          </a:p>
          <a:p>
            <a:endParaRPr lang="en-US" baseline="0" dirty="0" smtClean="0"/>
          </a:p>
          <a:p>
            <a:r>
              <a:rPr lang="en-US" baseline="0" dirty="0" smtClean="0"/>
              <a:t>Why not python </a:t>
            </a:r>
            <a:r>
              <a:rPr lang="en-US" baseline="0" dirty="0" err="1" smtClean="0">
                <a:sym typeface="Wingdings"/>
              </a:rPr>
              <a:t></a:t>
            </a:r>
            <a:r>
              <a:rPr lang="en-US" baseline="0" dirty="0" smtClean="0">
                <a:sym typeface="Wingdings"/>
              </a:rPr>
              <a:t> </a:t>
            </a:r>
            <a:r>
              <a:rPr lang="en-US" baseline="0" dirty="0" err="1" smtClean="0">
                <a:sym typeface="Wingdings"/>
              </a:rPr>
              <a:t>Jepp</a:t>
            </a:r>
            <a:r>
              <a:rPr lang="en-US" baseline="0" dirty="0" smtClean="0">
                <a:sym typeface="Wingdings"/>
              </a:rPr>
              <a:t> integration, but not mature enough</a:t>
            </a:r>
            <a:endParaRPr lang="en-US" dirty="0"/>
          </a:p>
        </p:txBody>
      </p:sp>
      <p:sp>
        <p:nvSpPr>
          <p:cNvPr id="4" name="Slide Number Placeholder 3"/>
          <p:cNvSpPr>
            <a:spLocks noGrp="1"/>
          </p:cNvSpPr>
          <p:nvPr>
            <p:ph type="sldNum" sz="quarter" idx="10"/>
          </p:nvPr>
        </p:nvSpPr>
        <p:spPr/>
        <p:txBody>
          <a:bodyPr/>
          <a:lstStyle/>
          <a:p>
            <a:fld id="{FD37EE6F-2326-3946-8981-05EF26CAF6F5}"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a basic R-integration</a:t>
            </a:r>
            <a:r>
              <a:rPr lang="en-US" baseline="0" dirty="0" smtClean="0"/>
              <a:t> but R seems so central that we’ve created a much more powerful one</a:t>
            </a:r>
            <a:endParaRPr lang="en-US" dirty="0"/>
          </a:p>
        </p:txBody>
      </p:sp>
      <p:sp>
        <p:nvSpPr>
          <p:cNvPr id="4" name="Slide Number Placeholder 3"/>
          <p:cNvSpPr>
            <a:spLocks noGrp="1"/>
          </p:cNvSpPr>
          <p:nvPr>
            <p:ph type="sldNum" sz="quarter" idx="10"/>
          </p:nvPr>
        </p:nvSpPr>
        <p:spPr/>
        <p:txBody>
          <a:bodyPr/>
          <a:lstStyle/>
          <a:p>
            <a:fld id="{FD37EE6F-2326-3946-8981-05EF26CAF6F5}"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Cf</a:t>
            </a:r>
            <a:r>
              <a:rPr lang="en-US" dirty="0" smtClean="0"/>
              <a:t> optional </a:t>
            </a:r>
            <a:r>
              <a:rPr lang="en-US" dirty="0" err="1" smtClean="0"/>
              <a:t>inputsL</a:t>
            </a:r>
            <a:r>
              <a:rPr lang="en-US" dirty="0" smtClean="0"/>
              <a:t>:</a:t>
            </a:r>
            <a:r>
              <a:rPr lang="en-US" baseline="0" dirty="0" smtClean="0"/>
              <a:t> </a:t>
            </a:r>
            <a:r>
              <a:rPr lang="en-US" dirty="0" smtClean="0"/>
              <a:t> (which should be the second one to give a cleaner workflow picture)</a:t>
            </a:r>
            <a:endParaRPr lang="en-US" dirty="0"/>
          </a:p>
        </p:txBody>
      </p:sp>
      <p:sp>
        <p:nvSpPr>
          <p:cNvPr id="4" name="Slide Number Placeholder 3"/>
          <p:cNvSpPr>
            <a:spLocks noGrp="1"/>
          </p:cNvSpPr>
          <p:nvPr>
            <p:ph type="sldNum" sz="quarter" idx="10"/>
          </p:nvPr>
        </p:nvSpPr>
        <p:spPr/>
        <p:txBody>
          <a:bodyPr/>
          <a:lstStyle/>
          <a:p>
            <a:fld id="{FD37EE6F-2326-3946-8981-05EF26CAF6F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A3D1EF-4CC0-3042-9D55-4B42047BA935}" type="datetimeFigureOut">
              <a:rPr lang="en-US" smtClean="0"/>
              <a:pPr/>
              <a:t>10/8/10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3D1EF-4CC0-3042-9D55-4B42047BA935}" type="datetimeFigureOut">
              <a:rPr lang="en-US" smtClean="0"/>
              <a:pPr/>
              <a:t>10/8/10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3D1EF-4CC0-3042-9D55-4B42047BA935}" type="datetimeFigureOut">
              <a:rPr lang="en-US" smtClean="0"/>
              <a:pPr/>
              <a:t>10/8/10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A3D1EF-4CC0-3042-9D55-4B42047BA935}" type="datetimeFigureOut">
              <a:rPr lang="en-US" smtClean="0"/>
              <a:pPr/>
              <a:t>10/8/10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A3D1EF-4CC0-3042-9D55-4B42047BA935}" type="datetimeFigureOut">
              <a:rPr lang="en-US" smtClean="0"/>
              <a:pPr/>
              <a:t>10/8/10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A3D1EF-4CC0-3042-9D55-4B42047BA935}" type="datetimeFigureOut">
              <a:rPr lang="en-US" smtClean="0"/>
              <a:pPr/>
              <a:t>10/8/10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A3D1EF-4CC0-3042-9D55-4B42047BA935}" type="datetimeFigureOut">
              <a:rPr lang="en-US" smtClean="0"/>
              <a:pPr/>
              <a:t>10/8/10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A3D1EF-4CC0-3042-9D55-4B42047BA935}" type="datetimeFigureOut">
              <a:rPr lang="en-US" smtClean="0"/>
              <a:pPr/>
              <a:t>10/8/10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3D1EF-4CC0-3042-9D55-4B42047BA935}" type="datetimeFigureOut">
              <a:rPr lang="en-US" smtClean="0"/>
              <a:pPr/>
              <a:t>10/8/10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3D1EF-4CC0-3042-9D55-4B42047BA935}" type="datetimeFigureOut">
              <a:rPr lang="en-US" smtClean="0"/>
              <a:pPr/>
              <a:t>10/8/10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A3D1EF-4CC0-3042-9D55-4B42047BA935}" type="datetimeFigureOut">
              <a:rPr lang="en-US" smtClean="0"/>
              <a:pPr/>
              <a:t>10/8/10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5F0DB-2225-564A-A0F3-EC368FE099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3D1EF-4CC0-3042-9D55-4B42047BA935}" type="datetimeFigureOut">
              <a:rPr lang="en-US" smtClean="0"/>
              <a:pPr/>
              <a:t>10/8/10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5F0DB-2225-564A-A0F3-EC368FE099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4" Type="http://schemas.openxmlformats.org/officeDocument/2006/relationships/diagramQuickStyle" Target="../diagrams/quickStyle1.xml"/><Relationship Id="rId5" Type="http://schemas.openxmlformats.org/officeDocument/2006/relationships/diagramColors" Target="../diagrams/colors1.xml"/><Relationship Id="rId7"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diagramData" Target="../diagrams/data1.xml"/><Relationship Id="rId9" Type="http://schemas.openxmlformats.org/officeDocument/2006/relationships/image" Target="../media/image4.png"/><Relationship Id="rId3" Type="http://schemas.openxmlformats.org/officeDocument/2006/relationships/diagramLayout" Target="../diagrams/layout1.xml"/><Relationship Id="rId6" Type="http://schemas.microsoft.com/office/2007/relationships/diagramDrawing" Target="../diagrams/drawing1.xml"/></Relationships>
</file>

<file path=ppt/slides/_rels/slide4.xml.rels><?xml version="1.0" encoding="UTF-8" standalone="yes"?>
<Relationships xmlns="http://schemas.openxmlformats.org/package/2006/relationships"><Relationship Id="rId6"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diagramLayout" Target="../diagrams/layout2.xml"/><Relationship Id="rId5" Type="http://schemas.openxmlformats.org/officeDocument/2006/relationships/diagramQuickStyle" Target="../diagrams/quickStyle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2.xml"/><Relationship Id="rId6" Type="http://schemas.openxmlformats.org/officeDocument/2006/relationships/diagramColors" Target="../diagrams/colors2.xml"/></Relationships>
</file>

<file path=ppt/slides/_rels/slide8.xml.rels><?xml version="1.0" encoding="UTF-8" standalone="yes"?>
<Relationships xmlns="http://schemas.openxmlformats.org/package/2006/relationships"><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Scripting with Knime</a:t>
            </a:r>
            <a:endParaRPr lang="en-US" dirty="0"/>
          </a:p>
        </p:txBody>
      </p:sp>
      <p:sp>
        <p:nvSpPr>
          <p:cNvPr id="3" name="Subtitle 2"/>
          <p:cNvSpPr>
            <a:spLocks noGrp="1"/>
          </p:cNvSpPr>
          <p:nvPr>
            <p:ph type="subTitle" idx="1"/>
          </p:nvPr>
        </p:nvSpPr>
        <p:spPr/>
        <p:txBody>
          <a:bodyPr/>
          <a:lstStyle/>
          <a:p>
            <a:r>
              <a:rPr lang="en-US" i="1" dirty="0" smtClean="0"/>
              <a:t>Development Notes</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not make sense for groovy</a:t>
            </a:r>
          </a:p>
          <a:p>
            <a:r>
              <a:rPr lang="en-US" dirty="0" smtClean="0"/>
              <a:t>Matlab not in use enough</a:t>
            </a:r>
          </a:p>
          <a:p>
            <a:r>
              <a:rPr lang="en-US" dirty="0" err="1" smtClean="0"/>
              <a:t>GenericR</a:t>
            </a:r>
            <a:r>
              <a:rPr lang="en-US" dirty="0" smtClean="0"/>
              <a:t> will be used for special tasks as it completely diminishes Knime to become a user interface</a:t>
            </a:r>
          </a:p>
          <a:p>
            <a:endParaRPr lang="en-US" dirty="0" smtClean="0"/>
          </a:p>
          <a:p>
            <a:r>
              <a:rPr lang="en-US" dirty="0" smtClean="0"/>
              <a:t>Idea: don’t pass just data-frames between nodes but arbitrary objects</a:t>
            </a:r>
          </a:p>
          <a:p>
            <a:r>
              <a:rPr lang="en-US" dirty="0" smtClean="0"/>
              <a:t>This would also allow for function definitions to be passed between nodes </a:t>
            </a:r>
          </a:p>
          <a:p>
            <a:r>
              <a:rPr lang="en-US" dirty="0" smtClean="0"/>
              <a:t>Similar attempts: Galaxy, </a:t>
            </a:r>
            <a:r>
              <a:rPr lang="en-US" dirty="0" err="1" smtClean="0"/>
              <a:t>RevoDeployR</a:t>
            </a:r>
            <a:r>
              <a:rPr lang="en-US" dirty="0" smtClean="0"/>
              <a:t>, </a:t>
            </a:r>
            <a:r>
              <a:rPr lang="en-US" dirty="0" err="1" smtClean="0"/>
              <a:t>RapidMiner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persist generic R-objects?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Not easily (Java) serializable because REXP instance might have links to R</a:t>
            </a:r>
          </a:p>
          <a:p>
            <a:r>
              <a:rPr lang="en-US" dirty="0" smtClean="0"/>
              <a:t>Save the output R object using R’s persistence mechanism </a:t>
            </a:r>
            <a:r>
              <a:rPr lang="en-US" dirty="0" smtClean="0">
                <a:sym typeface="Wingdings"/>
              </a:rPr>
              <a:t> transfer to Knime save as node data  send to R when required as input</a:t>
            </a:r>
          </a:p>
          <a:p>
            <a:endParaRPr lang="en-US" dirty="0" smtClean="0">
              <a:sym typeface="Wingdings"/>
            </a:endParaRPr>
          </a:p>
          <a:p>
            <a:r>
              <a:rPr lang="en-US" dirty="0" smtClean="0">
                <a:sym typeface="Wingdings"/>
              </a:rPr>
              <a:t>Pro/Con: Java serialization seems cleaner, but R persistence is likely to be faster (because it does not require 2 additional Java-R conversion steps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nodes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Explicit cast nodes give more cluttered workflows but should be cleaner from a conceptual point</a:t>
            </a:r>
          </a:p>
          <a:p>
            <a:pPr marL="971550" lvl="1" indent="-514350">
              <a:buFont typeface="+mj-lt"/>
              <a:buAutoNum type="arabicPeriod"/>
            </a:pPr>
            <a:r>
              <a:rPr lang="en-US" dirty="0" smtClean="0"/>
              <a:t>"Cast to R" given a table as input</a:t>
            </a:r>
          </a:p>
          <a:p>
            <a:pPr marL="971550" lvl="1" indent="-514350">
              <a:buFont typeface="+mj-lt"/>
              <a:buAutoNum type="arabicPeriod"/>
            </a:pPr>
            <a:r>
              <a:rPr lang="en-US" dirty="0" smtClean="0"/>
              <a:t>”Coerce to table" (given a generic R object)</a:t>
            </a:r>
          </a:p>
          <a:p>
            <a:pPr marL="971550" lvl="1" indent="-514350">
              <a:buFont typeface="+mj-lt"/>
              <a:buAutoNum type="arabicPeriod"/>
            </a:pPr>
            <a:r>
              <a:rPr lang="en-US" dirty="0" smtClean="0"/>
              <a:t>"R snippet" (generic R in an out)</a:t>
            </a:r>
          </a:p>
          <a:p>
            <a:pPr marL="971550" lvl="1" indent="-514350">
              <a:buFont typeface="+mj-lt"/>
              <a:buAutoNum type="arabicPeriod"/>
            </a:pPr>
            <a:r>
              <a:rPr lang="en-US" dirty="0" smtClean="0"/>
              <a:t>"R-Plot" Plot a generic R input</a:t>
            </a:r>
          </a:p>
          <a:p>
            <a:pPr marL="514350" indent="-514350"/>
            <a:r>
              <a:rPr lang="en-US" dirty="0" smtClean="0"/>
              <a:t>The processing node should have one or two optional inputs</a:t>
            </a:r>
          </a:p>
          <a:p>
            <a:pPr marL="514350" indent="-514350"/>
            <a:r>
              <a:rPr lang="en-US" dirty="0" smtClean="0"/>
              <a:t>The plotting node should share as much as possible with the non-generic "R-Plot" node.</a:t>
            </a:r>
            <a:br>
              <a:rPr lang="en-US" dirty="0" smtClean="0"/>
            </a:br>
            <a:r>
              <a:rPr lang="en-US" dirty="0" smtClean="0"/>
              <a:t>Just the snippet node and the plotting node need an own </a:t>
            </a:r>
            <a:r>
              <a:rPr lang="en-US" dirty="0" err="1" smtClean="0"/>
              <a:t>Rtifactory</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Typed input/outputs</a:t>
            </a:r>
            <a:endParaRPr lang="en-US" dirty="0"/>
          </a:p>
        </p:txBody>
      </p:sp>
      <p:sp>
        <p:nvSpPr>
          <p:cNvPr id="3" name="Content Placeholder 2"/>
          <p:cNvSpPr>
            <a:spLocks noGrp="1"/>
          </p:cNvSpPr>
          <p:nvPr>
            <p:ph idx="1"/>
          </p:nvPr>
        </p:nvSpPr>
        <p:spPr/>
        <p:txBody>
          <a:bodyPr/>
          <a:lstStyle/>
          <a:p>
            <a:r>
              <a:rPr lang="en-US" dirty="0" smtClean="0"/>
              <a:t>Assign types to persistent data objects </a:t>
            </a:r>
          </a:p>
          <a:p>
            <a:r>
              <a:rPr lang="en-US" dirty="0" smtClean="0"/>
              <a:t>Could be inferred from data itself </a:t>
            </a:r>
            <a:r>
              <a:rPr lang="en-US" dirty="0" smtClean="0">
                <a:sym typeface="Wingdings"/>
              </a:rPr>
              <a:t> R ‘class’ attribute</a:t>
            </a:r>
            <a:endParaRPr lang="en-US" dirty="0" smtClean="0"/>
          </a:p>
          <a:p>
            <a:r>
              <a:rPr lang="en-US" dirty="0" smtClean="0"/>
              <a:t>Could be defined in the template (as done for </a:t>
            </a:r>
            <a:r>
              <a:rPr lang="en-US" dirty="0" err="1" smtClean="0"/>
              <a:t>RevoDeployR</a:t>
            </a:r>
            <a:r>
              <a:rPr lang="en-US" dirty="0" smtClean="0"/>
              <a:t>, or galaxy)</a:t>
            </a:r>
          </a:p>
          <a:p>
            <a:r>
              <a:rPr lang="en-US" dirty="0" err="1" smtClean="0"/>
              <a:t>Priority:Low</a:t>
            </a: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3014987" y="5026122"/>
            <a:ext cx="5671813" cy="165139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ToDos</a:t>
            </a:r>
            <a:endParaRPr lang="en-US" dirty="0"/>
          </a:p>
        </p:txBody>
      </p:sp>
      <p:sp>
        <p:nvSpPr>
          <p:cNvPr id="3" name="Content Placeholder 2"/>
          <p:cNvSpPr>
            <a:spLocks noGrp="1"/>
          </p:cNvSpPr>
          <p:nvPr>
            <p:ph idx="1"/>
          </p:nvPr>
        </p:nvSpPr>
        <p:spPr/>
        <p:txBody>
          <a:bodyPr>
            <a:normAutofit/>
          </a:bodyPr>
          <a:lstStyle/>
          <a:p>
            <a:pPr marL="514350" indent="-514350">
              <a:buClr>
                <a:srgbClr val="008000"/>
              </a:buClr>
              <a:buFont typeface="+mj-lt"/>
              <a:buAutoNum type="arabicPeriod"/>
            </a:pPr>
            <a:r>
              <a:rPr lang="en-US" dirty="0" smtClean="0">
                <a:solidFill>
                  <a:srgbClr val="008000"/>
                </a:solidFill>
              </a:rPr>
              <a:t>Generic port</a:t>
            </a:r>
          </a:p>
          <a:p>
            <a:pPr marL="514350" indent="-514350">
              <a:buFont typeface="+mj-lt"/>
              <a:buAutoNum type="arabicPeriod"/>
            </a:pPr>
            <a:r>
              <a:rPr lang="en-US" dirty="0" smtClean="0">
                <a:solidFill>
                  <a:srgbClr val="008000"/>
                </a:solidFill>
              </a:rPr>
              <a:t>Persistence mechanism</a:t>
            </a:r>
          </a:p>
          <a:p>
            <a:pPr marL="514350" indent="-514350">
              <a:buFont typeface="+mj-lt"/>
              <a:buAutoNum type="arabicPeriod"/>
            </a:pPr>
            <a:r>
              <a:rPr lang="en-US" dirty="0" err="1" smtClean="0">
                <a:solidFill>
                  <a:srgbClr val="008000"/>
                </a:solidFill>
              </a:rPr>
              <a:t>OpenInR</a:t>
            </a:r>
            <a:r>
              <a:rPr lang="en-US" dirty="0" smtClean="0">
                <a:solidFill>
                  <a:srgbClr val="008000"/>
                </a:solidFill>
              </a:rPr>
              <a:t> Generic</a:t>
            </a:r>
          </a:p>
          <a:p>
            <a:pPr marL="514350" indent="-514350">
              <a:buFont typeface="+mj-lt"/>
              <a:buAutoNum type="arabicPeriod"/>
            </a:pPr>
            <a:r>
              <a:rPr lang="en-US" dirty="0" smtClean="0">
                <a:solidFill>
                  <a:srgbClr val="008000"/>
                </a:solidFill>
              </a:rPr>
              <a:t>Cast nodes</a:t>
            </a:r>
          </a:p>
          <a:p>
            <a:pPr marL="514350" indent="-514350">
              <a:buFont typeface="+mj-lt"/>
              <a:buAutoNum type="arabicPeriod"/>
            </a:pPr>
            <a:r>
              <a:rPr lang="en-US" dirty="0" smtClean="0">
                <a:solidFill>
                  <a:srgbClr val="008000"/>
                </a:solidFill>
              </a:rPr>
              <a:t>Plot node</a:t>
            </a:r>
          </a:p>
          <a:p>
            <a:pPr marL="514350" indent="-514350">
              <a:buFont typeface="+mj-lt"/>
              <a:buAutoNum type="arabicPeriod"/>
            </a:pPr>
            <a:r>
              <a:rPr lang="en-US" dirty="0" smtClean="0">
                <a:solidFill>
                  <a:srgbClr val="008000"/>
                </a:solidFill>
              </a:rPr>
              <a:t>Deploy some templates as Knime-nodes</a:t>
            </a:r>
          </a:p>
          <a:p>
            <a:pPr marL="514350" indent="-514350">
              <a:buFont typeface="+mj-lt"/>
              <a:buAutoNum type="arabicPeriod"/>
            </a:pPr>
            <a:r>
              <a:rPr lang="en-US" dirty="0" smtClean="0"/>
              <a:t>Speed up </a:t>
            </a:r>
            <a:r>
              <a:rPr lang="en-US" dirty="0" err="1" smtClean="0"/>
              <a:t>Knime</a:t>
            </a:r>
            <a:r>
              <a:rPr lang="en-US" dirty="0" err="1" smtClean="0">
                <a:sym typeface="Wingdings"/>
              </a:rPr>
              <a:t>R</a:t>
            </a:r>
            <a:r>
              <a:rPr lang="en-US" dirty="0" smtClean="0">
                <a:sym typeface="Wingdings"/>
              </a:rPr>
              <a:t> Conversion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requirements</a:t>
            </a:r>
            <a:endParaRPr lang="en-US" dirty="0"/>
          </a:p>
        </p:txBody>
      </p:sp>
      <p:sp>
        <p:nvSpPr>
          <p:cNvPr id="3" name="Content Placeholder 2"/>
          <p:cNvSpPr>
            <a:spLocks noGrp="1"/>
          </p:cNvSpPr>
          <p:nvPr>
            <p:ph idx="1"/>
          </p:nvPr>
        </p:nvSpPr>
        <p:spPr/>
        <p:txBody>
          <a:bodyPr/>
          <a:lstStyle/>
          <a:p>
            <a:r>
              <a:rPr lang="en-US" dirty="0" smtClean="0"/>
              <a:t>The current scripting system should support nodes with Knime-native UI and some generic mechanism to push the </a:t>
            </a:r>
            <a:r>
              <a:rPr lang="en-US" dirty="0" err="1" smtClean="0"/>
              <a:t>config</a:t>
            </a:r>
            <a:r>
              <a:rPr lang="en-US" dirty="0" smtClean="0"/>
              <a:t> to R</a:t>
            </a:r>
          </a:p>
          <a:p>
            <a:pPr lvl="1"/>
            <a:r>
              <a:rPr lang="en-US" dirty="0" smtClean="0"/>
              <a:t>Why: To allow conditional attributes, and to allow the reuse of existing UI elements in Knime</a:t>
            </a:r>
          </a:p>
          <a:p>
            <a:pPr lvl="1"/>
            <a:r>
              <a:rPr lang="en-US" dirty="0" smtClean="0"/>
              <a:t>Required for generic </a:t>
            </a:r>
            <a:r>
              <a:rPr lang="en-US" dirty="0" err="1" smtClean="0"/>
              <a:t>barplot</a:t>
            </a:r>
            <a:r>
              <a:rPr lang="en-US" dirty="0" smtClean="0"/>
              <a:t> &amp; Alexis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Template sensitive table conversion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Instead of pushing the complete table just the columns according to the </a:t>
            </a:r>
            <a:r>
              <a:rPr lang="en-US" dirty="0" err="1" smtClean="0"/>
              <a:t>config</a:t>
            </a:r>
            <a:r>
              <a:rPr lang="en-US" dirty="0" smtClean="0"/>
              <a:t> should be transferred to R and back</a:t>
            </a:r>
          </a:p>
          <a:p>
            <a:r>
              <a:rPr lang="en-US" dirty="0" smtClean="0"/>
              <a:t>Entry point: pass list of required columns to </a:t>
            </a:r>
            <a:r>
              <a:rPr lang="en-US" dirty="0" err="1" smtClean="0"/>
              <a:t>Rutils.convertInputs</a:t>
            </a:r>
            <a:r>
              <a:rPr lang="en-US" dirty="0" smtClean="0"/>
              <a:t> and skip columns Rutils.convert2RList</a:t>
            </a:r>
          </a:p>
          <a:p>
            <a:r>
              <a:rPr lang="en-US" dirty="0" smtClean="0"/>
              <a:t>Needs to be optional</a:t>
            </a:r>
          </a:p>
          <a:p>
            <a:pPr lvl="1"/>
            <a:r>
              <a:rPr lang="en-US" dirty="0" smtClean="0"/>
              <a:t>In place replacements should work without by simply overriding existing columns</a:t>
            </a:r>
          </a:p>
          <a:p>
            <a:pPr lvl="1"/>
            <a:r>
              <a:rPr lang="en-US" dirty="0" smtClean="0"/>
              <a:t>Complete table transformations  (irrespective of the template </a:t>
            </a:r>
            <a:r>
              <a:rPr lang="en-US" dirty="0" err="1" smtClean="0"/>
              <a:t>config</a:t>
            </a:r>
            <a:r>
              <a:rPr lang="en-US" dirty="0" smtClean="0"/>
              <a:t>) would not work any longer</a:t>
            </a:r>
          </a:p>
          <a:p>
            <a:r>
              <a:rPr lang="en-US" dirty="0" smtClean="0"/>
              <a:t>Results of script should be attached to existing data-frame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 support for configure for natively deployed templates</a:t>
            </a:r>
            <a:endParaRPr lang="en-US" dirty="0"/>
          </a:p>
        </p:txBody>
      </p:sp>
      <p:sp>
        <p:nvSpPr>
          <p:cNvPr id="3" name="Content Placeholder 2"/>
          <p:cNvSpPr>
            <a:spLocks noGrp="1"/>
          </p:cNvSpPr>
          <p:nvPr>
            <p:ph idx="1"/>
          </p:nvPr>
        </p:nvSpPr>
        <p:spPr/>
        <p:txBody>
          <a:bodyPr/>
          <a:lstStyle/>
          <a:p>
            <a:r>
              <a:rPr lang="en-US" dirty="0" smtClean="0"/>
              <a:t>Needs to be defined for each template individually</a:t>
            </a:r>
          </a:p>
          <a:p>
            <a:r>
              <a:rPr lang="en-US" dirty="0" smtClean="0"/>
              <a:t>Could be eased by utility methods like</a:t>
            </a:r>
          </a:p>
          <a:p>
            <a:pPr lvl="1"/>
            <a:r>
              <a:rPr lang="en-US" dirty="0" err="1" smtClean="0"/>
              <a:t>appendSuffix(List</a:t>
            </a:r>
            <a:r>
              <a:rPr lang="en-US" dirty="0" smtClean="0"/>
              <a:t>&lt;String&gt;)</a:t>
            </a:r>
          </a:p>
          <a:p>
            <a:pPr lvl="1"/>
            <a:r>
              <a:rPr lang="en-US" dirty="0" err="1" smtClean="0"/>
              <a:t>newTable(List</a:t>
            </a:r>
            <a:r>
              <a:rPr lang="en-US" dirty="0" smtClean="0"/>
              <a:t>&lt;String&gt;</a:t>
            </a:r>
          </a:p>
          <a:p>
            <a:pPr lvl="1"/>
            <a:r>
              <a:rPr lang="en-US" dirty="0" smtClean="0"/>
              <a:t>Etc.</a:t>
            </a:r>
          </a:p>
          <a:p>
            <a:r>
              <a:rPr lang="en-US" dirty="0" smtClean="0"/>
              <a:t>Evidentially, just a few lines should give a proper configure support for each template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Hardwired vs. softwired template nodes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HW: </a:t>
            </a:r>
          </a:p>
          <a:p>
            <a:pPr lvl="1"/>
            <a:r>
              <a:rPr lang="en-US" dirty="0" smtClean="0"/>
              <a:t>Nodes will pick up the latest version of the node</a:t>
            </a:r>
            <a:r>
              <a:rPr lang="en-US" dirty="0" smtClean="0"/>
              <a:t>-template from the jar on </a:t>
            </a:r>
            <a:r>
              <a:rPr lang="en-US" dirty="0" smtClean="0"/>
              <a:t>restart</a:t>
            </a:r>
          </a:p>
          <a:p>
            <a:pPr lvl="1"/>
            <a:r>
              <a:rPr lang="en-US" dirty="0" smtClean="0"/>
              <a:t>The edit template button</a:t>
            </a:r>
            <a:r>
              <a:rPr lang="en-US" dirty="0" smtClean="0"/>
              <a:t> is disabled</a:t>
            </a:r>
          </a:p>
          <a:p>
            <a:pPr lvl="1"/>
            <a:r>
              <a:rPr lang="en-US" dirty="0" smtClean="0"/>
              <a:t>The node will use the hardwired version just if being linked to the template. If being unlinked the user still can change the script as desired.</a:t>
            </a:r>
            <a:endParaRPr lang="en-US" dirty="0" smtClean="0"/>
          </a:p>
          <a:p>
            <a:r>
              <a:rPr lang="en-US" dirty="0" smtClean="0"/>
              <a:t>Softwired</a:t>
            </a:r>
          </a:p>
          <a:p>
            <a:pPr lvl="1"/>
            <a:r>
              <a:rPr lang="en-US" dirty="0" smtClean="0"/>
              <a:t>The template is just loaded initially from the jar-rgg definition and is then decoupled from its source</a:t>
            </a:r>
            <a:endParaRPr lang="en-US" dirty="0" smtClean="0"/>
          </a:p>
          <a:p>
            <a:pPr lvl="1"/>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r>
              <a:rPr lang="en-US" dirty="0" err="1" smtClean="0"/>
              <a:t>RevoDeployR</a:t>
            </a:r>
            <a:endParaRPr lang="en-US" dirty="0"/>
          </a:p>
        </p:txBody>
      </p:sp>
      <p:sp>
        <p:nvSpPr>
          <p:cNvPr id="3" name="Content Placeholder 2"/>
          <p:cNvSpPr>
            <a:spLocks noGrp="1"/>
          </p:cNvSpPr>
          <p:nvPr>
            <p:ph idx="1"/>
          </p:nvPr>
        </p:nvSpPr>
        <p:spPr/>
        <p:txBody>
          <a:bodyPr/>
          <a:lstStyle/>
          <a:p>
            <a:r>
              <a:rPr lang="en-US" dirty="0" smtClean="0"/>
              <a:t>More focused on </a:t>
            </a:r>
            <a:r>
              <a:rPr lang="en-US" dirty="0" err="1" smtClean="0"/>
              <a:t>webapps</a:t>
            </a:r>
            <a:r>
              <a:rPr lang="en-US" dirty="0" smtClean="0"/>
              <a:t>, but also excel </a:t>
            </a:r>
            <a:r>
              <a:rPr lang="en-US" dirty="0" err="1" smtClean="0"/>
              <a:t>addin</a:t>
            </a:r>
            <a:endParaRPr lang="en-US" dirty="0" smtClean="0"/>
          </a:p>
          <a:p>
            <a:r>
              <a:rPr lang="en-US" dirty="0" err="1" smtClean="0"/>
              <a:t>Webservice</a:t>
            </a:r>
            <a:r>
              <a:rPr lang="en-US" dirty="0" smtClean="0"/>
              <a:t> framework</a:t>
            </a:r>
          </a:p>
          <a:p>
            <a:endParaRPr lang="en-US" dirty="0"/>
          </a:p>
        </p:txBody>
      </p:sp>
      <p:pic>
        <p:nvPicPr>
          <p:cNvPr id="4" name="Picture 3"/>
          <p:cNvPicPr>
            <a:picLocks noChangeAspect="1"/>
          </p:cNvPicPr>
          <p:nvPr/>
        </p:nvPicPr>
        <p:blipFill>
          <a:blip r:embed="rId2"/>
          <a:stretch>
            <a:fillRect/>
          </a:stretch>
        </p:blipFill>
        <p:spPr>
          <a:xfrm>
            <a:off x="4752926" y="3795491"/>
            <a:ext cx="4247281" cy="2436012"/>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57450" y="4126773"/>
            <a:ext cx="4026140" cy="233067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e-DE" dirty="0" err="1">
                <a:cs typeface="ＭＳ Ｐゴシック" pitchFamily="-111" charset="-128"/>
              </a:rPr>
              <a:t>What</a:t>
            </a:r>
            <a:r>
              <a:rPr lang="de-DE" dirty="0">
                <a:cs typeface="ＭＳ Ｐゴシック" pitchFamily="-111" charset="-128"/>
              </a:rPr>
              <a:t> </a:t>
            </a:r>
            <a:r>
              <a:rPr lang="de-DE" dirty="0" err="1">
                <a:cs typeface="ＭＳ Ｐゴシック" pitchFamily="-111" charset="-128"/>
              </a:rPr>
              <a:t>is</a:t>
            </a:r>
            <a:r>
              <a:rPr lang="de-DE" dirty="0">
                <a:cs typeface="ＭＳ Ｐゴシック" pitchFamily="-111" charset="-128"/>
              </a:rPr>
              <a:t> KNIME?</a:t>
            </a:r>
          </a:p>
        </p:txBody>
      </p:sp>
      <p:sp>
        <p:nvSpPr>
          <p:cNvPr id="18435" name="Content Placeholder 2"/>
          <p:cNvSpPr>
            <a:spLocks noGrp="1"/>
          </p:cNvSpPr>
          <p:nvPr>
            <p:ph idx="1"/>
          </p:nvPr>
        </p:nvSpPr>
        <p:spPr/>
        <p:txBody>
          <a:bodyPr>
            <a:normAutofit/>
          </a:bodyPr>
          <a:lstStyle/>
          <a:p>
            <a:pPr>
              <a:buFont typeface="Arial" pitchFamily="-111" charset="0"/>
              <a:buChar char="•"/>
            </a:pPr>
            <a:r>
              <a:rPr lang="en-US" sz="2000" dirty="0" smtClean="0">
                <a:cs typeface="ＭＳ Ｐゴシック" pitchFamily="-111" charset="-128"/>
              </a:rPr>
              <a:t>modular </a:t>
            </a:r>
            <a:r>
              <a:rPr lang="en-US" sz="2000" dirty="0">
                <a:cs typeface="ＭＳ Ｐゴシック" pitchFamily="-111" charset="-128"/>
              </a:rPr>
              <a:t>data exploration platform that enables the user to visually create data flows (often referred to as pipelines), selectively execute some or all analysis steps, and later investigate the results through interactive views on data and models.</a:t>
            </a:r>
          </a:p>
          <a:p>
            <a:pPr>
              <a:buFont typeface="Arial" pitchFamily="-111" charset="0"/>
              <a:buChar char="•"/>
            </a:pPr>
            <a:r>
              <a:rPr lang="en-US" sz="2000" dirty="0" smtClean="0">
                <a:cs typeface="ＭＳ Ｐゴシック" pitchFamily="-111" charset="-128"/>
              </a:rPr>
              <a:t>100+ </a:t>
            </a:r>
            <a:r>
              <a:rPr lang="en-US" sz="2000" dirty="0">
                <a:cs typeface="ＭＳ Ｐゴシック" pitchFamily="-111" charset="-128"/>
              </a:rPr>
              <a:t>processing nodes for data I/O, preprocessing and cleansing, modeling, analysis and data mining as well as various interactive </a:t>
            </a:r>
            <a:r>
              <a:rPr lang="en-US" sz="2000" dirty="0" smtClean="0">
                <a:cs typeface="ＭＳ Ｐゴシック" pitchFamily="-111" charset="-128"/>
              </a:rPr>
              <a:t>views</a:t>
            </a:r>
            <a:endParaRPr lang="de-DE" sz="2000" dirty="0" smtClean="0">
              <a:cs typeface="ＭＳ Ｐゴシック" pitchFamily="-111" charset="-128"/>
            </a:endParaRPr>
          </a:p>
          <a:p>
            <a:pPr>
              <a:buNone/>
            </a:pPr>
            <a:endParaRPr lang="en-US" sz="2000" dirty="0" smtClean="0">
              <a:cs typeface="ＭＳ Ｐゴシック" pitchFamily="-111" charset="-128"/>
            </a:endParaRPr>
          </a:p>
          <a:p>
            <a:pPr>
              <a:buFont typeface="Arial" pitchFamily="-111" charset="0"/>
              <a:buChar char="•"/>
            </a:pPr>
            <a:endParaRPr lang="de-DE" sz="2000" dirty="0">
              <a:cs typeface="ＭＳ Ｐゴシック" pitchFamily="-111" charset="-128"/>
            </a:endParaRPr>
          </a:p>
        </p:txBody>
      </p:sp>
      <p:pic>
        <p:nvPicPr>
          <p:cNvPr id="5" name="Picture 4"/>
          <p:cNvPicPr>
            <a:picLocks noChangeAspect="1"/>
          </p:cNvPicPr>
          <p:nvPr/>
        </p:nvPicPr>
        <p:blipFill>
          <a:blip r:embed="rId3"/>
          <a:stretch>
            <a:fillRect/>
          </a:stretch>
        </p:blipFill>
        <p:spPr>
          <a:xfrm>
            <a:off x="1537404" y="3679869"/>
            <a:ext cx="6194140" cy="303315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Galaxy?</a:t>
            </a:r>
            <a:endParaRPr lang="en-US" dirty="0"/>
          </a:p>
        </p:txBody>
      </p:sp>
      <p:sp>
        <p:nvSpPr>
          <p:cNvPr id="3" name="Content Placeholder 2"/>
          <p:cNvSpPr>
            <a:spLocks noGrp="1"/>
          </p:cNvSpPr>
          <p:nvPr>
            <p:ph idx="1"/>
          </p:nvPr>
        </p:nvSpPr>
        <p:spPr/>
        <p:txBody>
          <a:bodyPr/>
          <a:lstStyle/>
          <a:p>
            <a:r>
              <a:rPr lang="en-US" dirty="0" err="1" smtClean="0"/>
              <a:t>Tools.xml</a:t>
            </a:r>
            <a:r>
              <a:rPr lang="en-US" dirty="0" smtClean="0"/>
              <a:t> </a:t>
            </a:r>
            <a:r>
              <a:rPr lang="en-US" dirty="0" smtClean="0">
                <a:sym typeface="Wingdings"/>
              </a:rPr>
              <a:t> refers to all scripts to be integrated</a:t>
            </a:r>
          </a:p>
          <a:p>
            <a:r>
              <a:rPr lang="en-US" dirty="0" smtClean="0">
                <a:sym typeface="Wingdings"/>
              </a:rPr>
              <a:t>Xml </a:t>
            </a:r>
            <a:r>
              <a:rPr lang="en-US" dirty="0" err="1" smtClean="0">
                <a:sym typeface="Wingdings"/>
              </a:rPr>
              <a:t>desc</a:t>
            </a:r>
            <a:r>
              <a:rPr lang="en-US" dirty="0" smtClean="0">
                <a:sym typeface="Wingdings"/>
              </a:rPr>
              <a:t> for each operator</a:t>
            </a:r>
          </a:p>
        </p:txBody>
      </p:sp>
      <p:pic>
        <p:nvPicPr>
          <p:cNvPr id="4" name="Picture 3"/>
          <p:cNvPicPr>
            <a:picLocks noChangeAspect="1"/>
          </p:cNvPicPr>
          <p:nvPr/>
        </p:nvPicPr>
        <p:blipFill>
          <a:blip r:embed="rId2"/>
          <a:stretch>
            <a:fillRect/>
          </a:stretch>
        </p:blipFill>
        <p:spPr>
          <a:xfrm>
            <a:off x="3026304" y="3159577"/>
            <a:ext cx="5933643" cy="35187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script templates system </a:t>
            </a:r>
            <a:endParaRPr lang="en-US" dirty="0"/>
          </a:p>
        </p:txBody>
      </p:sp>
      <p:graphicFrame>
        <p:nvGraphicFramePr>
          <p:cNvPr id="8" name="Content Placeholder 7"/>
          <p:cNvGraphicFramePr>
            <a:graphicFrameLocks noGrp="1"/>
          </p:cNvGraphicFramePr>
          <p:nvPr>
            <p:ph idx="1"/>
          </p:nvPr>
        </p:nvGraphicFramePr>
        <p:xfrm>
          <a:off x="890202" y="5483359"/>
          <a:ext cx="7363596" cy="969925"/>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2265484" y="1408259"/>
            <a:ext cx="4818870" cy="343325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8"/>
          <a:stretch>
            <a:fillRect/>
          </a:stretch>
        </p:blipFill>
        <p:spPr>
          <a:xfrm>
            <a:off x="1850386" y="1415801"/>
            <a:ext cx="5649067" cy="3676487"/>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63908" y="6586680"/>
            <a:ext cx="8422892" cy="523220"/>
          </a:xfrm>
          <a:prstGeom prst="rect">
            <a:avLst/>
          </a:prstGeom>
          <a:noFill/>
        </p:spPr>
        <p:txBody>
          <a:bodyPr wrap="square" rtlCol="0">
            <a:spAutoFit/>
          </a:bodyPr>
          <a:lstStyle/>
          <a:p>
            <a:r>
              <a:rPr lang="en-US" sz="1400" dirty="0" err="1" smtClean="0"/>
              <a:t>Visne</a:t>
            </a:r>
            <a:r>
              <a:rPr lang="en-US" sz="1400" dirty="0" smtClean="0"/>
              <a:t> et al., </a:t>
            </a:r>
            <a:r>
              <a:rPr lang="en-US" sz="1400" i="1" dirty="0" smtClean="0"/>
              <a:t>RGG: A general GUI Framework for R scripts</a:t>
            </a:r>
            <a:r>
              <a:rPr lang="en-US" sz="1400" dirty="0" smtClean="0"/>
              <a:t>, 2009, Bioinformatics, doi:10.1186/1471-2105-10-74 </a:t>
            </a:r>
          </a:p>
          <a:p>
            <a:endParaRPr lang="en-US" sz="1400" dirty="0"/>
          </a:p>
        </p:txBody>
      </p:sp>
      <p:pic>
        <p:nvPicPr>
          <p:cNvPr id="7" name="Picture 6"/>
          <p:cNvPicPr>
            <a:picLocks noChangeAspect="1"/>
          </p:cNvPicPr>
          <p:nvPr/>
        </p:nvPicPr>
        <p:blipFill>
          <a:blip r:embed="rId9"/>
          <a:stretch>
            <a:fillRect/>
          </a:stretch>
        </p:blipFill>
        <p:spPr>
          <a:xfrm>
            <a:off x="1355507" y="1417638"/>
            <a:ext cx="6638825" cy="3735702"/>
          </a:xfrm>
          <a:prstGeom prst="rect">
            <a:avLst/>
          </a:prstGeom>
          <a:ln>
            <a:noFill/>
          </a:ln>
          <a:effectLst>
            <a:outerShdw blurRad="292100" dist="139700" dir="2700000" algn="tl" rotWithShape="0">
              <a:srgbClr val="333333">
                <a:alpha val="65000"/>
              </a:srgbClr>
            </a:outerShdw>
          </a:effectLst>
        </p:spPr>
      </p:pic>
      <p:grpSp>
        <p:nvGrpSpPr>
          <p:cNvPr id="3" name="Group 8"/>
          <p:cNvGrpSpPr/>
          <p:nvPr/>
        </p:nvGrpSpPr>
        <p:grpSpPr>
          <a:xfrm>
            <a:off x="1096055" y="5774336"/>
            <a:ext cx="2209078" cy="387970"/>
            <a:chOff x="209078" y="290977"/>
            <a:chExt cx="2209078" cy="387970"/>
          </a:xfrm>
          <a:noFill/>
        </p:grpSpPr>
        <p:sp>
          <p:nvSpPr>
            <p:cNvPr id="10" name="Rounded Rectangle 9"/>
            <p:cNvSpPr/>
            <p:nvPr/>
          </p:nvSpPr>
          <p:spPr>
            <a:xfrm>
              <a:off x="209078" y="290977"/>
              <a:ext cx="2209078" cy="387970"/>
            </a:xfrm>
            <a:prstGeom prst="roundRect">
              <a:avLst/>
            </a:prstGeom>
            <a:grpFill/>
            <a:ln w="28575" cap="flat" cmpd="sng" algn="ctr">
              <a:solidFill>
                <a:srgbClr val="FF0000"/>
              </a:solidFill>
              <a:prstDash val="solid"/>
              <a:round/>
              <a:headEnd type="none" w="med" len="med"/>
              <a:tailEnd type="none" w="med" len="med"/>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1" name="Rounded Rectangle 4"/>
            <p:cNvSpPr/>
            <p:nvPr/>
          </p:nvSpPr>
          <p:spPr>
            <a:xfrm>
              <a:off x="228017" y="309916"/>
              <a:ext cx="2171200" cy="350092"/>
            </a:xfrm>
            <a:prstGeom prst="rect">
              <a:avLst/>
            </a:prstGeom>
            <a:grp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endParaRPr lang="en-US" sz="1600" kern="1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0" presetClass="path" presetSubtype="0" accel="50000" decel="50000" fill="hold" nodeType="withEffect">
                                  <p:stCondLst>
                                    <p:cond delay="0"/>
                                  </p:stCondLst>
                                  <p:childTnLst>
                                    <p:animMotion origin="layout" path="M 0.12313 -0.00023 L 0.2612 -0.0007 " pathEditMode="relative" rAng="0" ptsTypes="AA">
                                      <p:cBhvr>
                                        <p:cTn id="9" dur="500" fill="hold"/>
                                        <p:tgtEl>
                                          <p:spTgt spid="3"/>
                                        </p:tgtEl>
                                        <p:attrNameLst>
                                          <p:attrName>ppt_x</p:attrName>
                                          <p:attrName>ppt_y</p:attrName>
                                        </p:attrNameLst>
                                      </p:cBhvr>
                                      <p:rCtr x="69" y="0"/>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0" presetClass="path" presetSubtype="0" accel="50000" decel="50000" fill="hold" nodeType="withEffect">
                                  <p:stCondLst>
                                    <p:cond delay="0"/>
                                  </p:stCondLst>
                                  <p:childTnLst>
                                    <p:animMotion origin="layout" path="M 0.2612 -0.0007 L 0.51823 2.48554E-6 " pathEditMode="relative" rAng="0" ptsTypes="AA">
                                      <p:cBhvr>
                                        <p:cTn id="16" dur="500" fill="hold"/>
                                        <p:tgtEl>
                                          <p:spTgt spid="3"/>
                                        </p:tgtEl>
                                        <p:attrNameLst>
                                          <p:attrName>ppt_x</p:attrName>
                                          <p:attrName>ppt_y</p:attrName>
                                        </p:attrNameLst>
                                      </p:cBhvr>
                                      <p:rCtr x="12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763" y="2699895"/>
            <a:ext cx="2300720" cy="1611711"/>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smtClean="0"/>
              <a:t>New script templates system </a:t>
            </a:r>
            <a:endParaRPr lang="en-US" dirty="0"/>
          </a:p>
        </p:txBody>
      </p:sp>
      <p:pic>
        <p:nvPicPr>
          <p:cNvPr id="7" name="Picture 6"/>
          <p:cNvPicPr>
            <a:picLocks noChangeAspect="1"/>
          </p:cNvPicPr>
          <p:nvPr/>
        </p:nvPicPr>
        <p:blipFill>
          <a:blip r:embed="rId4"/>
          <a:stretch>
            <a:fillRect/>
          </a:stretch>
        </p:blipFill>
        <p:spPr>
          <a:xfrm>
            <a:off x="6399768" y="2699896"/>
            <a:ext cx="2418985" cy="161171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a:stretch>
            <a:fillRect/>
          </a:stretch>
        </p:blipFill>
        <p:spPr>
          <a:xfrm>
            <a:off x="2024841" y="1747935"/>
            <a:ext cx="4949678" cy="3505088"/>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668018" y="3273863"/>
            <a:ext cx="1356823" cy="461665"/>
          </a:xfrm>
          <a:prstGeom prst="rect">
            <a:avLst/>
          </a:prstGeom>
          <a:noFill/>
        </p:spPr>
        <p:txBody>
          <a:bodyPr wrap="square" rtlCol="0">
            <a:spAutoFit/>
          </a:bodyPr>
          <a:lstStyle/>
          <a:p>
            <a:r>
              <a:rPr lang="en-US" sz="2400" b="1" dirty="0" smtClean="0">
                <a:solidFill>
                  <a:srgbClr val="FF0000"/>
                </a:solidFill>
              </a:rPr>
              <a:t>Internal</a:t>
            </a:r>
            <a:endParaRPr lang="en-US" sz="2400" b="1" dirty="0">
              <a:solidFill>
                <a:srgbClr val="FF0000"/>
              </a:solidFill>
            </a:endParaRPr>
          </a:p>
        </p:txBody>
      </p:sp>
      <p:sp>
        <p:nvSpPr>
          <p:cNvPr id="9" name="TextBox 8"/>
          <p:cNvSpPr txBox="1"/>
          <p:nvPr/>
        </p:nvSpPr>
        <p:spPr>
          <a:xfrm>
            <a:off x="7038751" y="3273863"/>
            <a:ext cx="1356823" cy="461665"/>
          </a:xfrm>
          <a:prstGeom prst="rect">
            <a:avLst/>
          </a:prstGeom>
          <a:noFill/>
        </p:spPr>
        <p:txBody>
          <a:bodyPr wrap="square" rtlCol="0">
            <a:spAutoFit/>
          </a:bodyPr>
          <a:lstStyle/>
          <a:p>
            <a:r>
              <a:rPr lang="en-US" sz="2400" b="1" dirty="0" smtClean="0">
                <a:solidFill>
                  <a:srgbClr val="FF0000"/>
                </a:solidFill>
              </a:rPr>
              <a:t>Internal</a:t>
            </a:r>
            <a:endParaRPr lang="en-US" sz="2400" b="1" dirty="0">
              <a:solidFill>
                <a:srgbClr val="FF0000"/>
              </a:solidFill>
            </a:endParaRPr>
          </a:p>
        </p:txBody>
      </p:sp>
      <p:grpSp>
        <p:nvGrpSpPr>
          <p:cNvPr id="3" name="Group 17"/>
          <p:cNvGrpSpPr/>
          <p:nvPr/>
        </p:nvGrpSpPr>
        <p:grpSpPr>
          <a:xfrm>
            <a:off x="1835521" y="3956007"/>
            <a:ext cx="4196503" cy="2773025"/>
            <a:chOff x="1835521" y="3956007"/>
            <a:chExt cx="4196503" cy="2773025"/>
          </a:xfrm>
        </p:grpSpPr>
        <p:pic>
          <p:nvPicPr>
            <p:cNvPr id="12" name="Picture 11"/>
            <p:cNvPicPr>
              <a:picLocks noChangeAspect="1"/>
            </p:cNvPicPr>
            <p:nvPr/>
          </p:nvPicPr>
          <p:blipFill>
            <a:blip r:embed="rId6"/>
            <a:stretch>
              <a:fillRect/>
            </a:stretch>
          </p:blipFill>
          <p:spPr>
            <a:xfrm>
              <a:off x="3272417" y="3956007"/>
              <a:ext cx="2759607" cy="2594031"/>
            </a:xfrm>
            <a:prstGeom prst="rect">
              <a:avLst/>
            </a:prstGeom>
          </p:spPr>
        </p:pic>
        <p:sp>
          <p:nvSpPr>
            <p:cNvPr id="13" name="TextBox 12"/>
            <p:cNvSpPr txBox="1"/>
            <p:nvPr/>
          </p:nvSpPr>
          <p:spPr>
            <a:xfrm>
              <a:off x="1835521" y="6359700"/>
              <a:ext cx="719962" cy="369332"/>
            </a:xfrm>
            <a:prstGeom prst="rect">
              <a:avLst/>
            </a:prstGeom>
            <a:noFill/>
          </p:spPr>
          <p:txBody>
            <a:bodyPr wrap="square" rtlCol="0">
              <a:spAutoFit/>
            </a:bodyPr>
            <a:lstStyle/>
            <a:p>
              <a:r>
                <a:rPr lang="en-US" dirty="0" smtClean="0"/>
                <a:t>user</a:t>
              </a:r>
              <a:endParaRPr lang="en-US" dirty="0"/>
            </a:p>
          </p:txBody>
        </p:sp>
        <p:cxnSp>
          <p:nvCxnSpPr>
            <p:cNvPr id="15" name="Straight Arrow Connector 14"/>
            <p:cNvCxnSpPr/>
            <p:nvPr/>
          </p:nvCxnSpPr>
          <p:spPr>
            <a:xfrm flipV="1">
              <a:off x="2373199" y="6202098"/>
              <a:ext cx="899218" cy="3422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ea typeface="ＭＳ Ｐゴシック" pitchFamily="29" charset="-128"/>
                <a:cs typeface="ＭＳ Ｐゴシック" pitchFamily="29" charset="-128"/>
              </a:rPr>
              <a:t>Scripting node state diagram</a:t>
            </a:r>
          </a:p>
        </p:txBody>
      </p:sp>
      <p:sp>
        <p:nvSpPr>
          <p:cNvPr id="5" name="Rounded Rectangle 4"/>
          <p:cNvSpPr/>
          <p:nvPr/>
        </p:nvSpPr>
        <p:spPr>
          <a:xfrm>
            <a:off x="5029200" y="3733800"/>
            <a:ext cx="15240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smtClean="0"/>
              <a:t>Unlink</a:t>
            </a:r>
            <a:endParaRPr lang="en-US" dirty="0"/>
          </a:p>
        </p:txBody>
      </p:sp>
      <p:sp>
        <p:nvSpPr>
          <p:cNvPr id="6" name="Rounded Rectangle 5"/>
          <p:cNvSpPr/>
          <p:nvPr/>
        </p:nvSpPr>
        <p:spPr>
          <a:xfrm>
            <a:off x="4572000" y="2895600"/>
            <a:ext cx="16002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Script</a:t>
            </a:r>
          </a:p>
        </p:txBody>
      </p:sp>
      <p:sp>
        <p:nvSpPr>
          <p:cNvPr id="7" name="Rounded Rectangle 6"/>
          <p:cNvSpPr/>
          <p:nvPr/>
        </p:nvSpPr>
        <p:spPr>
          <a:xfrm>
            <a:off x="4038600" y="4419600"/>
            <a:ext cx="15240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Configure</a:t>
            </a:r>
          </a:p>
        </p:txBody>
      </p:sp>
      <p:sp>
        <p:nvSpPr>
          <p:cNvPr id="8" name="Rounded Rectangle 7"/>
          <p:cNvSpPr/>
          <p:nvPr/>
        </p:nvSpPr>
        <p:spPr>
          <a:xfrm>
            <a:off x="1752600" y="4419600"/>
            <a:ext cx="16764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Template</a:t>
            </a:r>
          </a:p>
        </p:txBody>
      </p:sp>
      <p:sp>
        <p:nvSpPr>
          <p:cNvPr id="9" name="Rounded Rectangle 8"/>
          <p:cNvSpPr/>
          <p:nvPr/>
        </p:nvSpPr>
        <p:spPr>
          <a:xfrm>
            <a:off x="2971800" y="2895600"/>
            <a:ext cx="12954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Execute</a:t>
            </a:r>
          </a:p>
        </p:txBody>
      </p:sp>
      <p:sp>
        <p:nvSpPr>
          <p:cNvPr id="10" name="Rounded Rectangle 9"/>
          <p:cNvSpPr/>
          <p:nvPr/>
        </p:nvSpPr>
        <p:spPr>
          <a:xfrm>
            <a:off x="3810000" y="5715000"/>
            <a:ext cx="19812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Edit Template</a:t>
            </a:r>
          </a:p>
        </p:txBody>
      </p:sp>
      <p:sp>
        <p:nvSpPr>
          <p:cNvPr id="12" name="Rounded Rectangle 11"/>
          <p:cNvSpPr/>
          <p:nvPr/>
        </p:nvSpPr>
        <p:spPr>
          <a:xfrm>
            <a:off x="6858000" y="3505199"/>
            <a:ext cx="1524000" cy="868704"/>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smtClean="0"/>
              <a:t>Reattach/</a:t>
            </a:r>
          </a:p>
          <a:p>
            <a:pPr algn="ctr">
              <a:buFont typeface="Times New Roman" pitchFamily="-108" charset="0"/>
              <a:buNone/>
              <a:defRPr/>
            </a:pPr>
            <a:r>
              <a:rPr lang="en-US" dirty="0" smtClean="0"/>
              <a:t>Convert to template</a:t>
            </a:r>
          </a:p>
        </p:txBody>
      </p:sp>
      <p:cxnSp>
        <p:nvCxnSpPr>
          <p:cNvPr id="16" name="Shape 15"/>
          <p:cNvCxnSpPr>
            <a:stCxn id="7" idx="0"/>
            <a:endCxn id="5" idx="1"/>
          </p:cNvCxnSpPr>
          <p:nvPr/>
        </p:nvCxnSpPr>
        <p:spPr>
          <a:xfrm rot="5400000" flipH="1" flipV="1">
            <a:off x="4667250" y="4057650"/>
            <a:ext cx="495300" cy="2286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hape 16"/>
          <p:cNvCxnSpPr>
            <a:stCxn id="12" idx="2"/>
            <a:endCxn id="7" idx="3"/>
          </p:cNvCxnSpPr>
          <p:nvPr/>
        </p:nvCxnSpPr>
        <p:spPr>
          <a:xfrm rot="5400000">
            <a:off x="6473202" y="3463301"/>
            <a:ext cx="236197" cy="2057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hape 17"/>
          <p:cNvCxnSpPr>
            <a:stCxn id="8" idx="3"/>
            <a:endCxn id="7" idx="1"/>
          </p:cNvCxnSpPr>
          <p:nvPr/>
        </p:nvCxnSpPr>
        <p:spPr>
          <a:xfrm>
            <a:off x="3429000" y="4610100"/>
            <a:ext cx="609600"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hape 24"/>
          <p:cNvCxnSpPr>
            <a:stCxn id="6" idx="1"/>
            <a:endCxn id="9" idx="3"/>
          </p:cNvCxnSpPr>
          <p:nvPr/>
        </p:nvCxnSpPr>
        <p:spPr>
          <a:xfrm rot="10800000" flipV="1">
            <a:off x="4267200" y="3086100"/>
            <a:ext cx="304800" cy="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hape 46"/>
          <p:cNvCxnSpPr>
            <a:endCxn id="10" idx="1"/>
          </p:cNvCxnSpPr>
          <p:nvPr/>
        </p:nvCxnSpPr>
        <p:spPr>
          <a:xfrm rot="5400000">
            <a:off x="3676650" y="4933950"/>
            <a:ext cx="1104900" cy="838200"/>
          </a:xfrm>
          <a:prstGeom prst="bentConnector4">
            <a:avLst>
              <a:gd name="adj1" fmla="val 41379"/>
              <a:gd name="adj2" fmla="val 12727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hape 53"/>
          <p:cNvCxnSpPr/>
          <p:nvPr/>
        </p:nvCxnSpPr>
        <p:spPr>
          <a:xfrm rot="5400000" flipH="1" flipV="1">
            <a:off x="4152900" y="3848100"/>
            <a:ext cx="1144588"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hape 62"/>
          <p:cNvCxnSpPr>
            <a:stCxn id="10" idx="3"/>
          </p:cNvCxnSpPr>
          <p:nvPr/>
        </p:nvCxnSpPr>
        <p:spPr>
          <a:xfrm flipH="1" flipV="1">
            <a:off x="4953000" y="4800600"/>
            <a:ext cx="838200" cy="1104900"/>
          </a:xfrm>
          <a:prstGeom prst="bentConnector4">
            <a:avLst>
              <a:gd name="adj1" fmla="val -27273"/>
              <a:gd name="adj2" fmla="val 5862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Rounded Rectangle 69"/>
          <p:cNvSpPr/>
          <p:nvPr/>
        </p:nvSpPr>
        <p:spPr>
          <a:xfrm>
            <a:off x="1981200" y="1828800"/>
            <a:ext cx="22098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Empty Script</a:t>
            </a:r>
          </a:p>
        </p:txBody>
      </p:sp>
      <p:sp>
        <p:nvSpPr>
          <p:cNvPr id="71" name="Rounded Rectangle 70"/>
          <p:cNvSpPr/>
          <p:nvPr/>
        </p:nvSpPr>
        <p:spPr>
          <a:xfrm>
            <a:off x="4495800" y="1828800"/>
            <a:ext cx="2209800" cy="381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Scripting</a:t>
            </a:r>
          </a:p>
        </p:txBody>
      </p:sp>
      <p:cxnSp>
        <p:nvCxnSpPr>
          <p:cNvPr id="72" name="Shape 53"/>
          <p:cNvCxnSpPr>
            <a:stCxn id="70" idx="3"/>
            <a:endCxn id="71" idx="1"/>
          </p:cNvCxnSpPr>
          <p:nvPr/>
        </p:nvCxnSpPr>
        <p:spPr>
          <a:xfrm>
            <a:off x="4191000" y="2019300"/>
            <a:ext cx="304800"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hape 53"/>
          <p:cNvCxnSpPr/>
          <p:nvPr/>
        </p:nvCxnSpPr>
        <p:spPr>
          <a:xfrm rot="5400000">
            <a:off x="4991894" y="2551906"/>
            <a:ext cx="685800"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hape 53"/>
          <p:cNvCxnSpPr>
            <a:stCxn id="8" idx="0"/>
          </p:cNvCxnSpPr>
          <p:nvPr/>
        </p:nvCxnSpPr>
        <p:spPr>
          <a:xfrm rot="5400000" flipH="1" flipV="1">
            <a:off x="2476500" y="2324100"/>
            <a:ext cx="2209800" cy="1981200"/>
          </a:xfrm>
          <a:prstGeom prst="bentConnector3">
            <a:avLst>
              <a:gd name="adj1" fmla="val 85030"/>
            </a:avLst>
          </a:prstGeom>
          <a:ln>
            <a:tailEnd type="arrow"/>
          </a:ln>
        </p:spPr>
        <p:style>
          <a:lnRef idx="2">
            <a:schemeClr val="accent1"/>
          </a:lnRef>
          <a:fillRef idx="0">
            <a:schemeClr val="accent1"/>
          </a:fillRef>
          <a:effectRef idx="1">
            <a:schemeClr val="accent1"/>
          </a:effectRef>
          <a:fontRef idx="minor">
            <a:schemeClr val="tx1"/>
          </a:fontRef>
        </p:style>
      </p:cxnSp>
      <p:sp>
        <p:nvSpPr>
          <p:cNvPr id="18454" name="TextBox 90"/>
          <p:cNvSpPr txBox="1">
            <a:spLocks noChangeArrowheads="1"/>
          </p:cNvSpPr>
          <p:nvPr/>
        </p:nvSpPr>
        <p:spPr bwMode="auto">
          <a:xfrm>
            <a:off x="2547660" y="3810000"/>
            <a:ext cx="424140" cy="461665"/>
          </a:xfrm>
          <a:prstGeom prst="rect">
            <a:avLst/>
          </a:prstGeom>
          <a:noFill/>
          <a:ln w="9525">
            <a:noFill/>
            <a:miter lim="800000"/>
            <a:headEnd/>
            <a:tailEnd/>
          </a:ln>
        </p:spPr>
        <p:txBody>
          <a:bodyPr wrap="none">
            <a:prstTxWarp prst="textNoShape">
              <a:avLst/>
            </a:prstTxWarp>
            <a:spAutoFit/>
          </a:bodyPr>
          <a:lstStyle/>
          <a:p>
            <a:r>
              <a:rPr lang="en-US" sz="1200" dirty="0" smtClean="0">
                <a:solidFill>
                  <a:schemeClr val="tx1"/>
                </a:solidFill>
              </a:rPr>
              <a:t>Not</a:t>
            </a:r>
          </a:p>
          <a:p>
            <a:r>
              <a:rPr lang="en-US" sz="1200" dirty="0" smtClean="0">
                <a:solidFill>
                  <a:schemeClr val="tx1"/>
                </a:solidFill>
              </a:rPr>
              <a:t>rgg</a:t>
            </a:r>
            <a:endParaRPr lang="en-US" sz="1200" dirty="0">
              <a:solidFill>
                <a:schemeClr val="tx1"/>
              </a:solidFill>
            </a:endParaRPr>
          </a:p>
        </p:txBody>
      </p:sp>
      <p:cxnSp>
        <p:nvCxnSpPr>
          <p:cNvPr id="28" name="Shape 53"/>
          <p:cNvCxnSpPr/>
          <p:nvPr/>
        </p:nvCxnSpPr>
        <p:spPr>
          <a:xfrm rot="5400000" flipH="1" flipV="1">
            <a:off x="5638006" y="2971006"/>
            <a:ext cx="1524000"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hape 53"/>
          <p:cNvCxnSpPr>
            <a:stCxn id="71" idx="3"/>
            <a:endCxn id="12" idx="0"/>
          </p:cNvCxnSpPr>
          <p:nvPr/>
        </p:nvCxnSpPr>
        <p:spPr>
          <a:xfrm>
            <a:off x="6705600" y="2019300"/>
            <a:ext cx="914400" cy="148589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381000" y="2971800"/>
            <a:ext cx="1066800" cy="762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Times New Roman" pitchFamily="-108" charset="0"/>
              <a:buNone/>
              <a:defRPr/>
            </a:pPr>
            <a:r>
              <a:rPr lang="en-US" dirty="0"/>
              <a:t>Create Node</a:t>
            </a:r>
          </a:p>
        </p:txBody>
      </p:sp>
      <p:cxnSp>
        <p:nvCxnSpPr>
          <p:cNvPr id="77" name="Shape 53"/>
          <p:cNvCxnSpPr>
            <a:stCxn id="41" idx="2"/>
            <a:endCxn id="8" idx="1"/>
          </p:cNvCxnSpPr>
          <p:nvPr/>
        </p:nvCxnSpPr>
        <p:spPr>
          <a:xfrm rot="16200000" flipH="1">
            <a:off x="895350" y="3752850"/>
            <a:ext cx="876300" cy="8382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hape 53"/>
          <p:cNvCxnSpPr>
            <a:stCxn id="41" idx="0"/>
            <a:endCxn id="70" idx="1"/>
          </p:cNvCxnSpPr>
          <p:nvPr/>
        </p:nvCxnSpPr>
        <p:spPr>
          <a:xfrm rot="5400000" flipH="1" flipV="1">
            <a:off x="971550" y="1962150"/>
            <a:ext cx="952500" cy="10668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461" name="TextBox 90"/>
          <p:cNvSpPr txBox="1">
            <a:spLocks noChangeArrowheads="1"/>
          </p:cNvSpPr>
          <p:nvPr/>
        </p:nvSpPr>
        <p:spPr bwMode="auto">
          <a:xfrm>
            <a:off x="3352800" y="4373903"/>
            <a:ext cx="646556" cy="461665"/>
          </a:xfrm>
          <a:prstGeom prst="rect">
            <a:avLst/>
          </a:prstGeom>
          <a:noFill/>
          <a:ln w="9525">
            <a:noFill/>
            <a:miter lim="800000"/>
            <a:headEnd/>
            <a:tailEnd/>
          </a:ln>
        </p:spPr>
        <p:txBody>
          <a:bodyPr wrap="none">
            <a:prstTxWarp prst="textNoShape">
              <a:avLst/>
            </a:prstTxWarp>
            <a:spAutoFit/>
          </a:bodyPr>
          <a:lstStyle/>
          <a:p>
            <a:pPr algn="ctr"/>
            <a:r>
              <a:rPr lang="en-US" sz="1200" dirty="0" smtClean="0">
                <a:solidFill>
                  <a:schemeClr val="tx1"/>
                </a:solidFill>
              </a:rPr>
              <a:t>Create</a:t>
            </a:r>
          </a:p>
          <a:p>
            <a:pPr algn="ctr"/>
            <a:r>
              <a:rPr lang="en-US" sz="1200" dirty="0" smtClean="0">
                <a:solidFill>
                  <a:schemeClr val="tx1"/>
                </a:solidFill>
              </a:rPr>
              <a:t>UI</a:t>
            </a:r>
            <a:endParaRPr lang="en-US" sz="1200" dirty="0">
              <a:solidFill>
                <a:schemeClr val="tx1"/>
              </a:solidFill>
            </a:endParaRPr>
          </a:p>
        </p:txBody>
      </p:sp>
      <p:sp>
        <p:nvSpPr>
          <p:cNvPr id="18462" name="TextBox 90"/>
          <p:cNvSpPr txBox="1">
            <a:spLocks noChangeArrowheads="1"/>
          </p:cNvSpPr>
          <p:nvPr/>
        </p:nvSpPr>
        <p:spPr bwMode="auto">
          <a:xfrm>
            <a:off x="6096000" y="4572000"/>
            <a:ext cx="1447800" cy="461665"/>
          </a:xfrm>
          <a:prstGeom prst="rect">
            <a:avLst/>
          </a:prstGeom>
          <a:noFill/>
          <a:ln w="9525">
            <a:noFill/>
            <a:miter lim="800000"/>
            <a:headEnd/>
            <a:tailEnd/>
          </a:ln>
        </p:spPr>
        <p:txBody>
          <a:bodyPr>
            <a:prstTxWarp prst="textNoShape">
              <a:avLst/>
            </a:prstTxWarp>
            <a:spAutoFit/>
          </a:bodyPr>
          <a:lstStyle/>
          <a:p>
            <a:r>
              <a:rPr lang="en-US" sz="1200" dirty="0">
                <a:solidFill>
                  <a:schemeClr val="tx1"/>
                </a:solidFill>
              </a:rPr>
              <a:t>Discards all script customizations</a:t>
            </a:r>
          </a:p>
        </p:txBody>
      </p:sp>
      <p:sp>
        <p:nvSpPr>
          <p:cNvPr id="18463" name="TextBox 90"/>
          <p:cNvSpPr txBox="1">
            <a:spLocks noChangeArrowheads="1"/>
          </p:cNvSpPr>
          <p:nvPr/>
        </p:nvSpPr>
        <p:spPr bwMode="auto">
          <a:xfrm>
            <a:off x="3810000" y="3505200"/>
            <a:ext cx="937576" cy="276999"/>
          </a:xfrm>
          <a:prstGeom prst="rect">
            <a:avLst/>
          </a:prstGeom>
          <a:noFill/>
          <a:ln w="9525">
            <a:noFill/>
            <a:miter lim="800000"/>
            <a:headEnd/>
            <a:tailEnd/>
          </a:ln>
        </p:spPr>
        <p:txBody>
          <a:bodyPr wrap="none">
            <a:prstTxWarp prst="textNoShape">
              <a:avLst/>
            </a:prstTxWarp>
            <a:spAutoFit/>
          </a:bodyPr>
          <a:lstStyle/>
          <a:p>
            <a:r>
              <a:rPr lang="en-US" sz="1200" dirty="0">
                <a:solidFill>
                  <a:schemeClr val="tx1"/>
                </a:solidFill>
              </a:rPr>
              <a:t>on execute</a:t>
            </a:r>
          </a:p>
        </p:txBody>
      </p:sp>
      <p:sp>
        <p:nvSpPr>
          <p:cNvPr id="18464" name="TextBox 90"/>
          <p:cNvSpPr txBox="1">
            <a:spLocks noChangeArrowheads="1"/>
          </p:cNvSpPr>
          <p:nvPr/>
        </p:nvSpPr>
        <p:spPr bwMode="auto">
          <a:xfrm>
            <a:off x="5988050" y="5410200"/>
            <a:ext cx="706519" cy="461665"/>
          </a:xfrm>
          <a:prstGeom prst="rect">
            <a:avLst/>
          </a:prstGeom>
          <a:noFill/>
          <a:ln w="9525">
            <a:noFill/>
            <a:miter lim="800000"/>
            <a:headEnd/>
            <a:tailEnd/>
          </a:ln>
        </p:spPr>
        <p:txBody>
          <a:bodyPr wrap="none">
            <a:prstTxWarp prst="textNoShape">
              <a:avLst/>
            </a:prstTxWarp>
            <a:spAutoFit/>
          </a:bodyPr>
          <a:lstStyle/>
          <a:p>
            <a:r>
              <a:rPr lang="en-US" sz="1200" dirty="0">
                <a:solidFill>
                  <a:schemeClr val="tx1"/>
                </a:solidFill>
              </a:rPr>
              <a:t>Rebuild</a:t>
            </a:r>
          </a:p>
          <a:p>
            <a:r>
              <a:rPr lang="en-US" sz="1200" dirty="0">
                <a:solidFill>
                  <a:schemeClr val="tx1"/>
                </a:solidFill>
              </a:rPr>
              <a:t>UI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337657" y="4132964"/>
            <a:ext cx="2702243" cy="2300905"/>
          </a:xfrm>
          <a:prstGeom prst="rect">
            <a:avLst/>
          </a:prstGeom>
        </p:spPr>
      </p:pic>
      <p:sp>
        <p:nvSpPr>
          <p:cNvPr id="2" name="Title 1"/>
          <p:cNvSpPr>
            <a:spLocks noGrp="1"/>
          </p:cNvSpPr>
          <p:nvPr>
            <p:ph type="title"/>
          </p:nvPr>
        </p:nvSpPr>
        <p:spPr/>
        <p:txBody>
          <a:bodyPr>
            <a:normAutofit fontScale="90000"/>
          </a:bodyPr>
          <a:lstStyle/>
          <a:p>
            <a:r>
              <a:rPr lang="en-US" dirty="0" smtClean="0"/>
              <a:t>Difference between scripting-nodes and ‘real’ Knime-nodes?</a:t>
            </a:r>
            <a:endParaRPr lang="en-US" dirty="0"/>
          </a:p>
        </p:txBody>
      </p:sp>
      <p:sp>
        <p:nvSpPr>
          <p:cNvPr id="3" name="Content Placeholder 2"/>
          <p:cNvSpPr>
            <a:spLocks noGrp="1"/>
          </p:cNvSpPr>
          <p:nvPr>
            <p:ph idx="1"/>
          </p:nvPr>
        </p:nvSpPr>
        <p:spPr>
          <a:xfrm>
            <a:off x="457199" y="1600200"/>
            <a:ext cx="8358863" cy="4525963"/>
          </a:xfrm>
        </p:spPr>
        <p:txBody>
          <a:bodyPr>
            <a:normAutofit/>
          </a:bodyPr>
          <a:lstStyle/>
          <a:p>
            <a:r>
              <a:rPr lang="en-US" sz="2400" dirty="0" smtClean="0"/>
              <a:t>Less meaningful node-name for scripting nodes</a:t>
            </a:r>
          </a:p>
          <a:p>
            <a:r>
              <a:rPr lang="en-US" sz="2400" dirty="0" smtClean="0"/>
              <a:t>‘Real’ nodes are likely to be much faster</a:t>
            </a:r>
          </a:p>
          <a:p>
            <a:r>
              <a:rPr lang="en-US" sz="2400" dirty="0" smtClean="0"/>
              <a:t>‘Real’ nodes scale better/work with huge data-sets</a:t>
            </a:r>
          </a:p>
          <a:p>
            <a:r>
              <a:rPr lang="en-US" sz="2400" dirty="0" smtClean="0"/>
              <a:t>‘Real’ nodes can be updated by updating Knime</a:t>
            </a:r>
          </a:p>
          <a:p>
            <a:r>
              <a:rPr lang="en-US" sz="2400" dirty="0" smtClean="0"/>
              <a:t>‘Real’ node-development requires 10x more resources</a:t>
            </a:r>
          </a:p>
        </p:txBody>
      </p:sp>
      <p:pic>
        <p:nvPicPr>
          <p:cNvPr id="4" name="Picture 3"/>
          <p:cNvPicPr>
            <a:picLocks noChangeAspect="1"/>
          </p:cNvPicPr>
          <p:nvPr/>
        </p:nvPicPr>
        <p:blipFill>
          <a:blip r:embed="rId3"/>
          <a:srcRect l="4006" b="8398"/>
          <a:stretch>
            <a:fillRect/>
          </a:stretch>
        </p:blipFill>
        <p:spPr>
          <a:xfrm>
            <a:off x="1064057" y="3993899"/>
            <a:ext cx="3331922" cy="2271065"/>
          </a:xfrm>
          <a:prstGeom prst="rect">
            <a:avLst/>
          </a:prstGeom>
        </p:spPr>
      </p:pic>
      <p:sp>
        <p:nvSpPr>
          <p:cNvPr id="5" name="TextBox 4"/>
          <p:cNvSpPr txBox="1"/>
          <p:nvPr/>
        </p:nvSpPr>
        <p:spPr>
          <a:xfrm>
            <a:off x="1471951" y="6172259"/>
            <a:ext cx="2725469" cy="261610"/>
          </a:xfrm>
          <a:prstGeom prst="rect">
            <a:avLst/>
          </a:prstGeom>
          <a:noFill/>
        </p:spPr>
        <p:txBody>
          <a:bodyPr wrap="square" rtlCol="0">
            <a:spAutoFit/>
          </a:bodyPr>
          <a:lstStyle/>
          <a:p>
            <a:r>
              <a:rPr lang="en-US" sz="1100" dirty="0" smtClean="0"/>
              <a:t>T1        T2        T3        T4        T5        T6        T7</a:t>
            </a:r>
            <a:endParaRPr lang="en-US" sz="1100" dirty="0"/>
          </a:p>
        </p:txBody>
      </p:sp>
      <p:sp>
        <p:nvSpPr>
          <p:cNvPr id="6" name="TextBox 5"/>
          <p:cNvSpPr txBox="1"/>
          <p:nvPr/>
        </p:nvSpPr>
        <p:spPr>
          <a:xfrm rot="16200000">
            <a:off x="430055" y="4976337"/>
            <a:ext cx="1173254" cy="261610"/>
          </a:xfrm>
          <a:prstGeom prst="rect">
            <a:avLst/>
          </a:prstGeom>
          <a:noFill/>
        </p:spPr>
        <p:txBody>
          <a:bodyPr wrap="square" rtlCol="0">
            <a:spAutoFit/>
          </a:bodyPr>
          <a:lstStyle/>
          <a:p>
            <a:r>
              <a:rPr lang="en-US" sz="1100" dirty="0" smtClean="0"/>
              <a:t>Usage count</a:t>
            </a:r>
            <a:endParaRPr lang="en-US" sz="1100" dirty="0"/>
          </a:p>
        </p:txBody>
      </p:sp>
      <p:cxnSp>
        <p:nvCxnSpPr>
          <p:cNvPr id="8" name="Straight Connector 7"/>
          <p:cNvCxnSpPr/>
          <p:nvPr/>
        </p:nvCxnSpPr>
        <p:spPr>
          <a:xfrm>
            <a:off x="806120" y="4615190"/>
            <a:ext cx="4004773" cy="1588"/>
          </a:xfrm>
          <a:prstGeom prst="line">
            <a:avLst/>
          </a:prstGeom>
        </p:spPr>
        <p:style>
          <a:lnRef idx="2">
            <a:schemeClr val="accent1"/>
          </a:lnRef>
          <a:fillRef idx="0">
            <a:schemeClr val="accent1"/>
          </a:fillRef>
          <a:effectRef idx="1">
            <a:schemeClr val="accent1"/>
          </a:effectRef>
          <a:fontRef idx="minor">
            <a:schemeClr val="tx1"/>
          </a:fontRef>
        </p:style>
      </p:cxnSp>
      <p:sp>
        <p:nvSpPr>
          <p:cNvPr id="9" name="Bent Arrow 8"/>
          <p:cNvSpPr/>
          <p:nvPr/>
        </p:nvSpPr>
        <p:spPr>
          <a:xfrm rot="5400000">
            <a:off x="4827675" y="3057261"/>
            <a:ext cx="843849" cy="3198255"/>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3594839" y="4132964"/>
            <a:ext cx="3234227" cy="369332"/>
          </a:xfrm>
          <a:prstGeom prst="rect">
            <a:avLst/>
          </a:prstGeom>
          <a:noFill/>
        </p:spPr>
        <p:txBody>
          <a:bodyPr wrap="square" rtlCol="0">
            <a:spAutoFit/>
          </a:bodyPr>
          <a:lstStyle/>
          <a:p>
            <a:r>
              <a:rPr lang="en-US" dirty="0" smtClean="0"/>
              <a:t>Convert to ‘real’ Knime-nodes</a:t>
            </a:r>
            <a:endParaRPr lang="en-US" dirty="0"/>
          </a:p>
        </p:txBody>
      </p:sp>
      <p:sp>
        <p:nvSpPr>
          <p:cNvPr id="12" name="TextBox 11"/>
          <p:cNvSpPr txBox="1"/>
          <p:nvPr/>
        </p:nvSpPr>
        <p:spPr>
          <a:xfrm>
            <a:off x="2386061" y="6318416"/>
            <a:ext cx="1173254" cy="307777"/>
          </a:xfrm>
          <a:prstGeom prst="rect">
            <a:avLst/>
          </a:prstGeom>
          <a:noFill/>
        </p:spPr>
        <p:txBody>
          <a:bodyPr wrap="square" rtlCol="0">
            <a:spAutoFit/>
          </a:bodyPr>
          <a:lstStyle/>
          <a:p>
            <a:r>
              <a:rPr lang="en-US" sz="1400" dirty="0" smtClean="0"/>
              <a:t>Templates</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Scripting System: Summary</a:t>
            </a:r>
            <a:endParaRPr lang="en-US" dirty="0"/>
          </a:p>
        </p:txBody>
      </p:sp>
      <p:sp>
        <p:nvSpPr>
          <p:cNvPr id="3" name="Content Placeholder 2"/>
          <p:cNvSpPr>
            <a:spLocks noGrp="1"/>
          </p:cNvSpPr>
          <p:nvPr>
            <p:ph idx="1"/>
          </p:nvPr>
        </p:nvSpPr>
        <p:spPr/>
        <p:txBody>
          <a:bodyPr>
            <a:normAutofit/>
          </a:bodyPr>
          <a:lstStyle/>
          <a:p>
            <a:r>
              <a:rPr lang="en-US" sz="2400" dirty="0" smtClean="0"/>
              <a:t>Generic: Available for all supported scripting languages (Matlab, R, Groovy)</a:t>
            </a:r>
          </a:p>
          <a:p>
            <a:r>
              <a:rPr lang="en-US" sz="2400" dirty="0" smtClean="0"/>
              <a:t>Facilitate knowledge propagation within the group</a:t>
            </a:r>
          </a:p>
          <a:p>
            <a:r>
              <a:rPr lang="en-US" sz="2400" dirty="0" smtClean="0"/>
              <a:t>Applicable to different levels of expertise</a:t>
            </a:r>
          </a:p>
          <a:p>
            <a:r>
              <a:rPr lang="en-US" sz="2400" dirty="0" smtClean="0"/>
              <a:t>Template library to preserve found solutions</a:t>
            </a:r>
          </a:p>
          <a:p>
            <a:endParaRPr lang="en-US" sz="2400" dirty="0" smtClean="0"/>
          </a:p>
          <a:p>
            <a:endParaRPr lang="en-US" sz="2400" dirty="0"/>
          </a:p>
        </p:txBody>
      </p:sp>
      <p:graphicFrame>
        <p:nvGraphicFramePr>
          <p:cNvPr id="8" name="Diagram 7"/>
          <p:cNvGraphicFramePr/>
          <p:nvPr/>
        </p:nvGraphicFramePr>
        <p:xfrm>
          <a:off x="1220784" y="3754611"/>
          <a:ext cx="6702432" cy="2595796"/>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Integration</a:t>
            </a:r>
            <a:endParaRPr lang="de-DE" dirty="0"/>
          </a:p>
        </p:txBody>
      </p:sp>
      <p:sp>
        <p:nvSpPr>
          <p:cNvPr id="3" name="Content Placeholder 2"/>
          <p:cNvSpPr>
            <a:spLocks noGrp="1"/>
          </p:cNvSpPr>
          <p:nvPr>
            <p:ph idx="1"/>
          </p:nvPr>
        </p:nvSpPr>
        <p:spPr>
          <a:xfrm>
            <a:off x="417513" y="1600200"/>
            <a:ext cx="8229600" cy="4525963"/>
          </a:xfrm>
        </p:spPr>
        <p:txBody>
          <a:bodyPr>
            <a:noAutofit/>
          </a:bodyPr>
          <a:lstStyle/>
          <a:p>
            <a:r>
              <a:rPr lang="en-US" sz="2800" dirty="0" smtClean="0"/>
              <a:t>Why R?</a:t>
            </a:r>
          </a:p>
          <a:p>
            <a:pPr lvl="1"/>
            <a:r>
              <a:rPr lang="en-US" sz="2400" dirty="0" smtClean="0"/>
              <a:t>Free</a:t>
            </a:r>
          </a:p>
          <a:p>
            <a:pPr lvl="1"/>
            <a:r>
              <a:rPr lang="en-US" sz="2400" dirty="0" smtClean="0"/>
              <a:t>Exponential growth</a:t>
            </a:r>
          </a:p>
          <a:p>
            <a:pPr lvl="1"/>
            <a:r>
              <a:rPr lang="en-US" sz="2400" dirty="0" smtClean="0"/>
              <a:t>Lingua franca for statistical </a:t>
            </a:r>
            <a:br>
              <a:rPr lang="en-US" sz="2400" dirty="0" smtClean="0"/>
            </a:br>
            <a:r>
              <a:rPr lang="en-US" sz="2400" dirty="0" smtClean="0"/>
              <a:t>modeling</a:t>
            </a:r>
          </a:p>
          <a:p>
            <a:pPr lvl="1"/>
            <a:endParaRPr lang="en-US" sz="2400" dirty="0"/>
          </a:p>
          <a:p>
            <a:r>
              <a:rPr lang="en-US" sz="2800" dirty="0" smtClean="0"/>
              <a:t>3 Nodes</a:t>
            </a:r>
          </a:p>
          <a:p>
            <a:pPr lvl="1"/>
            <a:r>
              <a:rPr lang="en-US" sz="2400" dirty="0" smtClean="0"/>
              <a:t>R-plot: Use the power of R for visualization</a:t>
            </a:r>
          </a:p>
          <a:p>
            <a:pPr lvl="1"/>
            <a:r>
              <a:rPr lang="en-US" sz="2400" dirty="0" smtClean="0"/>
              <a:t>R-Snippet: Data transformation</a:t>
            </a:r>
          </a:p>
          <a:p>
            <a:pPr lvl="1"/>
            <a:r>
              <a:rPr lang="en-US" sz="2400" dirty="0" smtClean="0"/>
              <a:t>Open in R: Rapid prototyping</a:t>
            </a:r>
          </a:p>
        </p:txBody>
      </p:sp>
      <p:pic>
        <p:nvPicPr>
          <p:cNvPr id="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86400" y="1295400"/>
            <a:ext cx="3412934" cy="3237411"/>
          </a:xfrm>
          <a:prstGeom prst="rect">
            <a:avLst/>
          </a:prstGeom>
          <a:noFill/>
          <a:ln w="9525">
            <a:noFill/>
            <a:miter lim="800000"/>
            <a:headEnd/>
            <a:tailEnd/>
          </a:ln>
        </p:spPr>
      </p:pic>
      <p:pic>
        <p:nvPicPr>
          <p:cNvPr id="5" name="Picture 4"/>
          <p:cNvPicPr>
            <a:picLocks noChangeAspect="1"/>
          </p:cNvPicPr>
          <p:nvPr/>
        </p:nvPicPr>
        <p:blipFill>
          <a:blip r:embed="rId4"/>
          <a:stretch>
            <a:fillRect/>
          </a:stretch>
        </p:blipFill>
        <p:spPr>
          <a:xfrm>
            <a:off x="2106536" y="470246"/>
            <a:ext cx="1270000" cy="965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integration revisited</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Faster table conversion (rm284)</a:t>
            </a:r>
          </a:p>
          <a:p>
            <a:pPr lvl="1"/>
            <a:r>
              <a:rPr lang="en-US" dirty="0" smtClean="0"/>
              <a:t>Generic R/Scripting</a:t>
            </a:r>
          </a:p>
          <a:p>
            <a:pPr lvl="2"/>
            <a:r>
              <a:rPr lang="en-US" dirty="0" smtClean="0"/>
              <a:t>Typed inputs and outputs</a:t>
            </a:r>
          </a:p>
          <a:p>
            <a:pPr lvl="1"/>
            <a:r>
              <a:rPr lang="en-US" dirty="0" smtClean="0"/>
              <a:t>Ability to deploy scripting nodes into </a:t>
            </a:r>
            <a:r>
              <a:rPr lang="en-US" dirty="0" err="1" smtClean="0"/>
              <a:t>Knime’s</a:t>
            </a:r>
            <a:r>
              <a:rPr lang="en-US" dirty="0" smtClean="0"/>
              <a:t> node repository</a:t>
            </a:r>
          </a:p>
          <a:p>
            <a:pPr lvl="2"/>
            <a:r>
              <a:rPr lang="en-US" dirty="0" smtClean="0"/>
              <a:t>Option to use fixed or updatable template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3523</TotalTime>
  <Words>1146</Words>
  <Application>Microsoft Macintosh PowerPoint</Application>
  <PresentationFormat>On-screen Show (4:3)</PresentationFormat>
  <Paragraphs>161</Paragraphs>
  <Slides>21</Slides>
  <Notes>7</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Scripting with Knime</vt:lpstr>
      <vt:lpstr>What is KNIME?</vt:lpstr>
      <vt:lpstr>New script templates system </vt:lpstr>
      <vt:lpstr>New script templates system </vt:lpstr>
      <vt:lpstr>Scripting node state diagram</vt:lpstr>
      <vt:lpstr>Difference between scripting-nodes and ‘real’ Knime-nodes?</vt:lpstr>
      <vt:lpstr>New Scripting System: Summary</vt:lpstr>
      <vt:lpstr>R Integration</vt:lpstr>
      <vt:lpstr>Scripting integration revisited</vt:lpstr>
      <vt:lpstr>Generic R</vt:lpstr>
      <vt:lpstr>How to persist generic R-objects?</vt:lpstr>
      <vt:lpstr>Required nodes</vt:lpstr>
      <vt:lpstr>Typed input/outputs</vt:lpstr>
      <vt:lpstr>ToDos</vt:lpstr>
      <vt:lpstr>Further requirements</vt:lpstr>
      <vt:lpstr>Template sensitive table conversion</vt:lpstr>
      <vt:lpstr>Proper support for configure for natively deployed templates</vt:lpstr>
      <vt:lpstr>Hardwired vs. softwired template nodes</vt:lpstr>
      <vt:lpstr>Overview: RevoDeployR</vt:lpstr>
      <vt:lpstr>Overview Galaxy?</vt:lpstr>
      <vt:lpstr>Slide 21</vt:lpstr>
    </vt:vector>
  </TitlesOfParts>
  <Company>Scionics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bio-scientists</dc:title>
  <dc:creator>Neil Benn</dc:creator>
  <cp:lastModifiedBy>Neil Benn</cp:lastModifiedBy>
  <cp:revision>164</cp:revision>
  <dcterms:created xsi:type="dcterms:W3CDTF">2010-10-08T14:09:58Z</dcterms:created>
  <dcterms:modified xsi:type="dcterms:W3CDTF">2010-10-08T15:43:37Z</dcterms:modified>
</cp:coreProperties>
</file>