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23"/>
  </p:handoutMasterIdLst>
  <p:sldIdLst>
    <p:sldId id="296" r:id="rId2"/>
    <p:sldId id="325" r:id="rId3"/>
    <p:sldId id="326" r:id="rId4"/>
    <p:sldId id="327" r:id="rId5"/>
    <p:sldId id="328" r:id="rId6"/>
    <p:sldId id="329" r:id="rId7"/>
    <p:sldId id="330" r:id="rId8"/>
    <p:sldId id="323" r:id="rId9"/>
    <p:sldId id="322" r:id="rId10"/>
    <p:sldId id="331" r:id="rId11"/>
    <p:sldId id="340" r:id="rId12"/>
    <p:sldId id="332" r:id="rId13"/>
    <p:sldId id="333" r:id="rId14"/>
    <p:sldId id="338" r:id="rId15"/>
    <p:sldId id="334" r:id="rId16"/>
    <p:sldId id="335" r:id="rId17"/>
    <p:sldId id="336" r:id="rId18"/>
    <p:sldId id="341" r:id="rId19"/>
    <p:sldId id="337" r:id="rId20"/>
    <p:sldId id="339" r:id="rId21"/>
    <p:sldId id="317" r:id="rId22"/>
  </p:sldIdLst>
  <p:sldSz cx="9144000" cy="6858000" type="screen4x3"/>
  <p:notesSz cx="9931400" cy="67945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FF00"/>
    <a:srgbClr val="0000FF"/>
    <a:srgbClr val="FF8000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85" d="100"/>
          <a:sy n="85" d="100"/>
        </p:scale>
        <p:origin x="-1672" y="-2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handoutMaster" Target="handoutMasters/handoutMaster1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adjiepratama:Documents:Genome_Analysis:core.accessory%20genes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Workbook1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Work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barChart>
        <c:barDir val="col"/>
        <c:grouping val="stacked"/>
        <c:varyColors val="0"/>
        <c:ser>
          <c:idx val="0"/>
          <c:order val="0"/>
          <c:invertIfNegative val="0"/>
          <c:cat>
            <c:multiLvlStrRef>
              <c:f>Sheet1!$H$7:$I$19</c:f>
              <c:multiLvlStrCache>
                <c:ptCount val="13"/>
                <c:lvl>
                  <c:pt idx="0">
                    <c:v>BS001</c:v>
                  </c:pt>
                  <c:pt idx="1">
                    <c:v>BS007</c:v>
                  </c:pt>
                  <c:pt idx="2">
                    <c:v>BS110</c:v>
                  </c:pt>
                  <c:pt idx="3">
                    <c:v>BS437</c:v>
                  </c:pt>
                  <c:pt idx="4">
                    <c:v>Bp BS455</c:v>
                  </c:pt>
                  <c:pt idx="5">
                    <c:v>Bp BIFAS53</c:v>
                  </c:pt>
                  <c:pt idx="6">
                    <c:v>BP J1U5</c:v>
                  </c:pt>
                  <c:pt idx="7">
                    <c:v>Bp PSJN</c:v>
                  </c:pt>
                  <c:pt idx="8">
                    <c:v>Bx LB400</c:v>
                  </c:pt>
                  <c:pt idx="9">
                    <c:v>Bc J2315</c:v>
                  </c:pt>
                  <c:pt idx="10">
                    <c:v>Bp K96243</c:v>
                  </c:pt>
                  <c:pt idx="11">
                    <c:v>Bth 2003015868</c:v>
                  </c:pt>
                  <c:pt idx="12">
                    <c:v>Bpy STM815</c:v>
                  </c:pt>
                </c:lvl>
                <c:lvl>
                  <c:pt idx="0">
                    <c:v>B. terrae</c:v>
                  </c:pt>
                  <c:pt idx="4">
                    <c:v>B.phytofirmans</c:v>
                  </c:pt>
                  <c:pt idx="8">
                    <c:v>B.xenovorans </c:v>
                  </c:pt>
                  <c:pt idx="9">
                    <c:v>B.cenocepacia </c:v>
                  </c:pt>
                  <c:pt idx="10">
                    <c:v>B.pseudomallei </c:v>
                  </c:pt>
                  <c:pt idx="11">
                    <c:v>B. thailandensis </c:v>
                  </c:pt>
                  <c:pt idx="12">
                    <c:v>B.phymatum </c:v>
                  </c:pt>
                </c:lvl>
              </c:multiLvlStrCache>
            </c:multiLvlStrRef>
          </c:cat>
          <c:val>
            <c:numRef>
              <c:f>Sheet1!$J$7:$J$19</c:f>
              <c:numCache>
                <c:formatCode>General</c:formatCode>
                <c:ptCount val="13"/>
                <c:pt idx="0">
                  <c:v>92307.0</c:v>
                </c:pt>
                <c:pt idx="1">
                  <c:v>87745.0</c:v>
                </c:pt>
                <c:pt idx="2">
                  <c:v>89748.0</c:v>
                </c:pt>
                <c:pt idx="3">
                  <c:v>87791.0</c:v>
                </c:pt>
                <c:pt idx="4">
                  <c:v>68892.0</c:v>
                </c:pt>
                <c:pt idx="5">
                  <c:v>66494.0</c:v>
                </c:pt>
                <c:pt idx="6">
                  <c:v>74705.0</c:v>
                </c:pt>
                <c:pt idx="7">
                  <c:v>67127.0</c:v>
                </c:pt>
                <c:pt idx="8">
                  <c:v>69089.0</c:v>
                </c:pt>
                <c:pt idx="9">
                  <c:v>50990.0</c:v>
                </c:pt>
                <c:pt idx="10">
                  <c:v>47698.0</c:v>
                </c:pt>
                <c:pt idx="11">
                  <c:v>47802.0</c:v>
                </c:pt>
                <c:pt idx="12">
                  <c:v>56823.0</c:v>
                </c:pt>
              </c:numCache>
            </c:numRef>
          </c:val>
        </c:ser>
        <c:ser>
          <c:idx val="1"/>
          <c:order val="1"/>
          <c:invertIfNegative val="0"/>
          <c:cat>
            <c:multiLvlStrRef>
              <c:f>Sheet1!$H$7:$I$19</c:f>
              <c:multiLvlStrCache>
                <c:ptCount val="13"/>
                <c:lvl>
                  <c:pt idx="0">
                    <c:v>BS001</c:v>
                  </c:pt>
                  <c:pt idx="1">
                    <c:v>BS007</c:v>
                  </c:pt>
                  <c:pt idx="2">
                    <c:v>BS110</c:v>
                  </c:pt>
                  <c:pt idx="3">
                    <c:v>BS437</c:v>
                  </c:pt>
                  <c:pt idx="4">
                    <c:v>Bp BS455</c:v>
                  </c:pt>
                  <c:pt idx="5">
                    <c:v>Bp BIFAS53</c:v>
                  </c:pt>
                  <c:pt idx="6">
                    <c:v>BP J1U5</c:v>
                  </c:pt>
                  <c:pt idx="7">
                    <c:v>Bp PSJN</c:v>
                  </c:pt>
                  <c:pt idx="8">
                    <c:v>Bx LB400</c:v>
                  </c:pt>
                  <c:pt idx="9">
                    <c:v>Bc J2315</c:v>
                  </c:pt>
                  <c:pt idx="10">
                    <c:v>Bp K96243</c:v>
                  </c:pt>
                  <c:pt idx="11">
                    <c:v>Bth 2003015868</c:v>
                  </c:pt>
                  <c:pt idx="12">
                    <c:v>Bpy STM815</c:v>
                  </c:pt>
                </c:lvl>
                <c:lvl>
                  <c:pt idx="0">
                    <c:v>B. terrae</c:v>
                  </c:pt>
                  <c:pt idx="4">
                    <c:v>B.phytofirmans</c:v>
                  </c:pt>
                  <c:pt idx="8">
                    <c:v>B.xenovorans </c:v>
                  </c:pt>
                  <c:pt idx="9">
                    <c:v>B.cenocepacia </c:v>
                  </c:pt>
                  <c:pt idx="10">
                    <c:v>B.pseudomallei </c:v>
                  </c:pt>
                  <c:pt idx="11">
                    <c:v>B. thailandensis </c:v>
                  </c:pt>
                  <c:pt idx="12">
                    <c:v>B.phymatum </c:v>
                  </c:pt>
                </c:lvl>
              </c:multiLvlStrCache>
            </c:multiLvlStrRef>
          </c:cat>
          <c:val>
            <c:numRef>
              <c:f>Sheet1!$K$7:$K$19</c:f>
              <c:numCache>
                <c:formatCode>General</c:formatCode>
                <c:ptCount val="13"/>
                <c:pt idx="0">
                  <c:v>948718.0</c:v>
                </c:pt>
                <c:pt idx="1">
                  <c:v>933758.0</c:v>
                </c:pt>
                <c:pt idx="2">
                  <c:v>943930.0</c:v>
                </c:pt>
                <c:pt idx="3">
                  <c:v>956075.0</c:v>
                </c:pt>
                <c:pt idx="4">
                  <c:v>746184.0</c:v>
                </c:pt>
                <c:pt idx="5">
                  <c:v>736151.0</c:v>
                </c:pt>
                <c:pt idx="6">
                  <c:v>876819.0</c:v>
                </c:pt>
                <c:pt idx="7">
                  <c:v>668257.0</c:v>
                </c:pt>
                <c:pt idx="8">
                  <c:v>819094.0</c:v>
                </c:pt>
                <c:pt idx="9">
                  <c:v>558810.0</c:v>
                </c:pt>
                <c:pt idx="10">
                  <c:v>427653.0</c:v>
                </c:pt>
                <c:pt idx="11">
                  <c:v>413111.0</c:v>
                </c:pt>
                <c:pt idx="12">
                  <c:v>478482.0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2136495112"/>
        <c:axId val="-2136492104"/>
      </c:barChart>
      <c:catAx>
        <c:axId val="-2136495112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600"/>
            </a:pPr>
            <a:endParaRPr lang="en-US"/>
          </a:p>
        </c:txPr>
        <c:crossAx val="-2136492104"/>
        <c:crosses val="autoZero"/>
        <c:auto val="1"/>
        <c:lblAlgn val="ctr"/>
        <c:lblOffset val="100"/>
        <c:noMultiLvlLbl val="0"/>
      </c:catAx>
      <c:valAx>
        <c:axId val="-2136492104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crossAx val="-2136495112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invertIfNegative val="0"/>
          <c:cat>
            <c:strRef>
              <c:f>Sheet1!$A$1:$A$15</c:f>
              <c:strCache>
                <c:ptCount val="15"/>
                <c:pt idx="0">
                  <c:v>B_cenocepacia_AU</c:v>
                </c:pt>
                <c:pt idx="1">
                  <c:v>B_cenocepacia_DDS</c:v>
                </c:pt>
                <c:pt idx="2">
                  <c:v>B_cenocepacia_DWS</c:v>
                </c:pt>
                <c:pt idx="3">
                  <c:v>B_cenocepacia_H111</c:v>
                </c:pt>
                <c:pt idx="4">
                  <c:v>B_cenocepacia_HI2424</c:v>
                </c:pt>
                <c:pt idx="5">
                  <c:v>B_cenocepacia_J2315</c:v>
                </c:pt>
                <c:pt idx="6">
                  <c:v>B_cenocepacia_MC0-3</c:v>
                </c:pt>
                <c:pt idx="7">
                  <c:v>B_thailandensis_2002721723</c:v>
                </c:pt>
                <c:pt idx="8">
                  <c:v>B_thailandensis_E254</c:v>
                </c:pt>
                <c:pt idx="9">
                  <c:v>B_thailandensis_E264</c:v>
                </c:pt>
                <c:pt idx="10">
                  <c:v>B_thailandensis_E444</c:v>
                </c:pt>
                <c:pt idx="11">
                  <c:v>B_thailandensis_H0587</c:v>
                </c:pt>
                <c:pt idx="12">
                  <c:v>B_thailandensis_MSMB121</c:v>
                </c:pt>
                <c:pt idx="13">
                  <c:v>B_thailandensis</c:v>
                </c:pt>
                <c:pt idx="14">
                  <c:v>B_thailandensis_USAMRU</c:v>
                </c:pt>
              </c:strCache>
            </c:strRef>
          </c:cat>
          <c:val>
            <c:numRef>
              <c:f>Sheet1!$B$1:$B$15</c:f>
              <c:numCache>
                <c:formatCode>General</c:formatCode>
                <c:ptCount val="15"/>
                <c:pt idx="0">
                  <c:v>3.0</c:v>
                </c:pt>
                <c:pt idx="1">
                  <c:v>3.0</c:v>
                </c:pt>
                <c:pt idx="2">
                  <c:v>3.0</c:v>
                </c:pt>
                <c:pt idx="3">
                  <c:v>3.0</c:v>
                </c:pt>
                <c:pt idx="4">
                  <c:v>4.0</c:v>
                </c:pt>
                <c:pt idx="5">
                  <c:v>4.0</c:v>
                </c:pt>
                <c:pt idx="6">
                  <c:v>3.0</c:v>
                </c:pt>
                <c:pt idx="7">
                  <c:v>2.0</c:v>
                </c:pt>
                <c:pt idx="8">
                  <c:v>2.0</c:v>
                </c:pt>
                <c:pt idx="9">
                  <c:v>2.0</c:v>
                </c:pt>
                <c:pt idx="10">
                  <c:v>2.0</c:v>
                </c:pt>
                <c:pt idx="11">
                  <c:v>2.0</c:v>
                </c:pt>
                <c:pt idx="12">
                  <c:v>2.0</c:v>
                </c:pt>
                <c:pt idx="13">
                  <c:v>2.0</c:v>
                </c:pt>
                <c:pt idx="14">
                  <c:v>2.0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136435272"/>
        <c:axId val="-2136432328"/>
      </c:barChart>
      <c:catAx>
        <c:axId val="-2136435272"/>
        <c:scaling>
          <c:orientation val="minMax"/>
        </c:scaling>
        <c:delete val="0"/>
        <c:axPos val="b"/>
        <c:majorTickMark val="out"/>
        <c:minorTickMark val="none"/>
        <c:tickLblPos val="nextTo"/>
        <c:crossAx val="-2136432328"/>
        <c:crosses val="autoZero"/>
        <c:auto val="1"/>
        <c:lblAlgn val="ctr"/>
        <c:lblOffset val="100"/>
        <c:noMultiLvlLbl val="0"/>
      </c:catAx>
      <c:valAx>
        <c:axId val="-2136432328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crossAx val="-2136435272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pieChart>
        <c:varyColors val="1"/>
        <c:ser>
          <c:idx val="0"/>
          <c:order val="0"/>
          <c:dLbls>
            <c:showLegendKey val="0"/>
            <c:showVal val="0"/>
            <c:showCatName val="0"/>
            <c:showSerName val="0"/>
            <c:showPercent val="1"/>
            <c:showBubbleSize val="0"/>
            <c:showLeaderLines val="1"/>
          </c:dLbls>
          <c:cat>
            <c:strRef>
              <c:f>Sheet1!$D$4:$D$5</c:f>
              <c:strCache>
                <c:ptCount val="2"/>
                <c:pt idx="0">
                  <c:v>core</c:v>
                </c:pt>
                <c:pt idx="1">
                  <c:v>pan</c:v>
                </c:pt>
              </c:strCache>
            </c:strRef>
          </c:cat>
          <c:val>
            <c:numRef>
              <c:f>Sheet1!$E$4:$E$5</c:f>
              <c:numCache>
                <c:formatCode>General</c:formatCode>
                <c:ptCount val="2"/>
                <c:pt idx="0">
                  <c:v>22.0</c:v>
                </c:pt>
                <c:pt idx="1">
                  <c:v>17.0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</c:plotArea>
    <c:legend>
      <c:legendPos val="t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3607" cy="339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625495" y="0"/>
            <a:ext cx="4303607" cy="339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3AD450-1ABC-F744-9B57-0800D503A2D0}" type="datetimeFigureOut">
              <a:rPr lang="en-US" smtClean="0"/>
              <a:t>28/01/16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453596"/>
            <a:ext cx="4303607" cy="339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625495" y="6453596"/>
            <a:ext cx="4303607" cy="339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7876E4-50CA-AC4C-A81B-846163994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0909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52922-964A-4549-A630-77A036CE8D3E}" type="datetimeFigureOut">
              <a:rPr lang="nl-NL" smtClean="0"/>
              <a:t>28/01/16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2C460-1264-4F18-8287-10930CB8CC9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76955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52922-964A-4549-A630-77A036CE8D3E}" type="datetimeFigureOut">
              <a:rPr lang="nl-NL" smtClean="0"/>
              <a:t>28/01/16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2C460-1264-4F18-8287-10930CB8CC9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03350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52922-964A-4549-A630-77A036CE8D3E}" type="datetimeFigureOut">
              <a:rPr lang="nl-NL" smtClean="0"/>
              <a:t>28/01/16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2C460-1264-4F18-8287-10930CB8CC9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73769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52922-964A-4549-A630-77A036CE8D3E}" type="datetimeFigureOut">
              <a:rPr lang="nl-NL" smtClean="0"/>
              <a:t>28/01/16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2C460-1264-4F18-8287-10930CB8CC9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42389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52922-964A-4549-A630-77A036CE8D3E}" type="datetimeFigureOut">
              <a:rPr lang="nl-NL" smtClean="0"/>
              <a:t>28/01/16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2C460-1264-4F18-8287-10930CB8CC9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13926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52922-964A-4549-A630-77A036CE8D3E}" type="datetimeFigureOut">
              <a:rPr lang="nl-NL" smtClean="0"/>
              <a:t>28/01/16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2C460-1264-4F18-8287-10930CB8CC9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64580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52922-964A-4549-A630-77A036CE8D3E}" type="datetimeFigureOut">
              <a:rPr lang="nl-NL" smtClean="0"/>
              <a:t>28/01/16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2C460-1264-4F18-8287-10930CB8CC9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56854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52922-964A-4549-A630-77A036CE8D3E}" type="datetimeFigureOut">
              <a:rPr lang="nl-NL" smtClean="0"/>
              <a:t>28/01/16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2C460-1264-4F18-8287-10930CB8CC9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65110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52922-964A-4549-A630-77A036CE8D3E}" type="datetimeFigureOut">
              <a:rPr lang="nl-NL" smtClean="0"/>
              <a:t>28/01/16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2C460-1264-4F18-8287-10930CB8CC9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28755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52922-964A-4549-A630-77A036CE8D3E}" type="datetimeFigureOut">
              <a:rPr lang="nl-NL" smtClean="0"/>
              <a:t>28/01/16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2C460-1264-4F18-8287-10930CB8CC9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4541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52922-964A-4549-A630-77A036CE8D3E}" type="datetimeFigureOut">
              <a:rPr lang="nl-NL" smtClean="0"/>
              <a:t>28/01/16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2C460-1264-4F18-8287-10930CB8CC9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03315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152922-964A-4549-A630-77A036CE8D3E}" type="datetimeFigureOut">
              <a:rPr lang="nl-NL" smtClean="0"/>
              <a:t>28/01/16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32C460-1264-4F18-8287-10930CB8CC9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44402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chart" Target="../charts/chart2.xml"/><Relationship Id="rId5" Type="http://schemas.openxmlformats.org/officeDocument/2006/relationships/chart" Target="../charts/chart3.xml"/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micans.org/mcl/index.html?sec_news" TargetMode="External"/><Relationship Id="rId3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4" Type="http://schemas.openxmlformats.org/officeDocument/2006/relationships/image" Target="../media/image7.jpeg"/><Relationship Id="rId5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3" Type="http://schemas.openxmlformats.org/officeDocument/2006/relationships/image" Target="../media/image1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Relationship Id="rId3" Type="http://schemas.openxmlformats.org/officeDocument/2006/relationships/image" Target="../media/image1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beta.burkholderia.com/strain/download" TargetMode="External"/><Relationship Id="rId4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AAdjieP/Pratama_project.gi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-10041" r="67566" b="-1"/>
          <a:stretch/>
        </p:blipFill>
        <p:spPr>
          <a:xfrm>
            <a:off x="6509557" y="0"/>
            <a:ext cx="2634443" cy="81279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95536" y="2852936"/>
            <a:ext cx="8424936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 err="1">
                <a:latin typeface="Verdana"/>
                <a:ea typeface="Adobe Fan Heiti Std B" pitchFamily="34" charset="-128"/>
                <a:cs typeface="Verdana"/>
              </a:rPr>
              <a:t>Burkholderia</a:t>
            </a:r>
            <a:r>
              <a:rPr lang="en-US" sz="3200" b="1" dirty="0">
                <a:latin typeface="Verdana"/>
                <a:ea typeface="Adobe Fan Heiti Std B" pitchFamily="34" charset="-128"/>
                <a:cs typeface="Verdana"/>
              </a:rPr>
              <a:t> genome plasticity </a:t>
            </a:r>
            <a:endParaRPr lang="en-US" sz="3200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29" y="6305812"/>
            <a:ext cx="7697476" cy="5521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600" dirty="0" smtClean="0">
                <a:latin typeface="Verdana"/>
                <a:cs typeface="Verdana"/>
              </a:rPr>
              <a:t>AA Pratama</a:t>
            </a:r>
            <a:endParaRPr lang="en-US" sz="1600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3840495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454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500" dirty="0"/>
              <a:t>2 </a:t>
            </a:r>
            <a:r>
              <a:rPr lang="en-US" sz="2500" i="1" dirty="0"/>
              <a:t>Regular expression to simplified </a:t>
            </a:r>
            <a:r>
              <a:rPr lang="en-US" sz="2500" i="1" dirty="0" err="1"/>
              <a:t>aa</a:t>
            </a:r>
            <a:r>
              <a:rPr lang="en-US" sz="2500" i="1" dirty="0"/>
              <a:t> sequence:</a:t>
            </a:r>
            <a:endParaRPr lang="en-US" sz="2500" dirty="0"/>
          </a:p>
          <a:p>
            <a:pPr marL="0" indent="0">
              <a:buNone/>
            </a:pPr>
            <a:r>
              <a:rPr lang="en-US" sz="2500" dirty="0" smtClean="0"/>
              <a:t>&gt;</a:t>
            </a:r>
            <a:r>
              <a:rPr lang="en-US" sz="2500" dirty="0"/>
              <a:t>Bcen_2989 ref|YP_622858.1|ref|YP_622858|gi|107025347| </a:t>
            </a:r>
            <a:r>
              <a:rPr lang="en-US" sz="2500" dirty="0" err="1"/>
              <a:t>NADH:flavin</a:t>
            </a:r>
            <a:r>
              <a:rPr lang="en-US" sz="2500" dirty="0"/>
              <a:t> </a:t>
            </a:r>
            <a:r>
              <a:rPr lang="en-US" sz="2500" dirty="0" err="1"/>
              <a:t>oxidoreductase</a:t>
            </a:r>
            <a:r>
              <a:rPr lang="en-US" sz="2500" dirty="0"/>
              <a:t> [</a:t>
            </a:r>
            <a:r>
              <a:rPr lang="en-US" sz="2500" dirty="0" err="1"/>
              <a:t>Burkholderia</a:t>
            </a:r>
            <a:r>
              <a:rPr lang="en-US" sz="2500" dirty="0"/>
              <a:t> </a:t>
            </a:r>
            <a:r>
              <a:rPr lang="en-US" sz="2500" dirty="0" err="1"/>
              <a:t>cenocepacia</a:t>
            </a:r>
            <a:r>
              <a:rPr lang="en-US" sz="2500" dirty="0"/>
              <a:t> AU 1054 chromosome 2, complete sequence.]</a:t>
            </a:r>
          </a:p>
          <a:p>
            <a:pPr marL="0" indent="0">
              <a:buNone/>
            </a:pPr>
            <a:r>
              <a:rPr lang="en-US" sz="2500" dirty="0"/>
              <a:t> (&gt;)\w+\w+ .+\| (.+\w+.+) \[(\w)\w+ (\w+) (\w+.\w+) .+</a:t>
            </a:r>
          </a:p>
          <a:p>
            <a:pPr marL="0" indent="0">
              <a:buNone/>
            </a:pPr>
            <a:r>
              <a:rPr lang="en-US" sz="2500" dirty="0"/>
              <a:t>\1\3.\4_\5_\</a:t>
            </a:r>
            <a:r>
              <a:rPr lang="en-US" sz="2500" dirty="0" smtClean="0"/>
              <a:t>2</a:t>
            </a:r>
          </a:p>
          <a:p>
            <a:pPr marL="0" indent="0">
              <a:buNone/>
            </a:pPr>
            <a:endParaRPr lang="en-US" sz="2500" dirty="0"/>
          </a:p>
          <a:p>
            <a:pPr marL="0" indent="0">
              <a:buNone/>
            </a:pPr>
            <a:r>
              <a:rPr lang="en-US" sz="2500" dirty="0" smtClean="0"/>
              <a:t>3 </a:t>
            </a:r>
            <a:r>
              <a:rPr lang="en-US" sz="2500" i="1" dirty="0" smtClean="0"/>
              <a:t>Transfer </a:t>
            </a:r>
            <a:r>
              <a:rPr lang="en-US" sz="2500" i="1" dirty="0"/>
              <a:t>file from your computer to </a:t>
            </a:r>
            <a:r>
              <a:rPr lang="en-US" sz="2500" i="1" dirty="0" err="1"/>
              <a:t>peregrine.hpc.rug.nl</a:t>
            </a:r>
            <a:r>
              <a:rPr lang="en-US" sz="2500" i="1" dirty="0"/>
              <a:t>:</a:t>
            </a:r>
            <a:endParaRPr lang="en-US" sz="2500" dirty="0"/>
          </a:p>
          <a:p>
            <a:pPr marL="0" indent="0">
              <a:buNone/>
            </a:pPr>
            <a:r>
              <a:rPr lang="en-US" sz="2500" dirty="0" smtClean="0">
                <a:solidFill>
                  <a:srgbClr val="FF0000"/>
                </a:solidFill>
              </a:rPr>
              <a:t>$ </a:t>
            </a:r>
            <a:r>
              <a:rPr lang="en-US" sz="2500" dirty="0" err="1" smtClean="0">
                <a:solidFill>
                  <a:srgbClr val="FF0000"/>
                </a:solidFill>
              </a:rPr>
              <a:t>scp</a:t>
            </a:r>
            <a:r>
              <a:rPr lang="en-US" sz="2500" dirty="0" smtClean="0">
                <a:solidFill>
                  <a:srgbClr val="FF0000"/>
                </a:solidFill>
              </a:rPr>
              <a:t> </a:t>
            </a:r>
            <a:r>
              <a:rPr lang="en-US" sz="2500" dirty="0">
                <a:solidFill>
                  <a:srgbClr val="FF0000"/>
                </a:solidFill>
              </a:rPr>
              <a:t>-r ./</a:t>
            </a:r>
            <a:r>
              <a:rPr lang="en-US" sz="2500" dirty="0" err="1">
                <a:solidFill>
                  <a:srgbClr val="FF0000"/>
                </a:solidFill>
              </a:rPr>
              <a:t>gbk</a:t>
            </a:r>
            <a:r>
              <a:rPr lang="en-US" sz="2500" dirty="0">
                <a:solidFill>
                  <a:srgbClr val="FF0000"/>
                </a:solidFill>
              </a:rPr>
              <a:t>/ p272779@peregrine.hpc.rug.nl:/home/</a:t>
            </a:r>
            <a:r>
              <a:rPr lang="en-US" sz="2500" dirty="0" err="1" smtClean="0">
                <a:solidFill>
                  <a:srgbClr val="FF0000"/>
                </a:solidFill>
              </a:rPr>
              <a:t>pxxxxxx</a:t>
            </a:r>
            <a:r>
              <a:rPr lang="en-US" sz="2500" dirty="0" smtClean="0">
                <a:solidFill>
                  <a:srgbClr val="FF0000"/>
                </a:solidFill>
              </a:rPr>
              <a:t>/</a:t>
            </a:r>
            <a:endParaRPr lang="en-US" sz="25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2500" dirty="0"/>
          </a:p>
          <a:p>
            <a:pPr marL="0" indent="0">
              <a:buNone/>
            </a:pPr>
            <a:endParaRPr lang="en-US" sz="25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-25938" y="0"/>
            <a:ext cx="8229600" cy="634082"/>
          </a:xfrm>
        </p:spPr>
        <p:txBody>
          <a:bodyPr>
            <a:normAutofit fontScale="90000"/>
          </a:bodyPr>
          <a:lstStyle/>
          <a:p>
            <a:pPr algn="l"/>
            <a:r>
              <a:rPr lang="en-US" u="sng" dirty="0" smtClean="0"/>
              <a:t>Description (cont.)</a:t>
            </a:r>
            <a:endParaRPr lang="en-US" u="sng" dirty="0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-10041" r="67566" b="-1"/>
          <a:stretch/>
        </p:blipFill>
        <p:spPr>
          <a:xfrm>
            <a:off x="6509557" y="0"/>
            <a:ext cx="2634443" cy="812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3537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Challenges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 smtClean="0"/>
              <a:t>Overwhelmed by the huge data.</a:t>
            </a:r>
          </a:p>
          <a:p>
            <a:pPr marL="0" indent="0">
              <a:buNone/>
            </a:pPr>
            <a:r>
              <a:rPr lang="en-US" dirty="0" smtClean="0"/>
              <a:t>Regular expression &gt;&gt; python scripts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25938" y="0"/>
            <a:ext cx="8229600" cy="6340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u="sng" smtClean="0"/>
              <a:t>Description (cont.)</a:t>
            </a:r>
            <a:endParaRPr lang="en-US" u="sng" dirty="0"/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-10041" r="67566" b="-1"/>
          <a:stretch/>
        </p:blipFill>
        <p:spPr>
          <a:xfrm>
            <a:off x="6509557" y="0"/>
            <a:ext cx="2634443" cy="812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3125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2500" dirty="0"/>
              <a:t>4</a:t>
            </a:r>
            <a:r>
              <a:rPr lang="en-US" sz="2500" dirty="0" smtClean="0"/>
              <a:t> </a:t>
            </a:r>
            <a:r>
              <a:rPr lang="en-US" sz="2500" i="1" dirty="0"/>
              <a:t>Make database for blast all-</a:t>
            </a:r>
            <a:r>
              <a:rPr lang="en-US" sz="2500" i="1" dirty="0" err="1"/>
              <a:t>vs</a:t>
            </a:r>
            <a:r>
              <a:rPr lang="en-US" sz="2500" i="1" dirty="0"/>
              <a:t>-all analysis:</a:t>
            </a:r>
            <a:endParaRPr lang="en-US" sz="2500" dirty="0"/>
          </a:p>
          <a:p>
            <a:pPr marL="0" indent="0">
              <a:buNone/>
            </a:pPr>
            <a:r>
              <a:rPr lang="en-US" sz="2500" dirty="0">
                <a:solidFill>
                  <a:srgbClr val="FF0000"/>
                </a:solidFill>
              </a:rPr>
              <a:t>$ module load BLAST/2.2.30-goolfc-2.7.11-Python-2.7.3</a:t>
            </a:r>
          </a:p>
          <a:p>
            <a:pPr marL="0" indent="0">
              <a:buNone/>
            </a:pPr>
            <a:r>
              <a:rPr lang="en-US" sz="2500" dirty="0">
                <a:solidFill>
                  <a:srgbClr val="FF0000"/>
                </a:solidFill>
              </a:rPr>
              <a:t>$ </a:t>
            </a:r>
            <a:r>
              <a:rPr lang="en-US" sz="2500" dirty="0" err="1">
                <a:solidFill>
                  <a:srgbClr val="FF0000"/>
                </a:solidFill>
              </a:rPr>
              <a:t>makeblastdb</a:t>
            </a:r>
            <a:r>
              <a:rPr lang="en-US" sz="2500" dirty="0">
                <a:solidFill>
                  <a:srgbClr val="FF0000"/>
                </a:solidFill>
              </a:rPr>
              <a:t> -in </a:t>
            </a:r>
            <a:r>
              <a:rPr lang="en-US" sz="2500" dirty="0" err="1">
                <a:solidFill>
                  <a:srgbClr val="FF0000"/>
                </a:solidFill>
              </a:rPr>
              <a:t>all_proteins.fasta</a:t>
            </a:r>
            <a:r>
              <a:rPr lang="en-US" sz="2500" dirty="0">
                <a:solidFill>
                  <a:srgbClr val="FF0000"/>
                </a:solidFill>
              </a:rPr>
              <a:t> -</a:t>
            </a:r>
            <a:r>
              <a:rPr lang="en-US" sz="2500" dirty="0" err="1">
                <a:solidFill>
                  <a:srgbClr val="FF0000"/>
                </a:solidFill>
              </a:rPr>
              <a:t>dbtype</a:t>
            </a:r>
            <a:r>
              <a:rPr lang="en-US" sz="2500" dirty="0">
                <a:solidFill>
                  <a:srgbClr val="FF0000"/>
                </a:solidFill>
              </a:rPr>
              <a:t> </a:t>
            </a:r>
            <a:r>
              <a:rPr lang="en-US" sz="2500" dirty="0" err="1">
                <a:solidFill>
                  <a:srgbClr val="FF0000"/>
                </a:solidFill>
              </a:rPr>
              <a:t>prot</a:t>
            </a:r>
            <a:r>
              <a:rPr lang="en-US" sz="2500" dirty="0">
                <a:solidFill>
                  <a:srgbClr val="FF0000"/>
                </a:solidFill>
              </a:rPr>
              <a:t> </a:t>
            </a:r>
            <a:endParaRPr lang="en-US" sz="25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2500" dirty="0" smtClean="0"/>
          </a:p>
          <a:p>
            <a:pPr marL="0" indent="0">
              <a:buNone/>
            </a:pPr>
            <a:r>
              <a:rPr lang="en-US" sz="2800" dirty="0"/>
              <a:t>5</a:t>
            </a:r>
            <a:r>
              <a:rPr lang="en-US" sz="2800" dirty="0" smtClean="0"/>
              <a:t> </a:t>
            </a:r>
            <a:r>
              <a:rPr lang="en-US" sz="2800" i="1" dirty="0"/>
              <a:t>Make scripts for job submission (BLAST):</a:t>
            </a:r>
            <a:endParaRPr lang="en-US" sz="2800" dirty="0"/>
          </a:p>
          <a:p>
            <a:pPr marL="0" indent="0">
              <a:buNone/>
            </a:pPr>
            <a:r>
              <a:rPr lang="en-US" sz="2800" dirty="0">
                <a:solidFill>
                  <a:srgbClr val="0000FF"/>
                </a:solidFill>
              </a:rPr>
              <a:t>#!/bin/bash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FF"/>
                </a:solidFill>
              </a:rPr>
              <a:t>#SBATCH --job-name=blast-all-</a:t>
            </a:r>
            <a:r>
              <a:rPr lang="en-US" sz="2800" dirty="0" err="1">
                <a:solidFill>
                  <a:srgbClr val="0000FF"/>
                </a:solidFill>
              </a:rPr>
              <a:t>vs</a:t>
            </a:r>
            <a:r>
              <a:rPr lang="en-US" sz="2800" dirty="0">
                <a:solidFill>
                  <a:srgbClr val="0000FF"/>
                </a:solidFill>
              </a:rPr>
              <a:t>-all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FF"/>
                </a:solidFill>
              </a:rPr>
              <a:t>#SBATCH --nodes=1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FF"/>
                </a:solidFill>
              </a:rPr>
              <a:t>#SBATCH --</a:t>
            </a:r>
            <a:r>
              <a:rPr lang="en-US" sz="2800" dirty="0" err="1">
                <a:solidFill>
                  <a:srgbClr val="0000FF"/>
                </a:solidFill>
              </a:rPr>
              <a:t>ntasks</a:t>
            </a:r>
            <a:r>
              <a:rPr lang="en-US" sz="2800" dirty="0">
                <a:solidFill>
                  <a:srgbClr val="0000FF"/>
                </a:solidFill>
              </a:rPr>
              <a:t>-per-node=12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FF"/>
                </a:solidFill>
              </a:rPr>
              <a:t>#SBATCH --time=2-23:00:00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FF"/>
                </a:solidFill>
              </a:rPr>
              <a:t>#SBATCH --partition=</a:t>
            </a:r>
            <a:r>
              <a:rPr lang="en-US" sz="2800" dirty="0" err="1">
                <a:solidFill>
                  <a:srgbClr val="0000FF"/>
                </a:solidFill>
              </a:rPr>
              <a:t>himem</a:t>
            </a:r>
            <a:endParaRPr lang="en-US" sz="2800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000FF"/>
                </a:solidFill>
              </a:rPr>
              <a:t>#SBATCH --</a:t>
            </a:r>
            <a:r>
              <a:rPr lang="en-US" sz="2800" dirty="0" err="1">
                <a:solidFill>
                  <a:srgbClr val="0000FF"/>
                </a:solidFill>
              </a:rPr>
              <a:t>mem</a:t>
            </a:r>
            <a:r>
              <a:rPr lang="en-US" sz="2800" dirty="0">
                <a:solidFill>
                  <a:srgbClr val="0000FF"/>
                </a:solidFill>
              </a:rPr>
              <a:t>=240GB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FF"/>
                </a:solidFill>
              </a:rPr>
              <a:t>cd /home/p272779/scripts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FF"/>
                </a:solidFill>
              </a:rPr>
              <a:t>module load BLAST/2.2.30-goolfc-2.7.11-Python-2.7.3</a:t>
            </a:r>
          </a:p>
          <a:p>
            <a:pPr marL="0" indent="0">
              <a:buNone/>
            </a:pPr>
            <a:r>
              <a:rPr lang="en-US" sz="2800" dirty="0" err="1">
                <a:solidFill>
                  <a:srgbClr val="0000FF"/>
                </a:solidFill>
              </a:rPr>
              <a:t>blastp</a:t>
            </a:r>
            <a:r>
              <a:rPr lang="en-US" sz="2800" dirty="0">
                <a:solidFill>
                  <a:srgbClr val="0000FF"/>
                </a:solidFill>
              </a:rPr>
              <a:t> -</a:t>
            </a:r>
            <a:r>
              <a:rPr lang="en-US" sz="2800" dirty="0" err="1">
                <a:solidFill>
                  <a:srgbClr val="0000FF"/>
                </a:solidFill>
              </a:rPr>
              <a:t>db</a:t>
            </a:r>
            <a:r>
              <a:rPr lang="en-US" sz="2800" dirty="0">
                <a:solidFill>
                  <a:srgbClr val="0000FF"/>
                </a:solidFill>
              </a:rPr>
              <a:t> </a:t>
            </a:r>
            <a:r>
              <a:rPr lang="en-US" sz="2800" dirty="0" err="1">
                <a:solidFill>
                  <a:srgbClr val="0000FF"/>
                </a:solidFill>
              </a:rPr>
              <a:t>all_proteins.fasta</a:t>
            </a:r>
            <a:r>
              <a:rPr lang="en-US" sz="2800" dirty="0">
                <a:solidFill>
                  <a:srgbClr val="0000FF"/>
                </a:solidFill>
              </a:rPr>
              <a:t> -query </a:t>
            </a:r>
            <a:r>
              <a:rPr lang="en-US" sz="2800" dirty="0" err="1">
                <a:solidFill>
                  <a:srgbClr val="0000FF"/>
                </a:solidFill>
              </a:rPr>
              <a:t>all_proteins.fasta</a:t>
            </a:r>
            <a:r>
              <a:rPr lang="en-US" sz="2800" dirty="0">
                <a:solidFill>
                  <a:srgbClr val="0000FF"/>
                </a:solidFill>
              </a:rPr>
              <a:t> -</a:t>
            </a:r>
            <a:r>
              <a:rPr lang="en-US" sz="2800" dirty="0" err="1">
                <a:solidFill>
                  <a:srgbClr val="0000FF"/>
                </a:solidFill>
              </a:rPr>
              <a:t>outfmt</a:t>
            </a:r>
            <a:r>
              <a:rPr lang="en-US" sz="2800" dirty="0">
                <a:solidFill>
                  <a:srgbClr val="0000FF"/>
                </a:solidFill>
              </a:rPr>
              <a:t> 6 -out all-</a:t>
            </a:r>
            <a:r>
              <a:rPr lang="en-US" sz="2800" dirty="0" err="1">
                <a:solidFill>
                  <a:srgbClr val="0000FF"/>
                </a:solidFill>
              </a:rPr>
              <a:t>vs</a:t>
            </a:r>
            <a:r>
              <a:rPr lang="en-US" sz="2800" dirty="0">
                <a:solidFill>
                  <a:srgbClr val="0000FF"/>
                </a:solidFill>
              </a:rPr>
              <a:t>-</a:t>
            </a:r>
            <a:r>
              <a:rPr lang="en-US" sz="2800" dirty="0" err="1">
                <a:solidFill>
                  <a:srgbClr val="0000FF"/>
                </a:solidFill>
              </a:rPr>
              <a:t>all.tsv</a:t>
            </a:r>
            <a:r>
              <a:rPr lang="en-US" sz="2800" dirty="0">
                <a:solidFill>
                  <a:srgbClr val="0000FF"/>
                </a:solidFill>
              </a:rPr>
              <a:t> -</a:t>
            </a:r>
            <a:r>
              <a:rPr lang="en-US" sz="2800" dirty="0" err="1">
                <a:solidFill>
                  <a:srgbClr val="0000FF"/>
                </a:solidFill>
              </a:rPr>
              <a:t>num_threads</a:t>
            </a:r>
            <a:r>
              <a:rPr lang="en-US" sz="2800" dirty="0">
                <a:solidFill>
                  <a:srgbClr val="0000FF"/>
                </a:solidFill>
              </a:rPr>
              <a:t> 12 -</a:t>
            </a:r>
            <a:r>
              <a:rPr lang="en-US" sz="2800" dirty="0" err="1">
                <a:solidFill>
                  <a:srgbClr val="0000FF"/>
                </a:solidFill>
              </a:rPr>
              <a:t>evalue</a:t>
            </a:r>
            <a:r>
              <a:rPr lang="en-US" sz="2800" dirty="0">
                <a:solidFill>
                  <a:srgbClr val="0000FF"/>
                </a:solidFill>
              </a:rPr>
              <a:t> 1e-5 -</a:t>
            </a:r>
            <a:r>
              <a:rPr lang="en-US" sz="2800" dirty="0" err="1">
                <a:solidFill>
                  <a:srgbClr val="0000FF"/>
                </a:solidFill>
              </a:rPr>
              <a:t>num_alignments</a:t>
            </a:r>
            <a:r>
              <a:rPr lang="en-US" sz="2800" dirty="0">
                <a:solidFill>
                  <a:srgbClr val="0000FF"/>
                </a:solidFill>
              </a:rPr>
              <a:t> 1</a:t>
            </a:r>
          </a:p>
          <a:p>
            <a:pPr marL="0" indent="0">
              <a:buNone/>
            </a:pPr>
            <a:endParaRPr lang="en-US" sz="2500" dirty="0"/>
          </a:p>
          <a:p>
            <a:pPr marL="0" indent="0">
              <a:buNone/>
            </a:pPr>
            <a:endParaRPr lang="en-US" sz="2500" dirty="0"/>
          </a:p>
          <a:p>
            <a:pPr marL="0" indent="0">
              <a:buNone/>
            </a:pPr>
            <a:endParaRPr lang="en-US" sz="25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-25938" y="0"/>
            <a:ext cx="8229600" cy="634082"/>
          </a:xfrm>
        </p:spPr>
        <p:txBody>
          <a:bodyPr>
            <a:normAutofit fontScale="90000"/>
          </a:bodyPr>
          <a:lstStyle/>
          <a:p>
            <a:pPr algn="l"/>
            <a:r>
              <a:rPr lang="en-US" u="sng" dirty="0" smtClean="0"/>
              <a:t>Description (cont.)</a:t>
            </a:r>
            <a:endParaRPr lang="en-US" u="sng" dirty="0"/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-10041" r="67566" b="-1"/>
          <a:stretch/>
        </p:blipFill>
        <p:spPr>
          <a:xfrm>
            <a:off x="6509557" y="0"/>
            <a:ext cx="2634443" cy="812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5669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6</a:t>
            </a:r>
            <a:r>
              <a:rPr lang="en-US" dirty="0" smtClean="0"/>
              <a:t> </a:t>
            </a:r>
            <a:r>
              <a:rPr lang="en-US" i="1" dirty="0" smtClean="0"/>
              <a:t>Job </a:t>
            </a:r>
            <a:r>
              <a:rPr lang="en-US" i="1" dirty="0"/>
              <a:t>submission:</a:t>
            </a:r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$ </a:t>
            </a:r>
            <a:r>
              <a:rPr lang="en-US" dirty="0" err="1" smtClean="0">
                <a:solidFill>
                  <a:srgbClr val="FF0000"/>
                </a:solidFill>
              </a:rPr>
              <a:t>sbatch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all-</a:t>
            </a:r>
            <a:r>
              <a:rPr lang="en-US" dirty="0" err="1">
                <a:solidFill>
                  <a:srgbClr val="FF0000"/>
                </a:solidFill>
              </a:rPr>
              <a:t>vs</a:t>
            </a:r>
            <a:r>
              <a:rPr lang="en-US" dirty="0">
                <a:solidFill>
                  <a:srgbClr val="FF0000"/>
                </a:solidFill>
              </a:rPr>
              <a:t>-</a:t>
            </a:r>
            <a:r>
              <a:rPr lang="en-US" dirty="0" err="1">
                <a:solidFill>
                  <a:srgbClr val="FF0000"/>
                </a:solidFill>
              </a:rPr>
              <a:t>all.sh</a:t>
            </a:r>
            <a:r>
              <a:rPr lang="en-US" dirty="0">
                <a:solidFill>
                  <a:srgbClr val="FF0000"/>
                </a:solidFill>
              </a:rPr>
              <a:t> </a:t>
            </a:r>
          </a:p>
          <a:p>
            <a:pPr marL="0" indent="0">
              <a:buNone/>
            </a:pPr>
            <a:r>
              <a:rPr lang="en-US" dirty="0"/>
              <a:t>Submitted batch job 3636885</a:t>
            </a:r>
          </a:p>
          <a:p>
            <a:pPr marL="0" indent="0">
              <a:buNone/>
            </a:pPr>
            <a:r>
              <a:rPr lang="en-US" dirty="0"/>
              <a:t> 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7</a:t>
            </a:r>
            <a:r>
              <a:rPr lang="en-US" dirty="0" smtClean="0"/>
              <a:t> </a:t>
            </a:r>
            <a:r>
              <a:rPr lang="en-US" i="1" dirty="0" smtClean="0"/>
              <a:t>Check </a:t>
            </a:r>
            <a:r>
              <a:rPr lang="en-US" i="1" dirty="0"/>
              <a:t>the submitted job: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$ </a:t>
            </a:r>
            <a:r>
              <a:rPr lang="en-US" dirty="0" err="1">
                <a:solidFill>
                  <a:srgbClr val="FF0000"/>
                </a:solidFill>
              </a:rPr>
              <a:t>squeue</a:t>
            </a:r>
            <a:r>
              <a:rPr lang="en-US" dirty="0">
                <a:solidFill>
                  <a:srgbClr val="FF0000"/>
                </a:solidFill>
              </a:rPr>
              <a:t> -u p272779</a:t>
            </a:r>
          </a:p>
          <a:p>
            <a:pPr marL="0" indent="0">
              <a:buNone/>
            </a:pPr>
            <a:r>
              <a:rPr lang="en-US" sz="1900" dirty="0"/>
              <a:t>JOBID PARTITION     NAME     USER ST       TIME  NODES NODELIST(REASON)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$ </a:t>
            </a:r>
            <a:r>
              <a:rPr lang="en-US" dirty="0" err="1">
                <a:solidFill>
                  <a:srgbClr val="FF0000"/>
                </a:solidFill>
              </a:rPr>
              <a:t>ls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1800" dirty="0" smtClean="0"/>
              <a:t>all</a:t>
            </a:r>
            <a:r>
              <a:rPr lang="en-US" sz="1800" dirty="0"/>
              <a:t>-</a:t>
            </a:r>
            <a:r>
              <a:rPr lang="en-US" sz="1800" dirty="0" err="1"/>
              <a:t>vs</a:t>
            </a:r>
            <a:r>
              <a:rPr lang="en-US" sz="1800" dirty="0"/>
              <a:t>-</a:t>
            </a:r>
            <a:r>
              <a:rPr lang="en-US" sz="1800" dirty="0" err="1"/>
              <a:t>all.tsv</a:t>
            </a:r>
            <a:r>
              <a:rPr lang="en-US" sz="1800" dirty="0"/>
              <a:t>      	</a:t>
            </a:r>
            <a:r>
              <a:rPr lang="en-US" sz="1800" u="sng" dirty="0" err="1"/>
              <a:t>all_proteins.fasta.phr</a:t>
            </a:r>
            <a:r>
              <a:rPr lang="en-US" sz="1800" dirty="0"/>
              <a:t>  </a:t>
            </a:r>
            <a:r>
              <a:rPr lang="en-US" sz="1800" dirty="0" smtClean="0"/>
              <a:t>	</a:t>
            </a:r>
            <a:r>
              <a:rPr lang="en-US" sz="1800" u="sng" dirty="0" err="1" smtClean="0"/>
              <a:t>all_proteins.fasta.psq</a:t>
            </a:r>
            <a:r>
              <a:rPr lang="en-US" sz="1800" dirty="0" smtClean="0"/>
              <a:t> </a:t>
            </a:r>
            <a:r>
              <a:rPr lang="en-US" sz="1800" dirty="0"/>
              <a:t>	</a:t>
            </a:r>
          </a:p>
          <a:p>
            <a:pPr marL="0" indent="0">
              <a:buNone/>
            </a:pPr>
            <a:r>
              <a:rPr lang="en-US" sz="1800" dirty="0" smtClean="0"/>
              <a:t>all</a:t>
            </a:r>
            <a:r>
              <a:rPr lang="en-US" sz="1800" dirty="0"/>
              <a:t>-</a:t>
            </a:r>
            <a:r>
              <a:rPr lang="en-US" sz="1800" dirty="0" err="1"/>
              <a:t>vs</a:t>
            </a:r>
            <a:r>
              <a:rPr lang="en-US" sz="1800" dirty="0"/>
              <a:t>-</a:t>
            </a:r>
            <a:r>
              <a:rPr lang="en-US" sz="1800" dirty="0" err="1"/>
              <a:t>all.sh</a:t>
            </a:r>
            <a:r>
              <a:rPr lang="en-US" sz="1800" dirty="0"/>
              <a:t>      </a:t>
            </a:r>
            <a:r>
              <a:rPr lang="en-US" sz="1800" dirty="0" smtClean="0"/>
              <a:t>	</a:t>
            </a:r>
            <a:r>
              <a:rPr lang="en-US" sz="1800" dirty="0" err="1" smtClean="0"/>
              <a:t>all_proteins.fasta</a:t>
            </a:r>
            <a:r>
              <a:rPr lang="en-US" sz="1800" dirty="0" smtClean="0"/>
              <a:t>  		</a:t>
            </a:r>
            <a:r>
              <a:rPr lang="en-US" sz="1800" u="sng" dirty="0" err="1" smtClean="0"/>
              <a:t>all_proteins.fasta.pin</a:t>
            </a:r>
            <a:r>
              <a:rPr lang="en-US" sz="1800" dirty="0" smtClean="0"/>
              <a:t>  slurm</a:t>
            </a:r>
            <a:r>
              <a:rPr lang="en-US" sz="1800" dirty="0"/>
              <a:t>-3641612.out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-25938" y="0"/>
            <a:ext cx="8229600" cy="634082"/>
          </a:xfrm>
        </p:spPr>
        <p:txBody>
          <a:bodyPr>
            <a:normAutofit fontScale="90000"/>
          </a:bodyPr>
          <a:lstStyle/>
          <a:p>
            <a:pPr algn="l"/>
            <a:r>
              <a:rPr lang="en-US" u="sng" dirty="0" smtClean="0"/>
              <a:t>Description (cont.)</a:t>
            </a:r>
            <a:endParaRPr lang="en-US" u="sng" dirty="0"/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-10041" r="67566" b="-1"/>
          <a:stretch/>
        </p:blipFill>
        <p:spPr>
          <a:xfrm>
            <a:off x="6509557" y="0"/>
            <a:ext cx="2634443" cy="812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7462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1520" y="2132856"/>
            <a:ext cx="871296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Output:</a:t>
            </a:r>
          </a:p>
          <a:p>
            <a:r>
              <a:rPr lang="en-US" sz="1400" dirty="0" err="1"/>
              <a:t>B.cenocepacia_AU</a:t>
            </a:r>
            <a:r>
              <a:rPr lang="en-US" sz="1400" dirty="0"/>
              <a:t>        B.cenocepacia_HI2424    </a:t>
            </a:r>
            <a:r>
              <a:rPr lang="en-US" sz="1400" dirty="0" smtClean="0"/>
              <a:t>100.00  </a:t>
            </a:r>
            <a:r>
              <a:rPr lang="en-US" sz="1400" dirty="0"/>
              <a:t>436     0       0       1       436     1       436     </a:t>
            </a:r>
            <a:r>
              <a:rPr lang="en-US" sz="1400" dirty="0" smtClean="0"/>
              <a:t>0.0	895</a:t>
            </a:r>
            <a:endParaRPr lang="en-US" sz="1400" dirty="0"/>
          </a:p>
          <a:p>
            <a:r>
              <a:rPr lang="en-US" sz="1400" dirty="0" err="1"/>
              <a:t>B.cenocepacia_AU</a:t>
            </a:r>
            <a:r>
              <a:rPr lang="en-US" sz="1400" dirty="0"/>
              <a:t>        B.cenocepacia_HI2424   </a:t>
            </a:r>
            <a:r>
              <a:rPr lang="en-US" sz="1400" dirty="0" smtClean="0"/>
              <a:t>100.00  </a:t>
            </a:r>
            <a:r>
              <a:rPr lang="en-US" sz="1400" dirty="0"/>
              <a:t>306     0       0       1       306     1       306     0.0       	</a:t>
            </a:r>
            <a:r>
              <a:rPr lang="en-US" sz="1400" dirty="0" smtClean="0"/>
              <a:t>613</a:t>
            </a:r>
            <a:endParaRPr lang="en-US" sz="1400" dirty="0"/>
          </a:p>
          <a:p>
            <a:r>
              <a:rPr lang="en-US" sz="1400" dirty="0" err="1"/>
              <a:t>B.cenocepacia_AU</a:t>
            </a:r>
            <a:r>
              <a:rPr lang="en-US" sz="1400" dirty="0"/>
              <a:t>        B.cenocepacia_MC0-3_short-chain </a:t>
            </a:r>
            <a:r>
              <a:rPr lang="en-US" sz="1400" dirty="0" smtClean="0"/>
              <a:t>100.00  </a:t>
            </a:r>
            <a:r>
              <a:rPr lang="en-US" sz="1400" dirty="0"/>
              <a:t>245     0       0       1       245     1       245     1e-173    </a:t>
            </a:r>
            <a:r>
              <a:rPr lang="en-US" sz="1400" dirty="0" smtClean="0"/>
              <a:t>483</a:t>
            </a:r>
            <a:endParaRPr lang="en-US" sz="1400" dirty="0"/>
          </a:p>
          <a:p>
            <a:r>
              <a:rPr lang="en-US" sz="1400" dirty="0" err="1"/>
              <a:t>B.cenocepacia_AU</a:t>
            </a:r>
            <a:r>
              <a:rPr lang="en-US" sz="1400" dirty="0"/>
              <a:t>        B.cenocepacia_MC0-3_NADH:flavin </a:t>
            </a:r>
            <a:r>
              <a:rPr lang="en-US" sz="1400" dirty="0" smtClean="0"/>
              <a:t>100.00  </a:t>
            </a:r>
            <a:r>
              <a:rPr lang="en-US" sz="1400" dirty="0"/>
              <a:t>360     0       0       1       360     1       360     0.0       </a:t>
            </a:r>
            <a:r>
              <a:rPr lang="en-US" sz="1400" dirty="0" smtClean="0"/>
              <a:t>724</a:t>
            </a:r>
            <a:endParaRPr lang="en-US" sz="1400" dirty="0"/>
          </a:p>
          <a:p>
            <a:r>
              <a:rPr lang="en-US" sz="1400" dirty="0" err="1"/>
              <a:t>B.cenocepacia_AU</a:t>
            </a:r>
            <a:r>
              <a:rPr lang="en-US" sz="1400" dirty="0"/>
              <a:t>        B.cenocepacia_MC0-3_alpha/beta  </a:t>
            </a:r>
            <a:r>
              <a:rPr lang="en-US" sz="1400" dirty="0" smtClean="0"/>
              <a:t>100.00  </a:t>
            </a:r>
            <a:r>
              <a:rPr lang="en-US" sz="1400" dirty="0"/>
              <a:t>278     0       0       1       278     1       278     0.0        </a:t>
            </a:r>
            <a:r>
              <a:rPr lang="en-US" sz="1400" dirty="0" smtClean="0"/>
              <a:t>572</a:t>
            </a:r>
            <a:endParaRPr lang="en-US" sz="1400" dirty="0"/>
          </a:p>
          <a:p>
            <a:r>
              <a:rPr lang="en-US" sz="1400" dirty="0" err="1"/>
              <a:t>B.cenocepacia_AU</a:t>
            </a:r>
            <a:r>
              <a:rPr lang="en-US" sz="1400" dirty="0"/>
              <a:t>        B.cenocepacia_MC0-3_limonene-12-epoxide 	100.00  129     0       0       1       129     1       129     8e-</a:t>
            </a:r>
            <a:r>
              <a:rPr lang="en-US" sz="1400" dirty="0" smtClean="0"/>
              <a:t>90</a:t>
            </a:r>
            <a:r>
              <a:rPr lang="en-US" sz="1400" dirty="0"/>
              <a:t>	</a:t>
            </a:r>
            <a:r>
              <a:rPr lang="en-US" sz="1400" dirty="0" smtClean="0"/>
              <a:t>261</a:t>
            </a:r>
            <a:endParaRPr lang="en-US" sz="1400" dirty="0"/>
          </a:p>
          <a:p>
            <a:r>
              <a:rPr lang="en-US" sz="1400" dirty="0" err="1"/>
              <a:t>B.cenocepacia_AU</a:t>
            </a:r>
            <a:r>
              <a:rPr lang="en-US" sz="1400" dirty="0"/>
              <a:t>        B.cenocepacia_HI2424    </a:t>
            </a:r>
            <a:r>
              <a:rPr lang="en-US" sz="1400" dirty="0" smtClean="0"/>
              <a:t>100.00  </a:t>
            </a:r>
            <a:r>
              <a:rPr lang="en-US" sz="1400" dirty="0"/>
              <a:t>399     0       0       1       399     1       399     0.0       </a:t>
            </a:r>
            <a:r>
              <a:rPr lang="en-US" sz="1400" dirty="0" smtClean="0"/>
              <a:t>820</a:t>
            </a:r>
            <a:endParaRPr lang="en-US" sz="1400" dirty="0"/>
          </a:p>
          <a:p>
            <a:r>
              <a:rPr lang="en-US" sz="1400" dirty="0" err="1"/>
              <a:t>B.cenocepacia_AU</a:t>
            </a:r>
            <a:r>
              <a:rPr lang="en-US" sz="1400" dirty="0"/>
              <a:t>        B.cenocepacia_HI2424    </a:t>
            </a:r>
            <a:r>
              <a:rPr lang="en-US" sz="1400" dirty="0" smtClean="0"/>
              <a:t>100.00  </a:t>
            </a:r>
            <a:r>
              <a:rPr lang="en-US" sz="1400" dirty="0"/>
              <a:t>443     0       0       1       443     1       443     0.0       	</a:t>
            </a:r>
            <a:r>
              <a:rPr lang="en-US" sz="1400" dirty="0" smtClean="0"/>
              <a:t>879</a:t>
            </a:r>
            <a:endParaRPr lang="en-US" sz="1400" dirty="0"/>
          </a:p>
          <a:p>
            <a:r>
              <a:rPr lang="en-US" sz="1400" dirty="0" err="1"/>
              <a:t>B.cenocepacia_AU</a:t>
            </a:r>
            <a:r>
              <a:rPr lang="en-US" sz="1400" dirty="0"/>
              <a:t>        B.cenocepacia_MC0-3_LysR        </a:t>
            </a:r>
            <a:r>
              <a:rPr lang="en-US" sz="1400" dirty="0" smtClean="0"/>
              <a:t>100.00  </a:t>
            </a:r>
            <a:r>
              <a:rPr lang="en-US" sz="1400" dirty="0"/>
              <a:t>306     0       0       1       306     1       306     0.0       </a:t>
            </a:r>
            <a:r>
              <a:rPr lang="en-US" sz="1400" dirty="0" smtClean="0"/>
              <a:t>615</a:t>
            </a:r>
            <a:endParaRPr lang="en-US" sz="14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-25938" y="0"/>
            <a:ext cx="8229600" cy="634082"/>
          </a:xfrm>
        </p:spPr>
        <p:txBody>
          <a:bodyPr>
            <a:normAutofit fontScale="90000"/>
          </a:bodyPr>
          <a:lstStyle/>
          <a:p>
            <a:pPr algn="l"/>
            <a:r>
              <a:rPr lang="en-US" u="sng" dirty="0" smtClean="0"/>
              <a:t>Description (cont.)</a:t>
            </a:r>
            <a:endParaRPr lang="en-US" u="sng" dirty="0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-10041" r="67566" b="-1"/>
          <a:stretch/>
        </p:blipFill>
        <p:spPr>
          <a:xfrm>
            <a:off x="6509557" y="0"/>
            <a:ext cx="2634443" cy="812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2350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45435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8</a:t>
            </a:r>
            <a:r>
              <a:rPr lang="en-US" dirty="0" smtClean="0"/>
              <a:t> </a:t>
            </a:r>
            <a:r>
              <a:rPr lang="en-US" i="1" dirty="0"/>
              <a:t>Transfer data from peregrine to computer: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In home (computer) directory: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$ </a:t>
            </a:r>
            <a:r>
              <a:rPr lang="en-US" dirty="0" err="1" smtClean="0">
                <a:solidFill>
                  <a:srgbClr val="FF0000"/>
                </a:solidFill>
              </a:rPr>
              <a:t>cp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pxxxxxx@</a:t>
            </a:r>
            <a:r>
              <a:rPr lang="en-US" dirty="0" err="1">
                <a:solidFill>
                  <a:srgbClr val="FF0000"/>
                </a:solidFill>
              </a:rPr>
              <a:t>peregrine.hpc.rug.nl</a:t>
            </a:r>
            <a:r>
              <a:rPr lang="en-US" dirty="0">
                <a:solidFill>
                  <a:srgbClr val="FF0000"/>
                </a:solidFill>
              </a:rPr>
              <a:t>:/home/</a:t>
            </a:r>
            <a:r>
              <a:rPr lang="en-US" dirty="0" err="1" smtClean="0">
                <a:solidFill>
                  <a:srgbClr val="FF0000"/>
                </a:solidFill>
              </a:rPr>
              <a:t>pxxxxxx</a:t>
            </a:r>
            <a:r>
              <a:rPr lang="en-US" dirty="0" smtClean="0">
                <a:solidFill>
                  <a:srgbClr val="FF0000"/>
                </a:solidFill>
              </a:rPr>
              <a:t>/</a:t>
            </a:r>
            <a:r>
              <a:rPr lang="en-US" dirty="0">
                <a:solidFill>
                  <a:srgbClr val="FF0000"/>
                </a:solidFill>
              </a:rPr>
              <a:t>scripts/all-</a:t>
            </a:r>
            <a:r>
              <a:rPr lang="en-US" dirty="0" err="1">
                <a:solidFill>
                  <a:srgbClr val="FF0000"/>
                </a:solidFill>
              </a:rPr>
              <a:t>vs</a:t>
            </a:r>
            <a:r>
              <a:rPr lang="en-US" dirty="0">
                <a:solidFill>
                  <a:srgbClr val="FF0000"/>
                </a:solidFill>
              </a:rPr>
              <a:t>-</a:t>
            </a:r>
            <a:r>
              <a:rPr lang="en-US" dirty="0" err="1">
                <a:solidFill>
                  <a:srgbClr val="FF0000"/>
                </a:solidFill>
              </a:rPr>
              <a:t>all.tsv</a:t>
            </a:r>
            <a:r>
              <a:rPr lang="en-US" dirty="0">
                <a:solidFill>
                  <a:srgbClr val="FF0000"/>
                </a:solidFill>
              </a:rPr>
              <a:t> ~/Documents/</a:t>
            </a:r>
            <a:r>
              <a:rPr lang="en-US" dirty="0" err="1">
                <a:solidFill>
                  <a:srgbClr val="FF0000"/>
                </a:solidFill>
              </a:rPr>
              <a:t>pcfb</a:t>
            </a:r>
            <a:r>
              <a:rPr lang="en-US" dirty="0">
                <a:solidFill>
                  <a:srgbClr val="FF0000"/>
                </a:solidFill>
              </a:rPr>
              <a:t>/Project</a:t>
            </a:r>
          </a:p>
          <a:p>
            <a:pPr marL="0" indent="0">
              <a:buNone/>
            </a:pPr>
            <a:r>
              <a:rPr lang="en-US" sz="1900" dirty="0"/>
              <a:t>p272779@peregrine.hpc.rug.nl's password: </a:t>
            </a:r>
          </a:p>
          <a:p>
            <a:pPr marL="0" indent="0">
              <a:buNone/>
            </a:pPr>
            <a:r>
              <a:rPr lang="en-US" sz="1900" dirty="0"/>
              <a:t>all-</a:t>
            </a:r>
            <a:r>
              <a:rPr lang="en-US" sz="1900" dirty="0" err="1"/>
              <a:t>vs</a:t>
            </a:r>
            <a:r>
              <a:rPr lang="en-US" sz="1900" dirty="0"/>
              <a:t>-</a:t>
            </a:r>
            <a:r>
              <a:rPr lang="en-US" sz="1900" dirty="0" err="1"/>
              <a:t>all.tsv</a:t>
            </a:r>
            <a:r>
              <a:rPr lang="en-US" sz="1900" dirty="0"/>
              <a:t>                                                                             </a:t>
            </a:r>
            <a:r>
              <a:rPr lang="en-US" sz="1900" dirty="0" smtClean="0"/>
              <a:t>100</a:t>
            </a:r>
            <a:r>
              <a:rPr lang="en-US" sz="1900" dirty="0"/>
              <a:t>% 7641KB   1.1MB/s   00:07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$ cd ~/Documents/</a:t>
            </a:r>
            <a:r>
              <a:rPr lang="en-US" dirty="0" err="1">
                <a:solidFill>
                  <a:srgbClr val="FF0000"/>
                </a:solidFill>
              </a:rPr>
              <a:t>pcfb</a:t>
            </a:r>
            <a:r>
              <a:rPr lang="en-US" dirty="0">
                <a:solidFill>
                  <a:srgbClr val="FF0000"/>
                </a:solidFill>
              </a:rPr>
              <a:t>/Project/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$ </a:t>
            </a:r>
            <a:r>
              <a:rPr lang="en-US" dirty="0" err="1">
                <a:solidFill>
                  <a:srgbClr val="FF0000"/>
                </a:solidFill>
              </a:rPr>
              <a:t>ls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100" dirty="0" err="1"/>
              <a:t>Final_report.docx</a:t>
            </a:r>
            <a:r>
              <a:rPr lang="en-US" sz="2100" dirty="0"/>
              <a:t>		all-</a:t>
            </a:r>
            <a:r>
              <a:rPr lang="en-US" sz="2100" dirty="0" err="1"/>
              <a:t>vs</a:t>
            </a:r>
            <a:r>
              <a:rPr lang="en-US" sz="2100" dirty="0"/>
              <a:t>-</a:t>
            </a:r>
            <a:r>
              <a:rPr lang="en-US" sz="2100" dirty="0" err="1"/>
              <a:t>all.tsv</a:t>
            </a:r>
            <a:r>
              <a:rPr lang="en-US" sz="2100" dirty="0"/>
              <a:t>	</a:t>
            </a:r>
            <a:r>
              <a:rPr lang="en-US" sz="2100" dirty="0" err="1" smtClean="0"/>
              <a:t>faa_copy</a:t>
            </a:r>
            <a:r>
              <a:rPr lang="en-US" sz="2100" dirty="0" smtClean="0"/>
              <a:t>	</a:t>
            </a:r>
            <a:r>
              <a:rPr lang="en-US" sz="2100" dirty="0"/>
              <a:t>	</a:t>
            </a:r>
            <a:r>
              <a:rPr lang="en-US" sz="2100" dirty="0" err="1" smtClean="0"/>
              <a:t>fna_copy</a:t>
            </a:r>
            <a:endParaRPr lang="en-US" sz="2100" dirty="0"/>
          </a:p>
          <a:p>
            <a:pPr marL="0" indent="0">
              <a:buNone/>
            </a:pPr>
            <a:r>
              <a:rPr lang="en-US" sz="2100" dirty="0" err="1"/>
              <a:t>Report.docx</a:t>
            </a:r>
            <a:r>
              <a:rPr lang="en-US" sz="2100" dirty="0"/>
              <a:t>		</a:t>
            </a:r>
            <a:r>
              <a:rPr lang="en-US" sz="2100" dirty="0" err="1" smtClean="0"/>
              <a:t>faa</a:t>
            </a:r>
            <a:r>
              <a:rPr lang="en-US" sz="2100" dirty="0"/>
              <a:t>		</a:t>
            </a:r>
            <a:r>
              <a:rPr lang="en-US" sz="2100" dirty="0" err="1" smtClean="0"/>
              <a:t>fna</a:t>
            </a:r>
            <a:r>
              <a:rPr lang="en-US" sz="2100" dirty="0"/>
              <a:t>		</a:t>
            </a:r>
            <a:r>
              <a:rPr lang="en-US" sz="2100" dirty="0" err="1" smtClean="0"/>
              <a:t>gbk</a:t>
            </a:r>
            <a:endParaRPr lang="en-US" sz="21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-25938" y="0"/>
            <a:ext cx="8229600" cy="634082"/>
          </a:xfrm>
        </p:spPr>
        <p:txBody>
          <a:bodyPr>
            <a:normAutofit fontScale="90000"/>
          </a:bodyPr>
          <a:lstStyle/>
          <a:p>
            <a:pPr algn="l"/>
            <a:r>
              <a:rPr lang="en-US" u="sng" dirty="0" smtClean="0"/>
              <a:t>Description (cont.)</a:t>
            </a:r>
            <a:endParaRPr lang="en-US" u="sng" dirty="0"/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-10041" r="67566" b="-1"/>
          <a:stretch/>
        </p:blipFill>
        <p:spPr>
          <a:xfrm>
            <a:off x="6509557" y="0"/>
            <a:ext cx="2634443" cy="812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7446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764704"/>
            <a:ext cx="8229600" cy="5616624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sz="5900" dirty="0"/>
              <a:t>9</a:t>
            </a:r>
            <a:r>
              <a:rPr lang="en-US" sz="5900" dirty="0" smtClean="0"/>
              <a:t> </a:t>
            </a:r>
            <a:r>
              <a:rPr lang="en-US" sz="5900" i="1" dirty="0"/>
              <a:t>Identify the core genome:</a:t>
            </a:r>
            <a:endParaRPr lang="en-US" sz="5900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Core is 80% similarity in </a:t>
            </a:r>
            <a:r>
              <a:rPr lang="en-US" dirty="0" err="1">
                <a:solidFill>
                  <a:srgbClr val="FF0000"/>
                </a:solidFill>
              </a:rPr>
              <a:t>aa</a:t>
            </a:r>
            <a:r>
              <a:rPr lang="en-US" dirty="0">
                <a:solidFill>
                  <a:srgbClr val="FF0000"/>
                </a:solidFill>
              </a:rPr>
              <a:t> sequence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$ cd ~/Scripts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$ </a:t>
            </a:r>
            <a:r>
              <a:rPr lang="en-US" dirty="0" err="1">
                <a:solidFill>
                  <a:srgbClr val="FF0000"/>
                </a:solidFill>
              </a:rPr>
              <a:t>nano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 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#!/</a:t>
            </a:r>
            <a:r>
              <a:rPr lang="en-US" dirty="0" err="1">
                <a:solidFill>
                  <a:srgbClr val="FF0000"/>
                </a:solidFill>
              </a:rPr>
              <a:t>usr</a:t>
            </a:r>
            <a:r>
              <a:rPr lang="en-US" dirty="0">
                <a:solidFill>
                  <a:srgbClr val="FF0000"/>
                </a:solidFill>
              </a:rPr>
              <a:t>/bin/</a:t>
            </a:r>
            <a:r>
              <a:rPr lang="en-US" dirty="0" err="1">
                <a:solidFill>
                  <a:srgbClr val="FF0000"/>
                </a:solidFill>
              </a:rPr>
              <a:t>env</a:t>
            </a:r>
            <a:r>
              <a:rPr lang="en-US" dirty="0">
                <a:solidFill>
                  <a:srgbClr val="FF0000"/>
                </a:solidFill>
              </a:rPr>
              <a:t> python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 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Filename= "all-</a:t>
            </a:r>
            <a:r>
              <a:rPr lang="en-US" dirty="0" err="1">
                <a:solidFill>
                  <a:srgbClr val="FF0000"/>
                </a:solidFill>
              </a:rPr>
              <a:t>vs</a:t>
            </a:r>
            <a:r>
              <a:rPr lang="en-US" dirty="0">
                <a:solidFill>
                  <a:srgbClr val="FF0000"/>
                </a:solidFill>
              </a:rPr>
              <a:t>-</a:t>
            </a:r>
            <a:r>
              <a:rPr lang="en-US" dirty="0" err="1">
                <a:solidFill>
                  <a:srgbClr val="FF0000"/>
                </a:solidFill>
              </a:rPr>
              <a:t>all.tsv</a:t>
            </a:r>
            <a:r>
              <a:rPr lang="en-US" dirty="0">
                <a:solidFill>
                  <a:srgbClr val="FF0000"/>
                </a:solidFill>
              </a:rPr>
              <a:t>"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File= open(Filename, 'r')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 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</a:rPr>
              <a:t>Outfilename</a:t>
            </a:r>
            <a:r>
              <a:rPr lang="en-US" dirty="0">
                <a:solidFill>
                  <a:srgbClr val="FF0000"/>
                </a:solidFill>
              </a:rPr>
              <a:t>= "</a:t>
            </a:r>
            <a:r>
              <a:rPr lang="en-US" dirty="0" err="1">
                <a:solidFill>
                  <a:srgbClr val="FF0000"/>
                </a:solidFill>
              </a:rPr>
              <a:t>Outallvsall.tsv</a:t>
            </a:r>
            <a:r>
              <a:rPr lang="en-US" dirty="0">
                <a:solidFill>
                  <a:srgbClr val="FF0000"/>
                </a:solidFill>
              </a:rPr>
              <a:t>"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</a:rPr>
              <a:t>Outfile</a:t>
            </a:r>
            <a:r>
              <a:rPr lang="en-US" dirty="0">
                <a:solidFill>
                  <a:srgbClr val="FF0000"/>
                </a:solidFill>
              </a:rPr>
              <a:t>=open(</a:t>
            </a:r>
            <a:r>
              <a:rPr lang="en-US" dirty="0" err="1">
                <a:solidFill>
                  <a:srgbClr val="FF0000"/>
                </a:solidFill>
              </a:rPr>
              <a:t>Outfilename</a:t>
            </a:r>
            <a:r>
              <a:rPr lang="en-US" dirty="0">
                <a:solidFill>
                  <a:srgbClr val="FF0000"/>
                </a:solidFill>
              </a:rPr>
              <a:t>, 'w')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 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for line in File: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      value =</a:t>
            </a:r>
            <a:r>
              <a:rPr lang="en-US" dirty="0" err="1">
                <a:solidFill>
                  <a:srgbClr val="FF0000"/>
                </a:solidFill>
              </a:rPr>
              <a:t>line.split</a:t>
            </a:r>
            <a:r>
              <a:rPr lang="en-US" dirty="0">
                <a:solidFill>
                  <a:srgbClr val="FF0000"/>
                </a:solidFill>
              </a:rPr>
              <a:t>('\t')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      </a:t>
            </a:r>
            <a:r>
              <a:rPr lang="en-US" dirty="0" err="1">
                <a:solidFill>
                  <a:srgbClr val="FF0000"/>
                </a:solidFill>
              </a:rPr>
              <a:t>val</a:t>
            </a:r>
            <a:r>
              <a:rPr lang="en-US" dirty="0">
                <a:solidFill>
                  <a:srgbClr val="FF0000"/>
                </a:solidFill>
              </a:rPr>
              <a:t> = </a:t>
            </a:r>
            <a:r>
              <a:rPr lang="en-US" dirty="0" err="1">
                <a:solidFill>
                  <a:srgbClr val="FF0000"/>
                </a:solidFill>
              </a:rPr>
              <a:t>int</a:t>
            </a:r>
            <a:r>
              <a:rPr lang="en-US" dirty="0">
                <a:solidFill>
                  <a:srgbClr val="FF0000"/>
                </a:solidFill>
              </a:rPr>
              <a:t>(float(value[2]))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      if(value &gt;=80):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              print line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              </a:t>
            </a:r>
            <a:r>
              <a:rPr lang="en-US" dirty="0" err="1">
                <a:solidFill>
                  <a:srgbClr val="FF0000"/>
                </a:solidFill>
              </a:rPr>
              <a:t>Outfile.write</a:t>
            </a:r>
            <a:r>
              <a:rPr lang="en-US" dirty="0">
                <a:solidFill>
                  <a:srgbClr val="FF0000"/>
                </a:solidFill>
              </a:rPr>
              <a:t>(line)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 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</a:rPr>
              <a:t>File.close</a:t>
            </a:r>
            <a:r>
              <a:rPr lang="en-US" dirty="0">
                <a:solidFill>
                  <a:srgbClr val="FF0000"/>
                </a:solidFill>
              </a:rPr>
              <a:t>()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</a:rPr>
              <a:t>Outfile.close</a:t>
            </a:r>
            <a:r>
              <a:rPr lang="en-US" dirty="0">
                <a:solidFill>
                  <a:srgbClr val="FF0000"/>
                </a:solidFill>
              </a:rPr>
              <a:t>()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-25938" y="0"/>
            <a:ext cx="8229600" cy="634082"/>
          </a:xfrm>
        </p:spPr>
        <p:txBody>
          <a:bodyPr>
            <a:normAutofit fontScale="90000"/>
          </a:bodyPr>
          <a:lstStyle/>
          <a:p>
            <a:pPr algn="l"/>
            <a:r>
              <a:rPr lang="en-US" u="sng" dirty="0" smtClean="0"/>
              <a:t>Description (cont.)</a:t>
            </a:r>
            <a:endParaRPr lang="en-US" u="sng" dirty="0"/>
          </a:p>
        </p:txBody>
      </p:sp>
      <p:pic>
        <p:nvPicPr>
          <p:cNvPr id="7" name="Content Placeholder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-10041" r="67566" b="-1"/>
          <a:stretch/>
        </p:blipFill>
        <p:spPr>
          <a:xfrm>
            <a:off x="6509557" y="0"/>
            <a:ext cx="2634443" cy="812799"/>
          </a:xfrm>
          <a:prstGeom prst="rect">
            <a:avLst/>
          </a:prstGeom>
        </p:spPr>
      </p:pic>
      <p:sp>
        <p:nvSpPr>
          <p:cNvPr id="8" name="Left Arrow 7"/>
          <p:cNvSpPr/>
          <p:nvPr/>
        </p:nvSpPr>
        <p:spPr>
          <a:xfrm>
            <a:off x="2051720" y="4581128"/>
            <a:ext cx="792088" cy="288032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2533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2996952"/>
            <a:ext cx="8229600" cy="11849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The expected results (above).</a:t>
            </a:r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93642648"/>
              </p:ext>
            </p:extLst>
          </p:nvPr>
        </p:nvGraphicFramePr>
        <p:xfrm>
          <a:off x="-31334" y="620688"/>
          <a:ext cx="9144000" cy="23042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itle 1"/>
          <p:cNvSpPr txBox="1">
            <a:spLocks/>
          </p:cNvSpPr>
          <p:nvPr/>
        </p:nvSpPr>
        <p:spPr>
          <a:xfrm>
            <a:off x="-25938" y="0"/>
            <a:ext cx="8229600" cy="6340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u="sng" smtClean="0"/>
              <a:t>Description (cont.)</a:t>
            </a:r>
            <a:endParaRPr lang="en-US" u="sng" dirty="0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-10041" r="67566" b="-1"/>
          <a:stretch/>
        </p:blipFill>
        <p:spPr>
          <a:xfrm>
            <a:off x="6509557" y="0"/>
            <a:ext cx="2634443" cy="812799"/>
          </a:xfrm>
          <a:prstGeom prst="rect">
            <a:avLst/>
          </a:prstGeom>
        </p:spPr>
      </p:pic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08211373"/>
              </p:ext>
            </p:extLst>
          </p:nvPr>
        </p:nvGraphicFramePr>
        <p:xfrm>
          <a:off x="0" y="4116464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89038921"/>
              </p:ext>
            </p:extLst>
          </p:nvPr>
        </p:nvGraphicFramePr>
        <p:xfrm>
          <a:off x="4561620" y="3933056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20698736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Challenges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 smtClean="0"/>
              <a:t>100% </a:t>
            </a:r>
            <a:r>
              <a:rPr lang="en-US" dirty="0"/>
              <a:t>similarity in most data</a:t>
            </a:r>
          </a:p>
          <a:p>
            <a:pPr marL="0" indent="0">
              <a:buNone/>
            </a:pPr>
            <a:r>
              <a:rPr lang="en-US" dirty="0"/>
              <a:t>Mistakes at any </a:t>
            </a:r>
            <a:r>
              <a:rPr lang="en-US" dirty="0" smtClean="0"/>
              <a:t>process.</a:t>
            </a:r>
          </a:p>
          <a:p>
            <a:pPr marL="0" indent="0">
              <a:buNone/>
            </a:pPr>
            <a:r>
              <a:rPr lang="en-US" dirty="0" smtClean="0"/>
              <a:t>Affected the results forwards.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7406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10 </a:t>
            </a:r>
            <a:r>
              <a:rPr lang="en-US" i="1" dirty="0" smtClean="0"/>
              <a:t>MCL Clustering:</a:t>
            </a:r>
            <a:endParaRPr lang="en-US" dirty="0"/>
          </a:p>
          <a:p>
            <a:pPr marL="0" indent="0">
              <a:buNone/>
            </a:pPr>
            <a:r>
              <a:rPr lang="en-US" u="sng" dirty="0">
                <a:hlinkClick r:id="rId2"/>
              </a:rPr>
              <a:t>http://micans.org/mcl/index.html?sec_news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dirty="0"/>
              <a:t>Installation: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$ cd </a:t>
            </a:r>
            <a:r>
              <a:rPr lang="en-US" dirty="0">
                <a:solidFill>
                  <a:srgbClr val="FF0000"/>
                </a:solidFill>
              </a:rPr>
              <a:t>~/Downloads/mcl-14-137/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$ .</a:t>
            </a:r>
            <a:r>
              <a:rPr lang="en-US" dirty="0">
                <a:solidFill>
                  <a:srgbClr val="FF0000"/>
                </a:solidFill>
              </a:rPr>
              <a:t>/configure --prefix=$HOME/local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$ make </a:t>
            </a:r>
            <a:r>
              <a:rPr lang="en-US" dirty="0">
                <a:solidFill>
                  <a:srgbClr val="FF0000"/>
                </a:solidFill>
              </a:rPr>
              <a:t>install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$ cut -f 1,2,11 all-</a:t>
            </a:r>
            <a:r>
              <a:rPr lang="en-US" dirty="0" err="1">
                <a:solidFill>
                  <a:srgbClr val="FF0000"/>
                </a:solidFill>
              </a:rPr>
              <a:t>vs</a:t>
            </a:r>
            <a:r>
              <a:rPr lang="en-US" dirty="0">
                <a:solidFill>
                  <a:srgbClr val="FF0000"/>
                </a:solidFill>
              </a:rPr>
              <a:t>-</a:t>
            </a:r>
            <a:r>
              <a:rPr lang="en-US" dirty="0" err="1">
                <a:solidFill>
                  <a:srgbClr val="FF0000"/>
                </a:solidFill>
              </a:rPr>
              <a:t>all.tsv</a:t>
            </a:r>
            <a:r>
              <a:rPr lang="en-US" dirty="0">
                <a:solidFill>
                  <a:srgbClr val="FF0000"/>
                </a:solidFill>
              </a:rPr>
              <a:t> &gt; all-</a:t>
            </a:r>
            <a:r>
              <a:rPr lang="en-US" dirty="0" err="1">
                <a:solidFill>
                  <a:srgbClr val="FF0000"/>
                </a:solidFill>
              </a:rPr>
              <a:t>vs</a:t>
            </a:r>
            <a:r>
              <a:rPr lang="en-US" dirty="0">
                <a:solidFill>
                  <a:srgbClr val="FF0000"/>
                </a:solidFill>
              </a:rPr>
              <a:t>-</a:t>
            </a:r>
            <a:r>
              <a:rPr lang="en-US" dirty="0" err="1">
                <a:solidFill>
                  <a:srgbClr val="FF0000"/>
                </a:solidFill>
              </a:rPr>
              <a:t>all.abc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$ </a:t>
            </a:r>
            <a:r>
              <a:rPr lang="en-US" dirty="0" err="1">
                <a:solidFill>
                  <a:srgbClr val="FF0000"/>
                </a:solidFill>
              </a:rPr>
              <a:t>mcxload</a:t>
            </a:r>
            <a:r>
              <a:rPr lang="en-US" dirty="0">
                <a:solidFill>
                  <a:srgbClr val="FF0000"/>
                </a:solidFill>
              </a:rPr>
              <a:t> -</a:t>
            </a:r>
            <a:r>
              <a:rPr lang="en-US" dirty="0" err="1">
                <a:solidFill>
                  <a:srgbClr val="FF0000"/>
                </a:solidFill>
              </a:rPr>
              <a:t>abc</a:t>
            </a:r>
            <a:r>
              <a:rPr lang="en-US" dirty="0">
                <a:solidFill>
                  <a:srgbClr val="FF0000"/>
                </a:solidFill>
              </a:rPr>
              <a:t> all-</a:t>
            </a:r>
            <a:r>
              <a:rPr lang="en-US" dirty="0" err="1">
                <a:solidFill>
                  <a:srgbClr val="FF0000"/>
                </a:solidFill>
              </a:rPr>
              <a:t>vs</a:t>
            </a:r>
            <a:r>
              <a:rPr lang="en-US" dirty="0">
                <a:solidFill>
                  <a:srgbClr val="FF0000"/>
                </a:solidFill>
              </a:rPr>
              <a:t>-</a:t>
            </a:r>
            <a:r>
              <a:rPr lang="en-US" dirty="0" err="1">
                <a:solidFill>
                  <a:srgbClr val="FF0000"/>
                </a:solidFill>
              </a:rPr>
              <a:t>all.abc</a:t>
            </a:r>
            <a:r>
              <a:rPr lang="en-US" dirty="0">
                <a:solidFill>
                  <a:srgbClr val="FF0000"/>
                </a:solidFill>
              </a:rPr>
              <a:t> --stream-mirror --stream-neg-log10 -stream-</a:t>
            </a:r>
            <a:r>
              <a:rPr lang="en-US" dirty="0" err="1">
                <a:solidFill>
                  <a:srgbClr val="FF0000"/>
                </a:solidFill>
              </a:rPr>
              <a:t>tf</a:t>
            </a:r>
            <a:r>
              <a:rPr lang="en-US" dirty="0">
                <a:solidFill>
                  <a:srgbClr val="FF0000"/>
                </a:solidFill>
              </a:rPr>
              <a:t> 'ceil(200)'-o all-</a:t>
            </a:r>
            <a:r>
              <a:rPr lang="en-US" dirty="0" err="1">
                <a:solidFill>
                  <a:srgbClr val="FF0000"/>
                </a:solidFill>
              </a:rPr>
              <a:t>vs</a:t>
            </a:r>
            <a:r>
              <a:rPr lang="en-US" dirty="0">
                <a:solidFill>
                  <a:srgbClr val="FF0000"/>
                </a:solidFill>
              </a:rPr>
              <a:t>-</a:t>
            </a:r>
            <a:r>
              <a:rPr lang="en-US" dirty="0" err="1">
                <a:solidFill>
                  <a:srgbClr val="FF0000"/>
                </a:solidFill>
              </a:rPr>
              <a:t>all.mci</a:t>
            </a:r>
            <a:r>
              <a:rPr lang="en-US" dirty="0">
                <a:solidFill>
                  <a:srgbClr val="FF0000"/>
                </a:solidFill>
              </a:rPr>
              <a:t> -write-tab all-</a:t>
            </a:r>
            <a:r>
              <a:rPr lang="en-US" dirty="0" err="1">
                <a:solidFill>
                  <a:srgbClr val="FF0000"/>
                </a:solidFill>
              </a:rPr>
              <a:t>vs</a:t>
            </a:r>
            <a:r>
              <a:rPr lang="en-US" dirty="0">
                <a:solidFill>
                  <a:srgbClr val="FF0000"/>
                </a:solidFill>
              </a:rPr>
              <a:t>-</a:t>
            </a:r>
            <a:r>
              <a:rPr lang="en-US" dirty="0" err="1">
                <a:solidFill>
                  <a:srgbClr val="FF0000"/>
                </a:solidFill>
              </a:rPr>
              <a:t>all.tab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-25938" y="0"/>
            <a:ext cx="8229600" cy="634082"/>
          </a:xfrm>
        </p:spPr>
        <p:txBody>
          <a:bodyPr>
            <a:normAutofit fontScale="90000"/>
          </a:bodyPr>
          <a:lstStyle/>
          <a:p>
            <a:pPr algn="l"/>
            <a:r>
              <a:rPr lang="en-US" u="sng" dirty="0" smtClean="0"/>
              <a:t>Description (cont.)</a:t>
            </a:r>
            <a:endParaRPr lang="en-US" u="sng" dirty="0"/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-10041" r="67566" b="-1"/>
          <a:stretch/>
        </p:blipFill>
        <p:spPr>
          <a:xfrm>
            <a:off x="6509557" y="0"/>
            <a:ext cx="2634443" cy="812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503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</p:spPr>
        <p:txBody>
          <a:bodyPr>
            <a:normAutofit fontScale="92500"/>
          </a:bodyPr>
          <a:lstStyle/>
          <a:p>
            <a:r>
              <a:rPr lang="en-US" dirty="0"/>
              <a:t>The genus </a:t>
            </a:r>
            <a:r>
              <a:rPr lang="en-US" i="1" dirty="0" err="1"/>
              <a:t>Burkholderia</a:t>
            </a:r>
            <a:r>
              <a:rPr lang="en-US" dirty="0"/>
              <a:t> encompasses mostly soil-, </a:t>
            </a:r>
            <a:r>
              <a:rPr lang="en-US" dirty="0" err="1"/>
              <a:t>rhizosphere</a:t>
            </a:r>
            <a:r>
              <a:rPr lang="en-US" dirty="0"/>
              <a:t>- and </a:t>
            </a:r>
            <a:r>
              <a:rPr lang="en-US" dirty="0" err="1"/>
              <a:t>mycosphere</a:t>
            </a:r>
            <a:r>
              <a:rPr lang="en-US" dirty="0"/>
              <a:t>-associated </a:t>
            </a:r>
            <a:r>
              <a:rPr lang="en-US" dirty="0" smtClean="0"/>
              <a:t>bacteria </a:t>
            </a:r>
            <a:r>
              <a:rPr lang="en-US" dirty="0"/>
              <a:t>(Summer et al, </a:t>
            </a:r>
            <a:r>
              <a:rPr lang="en-US" dirty="0" smtClean="0"/>
              <a:t>2007)</a:t>
            </a:r>
          </a:p>
          <a:p>
            <a:r>
              <a:rPr lang="en-US" dirty="0" smtClean="0"/>
              <a:t>Members </a:t>
            </a:r>
            <a:r>
              <a:rPr lang="en-US" dirty="0"/>
              <a:t>of this genus carry a veritable arsenal of genes on, mostly, large </a:t>
            </a:r>
            <a:r>
              <a:rPr lang="en-US" dirty="0" smtClean="0"/>
              <a:t>genomes (</a:t>
            </a:r>
            <a:r>
              <a:rPr lang="en-US" dirty="0" err="1" smtClean="0"/>
              <a:t>Haq</a:t>
            </a:r>
            <a:r>
              <a:rPr lang="en-US" dirty="0" smtClean="0"/>
              <a:t> </a:t>
            </a:r>
            <a:r>
              <a:rPr lang="en-US" dirty="0"/>
              <a:t>et al, 2014)</a:t>
            </a:r>
            <a:r>
              <a:rPr lang="en-US" dirty="0" smtClean="0"/>
              <a:t> </a:t>
            </a:r>
          </a:p>
          <a:p>
            <a:r>
              <a:rPr lang="en-US" dirty="0" smtClean="0"/>
              <a:t>Genome of </a:t>
            </a:r>
            <a:r>
              <a:rPr lang="en-US" i="1" dirty="0" err="1"/>
              <a:t>Burkholderia</a:t>
            </a:r>
            <a:r>
              <a:rPr lang="en-US" dirty="0"/>
              <a:t> spp. are among the largest genomes of the bacterial </a:t>
            </a:r>
            <a:r>
              <a:rPr lang="en-US" dirty="0" smtClean="0"/>
              <a:t>world. It appears that gene acquisition, resulting in such large genomes, has been promoted by HGT. </a:t>
            </a:r>
          </a:p>
          <a:p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23528" y="153615"/>
            <a:ext cx="8229600" cy="6340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nl-NL" u="sng" dirty="0" smtClean="0">
                <a:latin typeface="Verdana"/>
                <a:ea typeface="Adobe Fan Heiti Std B" pitchFamily="34" charset="-128"/>
                <a:cs typeface="Verdana"/>
              </a:rPr>
              <a:t>Background</a:t>
            </a:r>
            <a:endParaRPr lang="nl-NL" u="sng" dirty="0">
              <a:latin typeface="Verdana"/>
              <a:ea typeface="Adobe Fan Heiti Std B" pitchFamily="34" charset="-128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0066368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f1.jpe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12" r="32843"/>
          <a:stretch/>
        </p:blipFill>
        <p:spPr>
          <a:xfrm>
            <a:off x="24910" y="1628800"/>
            <a:ext cx="4064000" cy="3598333"/>
          </a:xfrm>
          <a:prstGeom prst="rect">
            <a:avLst/>
          </a:prstGeom>
        </p:spPr>
      </p:pic>
      <p:pic>
        <p:nvPicPr>
          <p:cNvPr id="5" name="Picture 4" descr="gf2.jpe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445"/>
          <a:stretch/>
        </p:blipFill>
        <p:spPr>
          <a:xfrm>
            <a:off x="4164862" y="2348880"/>
            <a:ext cx="5004048" cy="1409049"/>
          </a:xfrm>
          <a:prstGeom prst="rect">
            <a:avLst/>
          </a:prstGeom>
        </p:spPr>
      </p:pic>
      <p:pic>
        <p:nvPicPr>
          <p:cNvPr id="6" name="Picture 5" descr="gf3.jpe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3861048"/>
            <a:ext cx="5076056" cy="1997522"/>
          </a:xfrm>
          <a:prstGeom prst="rect">
            <a:avLst/>
          </a:prstGeom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0" y="6854"/>
            <a:ext cx="8229600" cy="61383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i="1" dirty="0" smtClean="0"/>
              <a:t>Clustering</a:t>
            </a:r>
            <a:r>
              <a:rPr lang="en-US" sz="2400" i="1" dirty="0"/>
              <a:t> </a:t>
            </a:r>
            <a:r>
              <a:rPr lang="en-US" sz="2400" i="1" dirty="0" smtClean="0"/>
              <a:t>visualization: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 </a:t>
            </a: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8" name="Content Placeholder 3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-10041" r="67566" b="-1"/>
          <a:stretch/>
        </p:blipFill>
        <p:spPr>
          <a:xfrm>
            <a:off x="6509557" y="0"/>
            <a:ext cx="2634443" cy="812799"/>
          </a:xfrm>
          <a:prstGeom prst="rect">
            <a:avLst/>
          </a:prstGeom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0" y="5472009"/>
            <a:ext cx="9144000" cy="136815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err="1" smtClean="0"/>
              <a:t>Cytoscope</a:t>
            </a:r>
            <a:r>
              <a:rPr lang="en-US" dirty="0" smtClean="0"/>
              <a:t> program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Network that connecting and relationship Gene family clusters.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6811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92896"/>
            <a:ext cx="8229600" cy="363326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7200" b="1" dirty="0" smtClean="0"/>
              <a:t>Thank you</a:t>
            </a:r>
            <a:endParaRPr lang="en-US" sz="7200" b="1" dirty="0"/>
          </a:p>
        </p:txBody>
      </p:sp>
    </p:spTree>
    <p:extLst>
      <p:ext uri="{BB962C8B-B14F-4D97-AF65-F5344CB8AC3E}">
        <p14:creationId xmlns:p14="http://schemas.microsoft.com/office/powerpoint/2010/main" val="41305819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4221088"/>
            <a:ext cx="8511660" cy="2088232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Verdana"/>
                <a:cs typeface="Verdana"/>
              </a:rPr>
              <a:t>Comparative </a:t>
            </a:r>
            <a:r>
              <a:rPr lang="en-US" sz="2000" dirty="0">
                <a:latin typeface="Verdana"/>
                <a:cs typeface="Verdana"/>
              </a:rPr>
              <a:t>analyses </a:t>
            </a:r>
            <a:r>
              <a:rPr lang="en-US" sz="2000" dirty="0" smtClean="0">
                <a:latin typeface="Verdana"/>
                <a:cs typeface="Verdana"/>
              </a:rPr>
              <a:t>showed that 4.34</a:t>
            </a:r>
            <a:r>
              <a:rPr lang="en-US" sz="2000" dirty="0">
                <a:latin typeface="Verdana"/>
                <a:cs typeface="Verdana"/>
              </a:rPr>
              <a:t>% </a:t>
            </a:r>
            <a:r>
              <a:rPr lang="en-US" sz="2000" dirty="0" smtClean="0">
                <a:latin typeface="Verdana"/>
                <a:cs typeface="Verdana"/>
              </a:rPr>
              <a:t>of the total </a:t>
            </a:r>
            <a:r>
              <a:rPr lang="en-US" sz="2000" dirty="0" err="1" smtClean="0">
                <a:latin typeface="Verdana"/>
                <a:cs typeface="Verdana"/>
              </a:rPr>
              <a:t>Burkholderia</a:t>
            </a:r>
            <a:r>
              <a:rPr lang="en-US" sz="2000" dirty="0" smtClean="0">
                <a:latin typeface="Verdana"/>
                <a:cs typeface="Verdana"/>
              </a:rPr>
              <a:t> terrae BS001 genome is the </a:t>
            </a:r>
            <a:r>
              <a:rPr lang="en-US" sz="2000" dirty="0">
                <a:latin typeface="Verdana"/>
                <a:cs typeface="Verdana"/>
              </a:rPr>
              <a:t>core </a:t>
            </a:r>
            <a:r>
              <a:rPr lang="en-US" sz="2000" dirty="0" smtClean="0">
                <a:latin typeface="Verdana"/>
                <a:cs typeface="Verdana"/>
              </a:rPr>
              <a:t>genome, and 95.66</a:t>
            </a:r>
            <a:r>
              <a:rPr lang="en-US" sz="2000" dirty="0">
                <a:latin typeface="Verdana"/>
                <a:cs typeface="Verdana"/>
              </a:rPr>
              <a:t>% </a:t>
            </a:r>
            <a:r>
              <a:rPr lang="en-US" sz="2000" dirty="0" smtClean="0">
                <a:latin typeface="Verdana"/>
                <a:cs typeface="Verdana"/>
              </a:rPr>
              <a:t>belongs </a:t>
            </a:r>
            <a:r>
              <a:rPr lang="en-US" sz="2000" dirty="0">
                <a:latin typeface="Verdana"/>
                <a:cs typeface="Verdana"/>
              </a:rPr>
              <a:t>to the variable </a:t>
            </a:r>
            <a:r>
              <a:rPr lang="en-US" sz="2000" dirty="0" smtClean="0">
                <a:latin typeface="Verdana"/>
                <a:cs typeface="Verdana"/>
              </a:rPr>
              <a:t>part.</a:t>
            </a:r>
          </a:p>
          <a:p>
            <a:pPr marL="0" indent="0">
              <a:buNone/>
            </a:pPr>
            <a:endParaRPr lang="en-US" sz="2000" dirty="0" smtClean="0">
              <a:latin typeface="Verdana"/>
              <a:cs typeface="Verdana"/>
            </a:endParaRPr>
          </a:p>
          <a:p>
            <a:r>
              <a:rPr lang="en-US" sz="2000" dirty="0" smtClean="0">
                <a:latin typeface="Verdana"/>
                <a:cs typeface="Verdana"/>
              </a:rPr>
              <a:t>RGP76 contains some mobility genes, including seven </a:t>
            </a:r>
            <a:r>
              <a:rPr lang="en-US" sz="2000" dirty="0">
                <a:latin typeface="Verdana"/>
                <a:cs typeface="Verdana"/>
              </a:rPr>
              <a:t>integrases, </a:t>
            </a:r>
            <a:r>
              <a:rPr lang="en-US" sz="2000" dirty="0" smtClean="0">
                <a:latin typeface="Verdana"/>
                <a:cs typeface="Verdana"/>
              </a:rPr>
              <a:t>and two </a:t>
            </a:r>
            <a:r>
              <a:rPr lang="en-US" sz="2000" dirty="0">
                <a:latin typeface="Verdana"/>
                <a:cs typeface="Verdana"/>
              </a:rPr>
              <a:t>phage family </a:t>
            </a:r>
            <a:r>
              <a:rPr lang="en-US" sz="2000" dirty="0" smtClean="0">
                <a:latin typeface="Verdana"/>
                <a:cs typeface="Verdana"/>
              </a:rPr>
              <a:t>integrases.</a:t>
            </a:r>
          </a:p>
          <a:p>
            <a:endParaRPr lang="nl-NL" sz="2000" dirty="0" smtClean="0">
              <a:latin typeface="Verdana"/>
              <a:cs typeface="Verdana"/>
            </a:endParaRPr>
          </a:p>
          <a:p>
            <a:pPr marL="0" indent="0">
              <a:buNone/>
            </a:pPr>
            <a:endParaRPr lang="nl-NL" sz="2000" dirty="0">
              <a:latin typeface="Verdana"/>
              <a:cs typeface="Verdana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33" t="6414" r="29808" b="66037"/>
          <a:stretch/>
        </p:blipFill>
        <p:spPr bwMode="auto">
          <a:xfrm>
            <a:off x="179512" y="836712"/>
            <a:ext cx="8712968" cy="3096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323528" y="153615"/>
            <a:ext cx="8229600" cy="6340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nl-NL" u="sng" dirty="0" smtClean="0">
                <a:latin typeface="Verdana"/>
                <a:ea typeface="Adobe Fan Heiti Std B" pitchFamily="34" charset="-128"/>
                <a:cs typeface="Verdana"/>
              </a:rPr>
              <a:t>Background</a:t>
            </a:r>
            <a:endParaRPr lang="nl-NL" u="sng" dirty="0">
              <a:latin typeface="Verdana"/>
              <a:ea typeface="Adobe Fan Heiti Std B" pitchFamily="34" charset="-128"/>
              <a:cs typeface="Verdana"/>
            </a:endParaRPr>
          </a:p>
        </p:txBody>
      </p:sp>
      <p:pic>
        <p:nvPicPr>
          <p:cNvPr id="11" name="Content Placeholder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-10041" r="67566" b="-1"/>
          <a:stretch/>
        </p:blipFill>
        <p:spPr>
          <a:xfrm>
            <a:off x="6509557" y="0"/>
            <a:ext cx="2634443" cy="812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4567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53615"/>
            <a:ext cx="8229600" cy="634082"/>
          </a:xfrm>
        </p:spPr>
        <p:txBody>
          <a:bodyPr>
            <a:normAutofit fontScale="90000"/>
          </a:bodyPr>
          <a:lstStyle/>
          <a:p>
            <a:pPr algn="l"/>
            <a:r>
              <a:rPr lang="nl-NL" u="sng" dirty="0" smtClean="0">
                <a:latin typeface="Verdana"/>
                <a:ea typeface="Adobe Fan Heiti Std B" pitchFamily="34" charset="-128"/>
                <a:cs typeface="Verdana"/>
              </a:rPr>
              <a:t>Background</a:t>
            </a:r>
            <a:endParaRPr lang="nl-NL" u="sng" dirty="0">
              <a:latin typeface="Verdana"/>
              <a:ea typeface="Adobe Fan Heiti Std B" pitchFamily="34" charset="-128"/>
              <a:cs typeface="Verdana"/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-10041" r="67566" b="-1"/>
          <a:stretch/>
        </p:blipFill>
        <p:spPr>
          <a:xfrm>
            <a:off x="6509557" y="0"/>
            <a:ext cx="2634443" cy="812799"/>
          </a:xfrm>
          <a:prstGeom prst="rect">
            <a:avLst/>
          </a:prstGeom>
        </p:spPr>
      </p:pic>
      <p:sp>
        <p:nvSpPr>
          <p:cNvPr id="40" name="Rectangle 39"/>
          <p:cNvSpPr/>
          <p:nvPr/>
        </p:nvSpPr>
        <p:spPr>
          <a:xfrm>
            <a:off x="0" y="6573152"/>
            <a:ext cx="507605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Verdana"/>
                <a:cs typeface="Verdana"/>
              </a:rPr>
              <a:t>Frost </a:t>
            </a:r>
            <a:r>
              <a:rPr lang="en-US" sz="1200" dirty="0">
                <a:latin typeface="Verdana"/>
                <a:cs typeface="Verdana"/>
              </a:rPr>
              <a:t>el al, (2005). </a:t>
            </a:r>
            <a:endParaRPr lang="nl-NL" sz="1200" dirty="0">
              <a:latin typeface="Verdana"/>
              <a:cs typeface="Verdana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907704" y="980728"/>
            <a:ext cx="4968551" cy="4896245"/>
            <a:chOff x="5868144" y="3789040"/>
            <a:chExt cx="3066547" cy="2861387"/>
          </a:xfrm>
        </p:grpSpPr>
        <p:grpSp>
          <p:nvGrpSpPr>
            <p:cNvPr id="35" name="Group 34"/>
            <p:cNvGrpSpPr/>
            <p:nvPr/>
          </p:nvGrpSpPr>
          <p:grpSpPr>
            <a:xfrm>
              <a:off x="5868144" y="3789040"/>
              <a:ext cx="3066547" cy="2861387"/>
              <a:chOff x="5796136" y="2955858"/>
              <a:chExt cx="3066547" cy="2861387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5796136" y="2955858"/>
                <a:ext cx="2639196" cy="2777398"/>
                <a:chOff x="-214121" y="-594"/>
                <a:chExt cx="6596168" cy="6706194"/>
              </a:xfrm>
            </p:grpSpPr>
            <p:cxnSp>
              <p:nvCxnSpPr>
                <p:cNvPr id="8" name="Straight Connector 7"/>
                <p:cNvCxnSpPr/>
                <p:nvPr/>
              </p:nvCxnSpPr>
              <p:spPr>
                <a:xfrm>
                  <a:off x="892347" y="735498"/>
                  <a:ext cx="54864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Connector 8"/>
                <p:cNvCxnSpPr/>
                <p:nvPr/>
              </p:nvCxnSpPr>
              <p:spPr>
                <a:xfrm>
                  <a:off x="895647" y="2667000"/>
                  <a:ext cx="54864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Connector 9"/>
                <p:cNvCxnSpPr/>
                <p:nvPr/>
              </p:nvCxnSpPr>
              <p:spPr>
                <a:xfrm>
                  <a:off x="895647" y="5327965"/>
                  <a:ext cx="54864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Connector 10"/>
                <p:cNvCxnSpPr/>
                <p:nvPr/>
              </p:nvCxnSpPr>
              <p:spPr>
                <a:xfrm>
                  <a:off x="842111" y="6699565"/>
                  <a:ext cx="54864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" name="Freeform 11"/>
                <p:cNvSpPr/>
                <p:nvPr/>
              </p:nvSpPr>
              <p:spPr>
                <a:xfrm>
                  <a:off x="3638847" y="749340"/>
                  <a:ext cx="911100" cy="2544417"/>
                </a:xfrm>
                <a:custGeom>
                  <a:avLst/>
                  <a:gdLst>
                    <a:gd name="connsiteX0" fmla="*/ 775252 w 911100"/>
                    <a:gd name="connsiteY0" fmla="*/ 0 h 2544417"/>
                    <a:gd name="connsiteX1" fmla="*/ 854765 w 911100"/>
                    <a:gd name="connsiteY1" fmla="*/ 1848678 h 2544417"/>
                    <a:gd name="connsiteX2" fmla="*/ 39757 w 911100"/>
                    <a:gd name="connsiteY2" fmla="*/ 2504661 h 2544417"/>
                    <a:gd name="connsiteX3" fmla="*/ 39757 w 911100"/>
                    <a:gd name="connsiteY3" fmla="*/ 2504661 h 2544417"/>
                    <a:gd name="connsiteX4" fmla="*/ 0 w 911100"/>
                    <a:gd name="connsiteY4" fmla="*/ 2544417 h 25444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11100" h="2544417">
                      <a:moveTo>
                        <a:pt x="775252" y="0"/>
                      </a:moveTo>
                      <a:cubicBezTo>
                        <a:pt x="876300" y="715617"/>
                        <a:pt x="977348" y="1431235"/>
                        <a:pt x="854765" y="1848678"/>
                      </a:cubicBezTo>
                      <a:cubicBezTo>
                        <a:pt x="732182" y="2266122"/>
                        <a:pt x="39757" y="2504661"/>
                        <a:pt x="39757" y="2504661"/>
                      </a:cubicBezTo>
                      <a:lnTo>
                        <a:pt x="39757" y="2504661"/>
                      </a:lnTo>
                      <a:lnTo>
                        <a:pt x="0" y="2544417"/>
                      </a:lnTo>
                    </a:path>
                  </a:pathLst>
                </a:custGeom>
                <a:noFill/>
                <a:ln w="317500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/>
                </a:p>
              </p:txBody>
            </p:sp>
            <p:cxnSp>
              <p:nvCxnSpPr>
                <p:cNvPr id="13" name="Straight Connector 12"/>
                <p:cNvCxnSpPr/>
                <p:nvPr/>
              </p:nvCxnSpPr>
              <p:spPr>
                <a:xfrm>
                  <a:off x="3585311" y="729462"/>
                  <a:ext cx="0" cy="4598503"/>
                </a:xfrm>
                <a:prstGeom prst="line">
                  <a:avLst/>
                </a:prstGeom>
                <a:ln w="317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" name="Freeform 13"/>
                <p:cNvSpPr/>
                <p:nvPr/>
              </p:nvSpPr>
              <p:spPr>
                <a:xfrm flipH="1">
                  <a:off x="3585311" y="729462"/>
                  <a:ext cx="1842592" cy="5509591"/>
                </a:xfrm>
                <a:custGeom>
                  <a:avLst/>
                  <a:gdLst>
                    <a:gd name="connsiteX0" fmla="*/ 131982 w 1781878"/>
                    <a:gd name="connsiteY0" fmla="*/ 0 h 5088835"/>
                    <a:gd name="connsiteX1" fmla="*/ 131982 w 1781878"/>
                    <a:gd name="connsiteY1" fmla="*/ 2405270 h 5088835"/>
                    <a:gd name="connsiteX2" fmla="*/ 1503582 w 1781878"/>
                    <a:gd name="connsiteY2" fmla="*/ 3538330 h 5088835"/>
                    <a:gd name="connsiteX3" fmla="*/ 1781878 w 1781878"/>
                    <a:gd name="connsiteY3" fmla="*/ 5088835 h 50888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781878" h="5088835">
                      <a:moveTo>
                        <a:pt x="131982" y="0"/>
                      </a:moveTo>
                      <a:cubicBezTo>
                        <a:pt x="17682" y="907774"/>
                        <a:pt x="-96618" y="1815548"/>
                        <a:pt x="131982" y="2405270"/>
                      </a:cubicBezTo>
                      <a:cubicBezTo>
                        <a:pt x="360582" y="2994992"/>
                        <a:pt x="1228599" y="3091069"/>
                        <a:pt x="1503582" y="3538330"/>
                      </a:cubicBezTo>
                      <a:cubicBezTo>
                        <a:pt x="1778565" y="3985591"/>
                        <a:pt x="1780221" y="4537213"/>
                        <a:pt x="1781878" y="5088835"/>
                      </a:cubicBezTo>
                    </a:path>
                  </a:pathLst>
                </a:custGeom>
                <a:noFill/>
                <a:ln w="3175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/>
                </a:p>
              </p:txBody>
            </p:sp>
            <p:sp>
              <p:nvSpPr>
                <p:cNvPr id="15" name="Freeform 14"/>
                <p:cNvSpPr/>
                <p:nvPr/>
              </p:nvSpPr>
              <p:spPr>
                <a:xfrm>
                  <a:off x="1730547" y="729462"/>
                  <a:ext cx="1828800" cy="5432799"/>
                </a:xfrm>
                <a:custGeom>
                  <a:avLst/>
                  <a:gdLst>
                    <a:gd name="connsiteX0" fmla="*/ 208701 w 2048052"/>
                    <a:gd name="connsiteY0" fmla="*/ 0 h 5432799"/>
                    <a:gd name="connsiteX1" fmla="*/ 129188 w 2048052"/>
                    <a:gd name="connsiteY1" fmla="*/ 3498574 h 5432799"/>
                    <a:gd name="connsiteX2" fmla="*/ 1719449 w 2048052"/>
                    <a:gd name="connsiteY2" fmla="*/ 4611756 h 5432799"/>
                    <a:gd name="connsiteX3" fmla="*/ 2037501 w 2048052"/>
                    <a:gd name="connsiteY3" fmla="*/ 5387008 h 5432799"/>
                    <a:gd name="connsiteX4" fmla="*/ 1977866 w 2048052"/>
                    <a:gd name="connsiteY4" fmla="*/ 5347252 h 5432799"/>
                    <a:gd name="connsiteX5" fmla="*/ 1977866 w 2048052"/>
                    <a:gd name="connsiteY5" fmla="*/ 5347252 h 5432799"/>
                    <a:gd name="connsiteX6" fmla="*/ 1977866 w 2048052"/>
                    <a:gd name="connsiteY6" fmla="*/ 5347252 h 54327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048052" h="5432799">
                      <a:moveTo>
                        <a:pt x="208701" y="0"/>
                      </a:moveTo>
                      <a:cubicBezTo>
                        <a:pt x="43049" y="1364974"/>
                        <a:pt x="-122603" y="2729948"/>
                        <a:pt x="129188" y="3498574"/>
                      </a:cubicBezTo>
                      <a:cubicBezTo>
                        <a:pt x="380979" y="4267200"/>
                        <a:pt x="1401397" y="4297017"/>
                        <a:pt x="1719449" y="4611756"/>
                      </a:cubicBezTo>
                      <a:cubicBezTo>
                        <a:pt x="2037501" y="4926495"/>
                        <a:pt x="1994432" y="5264425"/>
                        <a:pt x="2037501" y="5387008"/>
                      </a:cubicBezTo>
                      <a:cubicBezTo>
                        <a:pt x="2080571" y="5509591"/>
                        <a:pt x="1977866" y="5347252"/>
                        <a:pt x="1977866" y="5347252"/>
                      </a:cubicBezTo>
                      <a:lnTo>
                        <a:pt x="1977866" y="5347252"/>
                      </a:lnTo>
                      <a:lnTo>
                        <a:pt x="1977866" y="5347252"/>
                      </a:lnTo>
                    </a:path>
                  </a:pathLst>
                </a:custGeom>
                <a:noFill/>
                <a:ln w="317500"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/>
                </a:p>
              </p:txBody>
            </p:sp>
            <p:cxnSp>
              <p:nvCxnSpPr>
                <p:cNvPr id="16" name="Straight Connector 15"/>
                <p:cNvCxnSpPr/>
                <p:nvPr/>
              </p:nvCxnSpPr>
              <p:spPr>
                <a:xfrm flipV="1">
                  <a:off x="3526218" y="5836262"/>
                  <a:ext cx="19337" cy="869338"/>
                </a:xfrm>
                <a:prstGeom prst="line">
                  <a:avLst/>
                </a:prstGeom>
                <a:ln w="3810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7" name="Group 16"/>
                <p:cNvGrpSpPr/>
                <p:nvPr/>
              </p:nvGrpSpPr>
              <p:grpSpPr>
                <a:xfrm>
                  <a:off x="-214121" y="729462"/>
                  <a:ext cx="725468" cy="5970103"/>
                  <a:chOff x="417532" y="729462"/>
                  <a:chExt cx="725468" cy="5970103"/>
                </a:xfrm>
              </p:grpSpPr>
              <p:cxnSp>
                <p:nvCxnSpPr>
                  <p:cNvPr id="33" name="Straight Arrow Connector 32"/>
                  <p:cNvCxnSpPr/>
                  <p:nvPr/>
                </p:nvCxnSpPr>
                <p:spPr>
                  <a:xfrm flipV="1">
                    <a:off x="1143000" y="729462"/>
                    <a:ext cx="0" cy="5970103"/>
                  </a:xfrm>
                  <a:prstGeom prst="straightConnector1">
                    <a:avLst/>
                  </a:prstGeom>
                  <a:ln w="635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4" name="TextBox 33"/>
                  <p:cNvSpPr txBox="1"/>
                  <p:nvPr/>
                </p:nvSpPr>
                <p:spPr>
                  <a:xfrm>
                    <a:off x="417532" y="3487576"/>
                    <a:ext cx="522237" cy="1105850"/>
                  </a:xfrm>
                  <a:prstGeom prst="rect">
                    <a:avLst/>
                  </a:prstGeom>
                  <a:noFill/>
                </p:spPr>
                <p:txBody>
                  <a:bodyPr vert="vert270" wrap="none" rtlCol="0">
                    <a:spAutoFit/>
                  </a:bodyPr>
                  <a:lstStyle/>
                  <a:p>
                    <a:r>
                      <a:rPr lang="en-US" sz="1000" dirty="0" smtClean="0">
                        <a:latin typeface="Adobe Fan Heiti Std B" panose="020B0700000000000000" pitchFamily="34" charset="-128"/>
                        <a:ea typeface="Adobe Fan Heiti Std B" panose="020B0700000000000000" pitchFamily="34" charset="-128"/>
                      </a:rPr>
                      <a:t>Billion years</a:t>
                    </a:r>
                    <a:endParaRPr lang="en-US" sz="1000" dirty="0">
                      <a:latin typeface="Adobe Fan Heiti Std B" panose="020B0700000000000000" pitchFamily="34" charset="-128"/>
                      <a:ea typeface="Adobe Fan Heiti Std B" panose="020B0700000000000000" pitchFamily="34" charset="-128"/>
                    </a:endParaRPr>
                  </a:p>
                </p:txBody>
              </p:sp>
            </p:grpSp>
            <p:sp>
              <p:nvSpPr>
                <p:cNvPr id="18" name="Oval 17"/>
                <p:cNvSpPr/>
                <p:nvPr/>
              </p:nvSpPr>
              <p:spPr>
                <a:xfrm>
                  <a:off x="2909991" y="5955786"/>
                  <a:ext cx="381000" cy="35662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9" name="Group 18"/>
                <p:cNvGrpSpPr/>
                <p:nvPr/>
              </p:nvGrpSpPr>
              <p:grpSpPr>
                <a:xfrm>
                  <a:off x="2145217" y="4276074"/>
                  <a:ext cx="1549964" cy="356626"/>
                  <a:chOff x="2776870" y="4276074"/>
                  <a:chExt cx="1549964" cy="356626"/>
                </a:xfrm>
              </p:grpSpPr>
              <p:cxnSp>
                <p:nvCxnSpPr>
                  <p:cNvPr id="31" name="Straight Arrow Connector 30"/>
                  <p:cNvCxnSpPr/>
                  <p:nvPr/>
                </p:nvCxnSpPr>
                <p:spPr>
                  <a:xfrm>
                    <a:off x="2776870" y="4459356"/>
                    <a:ext cx="1549964" cy="0"/>
                  </a:xfrm>
                  <a:prstGeom prst="straightConnector1">
                    <a:avLst/>
                  </a:prstGeom>
                  <a:ln w="635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2" name="Oval 31"/>
                  <p:cNvSpPr/>
                  <p:nvPr/>
                </p:nvSpPr>
                <p:spPr>
                  <a:xfrm>
                    <a:off x="3243604" y="4276074"/>
                    <a:ext cx="381000" cy="356626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20" name="Group 19"/>
                <p:cNvGrpSpPr/>
                <p:nvPr/>
              </p:nvGrpSpPr>
              <p:grpSpPr>
                <a:xfrm>
                  <a:off x="1909721" y="3564362"/>
                  <a:ext cx="1785460" cy="356626"/>
                  <a:chOff x="2541374" y="3564362"/>
                  <a:chExt cx="1785460" cy="356626"/>
                </a:xfrm>
              </p:grpSpPr>
              <p:cxnSp>
                <p:nvCxnSpPr>
                  <p:cNvPr id="29" name="Straight Arrow Connector 28"/>
                  <p:cNvCxnSpPr/>
                  <p:nvPr/>
                </p:nvCxnSpPr>
                <p:spPr>
                  <a:xfrm>
                    <a:off x="2541374" y="3714513"/>
                    <a:ext cx="1785460" cy="0"/>
                  </a:xfrm>
                  <a:prstGeom prst="straightConnector1">
                    <a:avLst/>
                  </a:prstGeom>
                  <a:ln w="63500">
                    <a:solidFill>
                      <a:srgbClr val="FFC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0" name="Oval 29"/>
                  <p:cNvSpPr/>
                  <p:nvPr/>
                </p:nvSpPr>
                <p:spPr>
                  <a:xfrm>
                    <a:off x="3046516" y="3564362"/>
                    <a:ext cx="381000" cy="356626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21" name="Group 20"/>
                <p:cNvGrpSpPr/>
                <p:nvPr/>
              </p:nvGrpSpPr>
              <p:grpSpPr>
                <a:xfrm>
                  <a:off x="1889843" y="3055808"/>
                  <a:ext cx="1825216" cy="356626"/>
                  <a:chOff x="2521496" y="3055808"/>
                  <a:chExt cx="1825216" cy="356626"/>
                </a:xfrm>
              </p:grpSpPr>
              <p:cxnSp>
                <p:nvCxnSpPr>
                  <p:cNvPr id="27" name="Straight Arrow Connector 26"/>
                  <p:cNvCxnSpPr/>
                  <p:nvPr/>
                </p:nvCxnSpPr>
                <p:spPr>
                  <a:xfrm>
                    <a:off x="2521496" y="3234123"/>
                    <a:ext cx="1825216" cy="0"/>
                  </a:xfrm>
                  <a:prstGeom prst="straightConnector1">
                    <a:avLst/>
                  </a:prstGeom>
                  <a:ln w="63500">
                    <a:solidFill>
                      <a:schemeClr val="accent3">
                        <a:lumMod val="50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8" name="Oval 27"/>
                  <p:cNvSpPr/>
                  <p:nvPr/>
                </p:nvSpPr>
                <p:spPr>
                  <a:xfrm>
                    <a:off x="2665516" y="3055808"/>
                    <a:ext cx="381000" cy="356626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22" name="TextBox 21"/>
                <p:cNvSpPr txBox="1"/>
                <p:nvPr/>
              </p:nvSpPr>
              <p:spPr>
                <a:xfrm>
                  <a:off x="1330336" y="325094"/>
                  <a:ext cx="1010541" cy="34743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 smtClean="0">
                      <a:latin typeface="Adobe Fan Heiti Std B" panose="020B0700000000000000" pitchFamily="34" charset="-128"/>
                      <a:ea typeface="Adobe Fan Heiti Std B" panose="020B0700000000000000" pitchFamily="34" charset="-128"/>
                    </a:rPr>
                    <a:t>Bacteria</a:t>
                  </a:r>
                  <a:endParaRPr lang="en-US" sz="1000" dirty="0">
                    <a:latin typeface="Adobe Fan Heiti Std B" panose="020B0700000000000000" pitchFamily="34" charset="-128"/>
                    <a:ea typeface="Adobe Fan Heiti Std B" panose="020B0700000000000000" pitchFamily="34" charset="-128"/>
                  </a:endParaRPr>
                </a:p>
              </p:txBody>
            </p:sp>
            <p:sp>
              <p:nvSpPr>
                <p:cNvPr id="23" name="TextBox 22"/>
                <p:cNvSpPr txBox="1"/>
                <p:nvPr/>
              </p:nvSpPr>
              <p:spPr>
                <a:xfrm>
                  <a:off x="3575233" y="-594"/>
                  <a:ext cx="1214598" cy="34743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 smtClean="0">
                      <a:latin typeface="Adobe Fan Heiti Std B" panose="020B0700000000000000" pitchFamily="34" charset="-128"/>
                      <a:ea typeface="Adobe Fan Heiti Std B" panose="020B0700000000000000" pitchFamily="34" charset="-128"/>
                    </a:rPr>
                    <a:t>Eukaryotic</a:t>
                  </a:r>
                  <a:endParaRPr lang="en-US" sz="1000" dirty="0">
                    <a:latin typeface="Adobe Fan Heiti Std B" panose="020B0700000000000000" pitchFamily="34" charset="-128"/>
                    <a:ea typeface="Adobe Fan Heiti Std B" panose="020B0700000000000000" pitchFamily="34" charset="-128"/>
                  </a:endParaRPr>
                </a:p>
              </p:txBody>
            </p:sp>
            <p:sp>
              <p:nvSpPr>
                <p:cNvPr id="24" name="TextBox 23"/>
                <p:cNvSpPr txBox="1"/>
                <p:nvPr/>
              </p:nvSpPr>
              <p:spPr>
                <a:xfrm>
                  <a:off x="4847005" y="340656"/>
                  <a:ext cx="1021649" cy="34743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 smtClean="0">
                      <a:latin typeface="Adobe Fan Heiti Std B" panose="020B0700000000000000" pitchFamily="34" charset="-128"/>
                      <a:ea typeface="Adobe Fan Heiti Std B" panose="020B0700000000000000" pitchFamily="34" charset="-128"/>
                    </a:rPr>
                    <a:t>Archaea</a:t>
                  </a:r>
                  <a:endParaRPr lang="en-US" sz="1000" dirty="0">
                    <a:latin typeface="Adobe Fan Heiti Std B" panose="020B0700000000000000" pitchFamily="34" charset="-128"/>
                    <a:ea typeface="Adobe Fan Heiti Std B" panose="020B0700000000000000" pitchFamily="34" charset="-128"/>
                  </a:endParaRPr>
                </a:p>
              </p:txBody>
            </p:sp>
            <p:sp>
              <p:nvSpPr>
                <p:cNvPr id="25" name="TextBox 24"/>
                <p:cNvSpPr txBox="1"/>
                <p:nvPr/>
              </p:nvSpPr>
              <p:spPr>
                <a:xfrm>
                  <a:off x="2718706" y="345911"/>
                  <a:ext cx="1243311" cy="34743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i="1" dirty="0" smtClean="0">
                      <a:latin typeface="Adobe Fan Heiti Std B" panose="020B0700000000000000" pitchFamily="34" charset="-128"/>
                      <a:ea typeface="Adobe Fan Heiti Std B" panose="020B0700000000000000" pitchFamily="34" charset="-128"/>
                    </a:rPr>
                    <a:t>Mammalia</a:t>
                  </a:r>
                  <a:endParaRPr lang="en-US" sz="1000" i="1" dirty="0">
                    <a:latin typeface="Adobe Fan Heiti Std B" panose="020B0700000000000000" pitchFamily="34" charset="-128"/>
                    <a:ea typeface="Adobe Fan Heiti Std B" panose="020B0700000000000000" pitchFamily="34" charset="-128"/>
                  </a:endParaRPr>
                </a:p>
              </p:txBody>
            </p:sp>
            <p:sp>
              <p:nvSpPr>
                <p:cNvPr id="26" name="TextBox 25"/>
                <p:cNvSpPr txBox="1"/>
                <p:nvPr/>
              </p:nvSpPr>
              <p:spPr>
                <a:xfrm>
                  <a:off x="4083083" y="356101"/>
                  <a:ext cx="739836" cy="34743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 smtClean="0">
                      <a:latin typeface="Adobe Fan Heiti Std B" panose="020B0700000000000000" pitchFamily="34" charset="-128"/>
                      <a:ea typeface="Adobe Fan Heiti Std B" panose="020B0700000000000000" pitchFamily="34" charset="-128"/>
                    </a:rPr>
                    <a:t>Plant</a:t>
                  </a:r>
                  <a:endParaRPr lang="en-US" sz="1000" dirty="0">
                    <a:latin typeface="Adobe Fan Heiti Std B" panose="020B0700000000000000" pitchFamily="34" charset="-128"/>
                    <a:ea typeface="Adobe Fan Heiti Std B" panose="020B0700000000000000" pitchFamily="34" charset="-128"/>
                  </a:endParaRPr>
                </a:p>
              </p:txBody>
            </p:sp>
          </p:grpSp>
          <p:sp>
            <p:nvSpPr>
              <p:cNvPr id="7" name="TextBox 6"/>
              <p:cNvSpPr txBox="1"/>
              <p:nvPr/>
            </p:nvSpPr>
            <p:spPr>
              <a:xfrm>
                <a:off x="7806614" y="4774022"/>
                <a:ext cx="1056069" cy="104322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marL="85725" indent="-85725">
                  <a:buAutoNum type="arabicPeriod"/>
                </a:pPr>
                <a:r>
                  <a:rPr lang="en-US" sz="1000" dirty="0" smtClean="0">
                    <a:latin typeface="Adobe Fan Heiti Std B" panose="020B0700000000000000" pitchFamily="34" charset="-128"/>
                    <a:ea typeface="Adobe Fan Heiti Std B" panose="020B0700000000000000" pitchFamily="34" charset="-128"/>
                  </a:rPr>
                  <a:t>Origin</a:t>
                </a:r>
              </a:p>
              <a:p>
                <a:pPr marL="85725" indent="-85725">
                  <a:buAutoNum type="arabicPeriod"/>
                </a:pPr>
                <a:r>
                  <a:rPr lang="en-US" sz="1000" dirty="0" smtClean="0">
                    <a:latin typeface="Adobe Fan Heiti Std B" panose="020B0700000000000000" pitchFamily="34" charset="-128"/>
                    <a:ea typeface="Adobe Fan Heiti Std B" panose="020B0700000000000000" pitchFamily="34" charset="-128"/>
                  </a:rPr>
                  <a:t>Possible fusion of Bacteria and Archaea, resulted in the first </a:t>
                </a:r>
                <a:r>
                  <a:rPr lang="en-US" sz="1000" dirty="0" smtClean="0">
                    <a:solidFill>
                      <a:srgbClr val="FF0000"/>
                    </a:solidFill>
                    <a:latin typeface="Adobe Fan Heiti Std B" panose="020B0700000000000000" pitchFamily="34" charset="-128"/>
                    <a:ea typeface="Adobe Fan Heiti Std B" panose="020B0700000000000000" pitchFamily="34" charset="-128"/>
                  </a:rPr>
                  <a:t>Eukaryotic ancestor</a:t>
                </a:r>
                <a:r>
                  <a:rPr lang="en-US" sz="1000" dirty="0" smtClean="0">
                    <a:latin typeface="Adobe Fan Heiti Std B" panose="020B0700000000000000" pitchFamily="34" charset="-128"/>
                    <a:ea typeface="Adobe Fan Heiti Std B" panose="020B0700000000000000" pitchFamily="34" charset="-128"/>
                  </a:rPr>
                  <a:t>,</a:t>
                </a:r>
              </a:p>
              <a:p>
                <a:pPr marL="85725" indent="-85725">
                  <a:buAutoNum type="arabicPeriod"/>
                </a:pPr>
                <a:r>
                  <a:rPr lang="en-US" sz="1000" dirty="0" smtClean="0">
                    <a:latin typeface="Adobe Fan Heiti Std B" panose="020B0700000000000000" pitchFamily="34" charset="-128"/>
                    <a:ea typeface="Adobe Fan Heiti Std B" panose="020B0700000000000000" pitchFamily="34" charset="-128"/>
                  </a:rPr>
                  <a:t>Endosymbiosis of </a:t>
                </a:r>
                <a:r>
                  <a:rPr lang="en-US" sz="1000" dirty="0" err="1" smtClean="0">
                    <a:latin typeface="Adobe Fan Heiti Std B" panose="020B0700000000000000" pitchFamily="34" charset="-128"/>
                    <a:ea typeface="Adobe Fan Heiti Std B" panose="020B0700000000000000" pitchFamily="34" charset="-128"/>
                  </a:rPr>
                  <a:t>proteobacterium</a:t>
                </a:r>
                <a:r>
                  <a:rPr lang="en-US" sz="1000" dirty="0" smtClean="0">
                    <a:latin typeface="Adobe Fan Heiti Std B" panose="020B0700000000000000" pitchFamily="34" charset="-128"/>
                    <a:ea typeface="Adobe Fan Heiti Std B" panose="020B0700000000000000" pitchFamily="34" charset="-128"/>
                  </a:rPr>
                  <a:t>- origin of </a:t>
                </a:r>
                <a:r>
                  <a:rPr lang="en-US" sz="1000" dirty="0" smtClean="0">
                    <a:solidFill>
                      <a:srgbClr val="FFC000"/>
                    </a:solidFill>
                    <a:latin typeface="Adobe Fan Heiti Std B" panose="020B0700000000000000" pitchFamily="34" charset="-128"/>
                    <a:ea typeface="Adobe Fan Heiti Std B" panose="020B0700000000000000" pitchFamily="34" charset="-128"/>
                  </a:rPr>
                  <a:t>mitochondria </a:t>
                </a:r>
              </a:p>
              <a:p>
                <a:pPr marL="85725" indent="-85725">
                  <a:buAutoNum type="arabicPeriod"/>
                </a:pPr>
                <a:r>
                  <a:rPr lang="en-US" sz="1000" dirty="0" smtClean="0">
                    <a:latin typeface="Adobe Fan Heiti Std B" panose="020B0700000000000000" pitchFamily="34" charset="-128"/>
                    <a:ea typeface="Adobe Fan Heiti Std B" panose="020B0700000000000000" pitchFamily="34" charset="-128"/>
                  </a:rPr>
                  <a:t>Symbiosis of Cyanobacteria- origin of </a:t>
                </a:r>
                <a:r>
                  <a:rPr lang="en-US" sz="1000" dirty="0" smtClean="0">
                    <a:solidFill>
                      <a:schemeClr val="accent3">
                        <a:lumMod val="75000"/>
                      </a:schemeClr>
                    </a:solidFill>
                    <a:latin typeface="Adobe Fan Heiti Std B" panose="020B0700000000000000" pitchFamily="34" charset="-128"/>
                    <a:ea typeface="Adobe Fan Heiti Std B" panose="020B0700000000000000" pitchFamily="34" charset="-128"/>
                  </a:rPr>
                  <a:t>plastids.</a:t>
                </a:r>
                <a:endParaRPr lang="en-US" sz="1000" dirty="0">
                  <a:solidFill>
                    <a:schemeClr val="accent3">
                      <a:lumMod val="75000"/>
                    </a:schemeClr>
                  </a:solidFill>
                  <a:latin typeface="Adobe Fan Heiti Std B" panose="020B0700000000000000" pitchFamily="34" charset="-128"/>
                  <a:ea typeface="Adobe Fan Heiti Std B" panose="020B0700000000000000" pitchFamily="34" charset="-128"/>
                </a:endParaRPr>
              </a:p>
            </p:txBody>
          </p:sp>
        </p:grpSp>
        <p:sp>
          <p:nvSpPr>
            <p:cNvPr id="3" name="Rectangle 2"/>
            <p:cNvSpPr/>
            <p:nvPr/>
          </p:nvSpPr>
          <p:spPr>
            <a:xfrm flipH="1">
              <a:off x="7084222" y="6254374"/>
              <a:ext cx="216024" cy="14389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en-US" sz="1000" dirty="0">
                  <a:solidFill>
                    <a:prstClr val="black"/>
                  </a:solidFill>
                </a:rPr>
                <a:t>1</a:t>
              </a:r>
            </a:p>
          </p:txBody>
        </p:sp>
        <p:sp>
          <p:nvSpPr>
            <p:cNvPr id="38" name="Rectangle 37"/>
            <p:cNvSpPr/>
            <p:nvPr/>
          </p:nvSpPr>
          <p:spPr>
            <a:xfrm flipH="1">
              <a:off x="6961224" y="5550051"/>
              <a:ext cx="216024" cy="14389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en-US" sz="1000" dirty="0" smtClean="0">
                  <a:solidFill>
                    <a:prstClr val="black"/>
                  </a:solidFill>
                </a:rPr>
                <a:t>2</a:t>
              </a:r>
              <a:endParaRPr lang="en-US" sz="1000" dirty="0">
                <a:solidFill>
                  <a:prstClr val="black"/>
                </a:solidFill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 flipH="1">
              <a:off x="6885477" y="5263541"/>
              <a:ext cx="216024" cy="14389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en-US" sz="1000" dirty="0" smtClean="0">
                  <a:solidFill>
                    <a:prstClr val="black"/>
                  </a:solidFill>
                </a:rPr>
                <a:t>3</a:t>
              </a:r>
              <a:endParaRPr lang="en-US" sz="1000" dirty="0">
                <a:solidFill>
                  <a:prstClr val="black"/>
                </a:solidFill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 flipH="1">
              <a:off x="6727919" y="5054725"/>
              <a:ext cx="216024" cy="14389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en-US" sz="1000" dirty="0" smtClean="0">
                  <a:solidFill>
                    <a:prstClr val="black"/>
                  </a:solidFill>
                </a:rPr>
                <a:t>4</a:t>
              </a:r>
              <a:endParaRPr lang="en-US" sz="1000" dirty="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365470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MGE.jp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9592" y="620688"/>
            <a:ext cx="7430544" cy="590465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-16394" y="251356"/>
            <a:ext cx="934092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Verdana"/>
                <a:cs typeface="Verdana"/>
              </a:rPr>
              <a:t>Phage impact on bacterial ecology</a:t>
            </a:r>
            <a:endParaRPr lang="en-US" dirty="0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-10041" r="67566" b="-1"/>
          <a:stretch/>
        </p:blipFill>
        <p:spPr>
          <a:xfrm>
            <a:off x="6509557" y="0"/>
            <a:ext cx="2634443" cy="812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854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393085"/>
            <a:ext cx="8229600" cy="4649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i="1" dirty="0" smtClean="0"/>
              <a:t>Trends in </a:t>
            </a:r>
            <a:r>
              <a:rPr lang="en-US" sz="1400" i="1" dirty="0" err="1" smtClean="0"/>
              <a:t>Microbiol</a:t>
            </a:r>
            <a:r>
              <a:rPr lang="en-US" sz="1400" dirty="0" smtClean="0"/>
              <a:t>, in press (2016)</a:t>
            </a:r>
            <a:endParaRPr lang="en-US" sz="1400" dirty="0"/>
          </a:p>
        </p:txBody>
      </p:sp>
      <p:pic>
        <p:nvPicPr>
          <p:cNvPr id="4" name="Picture 3" descr="phage hgt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4704"/>
            <a:ext cx="5604997" cy="5561316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5580112" y="1484784"/>
            <a:ext cx="3384376" cy="5078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Arial"/>
              <a:buChar char="•"/>
            </a:pPr>
            <a:r>
              <a:rPr lang="en-US" b="1" dirty="0" smtClean="0">
                <a:solidFill>
                  <a:srgbClr val="000000"/>
                </a:solidFill>
              </a:rPr>
              <a:t>Antibiotic resistance (</a:t>
            </a:r>
            <a:r>
              <a:rPr lang="en-US" b="1" dirty="0" err="1" smtClean="0">
                <a:solidFill>
                  <a:srgbClr val="000000"/>
                </a:solidFill>
              </a:rPr>
              <a:t>E.cili</a:t>
            </a:r>
            <a:r>
              <a:rPr lang="en-US" b="1" dirty="0" smtClean="0">
                <a:solidFill>
                  <a:srgbClr val="000000"/>
                </a:solidFill>
              </a:rPr>
              <a:t>; </a:t>
            </a:r>
            <a:r>
              <a:rPr lang="en-US" dirty="0"/>
              <a:t>kanamycin, tetracycline, ampicillin, and chloramphenicol.</a:t>
            </a:r>
            <a:r>
              <a:rPr lang="en-US" b="1" dirty="0" smtClean="0">
                <a:solidFill>
                  <a:srgbClr val="000000"/>
                </a:solidFill>
              </a:rPr>
              <a:t>)</a:t>
            </a:r>
          </a:p>
          <a:p>
            <a:pPr marL="285750" lvl="0" indent="-285750">
              <a:buFont typeface="Arial"/>
              <a:buChar char="•"/>
            </a:pPr>
            <a:endParaRPr lang="en-US" b="1" dirty="0">
              <a:solidFill>
                <a:srgbClr val="000000"/>
              </a:solidFill>
            </a:endParaRPr>
          </a:p>
          <a:p>
            <a:pPr marL="285750" lvl="0" indent="-285750">
              <a:buFont typeface="Arial"/>
              <a:buChar char="•"/>
            </a:pPr>
            <a:r>
              <a:rPr lang="en-US" b="1" dirty="0" smtClean="0">
                <a:solidFill>
                  <a:srgbClr val="000000"/>
                </a:solidFill>
              </a:rPr>
              <a:t>Communication</a:t>
            </a:r>
            <a:r>
              <a:rPr lang="en-US" b="1" dirty="0" smtClean="0"/>
              <a:t>  </a:t>
            </a:r>
            <a:r>
              <a:rPr lang="en-US" dirty="0" smtClean="0"/>
              <a:t>(</a:t>
            </a:r>
            <a:r>
              <a:rPr lang="en-US" dirty="0"/>
              <a:t>Clostridium </a:t>
            </a:r>
            <a:r>
              <a:rPr lang="en-US" dirty="0" err="1"/>
              <a:t>difficile</a:t>
            </a:r>
            <a:r>
              <a:rPr lang="en-US" dirty="0"/>
              <a:t>, phiCDHM1 </a:t>
            </a:r>
            <a:r>
              <a:rPr lang="en-US" dirty="0" smtClean="0"/>
              <a:t>)</a:t>
            </a:r>
          </a:p>
          <a:p>
            <a:pPr lvl="0"/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b="1" dirty="0">
                <a:solidFill>
                  <a:srgbClr val="000000"/>
                </a:solidFill>
              </a:rPr>
              <a:t>Adverse environments </a:t>
            </a:r>
            <a:r>
              <a:rPr lang="en-US" dirty="0"/>
              <a:t>(</a:t>
            </a:r>
            <a:r>
              <a:rPr lang="en-US" dirty="0" err="1"/>
              <a:t>E.coli</a:t>
            </a:r>
            <a:r>
              <a:rPr lang="en-US" dirty="0"/>
              <a:t>; K-12 BW2511 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pPr marL="285750" lvl="0" indent="-285750">
              <a:buFont typeface="Arial"/>
              <a:buChar char="•"/>
            </a:pPr>
            <a:r>
              <a:rPr lang="en-US" b="1" dirty="0">
                <a:solidFill>
                  <a:srgbClr val="000000"/>
                </a:solidFill>
              </a:rPr>
              <a:t>Cell metabolism</a:t>
            </a:r>
            <a:r>
              <a:rPr lang="en-US" dirty="0"/>
              <a:t> (</a:t>
            </a:r>
            <a:r>
              <a:rPr lang="en-US" dirty="0" err="1"/>
              <a:t>Synechococcus</a:t>
            </a:r>
            <a:r>
              <a:rPr lang="en-US" dirty="0"/>
              <a:t>; S-PM2</a:t>
            </a:r>
            <a:r>
              <a:rPr lang="en-US" dirty="0" smtClean="0"/>
              <a:t>)</a:t>
            </a:r>
          </a:p>
          <a:p>
            <a:pPr lvl="0"/>
            <a:endParaRPr lang="en-US" dirty="0"/>
          </a:p>
          <a:p>
            <a:pPr marL="285750" lvl="0" indent="-285750">
              <a:buFont typeface="Arial"/>
              <a:buChar char="•"/>
            </a:pPr>
            <a:r>
              <a:rPr lang="en-US" b="1" dirty="0">
                <a:solidFill>
                  <a:srgbClr val="000000"/>
                </a:solidFill>
              </a:rPr>
              <a:t>Phage defense </a:t>
            </a:r>
            <a:r>
              <a:rPr lang="en-US" dirty="0"/>
              <a:t>(</a:t>
            </a:r>
            <a:r>
              <a:rPr lang="en-US" dirty="0" err="1"/>
              <a:t>E.coli</a:t>
            </a:r>
            <a:r>
              <a:rPr lang="en-US" dirty="0"/>
              <a:t>; Lambda</a:t>
            </a:r>
            <a:r>
              <a:rPr lang="en-US" dirty="0" smtClean="0"/>
              <a:t>)</a:t>
            </a:r>
          </a:p>
          <a:p>
            <a:pPr marL="285750" lvl="0" indent="-285750">
              <a:buFont typeface="Arial"/>
              <a:buChar char="•"/>
            </a:pPr>
            <a:endParaRPr lang="en-US" dirty="0"/>
          </a:p>
          <a:p>
            <a:pPr marL="285750" lvl="0" indent="-285750">
              <a:buFont typeface="Arial"/>
              <a:buChar char="•"/>
            </a:pPr>
            <a:r>
              <a:rPr lang="en-US" b="1" dirty="0" err="1" smtClean="0"/>
              <a:t>Virulance</a:t>
            </a:r>
            <a:r>
              <a:rPr lang="en-US" b="1" dirty="0" smtClean="0"/>
              <a:t> factor </a:t>
            </a:r>
            <a:r>
              <a:rPr lang="en-US" dirty="0" smtClean="0"/>
              <a:t>(</a:t>
            </a:r>
            <a:r>
              <a:rPr lang="en-US" dirty="0" err="1" smtClean="0"/>
              <a:t>E.coli</a:t>
            </a:r>
            <a:r>
              <a:rPr lang="en-US" dirty="0" smtClean="0"/>
              <a:t>; stx-1/2)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0" y="260648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Verdana"/>
                <a:cs typeface="Verdana"/>
              </a:rPr>
              <a:t>Phage impact on bacterial ecology</a:t>
            </a:r>
            <a:endParaRPr lang="en-US" dirty="0"/>
          </a:p>
        </p:txBody>
      </p:sp>
      <p:pic>
        <p:nvPicPr>
          <p:cNvPr id="18" name="Content Placeholder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-10041" r="67566" b="-1"/>
          <a:stretch/>
        </p:blipFill>
        <p:spPr>
          <a:xfrm>
            <a:off x="6509557" y="0"/>
            <a:ext cx="2634443" cy="812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4797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4312" y="0"/>
            <a:ext cx="7697476" cy="552188"/>
          </a:xfrm>
        </p:spPr>
        <p:txBody>
          <a:bodyPr>
            <a:noAutofit/>
          </a:bodyPr>
          <a:lstStyle/>
          <a:p>
            <a:pPr algn="l"/>
            <a:r>
              <a:rPr lang="en-US" sz="3200" u="sng" dirty="0" smtClean="0">
                <a:latin typeface="Verdana"/>
                <a:cs typeface="Verdana"/>
              </a:rPr>
              <a:t>Project aims </a:t>
            </a:r>
            <a:endParaRPr lang="en-US" sz="3200" u="sng" dirty="0">
              <a:latin typeface="Verdana"/>
              <a:cs typeface="Verdan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How diverse is the genome between closely related bacterial isolates (</a:t>
            </a:r>
            <a:r>
              <a:rPr lang="en-US" dirty="0" err="1"/>
              <a:t>Burkholderia</a:t>
            </a:r>
            <a:r>
              <a:rPr lang="en-US" dirty="0"/>
              <a:t>)?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How significant phages shaped </a:t>
            </a:r>
            <a:r>
              <a:rPr lang="en-US" dirty="0" err="1"/>
              <a:t>Burkholderia</a:t>
            </a:r>
            <a:r>
              <a:rPr lang="en-US" dirty="0"/>
              <a:t> genome?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-10041" r="67566" b="-1"/>
          <a:stretch/>
        </p:blipFill>
        <p:spPr>
          <a:xfrm>
            <a:off x="6509557" y="0"/>
            <a:ext cx="2634443" cy="812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3636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699792" y="404664"/>
            <a:ext cx="2160240" cy="151216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Download sequence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5004048" y="908720"/>
            <a:ext cx="432048" cy="576064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5508104" y="404664"/>
            <a:ext cx="2160240" cy="151216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400" dirty="0" smtClean="0">
                <a:solidFill>
                  <a:srgbClr val="000000"/>
                </a:solidFill>
              </a:rPr>
              <a:t>Concatenate the genome  </a:t>
            </a: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5508104" y="2636912"/>
            <a:ext cx="2160240" cy="151216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400" dirty="0" smtClean="0">
                <a:solidFill>
                  <a:srgbClr val="000000"/>
                </a:solidFill>
              </a:rPr>
              <a:t>Regular expression </a:t>
            </a: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508104" y="4941168"/>
            <a:ext cx="2160240" cy="151216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400" dirty="0" err="1" smtClean="0">
                <a:solidFill>
                  <a:srgbClr val="000000"/>
                </a:solidFill>
              </a:rPr>
              <a:t>Blastall</a:t>
            </a:r>
            <a:r>
              <a:rPr lang="en-US" sz="2400" dirty="0" smtClean="0">
                <a:solidFill>
                  <a:srgbClr val="000000"/>
                </a:solidFill>
              </a:rPr>
              <a:t>-</a:t>
            </a:r>
            <a:r>
              <a:rPr lang="en-US" sz="2400" dirty="0" err="1" smtClean="0">
                <a:solidFill>
                  <a:srgbClr val="000000"/>
                </a:solidFill>
              </a:rPr>
              <a:t>vs</a:t>
            </a:r>
            <a:r>
              <a:rPr lang="en-US" sz="2400" dirty="0" smtClean="0">
                <a:solidFill>
                  <a:srgbClr val="000000"/>
                </a:solidFill>
              </a:rPr>
              <a:t>-</a:t>
            </a:r>
            <a:r>
              <a:rPr lang="en-US" sz="2400" smtClean="0">
                <a:solidFill>
                  <a:srgbClr val="000000"/>
                </a:solidFill>
              </a:rPr>
              <a:t>all analysis</a:t>
            </a:r>
            <a:endParaRPr lang="en-US" sz="2400" dirty="0">
              <a:solidFill>
                <a:srgbClr val="000000"/>
              </a:solidFill>
            </a:endParaRPr>
          </a:p>
          <a:p>
            <a:pPr lvl="0" algn="ctr"/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11" name="Right Arrow 10"/>
          <p:cNvSpPr/>
          <p:nvPr/>
        </p:nvSpPr>
        <p:spPr>
          <a:xfrm rot="5400000">
            <a:off x="6318194" y="1970838"/>
            <a:ext cx="540060" cy="576064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 rot="5400000">
            <a:off x="6318194" y="4262850"/>
            <a:ext cx="540060" cy="576064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 rot="16200000">
            <a:off x="-2951082" y="3247226"/>
            <a:ext cx="6669360" cy="552188"/>
          </a:xfrm>
        </p:spPr>
        <p:txBody>
          <a:bodyPr>
            <a:normAutofit fontScale="90000"/>
          </a:bodyPr>
          <a:lstStyle/>
          <a:p>
            <a:pPr algn="l"/>
            <a:r>
              <a:rPr lang="en-US" sz="4000" u="sng" dirty="0" smtClean="0">
                <a:latin typeface="Verdana"/>
                <a:cs typeface="Verdana"/>
              </a:rPr>
              <a:t>Methodology</a:t>
            </a:r>
            <a:endParaRPr lang="en-US" sz="4000" u="sng" dirty="0">
              <a:latin typeface="Verdana"/>
              <a:cs typeface="Verdana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2699792" y="4941168"/>
            <a:ext cx="2160240" cy="151216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400" dirty="0" smtClean="0">
                <a:solidFill>
                  <a:srgbClr val="000000"/>
                </a:solidFill>
              </a:rPr>
              <a:t>Core genome analysis </a:t>
            </a:r>
            <a:endParaRPr lang="en-US" sz="2400" dirty="0">
              <a:solidFill>
                <a:srgbClr val="000000"/>
              </a:solidFill>
            </a:endParaRPr>
          </a:p>
          <a:p>
            <a:pPr lvl="0" algn="ctr"/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19" name="Right Arrow 18"/>
          <p:cNvSpPr/>
          <p:nvPr/>
        </p:nvSpPr>
        <p:spPr>
          <a:xfrm rot="10800000">
            <a:off x="4914402" y="5363669"/>
            <a:ext cx="495672" cy="576064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 rot="16200000">
            <a:off x="3604084" y="4252901"/>
            <a:ext cx="495672" cy="576064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2699792" y="2659944"/>
            <a:ext cx="2160240" cy="151216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000000"/>
                </a:solidFill>
              </a:rPr>
              <a:t>MCL Clustering</a:t>
            </a:r>
            <a:endParaRPr lang="en-US" sz="2400" dirty="0">
              <a:solidFill>
                <a:srgbClr val="000000"/>
              </a:solidFill>
            </a:endParaRPr>
          </a:p>
        </p:txBody>
      </p:sp>
      <p:pic>
        <p:nvPicPr>
          <p:cNvPr id="14" name="Content Placeholder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-10041" r="67566" b="-1"/>
          <a:stretch/>
        </p:blipFill>
        <p:spPr>
          <a:xfrm>
            <a:off x="0" y="0"/>
            <a:ext cx="2634443" cy="812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5908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5938" y="0"/>
            <a:ext cx="8229600" cy="634082"/>
          </a:xfrm>
        </p:spPr>
        <p:txBody>
          <a:bodyPr>
            <a:normAutofit fontScale="90000"/>
          </a:bodyPr>
          <a:lstStyle/>
          <a:p>
            <a:pPr algn="l"/>
            <a:r>
              <a:rPr lang="en-US" u="sng" dirty="0" smtClean="0"/>
              <a:t>Description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Beforehand: all fine is in the </a:t>
            </a:r>
            <a:r>
              <a:rPr lang="en-US" dirty="0" err="1" smtClean="0">
                <a:solidFill>
                  <a:srgbClr val="FF0000"/>
                </a:solidFill>
              </a:rPr>
              <a:t>GitHub</a:t>
            </a:r>
            <a:r>
              <a:rPr lang="en-US" dirty="0" smtClean="0">
                <a:solidFill>
                  <a:srgbClr val="FF0000"/>
                </a:solidFill>
              </a:rPr>
              <a:t>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hlinkClick r:id="rId2"/>
              </a:rPr>
              <a:t>https://github.com/AAdjieP/</a:t>
            </a:r>
            <a:r>
              <a:rPr lang="en-US" b="1" dirty="0" smtClean="0">
                <a:solidFill>
                  <a:srgbClr val="000000"/>
                </a:solidFill>
                <a:hlinkClick r:id="rId2"/>
              </a:rPr>
              <a:t>Pratama_project.git</a:t>
            </a:r>
            <a:endParaRPr lang="en-US" b="1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</a:rPr>
              <a:t>1 </a:t>
            </a:r>
            <a:r>
              <a:rPr lang="en-US" dirty="0" err="1" smtClean="0">
                <a:solidFill>
                  <a:srgbClr val="000000"/>
                </a:solidFill>
              </a:rPr>
              <a:t>Burkholderia</a:t>
            </a:r>
            <a:r>
              <a:rPr lang="en-US" dirty="0" smtClean="0">
                <a:solidFill>
                  <a:srgbClr val="000000"/>
                </a:solidFill>
              </a:rPr>
              <a:t> database: </a:t>
            </a:r>
            <a:r>
              <a:rPr lang="en-US" dirty="0" smtClean="0">
                <a:solidFill>
                  <a:srgbClr val="000000"/>
                </a:solidFill>
                <a:hlinkClick r:id="rId3"/>
              </a:rPr>
              <a:t>http</a:t>
            </a:r>
            <a:r>
              <a:rPr lang="en-US" dirty="0">
                <a:solidFill>
                  <a:srgbClr val="000000"/>
                </a:solidFill>
                <a:hlinkClick r:id="rId3"/>
              </a:rPr>
              <a:t>://beta.burkholderia.com/strain/</a:t>
            </a:r>
            <a:r>
              <a:rPr lang="en-US" dirty="0" smtClean="0">
                <a:solidFill>
                  <a:srgbClr val="000000"/>
                </a:solidFill>
                <a:hlinkClick r:id="rId3"/>
              </a:rPr>
              <a:t>download</a:t>
            </a:r>
            <a:r>
              <a:rPr lang="en-US" dirty="0" smtClean="0">
                <a:solidFill>
                  <a:srgbClr val="000000"/>
                </a:solidFill>
              </a:rPr>
              <a:t> (80 complete bacterial sequence)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2 </a:t>
            </a:r>
            <a:r>
              <a:rPr lang="en-US" i="1" dirty="0"/>
              <a:t>Regular expression to simplified the header </a:t>
            </a:r>
            <a:r>
              <a:rPr lang="en-US" i="1" dirty="0" err="1"/>
              <a:t>nt</a:t>
            </a:r>
            <a:r>
              <a:rPr lang="en-US" i="1" dirty="0"/>
              <a:t> </a:t>
            </a:r>
            <a:r>
              <a:rPr lang="en-US" i="1" dirty="0" err="1"/>
              <a:t>fasta</a:t>
            </a:r>
            <a:r>
              <a:rPr lang="en-US" i="1" dirty="0"/>
              <a:t> files: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&gt;ref|NZ_CP004118|gi|759565913|pseudocap|281460 [</a:t>
            </a:r>
            <a:r>
              <a:rPr lang="en-US" dirty="0" err="1"/>
              <a:t>Burkholderia</a:t>
            </a:r>
            <a:r>
              <a:rPr lang="en-US" dirty="0"/>
              <a:t> </a:t>
            </a:r>
            <a:r>
              <a:rPr lang="en-US" dirty="0" err="1"/>
              <a:t>thailandensis</a:t>
            </a:r>
            <a:r>
              <a:rPr lang="en-US" dirty="0"/>
              <a:t> E444 chromosome 2, complete sequence.]</a:t>
            </a:r>
          </a:p>
          <a:p>
            <a:pPr marL="0" indent="0">
              <a:buNone/>
            </a:pPr>
            <a:r>
              <a:rPr lang="en-US" dirty="0"/>
              <a:t>&gt;NZ_CP004118_B_thailandensis_E444</a:t>
            </a:r>
          </a:p>
          <a:p>
            <a:pPr marL="0" indent="0">
              <a:buNone/>
            </a:pPr>
            <a:r>
              <a:rPr lang="en-US" dirty="0"/>
              <a:t>(&gt;)\w+\|(\w+_\w+)\|\w+\|\d+\|\w+\|\d+ .(\w)\w+ (\w+) (\w+) .+</a:t>
            </a:r>
          </a:p>
          <a:p>
            <a:pPr marL="0" indent="0">
              <a:buNone/>
            </a:pPr>
            <a:r>
              <a:rPr lang="en-US" dirty="0"/>
              <a:t>\1\2_\3_\4_\5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-10041" r="67566" b="-1"/>
          <a:stretch/>
        </p:blipFill>
        <p:spPr>
          <a:xfrm>
            <a:off x="6509557" y="0"/>
            <a:ext cx="2634443" cy="812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4749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6218</TotalTime>
  <Words>954</Words>
  <Application>Microsoft Macintosh PowerPoint</Application>
  <PresentationFormat>On-screen Show (4:3)</PresentationFormat>
  <Paragraphs>169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PowerPoint Presentation</vt:lpstr>
      <vt:lpstr>PowerPoint Presentation</vt:lpstr>
      <vt:lpstr>PowerPoint Presentation</vt:lpstr>
      <vt:lpstr>Background</vt:lpstr>
      <vt:lpstr>PowerPoint Presentation</vt:lpstr>
      <vt:lpstr>PowerPoint Presentation</vt:lpstr>
      <vt:lpstr>Project aims </vt:lpstr>
      <vt:lpstr>Methodology</vt:lpstr>
      <vt:lpstr>Description</vt:lpstr>
      <vt:lpstr>Description (cont.)</vt:lpstr>
      <vt:lpstr>PowerPoint Presentation</vt:lpstr>
      <vt:lpstr>Description (cont.)</vt:lpstr>
      <vt:lpstr>Description (cont.)</vt:lpstr>
      <vt:lpstr>Description (cont.)</vt:lpstr>
      <vt:lpstr>Description (cont.)</vt:lpstr>
      <vt:lpstr>Description (cont.)</vt:lpstr>
      <vt:lpstr>PowerPoint Presentation</vt:lpstr>
      <vt:lpstr>PowerPoint Presentation</vt:lpstr>
      <vt:lpstr>Description (cont.)</vt:lpstr>
      <vt:lpstr>PowerPoint Presentation</vt:lpstr>
      <vt:lpstr>PowerPoint Presentation</vt:lpstr>
    </vt:vector>
  </TitlesOfParts>
  <Manager/>
  <Company>University of Groningen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ROLE OF VIROME IN MICROBIAL COMMUNITIES</dc:title>
  <dc:subject/>
  <dc:creator>A.A.P. Pratama</dc:creator>
  <cp:keywords/>
  <dc:description/>
  <cp:lastModifiedBy>Adjie Pratama</cp:lastModifiedBy>
  <cp:revision>398</cp:revision>
  <cp:lastPrinted>2015-05-29T15:17:33Z</cp:lastPrinted>
  <dcterms:created xsi:type="dcterms:W3CDTF">2015-05-21T09:52:13Z</dcterms:created>
  <dcterms:modified xsi:type="dcterms:W3CDTF">2016-01-28T17:28:08Z</dcterms:modified>
  <cp:category/>
</cp:coreProperties>
</file>