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9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03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94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506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66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723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2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88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2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7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60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62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8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13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98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0242-17C6-4AA4-B31C-6BD96DAAF81F}" type="datetimeFigureOut">
              <a:rPr lang="hu-HU" smtClean="0"/>
              <a:t>2019. 09. 09.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7E5F19-B176-4798-AC3E-9653D5EF83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3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csilakatos1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Programozás 2.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382137" y="6375228"/>
            <a:ext cx="2204463" cy="507518"/>
          </a:xfrm>
        </p:spPr>
        <p:txBody>
          <a:bodyPr>
            <a:normAutofit/>
          </a:bodyPr>
          <a:lstStyle/>
          <a:p>
            <a:r>
              <a:rPr lang="hu-HU" dirty="0"/>
              <a:t>Lakatos Mária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338782" y="4050836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óra</a:t>
            </a:r>
          </a:p>
        </p:txBody>
      </p:sp>
    </p:spTree>
    <p:extLst>
      <p:ext uri="{BB962C8B-B14F-4D97-AF65-F5344CB8AC3E}">
        <p14:creationId xmlns:p14="http://schemas.microsoft.com/office/powerpoint/2010/main" val="200569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Osztálymetódus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metódus, amely nem egy konkrét objektumpéldányon, hanem magán az osztályon végez műveleteket.</a:t>
            </a:r>
          </a:p>
        </p:txBody>
      </p:sp>
    </p:spTree>
    <p:extLst>
      <p:ext uri="{BB962C8B-B14F-4D97-AF65-F5344CB8AC3E}">
        <p14:creationId xmlns:p14="http://schemas.microsoft.com/office/powerpoint/2010/main" val="140655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Írjunk függvényt amely megadja, hogy EGY Ember típusú objektumnak mi a foglalkozása. A foglalkozást a név határozza meg.</a:t>
            </a:r>
          </a:p>
          <a:p>
            <a:pPr lvl="1"/>
            <a:r>
              <a:rPr lang="hu-HU" dirty="0" err="1"/>
              <a:t>Bolcsodes</a:t>
            </a:r>
            <a:r>
              <a:rPr lang="hu-HU" dirty="0"/>
              <a:t>: a kor &lt;=3</a:t>
            </a:r>
          </a:p>
          <a:p>
            <a:pPr lvl="1"/>
            <a:r>
              <a:rPr lang="hu-HU" dirty="0" err="1"/>
              <a:t>Ovodas</a:t>
            </a:r>
            <a:r>
              <a:rPr lang="hu-HU" dirty="0"/>
              <a:t>: a kor &gt; 3 és &lt;=5</a:t>
            </a:r>
          </a:p>
          <a:p>
            <a:pPr lvl="1"/>
            <a:r>
              <a:rPr lang="hu-HU" dirty="0" err="1"/>
              <a:t>Iskolas</a:t>
            </a:r>
            <a:r>
              <a:rPr lang="hu-HU" dirty="0"/>
              <a:t>: a kor &gt; 5 és &lt;=18</a:t>
            </a:r>
          </a:p>
          <a:p>
            <a:pPr lvl="1"/>
            <a:r>
              <a:rPr lang="hu-HU" dirty="0"/>
              <a:t>Munkahely: a kor &gt; 18 és &lt;=60</a:t>
            </a:r>
          </a:p>
          <a:p>
            <a:pPr lvl="1"/>
            <a:r>
              <a:rPr lang="hu-HU" dirty="0"/>
              <a:t>Egyébként nyugdíjas</a:t>
            </a:r>
          </a:p>
        </p:txBody>
      </p:sp>
    </p:spTree>
    <p:extLst>
      <p:ext uri="{BB962C8B-B14F-4D97-AF65-F5344CB8AC3E}">
        <p14:creationId xmlns:p14="http://schemas.microsoft.com/office/powerpoint/2010/main" val="6246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hu-HU" dirty="0"/>
              <a:t>Írjunk függvényt amely visszaadja, hogy mennyi nyugdíjat kap EGY Ember objektum. Minden évben 10000 Ft jár 61 éves kor betöltése után.</a:t>
            </a:r>
          </a:p>
          <a:p>
            <a:pPr>
              <a:buFont typeface="+mj-lt"/>
              <a:buAutoNum type="arabicPeriod" startAt="2"/>
            </a:pPr>
            <a:r>
              <a:rPr lang="hu-HU" dirty="0"/>
              <a:t>Írjunk függvényt amely eldönti, hogy ki a legidősebb Ember objektum.</a:t>
            </a:r>
          </a:p>
          <a:p>
            <a:pPr>
              <a:buFont typeface="+mj-lt"/>
              <a:buAutoNum type="arabicPeriod" startAt="2"/>
            </a:pPr>
            <a:r>
              <a:rPr lang="hu-HU" dirty="0"/>
              <a:t>Kinek van a leghosszabb neve? (Figyelembe véve a keresztnevet és a vezetéknevet is)</a:t>
            </a:r>
          </a:p>
          <a:p>
            <a:pPr>
              <a:buFont typeface="+mj-lt"/>
              <a:buAutoNum type="arabicPeriod" startAt="2"/>
            </a:pPr>
            <a:r>
              <a:rPr lang="hu-HU" dirty="0"/>
              <a:t>Kikből van több? A nőkből vagy a férfiakból?</a:t>
            </a:r>
          </a:p>
          <a:p>
            <a:pPr marL="0" indent="0">
              <a:buNone/>
            </a:pPr>
            <a:endParaRPr lang="hu-HU" dirty="0"/>
          </a:p>
          <a:p>
            <a:pPr>
              <a:buFont typeface="+mj-lt"/>
              <a:buAutoNum type="arabicPeriod" startAt="2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82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2.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Hozzunk létre egy </a:t>
            </a:r>
            <a:r>
              <a:rPr lang="hu-HU" dirty="0" err="1"/>
              <a:t>Hallgato</a:t>
            </a:r>
            <a:r>
              <a:rPr lang="hu-HU" dirty="0"/>
              <a:t> osztályt! Minden hallgató a következő attribútumokkal rendelkezzen:</a:t>
            </a:r>
          </a:p>
          <a:p>
            <a:pPr lvl="1"/>
            <a:r>
              <a:rPr lang="hu-HU" dirty="0" err="1"/>
              <a:t>Nev</a:t>
            </a:r>
            <a:endParaRPr lang="hu-HU" dirty="0"/>
          </a:p>
          <a:p>
            <a:pPr lvl="1"/>
            <a:r>
              <a:rPr lang="hu-HU" dirty="0" err="1"/>
              <a:t>Progjegy</a:t>
            </a:r>
            <a:endParaRPr lang="hu-HU" dirty="0"/>
          </a:p>
          <a:p>
            <a:pPr lvl="1"/>
            <a:r>
              <a:rPr lang="hu-HU" dirty="0"/>
              <a:t>Matekjegy</a:t>
            </a:r>
          </a:p>
          <a:p>
            <a:pPr lvl="1"/>
            <a:r>
              <a:rPr lang="hu-HU" dirty="0"/>
              <a:t>Marketingjegy</a:t>
            </a:r>
          </a:p>
          <a:p>
            <a:pPr lvl="1"/>
            <a:r>
              <a:rPr lang="hu-HU" dirty="0" err="1"/>
              <a:t>Evfolyam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marL="400050">
              <a:buFont typeface="+mj-lt"/>
              <a:buAutoNum type="arabicPeriod"/>
            </a:pPr>
            <a:r>
              <a:rPr lang="hu-HU" dirty="0"/>
              <a:t>Példányosítsunk 5 </a:t>
            </a:r>
            <a:r>
              <a:rPr lang="hu-HU" dirty="0" err="1"/>
              <a:t>Hallgato</a:t>
            </a:r>
            <a:r>
              <a:rPr lang="hu-HU" dirty="0"/>
              <a:t> objektumot!</a:t>
            </a:r>
          </a:p>
        </p:txBody>
      </p:sp>
    </p:spTree>
    <p:extLst>
      <p:ext uri="{BB962C8B-B14F-4D97-AF65-F5344CB8AC3E}">
        <p14:creationId xmlns:p14="http://schemas.microsoft.com/office/powerpoint/2010/main" val="97828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2.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hu-HU" dirty="0"/>
              <a:t>Hányan vannak akiknek jobb az átlaga, mint 3,2?</a:t>
            </a:r>
          </a:p>
          <a:p>
            <a:pPr>
              <a:buFont typeface="+mj-lt"/>
              <a:buAutoNum type="arabicPeriod" startAt="2"/>
            </a:pPr>
            <a:r>
              <a:rPr lang="hu-HU" dirty="0"/>
              <a:t>Számolja ki az 1. évfolyam </a:t>
            </a:r>
            <a:r>
              <a:rPr lang="hu-HU" dirty="0" err="1"/>
              <a:t>prog</a:t>
            </a:r>
            <a:r>
              <a:rPr lang="hu-HU" dirty="0"/>
              <a:t> jegyeinek átlagát!</a:t>
            </a:r>
          </a:p>
          <a:p>
            <a:pPr>
              <a:buFont typeface="+mj-lt"/>
              <a:buAutoNum type="arabicPeriod" startAt="2"/>
            </a:pPr>
            <a:r>
              <a:rPr lang="hu-HU" dirty="0"/>
              <a:t>Melyik tárgyból teljesítenek a legjobban az informatikus hallgatók?</a:t>
            </a:r>
          </a:p>
          <a:p>
            <a:pPr>
              <a:buFont typeface="+mj-lt"/>
              <a:buAutoNum type="arabicPeriod" startAt="2"/>
            </a:pPr>
            <a:endParaRPr lang="hu-HU" dirty="0"/>
          </a:p>
          <a:p>
            <a:pPr>
              <a:buFont typeface="+mj-lt"/>
              <a:buAutoNum type="arabicPeriod" startAt="2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372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3.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Hozzunk létre egy </a:t>
            </a:r>
            <a:r>
              <a:rPr lang="hu-HU" dirty="0" err="1"/>
              <a:t>Gyumolcs</a:t>
            </a:r>
            <a:r>
              <a:rPr lang="hu-HU" dirty="0"/>
              <a:t> osztályt! Egy </a:t>
            </a:r>
            <a:r>
              <a:rPr lang="hu-HU" dirty="0" err="1"/>
              <a:t>Gyumolcs</a:t>
            </a:r>
            <a:r>
              <a:rPr lang="hu-HU" dirty="0"/>
              <a:t> objektum a következő paraméterekkel rendelkezik:</a:t>
            </a:r>
          </a:p>
          <a:p>
            <a:pPr lvl="1"/>
            <a:r>
              <a:rPr lang="hu-HU" dirty="0"/>
              <a:t>Fajta</a:t>
            </a:r>
          </a:p>
          <a:p>
            <a:pPr lvl="1"/>
            <a:r>
              <a:rPr lang="hu-HU" dirty="0" err="1"/>
              <a:t>Minoseg</a:t>
            </a:r>
            <a:r>
              <a:rPr lang="hu-HU" dirty="0"/>
              <a:t> (</a:t>
            </a:r>
            <a:r>
              <a:rPr lang="hu-HU" dirty="0" err="1"/>
              <a:t>kivalo</a:t>
            </a:r>
            <a:r>
              <a:rPr lang="hu-HU" dirty="0"/>
              <a:t> | </a:t>
            </a:r>
            <a:r>
              <a:rPr lang="hu-HU" dirty="0" err="1"/>
              <a:t>jo</a:t>
            </a:r>
            <a:r>
              <a:rPr lang="hu-HU" dirty="0"/>
              <a:t> | rossz)</a:t>
            </a:r>
          </a:p>
          <a:p>
            <a:pPr lvl="1"/>
            <a:r>
              <a:rPr lang="hu-HU" dirty="0" err="1"/>
              <a:t>Mennyiseg</a:t>
            </a:r>
            <a:r>
              <a:rPr lang="hu-HU" dirty="0"/>
              <a:t> (kg)</a:t>
            </a:r>
          </a:p>
          <a:p>
            <a:pPr lvl="1"/>
            <a:r>
              <a:rPr lang="hu-HU" dirty="0"/>
              <a:t>Származási hely</a:t>
            </a:r>
          </a:p>
          <a:p>
            <a:pPr marL="400050">
              <a:buFont typeface="+mj-lt"/>
              <a:buAutoNum type="arabicPeriod"/>
            </a:pPr>
            <a:r>
              <a:rPr lang="hu-HU" dirty="0"/>
              <a:t>Példányosítsunk 5 </a:t>
            </a:r>
            <a:r>
              <a:rPr lang="hu-HU" dirty="0" err="1"/>
              <a:t>Gyumolcs</a:t>
            </a:r>
            <a:r>
              <a:rPr lang="hu-HU" dirty="0"/>
              <a:t> objektumot!</a:t>
            </a:r>
          </a:p>
          <a:p>
            <a:pPr marL="400050">
              <a:buFont typeface="+mj-lt"/>
              <a:buAutoNum type="arabicPeriod"/>
            </a:pPr>
            <a:r>
              <a:rPr lang="hu-HU" dirty="0"/>
              <a:t>Írjunk egy </a:t>
            </a:r>
            <a:r>
              <a:rPr lang="hu-HU" dirty="0" err="1"/>
              <a:t>eladasiAr</a:t>
            </a:r>
            <a:r>
              <a:rPr lang="hu-HU" dirty="0"/>
              <a:t>() függvényt, amely visszaadja egy </a:t>
            </a:r>
            <a:r>
              <a:rPr lang="hu-HU" dirty="0" err="1"/>
              <a:t>Gyumolcs</a:t>
            </a:r>
            <a:r>
              <a:rPr lang="hu-HU" dirty="0"/>
              <a:t> objektum eladási árát a következő képlet alapján: q*10*Mennyiség (A q értéke 10, ha a minőség kiváló, 5 ha jó  és 1 ha rossz.)</a:t>
            </a:r>
          </a:p>
        </p:txBody>
      </p:sp>
    </p:spTree>
    <p:extLst>
      <p:ext uri="{BB962C8B-B14F-4D97-AF65-F5344CB8AC3E}">
        <p14:creationId xmlns:p14="http://schemas.microsoft.com/office/powerpoint/2010/main" val="288617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3.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hu-HU" dirty="0"/>
              <a:t>Hány magyarországi termék kiváló minőségű?</a:t>
            </a:r>
          </a:p>
          <a:p>
            <a:pPr>
              <a:buFont typeface="+mj-lt"/>
              <a:buAutoNum type="arabicPeriod" startAt="3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445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Elérhetőség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Gyakorlatvezető: Lakatos Mária</a:t>
            </a:r>
          </a:p>
          <a:p>
            <a:pPr lvl="1"/>
            <a:r>
              <a:rPr lang="hu-HU" dirty="0"/>
              <a:t>e-mail: </a:t>
            </a:r>
            <a:r>
              <a:rPr lang="hu-HU" dirty="0">
                <a:hlinkClick r:id="rId2"/>
              </a:rPr>
              <a:t>marcsilakatos1@</a:t>
            </a:r>
            <a:r>
              <a:rPr lang="hu-HU" dirty="0" err="1">
                <a:hlinkClick r:id="rId2"/>
              </a:rPr>
              <a:t>gmail.com</a:t>
            </a:r>
            <a:endParaRPr lang="hu-HU" dirty="0"/>
          </a:p>
          <a:p>
            <a:r>
              <a:rPr lang="hu-HU" dirty="0"/>
              <a:t>Előadó tanár: Dr. Harangi Balázs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73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Objektumorientált programozás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programozási paradigma, ami az objektumok fogalmán alapul</a:t>
            </a:r>
          </a:p>
          <a:p>
            <a:pPr algn="just"/>
            <a:r>
              <a:rPr lang="hu-HU" dirty="0"/>
              <a:t>Az objektumok egységbe foglalják az adatokat és a hozzájuk tartozó műveleteket. </a:t>
            </a:r>
          </a:p>
          <a:p>
            <a:pPr lvl="1" algn="just"/>
            <a:r>
              <a:rPr lang="hu-HU" dirty="0"/>
              <a:t>Adatok: mezők, attribútumok, tulajdonságok</a:t>
            </a:r>
          </a:p>
          <a:p>
            <a:pPr lvl="1" algn="just"/>
            <a:r>
              <a:rPr lang="hu-HU" dirty="0"/>
              <a:t>Művelet/viselkedés: metódusok</a:t>
            </a:r>
          </a:p>
          <a:p>
            <a:pPr algn="just"/>
            <a:r>
              <a:rPr lang="hu-HU" dirty="0"/>
              <a:t>Az objektum által tartalmazott adatokon általában az objektum metódusai végeznek műveletet. </a:t>
            </a:r>
          </a:p>
          <a:p>
            <a:pPr algn="just"/>
            <a:r>
              <a:rPr lang="hu-HU" dirty="0"/>
              <a:t>A program egymással kommunikáló objektumok összességéből áll.</a:t>
            </a:r>
          </a:p>
          <a:p>
            <a:pPr lvl="1"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828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legtöbb objektumorientált nyelv osztály alapú, azaz az objektumok osztályok példányai, és </a:t>
            </a:r>
            <a:r>
              <a:rPr lang="hu-HU" b="1" dirty="0"/>
              <a:t>típusuk ez az osztály.</a:t>
            </a:r>
          </a:p>
          <a:p>
            <a:pPr algn="just"/>
            <a:endParaRPr lang="hu-HU" b="1" dirty="0"/>
          </a:p>
          <a:p>
            <a:pPr algn="just"/>
            <a:r>
              <a:rPr lang="hu-HU" b="1" dirty="0"/>
              <a:t>Példa: </a:t>
            </a:r>
            <a:r>
              <a:rPr lang="hu-HU" dirty="0"/>
              <a:t>egy hétköznapi fogalom, a </a:t>
            </a:r>
            <a:r>
              <a:rPr lang="hu-HU" i="1" dirty="0"/>
              <a:t>„kutya”</a:t>
            </a:r>
            <a:r>
              <a:rPr lang="hu-HU" dirty="0"/>
              <a:t> felfogható egy osztály (a kutyák osztálya) tagjaként, annak egyik objektumaként.</a:t>
            </a:r>
          </a:p>
          <a:p>
            <a:pPr algn="just"/>
            <a:endParaRPr lang="hu-HU" b="1" dirty="0"/>
          </a:p>
          <a:p>
            <a:pPr algn="just"/>
            <a:r>
              <a:rPr lang="hu-HU" b="1" dirty="0"/>
              <a:t>FONTOS! Az objektumok mindig ugyanazokkal az attribútumokkal rendelkeznek.</a:t>
            </a:r>
          </a:p>
        </p:txBody>
      </p:sp>
    </p:spTree>
    <p:extLst>
      <p:ext uri="{BB962C8B-B14F-4D97-AF65-F5344CB8AC3E}">
        <p14:creationId xmlns:p14="http://schemas.microsoft.com/office/powerpoint/2010/main" val="1782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9" y="435046"/>
            <a:ext cx="7502974" cy="6160978"/>
          </a:xfrm>
        </p:spPr>
      </p:pic>
    </p:spTree>
    <p:extLst>
      <p:ext uri="{BB962C8B-B14F-4D97-AF65-F5344CB8AC3E}">
        <p14:creationId xmlns:p14="http://schemas.microsoft.com/office/powerpoint/2010/main" val="33352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4" y="3498068"/>
            <a:ext cx="1157995" cy="1725133"/>
          </a:xfrm>
        </p:spPr>
      </p:pic>
      <p:pic>
        <p:nvPicPr>
          <p:cNvPr id="5" name="Tartalom hely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0" y="3498068"/>
            <a:ext cx="1157995" cy="1725133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07" y="3498068"/>
            <a:ext cx="1157995" cy="172513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362072" y="1456267"/>
            <a:ext cx="256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rgbClr val="0070C0"/>
                </a:solidFill>
              </a:rPr>
              <a:t>Kutyák osztálya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3452884" y="2169994"/>
            <a:ext cx="1187355" cy="99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6687403" y="2169994"/>
            <a:ext cx="1105469" cy="10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>
            <a:off x="5645517" y="2169994"/>
            <a:ext cx="0" cy="10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2265528" y="247024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objektum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4482735" y="239949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objektum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263914" y="2344902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objektum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1705970" y="5513696"/>
            <a:ext cx="2934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kutya1</a:t>
            </a:r>
          </a:p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Név: Bodri</a:t>
            </a:r>
          </a:p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Kor: 7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4178382" y="5442944"/>
            <a:ext cx="2934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kutya2</a:t>
            </a:r>
          </a:p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Név: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Benji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Kor: 1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6622469" y="5361407"/>
            <a:ext cx="2934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/>
              <a:t>kutya3</a:t>
            </a:r>
          </a:p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Név: Rex</a:t>
            </a:r>
          </a:p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Kor: 5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507031" y="5883028"/>
            <a:ext cx="211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attribútumok</a:t>
            </a:r>
          </a:p>
        </p:txBody>
      </p:sp>
      <p:cxnSp>
        <p:nvCxnSpPr>
          <p:cNvPr id="28" name="Egyenes összekötő nyíllal 27"/>
          <p:cNvCxnSpPr/>
          <p:nvPr/>
        </p:nvCxnSpPr>
        <p:spPr>
          <a:xfrm>
            <a:off x="2088364" y="6067694"/>
            <a:ext cx="354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Hozzunk létre egy Ember osztályt! Minden ember a következő attribútumokkal rendelkezik:</a:t>
            </a:r>
          </a:p>
          <a:p>
            <a:pPr lvl="1"/>
            <a:r>
              <a:rPr lang="hu-HU" dirty="0"/>
              <a:t>Keresztnév</a:t>
            </a:r>
          </a:p>
          <a:p>
            <a:pPr lvl="1"/>
            <a:r>
              <a:rPr lang="hu-HU" dirty="0"/>
              <a:t>Vezetéknév</a:t>
            </a:r>
          </a:p>
          <a:p>
            <a:pPr lvl="1"/>
            <a:r>
              <a:rPr lang="hu-HU" dirty="0"/>
              <a:t>Kor</a:t>
            </a:r>
          </a:p>
          <a:p>
            <a:pPr lvl="1"/>
            <a:r>
              <a:rPr lang="hu-HU" dirty="0"/>
              <a:t>Nem</a:t>
            </a:r>
          </a:p>
          <a:p>
            <a:pPr marL="457200" lvl="1" indent="0">
              <a:buNone/>
            </a:pPr>
            <a:endParaRPr lang="hu-HU" dirty="0"/>
          </a:p>
          <a:p>
            <a:pPr marL="400050">
              <a:buFont typeface="+mj-lt"/>
              <a:buAutoNum type="arabicPeriod"/>
            </a:pPr>
            <a:r>
              <a:rPr lang="hu-HU" dirty="0"/>
              <a:t>Hozzunk létre egy Ember objektumot a következő paraméterekkel:</a:t>
            </a:r>
          </a:p>
          <a:p>
            <a:pPr marL="800100" lvl="1">
              <a:buFont typeface="+mj-lt"/>
              <a:buAutoNum type="arabicPeriod"/>
            </a:pPr>
            <a:r>
              <a:rPr lang="hu-HU" dirty="0"/>
              <a:t>Juli, Nagy, 15, Nő</a:t>
            </a:r>
          </a:p>
        </p:txBody>
      </p:sp>
    </p:spTree>
    <p:extLst>
      <p:ext uri="{BB962C8B-B14F-4D97-AF65-F5344CB8AC3E}">
        <p14:creationId xmlns:p14="http://schemas.microsoft.com/office/powerpoint/2010/main" val="2019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C40E9D"/>
                </a:solidFill>
              </a:rPr>
              <a:t>__</a:t>
            </a:r>
            <a:r>
              <a:rPr lang="hu-HU" dirty="0" err="1">
                <a:solidFill>
                  <a:srgbClr val="C40E9D"/>
                </a:solidFill>
              </a:rPr>
              <a:t>init</a:t>
            </a:r>
            <a:r>
              <a:rPr lang="hu-HU" dirty="0">
                <a:solidFill>
                  <a:srgbClr val="C40E9D"/>
                </a:solidFill>
              </a:rPr>
              <a:t>__()</a:t>
            </a:r>
            <a:r>
              <a:rPr lang="hu-HU" dirty="0"/>
              <a:t> metódus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Objektum létrehozására (példányosítására) szolgál. </a:t>
            </a:r>
          </a:p>
          <a:p>
            <a:pPr lvl="1"/>
            <a:r>
              <a:rPr lang="hu-HU" dirty="0"/>
              <a:t>Más nyelvekben: konstruktor</a:t>
            </a:r>
          </a:p>
          <a:p>
            <a:r>
              <a:rPr lang="hu-HU" dirty="0"/>
              <a:t>Amikor létre hozunk egy objektumot az Ember() metódussal, automatikusan az __</a:t>
            </a:r>
            <a:r>
              <a:rPr lang="hu-HU" dirty="0" err="1"/>
              <a:t>init</a:t>
            </a:r>
            <a:r>
              <a:rPr lang="hu-HU" dirty="0"/>
              <a:t>__() metódus kerül meghívásra</a:t>
            </a:r>
          </a:p>
          <a:p>
            <a:r>
              <a:rPr lang="hu-HU" dirty="0"/>
              <a:t>az Ember() metódus meghívásával, egy objektum jön létre, amely objektum átadódik az __</a:t>
            </a:r>
            <a:r>
              <a:rPr lang="hu-HU" dirty="0" err="1"/>
              <a:t>init</a:t>
            </a:r>
            <a:r>
              <a:rPr lang="hu-HU" dirty="0"/>
              <a:t>__() metódusnak </a:t>
            </a:r>
            <a:r>
              <a:rPr lang="hu-HU" dirty="0">
                <a:solidFill>
                  <a:srgbClr val="C40E9D"/>
                </a:solidFill>
              </a:rPr>
              <a:t>(</a:t>
            </a:r>
            <a:r>
              <a:rPr lang="hu-HU" dirty="0" err="1">
                <a:solidFill>
                  <a:srgbClr val="C40E9D"/>
                </a:solidFill>
              </a:rPr>
              <a:t>self</a:t>
            </a:r>
            <a:r>
              <a:rPr lang="hu-HU" dirty="0">
                <a:solidFill>
                  <a:srgbClr val="C40E9D"/>
                </a:solidFill>
              </a:rPr>
              <a:t>)</a:t>
            </a:r>
          </a:p>
          <a:p>
            <a:r>
              <a:rPr lang="hu-HU" dirty="0"/>
              <a:t>Minden további paraméter átadódik</a:t>
            </a:r>
          </a:p>
          <a:p>
            <a:pPr marL="0" indent="0">
              <a:buNone/>
            </a:pPr>
            <a:endParaRPr lang="hu-HU" dirty="0">
              <a:solidFill>
                <a:srgbClr val="C40E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5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Példánymetódus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példánymetódusnak az első argumentuma a </a:t>
            </a:r>
            <a:r>
              <a:rPr lang="hu-HU" dirty="0" err="1">
                <a:solidFill>
                  <a:srgbClr val="C40E9D"/>
                </a:solidFill>
              </a:rPr>
              <a:t>self</a:t>
            </a:r>
            <a:r>
              <a:rPr lang="hu-HU" dirty="0"/>
              <a:t>, tetszőleges nevű a példányra mutató változó</a:t>
            </a:r>
          </a:p>
          <a:p>
            <a:r>
              <a:rPr lang="hu-HU" dirty="0"/>
              <a:t>a </a:t>
            </a:r>
            <a:r>
              <a:rPr lang="hu-HU" dirty="0" err="1">
                <a:solidFill>
                  <a:srgbClr val="C40E9D"/>
                </a:solidFill>
              </a:rPr>
              <a:t>self</a:t>
            </a:r>
            <a:r>
              <a:rPr lang="hu-HU" dirty="0" err="1"/>
              <a:t>-en</a:t>
            </a:r>
            <a:r>
              <a:rPr lang="hu-HU" dirty="0"/>
              <a:t> keresztül tudjuk elérni és manipulálni a példány megfelelő változóit</a:t>
            </a:r>
          </a:p>
          <a:p>
            <a:r>
              <a:rPr lang="hu-HU" dirty="0"/>
              <a:t>1 konkrét objektummal kapcsolatban vagyunk kíváncsiak valamire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915763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Turbulenci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514</Words>
  <Application>Microsoft Office PowerPoint</Application>
  <PresentationFormat>Szélesvásznú</PresentationFormat>
  <Paragraphs>93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Fazetta</vt:lpstr>
      <vt:lpstr>Programozás 2.</vt:lpstr>
      <vt:lpstr>Elérhetőség</vt:lpstr>
      <vt:lpstr>Objektumorientált programozás</vt:lpstr>
      <vt:lpstr>Osztály</vt:lpstr>
      <vt:lpstr>PowerPoint-bemutató</vt:lpstr>
      <vt:lpstr>Példa</vt:lpstr>
      <vt:lpstr>Példa</vt:lpstr>
      <vt:lpstr>__init__() metódus</vt:lpstr>
      <vt:lpstr>Példánymetódus</vt:lpstr>
      <vt:lpstr>Osztálymetódus</vt:lpstr>
      <vt:lpstr>Feladatok</vt:lpstr>
      <vt:lpstr>Feladatok</vt:lpstr>
      <vt:lpstr>Feladatok 2.</vt:lpstr>
      <vt:lpstr>Feladatok 2.</vt:lpstr>
      <vt:lpstr>Feladatok 3.</vt:lpstr>
      <vt:lpstr>Feladatok 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2.</dc:title>
  <dc:creator>Marcsi</dc:creator>
  <cp:lastModifiedBy>Lakatos Mária</cp:lastModifiedBy>
  <cp:revision>21</cp:revision>
  <dcterms:created xsi:type="dcterms:W3CDTF">2018-09-10T17:47:18Z</dcterms:created>
  <dcterms:modified xsi:type="dcterms:W3CDTF">2019-09-09T19:55:25Z</dcterms:modified>
</cp:coreProperties>
</file>