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8" r:id="rId3"/>
    <p:sldId id="283" r:id="rId4"/>
    <p:sldId id="257" r:id="rId5"/>
    <p:sldId id="259" r:id="rId6"/>
    <p:sldId id="260" r:id="rId7"/>
    <p:sldId id="261" r:id="rId8"/>
    <p:sldId id="262" r:id="rId9"/>
    <p:sldId id="263" r:id="rId10"/>
    <p:sldId id="264" r:id="rId11"/>
    <p:sldId id="267" r:id="rId12"/>
    <p:sldId id="268" r:id="rId13"/>
    <p:sldId id="269" r:id="rId14"/>
    <p:sldId id="270" r:id="rId15"/>
    <p:sldId id="265" r:id="rId16"/>
    <p:sldId id="266" r:id="rId17"/>
    <p:sldId id="272" r:id="rId18"/>
    <p:sldId id="271" r:id="rId19"/>
    <p:sldId id="273" r:id="rId20"/>
    <p:sldId id="274" r:id="rId21"/>
    <p:sldId id="275" r:id="rId22"/>
    <p:sldId id="276" r:id="rId23"/>
    <p:sldId id="277" r:id="rId24"/>
    <p:sldId id="278" r:id="rId25"/>
    <p:sldId id="279" r:id="rId26"/>
    <p:sldId id="282" r:id="rId27"/>
    <p:sldId id="280" r:id="rId28"/>
    <p:sldId id="281" r:id="rId29"/>
  </p:sldIdLst>
  <p:sldSz cx="9144000" cy="5143500" type="screen16x9"/>
  <p:notesSz cx="6858000" cy="9144000"/>
  <p:embeddedFontLst>
    <p:embeddedFont>
      <p:font typeface="Montserrat" panose="020B0604020202020204"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93911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64545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35669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24769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6939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37331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00915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8553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98138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43640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873627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37785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634534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48231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12454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047258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59530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499158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099700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6878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39043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01143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08179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53766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62537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84908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 </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Telecom Churn Analysis</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lang="en-IN"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US" sz="1600" b="1" u="sng" dirty="0">
                <a:solidFill>
                  <a:schemeClr val="lt1"/>
                </a:solidFill>
                <a:latin typeface="Montserrat"/>
                <a:ea typeface="Montserrat"/>
                <a:cs typeface="Montserrat"/>
                <a:sym typeface="Montserrat"/>
              </a:rPr>
              <a:t>Individual Project</a:t>
            </a:r>
            <a:br>
              <a:rPr lang="en-US" sz="1600" b="1" u="sng"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Annamaneni </a:t>
            </a:r>
            <a:r>
              <a:rPr lang="en-US" sz="1600" b="1">
                <a:solidFill>
                  <a:schemeClr val="lt1"/>
                </a:solidFill>
                <a:latin typeface="Montserrat"/>
                <a:ea typeface="Montserrat"/>
                <a:cs typeface="Montserrat"/>
                <a:sym typeface="Montserrat"/>
              </a:rPr>
              <a:t>Ajay </a:t>
            </a:r>
            <a:endParaRPr lang="en-IN"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lang="en-IN"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TextBox 2">
            <a:extLst>
              <a:ext uri="{FF2B5EF4-FFF2-40B4-BE49-F238E27FC236}">
                <a16:creationId xmlns:a16="http://schemas.microsoft.com/office/drawing/2014/main" id="{BD9B1E52-3308-4162-B5DA-03CD2EFF27AC}"/>
              </a:ext>
            </a:extLst>
          </p:cNvPr>
          <p:cNvSpPr txBox="1"/>
          <p:nvPr/>
        </p:nvSpPr>
        <p:spPr>
          <a:xfrm>
            <a:off x="765544" y="545805"/>
            <a:ext cx="7573926" cy="5078313"/>
          </a:xfrm>
          <a:prstGeom prst="rect">
            <a:avLst/>
          </a:prstGeom>
          <a:noFill/>
        </p:spPr>
        <p:txBody>
          <a:bodyPr wrap="square" rtlCol="0">
            <a:spAutoFit/>
          </a:bodyPr>
          <a:lstStyle/>
          <a:p>
            <a:r>
              <a:rPr lang="en-GB" sz="2400" b="1" dirty="0">
                <a:solidFill>
                  <a:srgbClr val="CC0000"/>
                </a:solidFill>
                <a:latin typeface="Montserrat"/>
                <a:sym typeface="Montserrat"/>
              </a:rPr>
              <a:t>Data set exploration…</a:t>
            </a:r>
            <a:endParaRPr lang="en-US" sz="1600" b="1" dirty="0">
              <a:solidFill>
                <a:srgbClr val="FF0000"/>
              </a:solidFill>
              <a:latin typeface="Montserrat" panose="020B0604020202020204" charset="0"/>
            </a:endParaRPr>
          </a:p>
          <a:p>
            <a:endParaRPr lang="en-GB" sz="2000" dirty="0">
              <a:solidFill>
                <a:schemeClr val="lt1"/>
              </a:solidFill>
              <a:latin typeface="Montserrat"/>
              <a:ea typeface="Montserrat"/>
              <a:cs typeface="Montserrat"/>
              <a:sym typeface="Montserrat"/>
            </a:endParaRPr>
          </a:p>
          <a:p>
            <a:pPr marL="342900" indent="-342900">
              <a:buFontTx/>
              <a:buChar char="-"/>
            </a:pPr>
            <a:r>
              <a:rPr lang="en-GB" sz="2000" dirty="0">
                <a:solidFill>
                  <a:schemeClr val="lt1"/>
                </a:solidFill>
                <a:latin typeface="Montserrat"/>
                <a:ea typeface="Montserrat"/>
                <a:cs typeface="Montserrat"/>
                <a:sym typeface="Montserrat"/>
              </a:rPr>
              <a:t>The Telecom churn data set consists of 3333 rows and 20 columns 	</a:t>
            </a:r>
          </a:p>
          <a:p>
            <a:pPr marL="342900" indent="-342900">
              <a:buFontTx/>
              <a:buChar char="-"/>
            </a:pPr>
            <a:endParaRPr lang="en-US" sz="2000" b="0" i="0" dirty="0">
              <a:solidFill>
                <a:srgbClr val="212121"/>
              </a:solidFill>
              <a:effectLst/>
              <a:latin typeface="Roboto" panose="02000000000000000000" pitchFamily="2" charset="0"/>
            </a:endParaRPr>
          </a:p>
          <a:p>
            <a:pPr marL="342900" indent="-342900">
              <a:buFontTx/>
              <a:buChar char="-"/>
            </a:pPr>
            <a:r>
              <a:rPr lang="en-GB" sz="2000" b="0" i="0" dirty="0">
                <a:solidFill>
                  <a:schemeClr val="lt1"/>
                </a:solidFill>
                <a:effectLst/>
                <a:latin typeface="Montserrat"/>
                <a:sym typeface="Montserrat"/>
              </a:rPr>
              <a:t>Also, t</a:t>
            </a:r>
            <a:r>
              <a:rPr lang="en-GB" sz="2000" dirty="0">
                <a:solidFill>
                  <a:schemeClr val="lt1"/>
                </a:solidFill>
                <a:latin typeface="Montserrat"/>
                <a:ea typeface="Montserrat"/>
                <a:cs typeface="Montserrat"/>
                <a:sym typeface="Montserrat"/>
              </a:rPr>
              <a:t>he data set do no contain</a:t>
            </a:r>
          </a:p>
          <a:p>
            <a:r>
              <a:rPr lang="en-GB" sz="2000" dirty="0">
                <a:solidFill>
                  <a:schemeClr val="lt1"/>
                </a:solidFill>
                <a:latin typeface="Montserrat"/>
                <a:ea typeface="Montserrat"/>
                <a:cs typeface="Montserrat"/>
                <a:sym typeface="Montserrat"/>
              </a:rPr>
              <a:t>any null/NAN values.</a:t>
            </a:r>
          </a:p>
          <a:p>
            <a:pPr marL="342900" indent="-342900">
              <a:buFontTx/>
              <a:buChar char="-"/>
            </a:pPr>
            <a:r>
              <a:rPr lang="en-GB" sz="2000" b="0" i="0" dirty="0">
                <a:solidFill>
                  <a:schemeClr val="lt1"/>
                </a:solidFill>
                <a:effectLst/>
                <a:latin typeface="Montserrat"/>
                <a:sym typeface="Montserrat"/>
              </a:rPr>
              <a:t>The </a:t>
            </a:r>
            <a:r>
              <a:rPr lang="en-GB" sz="2000" dirty="0">
                <a:solidFill>
                  <a:schemeClr val="lt1"/>
                </a:solidFill>
                <a:latin typeface="Montserrat"/>
                <a:sym typeface="Montserrat"/>
              </a:rPr>
              <a:t>data type of various columns</a:t>
            </a:r>
          </a:p>
          <a:p>
            <a:r>
              <a:rPr lang="en-GB" sz="2000" dirty="0">
                <a:solidFill>
                  <a:schemeClr val="lt1"/>
                </a:solidFill>
                <a:latin typeface="Montserrat"/>
                <a:sym typeface="Montserrat"/>
              </a:rPr>
              <a:t>is also displayed on right.</a:t>
            </a:r>
          </a:p>
          <a:p>
            <a:pPr marL="342900" indent="-342900">
              <a:buFontTx/>
              <a:buChar char="-"/>
            </a:pPr>
            <a:r>
              <a:rPr lang="en-GB" sz="2000" dirty="0">
                <a:solidFill>
                  <a:schemeClr val="lt1"/>
                </a:solidFill>
                <a:latin typeface="Montserrat"/>
                <a:sym typeface="Montserrat"/>
              </a:rPr>
              <a:t>The data set contain 1 column</a:t>
            </a:r>
          </a:p>
          <a:p>
            <a:r>
              <a:rPr lang="en-GB" sz="2000" dirty="0">
                <a:solidFill>
                  <a:schemeClr val="lt1"/>
                </a:solidFill>
                <a:latin typeface="Montserrat"/>
                <a:sym typeface="Montserrat"/>
              </a:rPr>
              <a:t>which is Boolean, 8 columns which </a:t>
            </a:r>
          </a:p>
          <a:p>
            <a:r>
              <a:rPr lang="en-GB" sz="2000" dirty="0">
                <a:solidFill>
                  <a:schemeClr val="lt1"/>
                </a:solidFill>
                <a:latin typeface="Montserrat"/>
                <a:sym typeface="Montserrat"/>
              </a:rPr>
              <a:t>are float64, 8 columns which are</a:t>
            </a:r>
          </a:p>
          <a:p>
            <a:r>
              <a:rPr lang="en-GB" sz="2000" dirty="0">
                <a:solidFill>
                  <a:schemeClr val="lt1"/>
                </a:solidFill>
                <a:latin typeface="Montserrat"/>
                <a:sym typeface="Montserrat"/>
              </a:rPr>
              <a:t>int64, 3 columns which are object </a:t>
            </a:r>
          </a:p>
          <a:p>
            <a:r>
              <a:rPr lang="en-GB" sz="2000" dirty="0">
                <a:solidFill>
                  <a:schemeClr val="lt1"/>
                </a:solidFill>
                <a:latin typeface="Montserrat"/>
                <a:sym typeface="Montserrat"/>
              </a:rPr>
              <a:t>type.</a:t>
            </a:r>
          </a:p>
          <a:p>
            <a:pPr marL="342900" indent="-342900">
              <a:buFontTx/>
              <a:buChar char="-"/>
            </a:pPr>
            <a:endParaRPr lang="en-US" sz="2000" b="0" i="0" dirty="0">
              <a:solidFill>
                <a:srgbClr val="212121"/>
              </a:solidFill>
              <a:effectLst/>
              <a:latin typeface="Roboto" panose="02000000000000000000" pitchFamily="2" charset="0"/>
            </a:endParaRPr>
          </a:p>
          <a:p>
            <a:endParaRPr lang="en-GB" sz="2000" dirty="0">
              <a:solidFill>
                <a:schemeClr val="lt1"/>
              </a:solidFill>
              <a:latin typeface="Montserrat"/>
              <a:ea typeface="Montserrat"/>
              <a:cs typeface="Montserrat"/>
              <a:sym typeface="Montserrat"/>
            </a:endParaRPr>
          </a:p>
        </p:txBody>
      </p:sp>
      <p:pic>
        <p:nvPicPr>
          <p:cNvPr id="4" name="Picture 3">
            <a:extLst>
              <a:ext uri="{FF2B5EF4-FFF2-40B4-BE49-F238E27FC236}">
                <a16:creationId xmlns:a16="http://schemas.microsoft.com/office/drawing/2014/main" id="{F29B486C-D442-4CBD-8E2C-5063F1D9E920}"/>
              </a:ext>
            </a:extLst>
          </p:cNvPr>
          <p:cNvPicPr>
            <a:picLocks noChangeAspect="1"/>
          </p:cNvPicPr>
          <p:nvPr/>
        </p:nvPicPr>
        <p:blipFill>
          <a:blip r:embed="rId3"/>
          <a:stretch>
            <a:fillRect/>
          </a:stretch>
        </p:blipFill>
        <p:spPr>
          <a:xfrm>
            <a:off x="5330860" y="1821712"/>
            <a:ext cx="3813140" cy="3155300"/>
          </a:xfrm>
          <a:prstGeom prst="rect">
            <a:avLst/>
          </a:prstGeom>
        </p:spPr>
      </p:pic>
      <p:pic>
        <p:nvPicPr>
          <p:cNvPr id="8" name="Picture 7">
            <a:extLst>
              <a:ext uri="{FF2B5EF4-FFF2-40B4-BE49-F238E27FC236}">
                <a16:creationId xmlns:a16="http://schemas.microsoft.com/office/drawing/2014/main" id="{3839A2D4-F2BE-4B6C-B05C-A24DE3535AA6}"/>
              </a:ext>
            </a:extLst>
          </p:cNvPr>
          <p:cNvPicPr>
            <a:picLocks noChangeAspect="1"/>
          </p:cNvPicPr>
          <p:nvPr/>
        </p:nvPicPr>
        <p:blipFill>
          <a:blip r:embed="rId4"/>
          <a:stretch>
            <a:fillRect/>
          </a:stretch>
        </p:blipFill>
        <p:spPr>
          <a:xfrm>
            <a:off x="5106197" y="450706"/>
            <a:ext cx="2263140" cy="723900"/>
          </a:xfrm>
          <a:prstGeom prst="rect">
            <a:avLst/>
          </a:prstGeom>
        </p:spPr>
      </p:pic>
    </p:spTree>
    <p:extLst>
      <p:ext uri="{BB962C8B-B14F-4D97-AF65-F5344CB8AC3E}">
        <p14:creationId xmlns:p14="http://schemas.microsoft.com/office/powerpoint/2010/main" val="2943303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TextBox 2">
            <a:extLst>
              <a:ext uri="{FF2B5EF4-FFF2-40B4-BE49-F238E27FC236}">
                <a16:creationId xmlns:a16="http://schemas.microsoft.com/office/drawing/2014/main" id="{BD9B1E52-3308-4162-B5DA-03CD2EFF27AC}"/>
              </a:ext>
            </a:extLst>
          </p:cNvPr>
          <p:cNvSpPr txBox="1"/>
          <p:nvPr/>
        </p:nvSpPr>
        <p:spPr>
          <a:xfrm>
            <a:off x="765544" y="545805"/>
            <a:ext cx="7573926" cy="4770537"/>
          </a:xfrm>
          <a:prstGeom prst="rect">
            <a:avLst/>
          </a:prstGeom>
          <a:noFill/>
        </p:spPr>
        <p:txBody>
          <a:bodyPr wrap="square" rtlCol="0">
            <a:spAutoFit/>
          </a:bodyPr>
          <a:lstStyle/>
          <a:p>
            <a:r>
              <a:rPr lang="en-GB" sz="2400" b="1" dirty="0">
                <a:solidFill>
                  <a:srgbClr val="CC0000"/>
                </a:solidFill>
                <a:latin typeface="Montserrat"/>
                <a:sym typeface="Montserrat"/>
              </a:rPr>
              <a:t>Data set exploration…</a:t>
            </a:r>
            <a:endParaRPr lang="en-US" sz="1600" b="1" dirty="0">
              <a:solidFill>
                <a:srgbClr val="FF0000"/>
              </a:solidFill>
              <a:latin typeface="Montserrat" panose="020B0604020202020204" charset="0"/>
            </a:endParaRPr>
          </a:p>
          <a:p>
            <a:pPr algn="l"/>
            <a:endParaRPr lang="en-GB" sz="2000" dirty="0">
              <a:solidFill>
                <a:schemeClr val="lt1"/>
              </a:solidFill>
              <a:latin typeface="Montserrat"/>
              <a:sym typeface="Montserrat"/>
            </a:endParaRPr>
          </a:p>
          <a:p>
            <a:pPr algn="l"/>
            <a:r>
              <a:rPr lang="en-GB" sz="2000" b="0" i="0" dirty="0">
                <a:solidFill>
                  <a:schemeClr val="lt1"/>
                </a:solidFill>
                <a:effectLst/>
                <a:latin typeface="Montserrat"/>
                <a:sym typeface="Montserrat"/>
              </a:rPr>
              <a:t>- </a:t>
            </a:r>
            <a:r>
              <a:rPr lang="en-GB" sz="2000" b="0" i="0" dirty="0">
                <a:solidFill>
                  <a:schemeClr val="tx1"/>
                </a:solidFill>
                <a:effectLst/>
                <a:latin typeface="Montserrat"/>
                <a:sym typeface="Montserrat"/>
              </a:rPr>
              <a:t>NULL Values </a:t>
            </a:r>
            <a:r>
              <a:rPr lang="en-GB" sz="2000" b="0" i="0" dirty="0">
                <a:solidFill>
                  <a:schemeClr val="lt1"/>
                </a:solidFill>
                <a:effectLst/>
                <a:latin typeface="Montserrat"/>
                <a:sym typeface="Montserrat"/>
              </a:rPr>
              <a:t>: </a:t>
            </a:r>
            <a:r>
              <a:rPr lang="en-US" sz="2000" b="0" i="0" dirty="0">
                <a:solidFill>
                  <a:schemeClr val="bg1"/>
                </a:solidFill>
                <a:effectLst/>
                <a:latin typeface="Montserrat" panose="020B0604020202020204" charset="0"/>
              </a:rPr>
              <a:t>Missingno is a Python library that provides the ability to understand whether the columns contain missing values through informative visualizations. The visualizations can be in the form of heat maps or bar charts. With this library, it is possible to observe where the missing values have occurred. Since the above data set doesn't contain any null values the visualization is uniform across all columns but if we consider data set which has null values and if we apply missingo library then the we can see few lines in the columns where null values are present.</a:t>
            </a:r>
            <a:r>
              <a:rPr lang="en-US" sz="2000" dirty="0"/>
              <a:t>           </a:t>
            </a:r>
            <a:br>
              <a:rPr lang="en-US" sz="2000" dirty="0"/>
            </a:br>
            <a:r>
              <a:rPr lang="en-GB" sz="2000" dirty="0">
                <a:solidFill>
                  <a:schemeClr val="lt1"/>
                </a:solidFill>
                <a:latin typeface="Montserrat"/>
                <a:sym typeface="Montserrat"/>
              </a:rPr>
              <a:t>. </a:t>
            </a:r>
            <a:endParaRPr lang="en-US" sz="2000" b="0" i="0" dirty="0">
              <a:solidFill>
                <a:srgbClr val="212121"/>
              </a:solidFill>
              <a:effectLst/>
              <a:latin typeface="Roboto" panose="02000000000000000000" pitchFamily="2" charset="0"/>
            </a:endParaRPr>
          </a:p>
          <a:p>
            <a:endParaRPr lang="en-GB" sz="2000" dirty="0">
              <a:solidFill>
                <a:schemeClr val="lt1"/>
              </a:solidFill>
              <a:latin typeface="Montserrat"/>
              <a:ea typeface="Montserrat"/>
              <a:cs typeface="Montserrat"/>
              <a:sym typeface="Montserrat"/>
            </a:endParaRPr>
          </a:p>
        </p:txBody>
      </p:sp>
    </p:spTree>
    <p:extLst>
      <p:ext uri="{BB962C8B-B14F-4D97-AF65-F5344CB8AC3E}">
        <p14:creationId xmlns:p14="http://schemas.microsoft.com/office/powerpoint/2010/main" val="1123675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TextBox 2">
            <a:extLst>
              <a:ext uri="{FF2B5EF4-FFF2-40B4-BE49-F238E27FC236}">
                <a16:creationId xmlns:a16="http://schemas.microsoft.com/office/drawing/2014/main" id="{BD9B1E52-3308-4162-B5DA-03CD2EFF27AC}"/>
              </a:ext>
            </a:extLst>
          </p:cNvPr>
          <p:cNvSpPr txBox="1"/>
          <p:nvPr/>
        </p:nvSpPr>
        <p:spPr>
          <a:xfrm>
            <a:off x="652130" y="163033"/>
            <a:ext cx="7573926" cy="1692771"/>
          </a:xfrm>
          <a:prstGeom prst="rect">
            <a:avLst/>
          </a:prstGeom>
          <a:noFill/>
        </p:spPr>
        <p:txBody>
          <a:bodyPr wrap="square" rtlCol="0">
            <a:spAutoFit/>
          </a:bodyPr>
          <a:lstStyle/>
          <a:p>
            <a:r>
              <a:rPr lang="en-GB" sz="2400" b="1" dirty="0">
                <a:solidFill>
                  <a:srgbClr val="CC0000"/>
                </a:solidFill>
                <a:latin typeface="Montserrat"/>
                <a:sym typeface="Montserrat"/>
              </a:rPr>
              <a:t>Data set exploration…</a:t>
            </a:r>
            <a:endParaRPr lang="en-US" sz="1600" b="1" dirty="0">
              <a:solidFill>
                <a:srgbClr val="FF0000"/>
              </a:solidFill>
              <a:latin typeface="Montserrat" panose="020B0604020202020204" charset="0"/>
            </a:endParaRPr>
          </a:p>
          <a:p>
            <a:pPr algn="l"/>
            <a:endParaRPr lang="en-GB" sz="2000" dirty="0">
              <a:solidFill>
                <a:schemeClr val="lt1"/>
              </a:solidFill>
              <a:latin typeface="Montserrat"/>
              <a:sym typeface="Montserrat"/>
            </a:endParaRPr>
          </a:p>
          <a:p>
            <a:r>
              <a:rPr lang="en-US" sz="2000" dirty="0"/>
              <a:t>              </a:t>
            </a:r>
            <a:br>
              <a:rPr lang="en-US" sz="2000" dirty="0"/>
            </a:br>
            <a:r>
              <a:rPr lang="en-GB" sz="2000" dirty="0">
                <a:solidFill>
                  <a:schemeClr val="lt1"/>
                </a:solidFill>
                <a:latin typeface="Montserrat"/>
                <a:sym typeface="Montserrat"/>
              </a:rPr>
              <a:t>. </a:t>
            </a:r>
            <a:endParaRPr lang="en-US" sz="2000" b="0" i="0" dirty="0">
              <a:solidFill>
                <a:srgbClr val="212121"/>
              </a:solidFill>
              <a:effectLst/>
              <a:latin typeface="Roboto" panose="02000000000000000000" pitchFamily="2" charset="0"/>
            </a:endParaRPr>
          </a:p>
          <a:p>
            <a:endParaRPr lang="en-GB" sz="2000" dirty="0">
              <a:solidFill>
                <a:schemeClr val="lt1"/>
              </a:solidFill>
              <a:latin typeface="Montserrat"/>
              <a:ea typeface="Montserrat"/>
              <a:cs typeface="Montserrat"/>
              <a:sym typeface="Montserrat"/>
            </a:endParaRPr>
          </a:p>
        </p:txBody>
      </p:sp>
      <p:pic>
        <p:nvPicPr>
          <p:cNvPr id="4" name="Picture 3">
            <a:extLst>
              <a:ext uri="{FF2B5EF4-FFF2-40B4-BE49-F238E27FC236}">
                <a16:creationId xmlns:a16="http://schemas.microsoft.com/office/drawing/2014/main" id="{36BF0BE5-2BAA-484E-B2B1-C63EEA30D03C}"/>
              </a:ext>
            </a:extLst>
          </p:cNvPr>
          <p:cNvPicPr>
            <a:picLocks noChangeAspect="1"/>
          </p:cNvPicPr>
          <p:nvPr/>
        </p:nvPicPr>
        <p:blipFill>
          <a:blip r:embed="rId3"/>
          <a:stretch>
            <a:fillRect/>
          </a:stretch>
        </p:blipFill>
        <p:spPr>
          <a:xfrm>
            <a:off x="652130" y="641571"/>
            <a:ext cx="8130363" cy="4232571"/>
          </a:xfrm>
          <a:prstGeom prst="rect">
            <a:avLst/>
          </a:prstGeom>
        </p:spPr>
      </p:pic>
    </p:spTree>
    <p:extLst>
      <p:ext uri="{BB962C8B-B14F-4D97-AF65-F5344CB8AC3E}">
        <p14:creationId xmlns:p14="http://schemas.microsoft.com/office/powerpoint/2010/main" val="3701668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TextBox 2">
            <a:extLst>
              <a:ext uri="{FF2B5EF4-FFF2-40B4-BE49-F238E27FC236}">
                <a16:creationId xmlns:a16="http://schemas.microsoft.com/office/drawing/2014/main" id="{BD9B1E52-3308-4162-B5DA-03CD2EFF27AC}"/>
              </a:ext>
            </a:extLst>
          </p:cNvPr>
          <p:cNvSpPr txBox="1"/>
          <p:nvPr/>
        </p:nvSpPr>
        <p:spPr>
          <a:xfrm>
            <a:off x="652130" y="163033"/>
            <a:ext cx="7573926" cy="3847207"/>
          </a:xfrm>
          <a:prstGeom prst="rect">
            <a:avLst/>
          </a:prstGeom>
          <a:noFill/>
        </p:spPr>
        <p:txBody>
          <a:bodyPr wrap="square" rtlCol="0">
            <a:spAutoFit/>
          </a:bodyPr>
          <a:lstStyle/>
          <a:p>
            <a:r>
              <a:rPr lang="en-GB" sz="2400" b="1" dirty="0">
                <a:solidFill>
                  <a:srgbClr val="CC0000"/>
                </a:solidFill>
                <a:latin typeface="Montserrat"/>
                <a:sym typeface="Montserrat"/>
              </a:rPr>
              <a:t>Data set exploration…</a:t>
            </a:r>
            <a:endParaRPr lang="en-US" sz="1600" b="1" dirty="0">
              <a:solidFill>
                <a:srgbClr val="FF0000"/>
              </a:solidFill>
              <a:latin typeface="Montserrat" panose="020B0604020202020204" charset="0"/>
            </a:endParaRPr>
          </a:p>
          <a:p>
            <a:pPr algn="l"/>
            <a:endParaRPr lang="en-GB" sz="2000" dirty="0">
              <a:solidFill>
                <a:schemeClr val="lt1"/>
              </a:solidFill>
              <a:latin typeface="Montserrat"/>
              <a:sym typeface="Montserrat"/>
            </a:endParaRPr>
          </a:p>
          <a:p>
            <a:pPr marL="342900" indent="-342900" algn="l">
              <a:buFontTx/>
              <a:buChar char="-"/>
            </a:pPr>
            <a:r>
              <a:rPr lang="en-GB" sz="2000" dirty="0">
                <a:solidFill>
                  <a:schemeClr val="lt1"/>
                </a:solidFill>
                <a:latin typeface="Montserrat"/>
                <a:sym typeface="Montserrat"/>
              </a:rPr>
              <a:t>Lets us check the corelation between the specific columns by plotting a heatmap.</a:t>
            </a:r>
            <a:r>
              <a:rPr lang="en-US" sz="2000" dirty="0">
                <a:solidFill>
                  <a:schemeClr val="bg1"/>
                </a:solidFill>
                <a:latin typeface="Montserrat" panose="020B0604020202020204" charset="0"/>
                <a:sym typeface="Montserrat"/>
              </a:rPr>
              <a:t> H</a:t>
            </a:r>
            <a:r>
              <a:rPr lang="en-US" sz="2000" b="0" i="0" dirty="0">
                <a:solidFill>
                  <a:schemeClr val="bg1"/>
                </a:solidFill>
                <a:effectLst/>
                <a:latin typeface="Montserrat" panose="020B0604020202020204" charset="0"/>
              </a:rPr>
              <a:t>eat map depicts how a column is related to other column. If it is completely dependent then the value is 1 else it decreases up to -1 </a:t>
            </a:r>
          </a:p>
          <a:p>
            <a:pPr marL="342900" indent="-342900" algn="l">
              <a:buFontTx/>
              <a:buChar char="-"/>
            </a:pPr>
            <a:endParaRPr lang="en-US" sz="2000" dirty="0">
              <a:solidFill>
                <a:schemeClr val="bg1"/>
              </a:solidFill>
              <a:latin typeface="Montserrat" panose="020B0604020202020204" charset="0"/>
            </a:endParaRPr>
          </a:p>
          <a:p>
            <a:pPr marL="342900" indent="-342900" algn="l">
              <a:buFontTx/>
              <a:buChar char="-"/>
            </a:pPr>
            <a:r>
              <a:rPr lang="en-US" sz="2000" b="0" i="0" dirty="0">
                <a:solidFill>
                  <a:schemeClr val="bg1"/>
                </a:solidFill>
                <a:effectLst/>
                <a:latin typeface="Montserrat" panose="020B0604020202020204" charset="0"/>
              </a:rPr>
              <a:t>for example :Total night charge and Churn are very less related since the value is 0.035.</a:t>
            </a:r>
            <a:endParaRPr lang="en-GB" sz="2000" dirty="0">
              <a:solidFill>
                <a:schemeClr val="bg1"/>
              </a:solidFill>
              <a:latin typeface="Montserrat" panose="020B0604020202020204" charset="0"/>
              <a:sym typeface="Montserrat"/>
            </a:endParaRPr>
          </a:p>
          <a:p>
            <a:r>
              <a:rPr lang="en-US" sz="2000" dirty="0"/>
              <a:t>              </a:t>
            </a:r>
            <a:br>
              <a:rPr lang="en-US" sz="2000" dirty="0"/>
            </a:br>
            <a:r>
              <a:rPr lang="en-GB" sz="2000" dirty="0">
                <a:solidFill>
                  <a:schemeClr val="lt1"/>
                </a:solidFill>
                <a:latin typeface="Montserrat"/>
                <a:sym typeface="Montserrat"/>
              </a:rPr>
              <a:t>. </a:t>
            </a:r>
            <a:endParaRPr lang="en-US" sz="2000" b="0" i="0" dirty="0">
              <a:solidFill>
                <a:srgbClr val="212121"/>
              </a:solidFill>
              <a:effectLst/>
              <a:latin typeface="Roboto" panose="02000000000000000000" pitchFamily="2" charset="0"/>
            </a:endParaRPr>
          </a:p>
          <a:p>
            <a:endParaRPr lang="en-GB" sz="2000" dirty="0">
              <a:solidFill>
                <a:schemeClr val="lt1"/>
              </a:solidFill>
              <a:latin typeface="Montserrat"/>
              <a:ea typeface="Montserrat"/>
              <a:cs typeface="Montserrat"/>
              <a:sym typeface="Montserrat"/>
            </a:endParaRPr>
          </a:p>
        </p:txBody>
      </p:sp>
    </p:spTree>
    <p:extLst>
      <p:ext uri="{BB962C8B-B14F-4D97-AF65-F5344CB8AC3E}">
        <p14:creationId xmlns:p14="http://schemas.microsoft.com/office/powerpoint/2010/main" val="2667442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TextBox 2">
            <a:extLst>
              <a:ext uri="{FF2B5EF4-FFF2-40B4-BE49-F238E27FC236}">
                <a16:creationId xmlns:a16="http://schemas.microsoft.com/office/drawing/2014/main" id="{BD9B1E52-3308-4162-B5DA-03CD2EFF27AC}"/>
              </a:ext>
            </a:extLst>
          </p:cNvPr>
          <p:cNvSpPr txBox="1"/>
          <p:nvPr/>
        </p:nvSpPr>
        <p:spPr>
          <a:xfrm>
            <a:off x="652130" y="163033"/>
            <a:ext cx="7573926" cy="1692771"/>
          </a:xfrm>
          <a:prstGeom prst="rect">
            <a:avLst/>
          </a:prstGeom>
          <a:noFill/>
        </p:spPr>
        <p:txBody>
          <a:bodyPr wrap="square" rtlCol="0">
            <a:spAutoFit/>
          </a:bodyPr>
          <a:lstStyle/>
          <a:p>
            <a:r>
              <a:rPr lang="en-GB" sz="2400" b="1" dirty="0">
                <a:solidFill>
                  <a:srgbClr val="CC0000"/>
                </a:solidFill>
                <a:latin typeface="Montserrat"/>
                <a:sym typeface="Montserrat"/>
              </a:rPr>
              <a:t>Data set exploration…</a:t>
            </a:r>
            <a:endParaRPr lang="en-US" sz="1600" b="1" dirty="0">
              <a:solidFill>
                <a:srgbClr val="FF0000"/>
              </a:solidFill>
              <a:latin typeface="Montserrat" panose="020B0604020202020204" charset="0"/>
            </a:endParaRPr>
          </a:p>
          <a:p>
            <a:pPr algn="l"/>
            <a:endParaRPr lang="en-GB" sz="2000" dirty="0">
              <a:solidFill>
                <a:schemeClr val="lt1"/>
              </a:solidFill>
              <a:latin typeface="Montserrat"/>
              <a:sym typeface="Montserrat"/>
            </a:endParaRPr>
          </a:p>
          <a:p>
            <a:r>
              <a:rPr lang="en-US" sz="2000" dirty="0"/>
              <a:t>              </a:t>
            </a:r>
            <a:br>
              <a:rPr lang="en-US" sz="2000" dirty="0"/>
            </a:br>
            <a:r>
              <a:rPr lang="en-GB" sz="2000" dirty="0">
                <a:solidFill>
                  <a:schemeClr val="lt1"/>
                </a:solidFill>
                <a:latin typeface="Montserrat"/>
                <a:sym typeface="Montserrat"/>
              </a:rPr>
              <a:t>. </a:t>
            </a:r>
            <a:endParaRPr lang="en-US" sz="2000" b="0" i="0" dirty="0">
              <a:solidFill>
                <a:srgbClr val="212121"/>
              </a:solidFill>
              <a:effectLst/>
              <a:latin typeface="Roboto" panose="02000000000000000000" pitchFamily="2" charset="0"/>
            </a:endParaRPr>
          </a:p>
          <a:p>
            <a:endParaRPr lang="en-GB" sz="2000" dirty="0">
              <a:solidFill>
                <a:schemeClr val="lt1"/>
              </a:solidFill>
              <a:latin typeface="Montserrat"/>
              <a:ea typeface="Montserrat"/>
              <a:cs typeface="Montserrat"/>
              <a:sym typeface="Montserrat"/>
            </a:endParaRPr>
          </a:p>
        </p:txBody>
      </p:sp>
      <p:pic>
        <p:nvPicPr>
          <p:cNvPr id="5" name="Picture 4">
            <a:extLst>
              <a:ext uri="{FF2B5EF4-FFF2-40B4-BE49-F238E27FC236}">
                <a16:creationId xmlns:a16="http://schemas.microsoft.com/office/drawing/2014/main" id="{E730AF57-BED7-4097-BCEA-2022C4C24A2B}"/>
              </a:ext>
            </a:extLst>
          </p:cNvPr>
          <p:cNvPicPr>
            <a:picLocks noChangeAspect="1"/>
          </p:cNvPicPr>
          <p:nvPr/>
        </p:nvPicPr>
        <p:blipFill>
          <a:blip r:embed="rId3"/>
          <a:stretch>
            <a:fillRect/>
          </a:stretch>
        </p:blipFill>
        <p:spPr>
          <a:xfrm>
            <a:off x="779722" y="854148"/>
            <a:ext cx="6837822" cy="3706544"/>
          </a:xfrm>
          <a:prstGeom prst="rect">
            <a:avLst/>
          </a:prstGeom>
        </p:spPr>
      </p:pic>
    </p:spTree>
    <p:extLst>
      <p:ext uri="{BB962C8B-B14F-4D97-AF65-F5344CB8AC3E}">
        <p14:creationId xmlns:p14="http://schemas.microsoft.com/office/powerpoint/2010/main" val="1140881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TextBox 2">
            <a:extLst>
              <a:ext uri="{FF2B5EF4-FFF2-40B4-BE49-F238E27FC236}">
                <a16:creationId xmlns:a16="http://schemas.microsoft.com/office/drawing/2014/main" id="{BD9B1E52-3308-4162-B5DA-03CD2EFF27AC}"/>
              </a:ext>
            </a:extLst>
          </p:cNvPr>
          <p:cNvSpPr txBox="1"/>
          <p:nvPr/>
        </p:nvSpPr>
        <p:spPr>
          <a:xfrm>
            <a:off x="765544" y="545805"/>
            <a:ext cx="7573926" cy="3662541"/>
          </a:xfrm>
          <a:prstGeom prst="rect">
            <a:avLst/>
          </a:prstGeom>
          <a:noFill/>
        </p:spPr>
        <p:txBody>
          <a:bodyPr wrap="square" rtlCol="0">
            <a:spAutoFit/>
          </a:bodyPr>
          <a:lstStyle/>
          <a:p>
            <a:r>
              <a:rPr lang="en-GB" sz="2400" b="1" dirty="0">
                <a:solidFill>
                  <a:srgbClr val="CC0000"/>
                </a:solidFill>
                <a:latin typeface="Montserrat"/>
                <a:sym typeface="Montserrat"/>
              </a:rPr>
              <a:t>Data set exploration…</a:t>
            </a:r>
            <a:endParaRPr lang="en-US" sz="1600" b="1" dirty="0">
              <a:solidFill>
                <a:srgbClr val="FF0000"/>
              </a:solidFill>
              <a:latin typeface="Montserrat" panose="020B0604020202020204" charset="0"/>
            </a:endParaRPr>
          </a:p>
          <a:p>
            <a:endParaRPr lang="en-GB" sz="2000" dirty="0">
              <a:solidFill>
                <a:schemeClr val="lt1"/>
              </a:solidFill>
              <a:latin typeface="Montserrat"/>
              <a:ea typeface="Montserrat"/>
              <a:cs typeface="Montserrat"/>
              <a:sym typeface="Montserrat"/>
            </a:endParaRPr>
          </a:p>
          <a:p>
            <a:pPr marL="342900" indent="-342900">
              <a:buFontTx/>
              <a:buChar char="-"/>
            </a:pPr>
            <a:r>
              <a:rPr lang="en-GB" sz="2000" dirty="0">
                <a:solidFill>
                  <a:schemeClr val="lt1"/>
                </a:solidFill>
                <a:latin typeface="Montserrat"/>
                <a:ea typeface="Montserrat"/>
                <a:cs typeface="Montserrat"/>
                <a:sym typeface="Montserrat"/>
              </a:rPr>
              <a:t>Let us check for the unique State codes present in data set.</a:t>
            </a:r>
          </a:p>
          <a:p>
            <a:pPr marL="342900" indent="-342900">
              <a:buFontTx/>
              <a:buChar char="-"/>
            </a:pPr>
            <a:endParaRPr lang="en-GB" sz="2000" dirty="0">
              <a:solidFill>
                <a:schemeClr val="lt1"/>
              </a:solidFill>
              <a:latin typeface="Montserrat"/>
              <a:ea typeface="Montserrat"/>
              <a:cs typeface="Montserrat"/>
              <a:sym typeface="Montserrat"/>
            </a:endParaRPr>
          </a:p>
          <a:p>
            <a:pPr marL="342900" indent="-342900">
              <a:buFontTx/>
              <a:buChar char="-"/>
            </a:pPr>
            <a:endParaRPr lang="en-GB" sz="2000" dirty="0">
              <a:solidFill>
                <a:schemeClr val="lt1"/>
              </a:solidFill>
              <a:latin typeface="Montserrat"/>
              <a:ea typeface="Montserrat"/>
              <a:cs typeface="Montserrat"/>
              <a:sym typeface="Montserrat"/>
            </a:endParaRPr>
          </a:p>
          <a:p>
            <a:pPr marL="342900" indent="-342900">
              <a:buFontTx/>
              <a:buChar char="-"/>
            </a:pPr>
            <a:endParaRPr lang="en-GB" sz="2000" dirty="0">
              <a:solidFill>
                <a:schemeClr val="lt1"/>
              </a:solidFill>
              <a:latin typeface="Montserrat"/>
              <a:ea typeface="Montserrat"/>
              <a:cs typeface="Montserrat"/>
              <a:sym typeface="Montserrat"/>
            </a:endParaRPr>
          </a:p>
          <a:p>
            <a:r>
              <a:rPr lang="en-GB" sz="2000" dirty="0">
                <a:solidFill>
                  <a:schemeClr val="lt1"/>
                </a:solidFill>
                <a:latin typeface="Montserrat"/>
                <a:sym typeface="Montserrat"/>
              </a:rPr>
              <a:t>- Describe method returns various attributes(like count, mean,..)for integer and float data type columns.</a:t>
            </a:r>
            <a:r>
              <a:rPr lang="en-US" sz="2000" b="0" dirty="0">
                <a:solidFill>
                  <a:srgbClr val="008000"/>
                </a:solidFill>
                <a:effectLst/>
                <a:latin typeface="Courier New" panose="02070309020205020404" pitchFamily="49" charset="0"/>
              </a:rPr>
              <a:t> </a:t>
            </a:r>
            <a:r>
              <a:rPr lang="en-GB" sz="2000" dirty="0">
                <a:solidFill>
                  <a:schemeClr val="lt1"/>
                </a:solidFill>
                <a:latin typeface="Montserrat"/>
                <a:ea typeface="Montserrat"/>
                <a:cs typeface="Montserrat"/>
                <a:sym typeface="Montserrat"/>
              </a:rPr>
              <a:t>	</a:t>
            </a:r>
            <a:endParaRPr lang="en-US" sz="2000" b="0" i="0" dirty="0">
              <a:solidFill>
                <a:srgbClr val="212121"/>
              </a:solidFill>
              <a:effectLst/>
              <a:latin typeface="Roboto" panose="02000000000000000000" pitchFamily="2" charset="0"/>
            </a:endParaRPr>
          </a:p>
          <a:p>
            <a:pPr marL="342900" indent="-342900">
              <a:buFontTx/>
              <a:buChar char="-"/>
            </a:pPr>
            <a:endParaRPr lang="en-US" sz="2000" b="0" i="0" dirty="0">
              <a:solidFill>
                <a:srgbClr val="212121"/>
              </a:solidFill>
              <a:effectLst/>
              <a:latin typeface="Roboto" panose="02000000000000000000" pitchFamily="2" charset="0"/>
            </a:endParaRPr>
          </a:p>
          <a:p>
            <a:endParaRPr lang="en-GB" sz="2000" dirty="0">
              <a:solidFill>
                <a:schemeClr val="lt1"/>
              </a:solidFill>
              <a:latin typeface="Montserrat"/>
              <a:ea typeface="Montserrat"/>
              <a:cs typeface="Montserrat"/>
              <a:sym typeface="Montserrat"/>
            </a:endParaRPr>
          </a:p>
        </p:txBody>
      </p:sp>
      <p:pic>
        <p:nvPicPr>
          <p:cNvPr id="5" name="Picture 4">
            <a:extLst>
              <a:ext uri="{FF2B5EF4-FFF2-40B4-BE49-F238E27FC236}">
                <a16:creationId xmlns:a16="http://schemas.microsoft.com/office/drawing/2014/main" id="{1B7D5C89-E773-43CB-80A5-6E7AA7395155}"/>
              </a:ext>
            </a:extLst>
          </p:cNvPr>
          <p:cNvPicPr>
            <a:picLocks noChangeAspect="1"/>
          </p:cNvPicPr>
          <p:nvPr/>
        </p:nvPicPr>
        <p:blipFill>
          <a:blip r:embed="rId3"/>
          <a:stretch>
            <a:fillRect/>
          </a:stretch>
        </p:blipFill>
        <p:spPr>
          <a:xfrm>
            <a:off x="3246474" y="1581521"/>
            <a:ext cx="4795106" cy="1256508"/>
          </a:xfrm>
          <a:prstGeom prst="rect">
            <a:avLst/>
          </a:prstGeom>
        </p:spPr>
      </p:pic>
      <p:pic>
        <p:nvPicPr>
          <p:cNvPr id="7" name="Picture 6">
            <a:extLst>
              <a:ext uri="{FF2B5EF4-FFF2-40B4-BE49-F238E27FC236}">
                <a16:creationId xmlns:a16="http://schemas.microsoft.com/office/drawing/2014/main" id="{21B0A81B-DDA5-4213-A396-612DA045A427}"/>
              </a:ext>
            </a:extLst>
          </p:cNvPr>
          <p:cNvPicPr>
            <a:picLocks noChangeAspect="1"/>
          </p:cNvPicPr>
          <p:nvPr/>
        </p:nvPicPr>
        <p:blipFill>
          <a:blip r:embed="rId4"/>
          <a:stretch>
            <a:fillRect/>
          </a:stretch>
        </p:blipFill>
        <p:spPr>
          <a:xfrm>
            <a:off x="150761" y="3347108"/>
            <a:ext cx="8993239" cy="1722475"/>
          </a:xfrm>
          <a:prstGeom prst="rect">
            <a:avLst/>
          </a:prstGeom>
        </p:spPr>
      </p:pic>
    </p:spTree>
    <p:extLst>
      <p:ext uri="{BB962C8B-B14F-4D97-AF65-F5344CB8AC3E}">
        <p14:creationId xmlns:p14="http://schemas.microsoft.com/office/powerpoint/2010/main" val="3382926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TextBox 2">
            <a:extLst>
              <a:ext uri="{FF2B5EF4-FFF2-40B4-BE49-F238E27FC236}">
                <a16:creationId xmlns:a16="http://schemas.microsoft.com/office/drawing/2014/main" id="{BD9B1E52-3308-4162-B5DA-03CD2EFF27AC}"/>
              </a:ext>
            </a:extLst>
          </p:cNvPr>
          <p:cNvSpPr txBox="1"/>
          <p:nvPr/>
        </p:nvSpPr>
        <p:spPr>
          <a:xfrm>
            <a:off x="559982" y="255181"/>
            <a:ext cx="7573926" cy="1077218"/>
          </a:xfrm>
          <a:prstGeom prst="rect">
            <a:avLst/>
          </a:prstGeom>
          <a:noFill/>
        </p:spPr>
        <p:txBody>
          <a:bodyPr wrap="square" rtlCol="0">
            <a:spAutoFit/>
          </a:bodyPr>
          <a:lstStyle/>
          <a:p>
            <a:r>
              <a:rPr lang="en-GB" sz="2400" b="1" dirty="0">
                <a:solidFill>
                  <a:srgbClr val="CC0000"/>
                </a:solidFill>
                <a:latin typeface="Montserrat"/>
                <a:sym typeface="Montserrat"/>
              </a:rPr>
              <a:t>Analysing Data</a:t>
            </a:r>
            <a:endParaRPr lang="en-GB" sz="2000" dirty="0">
              <a:solidFill>
                <a:schemeClr val="lt1"/>
              </a:solidFill>
              <a:latin typeface="Montserrat"/>
              <a:ea typeface="Montserrat"/>
              <a:cs typeface="Montserrat"/>
              <a:sym typeface="Montserrat"/>
            </a:endParaRPr>
          </a:p>
          <a:p>
            <a:r>
              <a:rPr lang="en-GB" sz="2000" b="1" dirty="0">
                <a:solidFill>
                  <a:schemeClr val="lt1"/>
                </a:solidFill>
                <a:latin typeface="Montserrat"/>
                <a:ea typeface="Montserrat"/>
                <a:cs typeface="Montserrat"/>
                <a:sym typeface="Montserrat"/>
              </a:rPr>
              <a:t>1. Let us analyse which state has maximum people churning to another network.</a:t>
            </a:r>
          </a:p>
        </p:txBody>
      </p:sp>
      <p:pic>
        <p:nvPicPr>
          <p:cNvPr id="4" name="Picture 3">
            <a:extLst>
              <a:ext uri="{FF2B5EF4-FFF2-40B4-BE49-F238E27FC236}">
                <a16:creationId xmlns:a16="http://schemas.microsoft.com/office/drawing/2014/main" id="{582DC24B-1F5A-4EC0-A096-47005E18416C}"/>
              </a:ext>
            </a:extLst>
          </p:cNvPr>
          <p:cNvPicPr>
            <a:picLocks noChangeAspect="1"/>
          </p:cNvPicPr>
          <p:nvPr/>
        </p:nvPicPr>
        <p:blipFill>
          <a:blip r:embed="rId3"/>
          <a:stretch>
            <a:fillRect/>
          </a:stretch>
        </p:blipFill>
        <p:spPr>
          <a:xfrm>
            <a:off x="153402" y="1342418"/>
            <a:ext cx="8837195" cy="3801082"/>
          </a:xfrm>
          <a:prstGeom prst="rect">
            <a:avLst/>
          </a:prstGeom>
        </p:spPr>
      </p:pic>
    </p:spTree>
    <p:extLst>
      <p:ext uri="{BB962C8B-B14F-4D97-AF65-F5344CB8AC3E}">
        <p14:creationId xmlns:p14="http://schemas.microsoft.com/office/powerpoint/2010/main" val="1451210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TextBox 2">
            <a:extLst>
              <a:ext uri="{FF2B5EF4-FFF2-40B4-BE49-F238E27FC236}">
                <a16:creationId xmlns:a16="http://schemas.microsoft.com/office/drawing/2014/main" id="{BD9B1E52-3308-4162-B5DA-03CD2EFF27AC}"/>
              </a:ext>
            </a:extLst>
          </p:cNvPr>
          <p:cNvSpPr txBox="1"/>
          <p:nvPr/>
        </p:nvSpPr>
        <p:spPr>
          <a:xfrm>
            <a:off x="559982" y="255181"/>
            <a:ext cx="7573926" cy="5386090"/>
          </a:xfrm>
          <a:prstGeom prst="rect">
            <a:avLst/>
          </a:prstGeom>
          <a:noFill/>
        </p:spPr>
        <p:txBody>
          <a:bodyPr wrap="square" rtlCol="0">
            <a:spAutoFit/>
          </a:bodyPr>
          <a:lstStyle/>
          <a:p>
            <a:r>
              <a:rPr lang="en-GB" sz="2400" b="1" dirty="0">
                <a:solidFill>
                  <a:srgbClr val="CC0000"/>
                </a:solidFill>
                <a:latin typeface="Montserrat"/>
                <a:sym typeface="Montserrat"/>
              </a:rPr>
              <a:t>Analysing Data</a:t>
            </a:r>
            <a:r>
              <a:rPr lang="en-GB" sz="2000" dirty="0">
                <a:solidFill>
                  <a:schemeClr val="lt1"/>
                </a:solidFill>
                <a:latin typeface="Montserrat"/>
                <a:ea typeface="Montserrat"/>
                <a:cs typeface="Montserrat"/>
                <a:sym typeface="Montserrat"/>
              </a:rPr>
              <a:t> </a:t>
            </a:r>
          </a:p>
          <a:p>
            <a:r>
              <a:rPr lang="en-GB" sz="2000" b="1" dirty="0">
                <a:solidFill>
                  <a:schemeClr val="lt1"/>
                </a:solidFill>
                <a:latin typeface="Montserrat"/>
                <a:ea typeface="Montserrat"/>
                <a:cs typeface="Montserrat"/>
                <a:sym typeface="Montserrat"/>
              </a:rPr>
              <a:t>1. Let us analyse which state has maximum people churning to another network.</a:t>
            </a:r>
            <a:endParaRPr lang="en-GB" sz="2000" dirty="0">
              <a:solidFill>
                <a:schemeClr val="lt1"/>
              </a:solidFill>
              <a:latin typeface="Montserrat"/>
              <a:ea typeface="Montserrat"/>
              <a:cs typeface="Montserrat"/>
              <a:sym typeface="Montserrat"/>
            </a:endParaRPr>
          </a:p>
          <a:p>
            <a:pPr algn="l"/>
            <a:r>
              <a:rPr lang="en-GB" sz="2000" b="1" dirty="0">
                <a:solidFill>
                  <a:srgbClr val="CC0000"/>
                </a:solidFill>
                <a:latin typeface="Montserrat"/>
                <a:sym typeface="Montserrat"/>
              </a:rPr>
              <a:t>Insight-1 : </a:t>
            </a:r>
            <a:r>
              <a:rPr lang="en-US" sz="2000" i="0" dirty="0">
                <a:solidFill>
                  <a:schemeClr val="bg1"/>
                </a:solidFill>
                <a:effectLst/>
                <a:latin typeface="Montserrat" panose="020B0604020202020204" charset="0"/>
              </a:rPr>
              <a:t>People in the states (NJ and TX) are more churning to another company compared with another states. This might be because the people from those areas are facing low network issues.</a:t>
            </a:r>
          </a:p>
          <a:p>
            <a:pPr algn="l"/>
            <a:endParaRPr lang="en-US" sz="2000" i="0" dirty="0">
              <a:solidFill>
                <a:schemeClr val="bg1"/>
              </a:solidFill>
              <a:effectLst/>
              <a:latin typeface="Montserrat" panose="020B0604020202020204" charset="0"/>
            </a:endParaRPr>
          </a:p>
          <a:p>
            <a:pPr algn="l"/>
            <a:r>
              <a:rPr lang="en-US" sz="2000" b="1" i="0" dirty="0">
                <a:solidFill>
                  <a:schemeClr val="tx1"/>
                </a:solidFill>
                <a:effectLst/>
                <a:latin typeface="Montserrat" panose="020B0604020202020204" charset="0"/>
              </a:rPr>
              <a:t>Insight-2 : </a:t>
            </a:r>
            <a:r>
              <a:rPr lang="en-US" sz="2000" i="0" dirty="0">
                <a:solidFill>
                  <a:schemeClr val="bg1"/>
                </a:solidFill>
                <a:effectLst/>
                <a:latin typeface="Montserrat" panose="020B0604020202020204" charset="0"/>
              </a:rPr>
              <a:t>States (AK, HI, IA) have the least number of people who churn. This might be because the people might not be facing any issues.</a:t>
            </a:r>
          </a:p>
          <a:p>
            <a:pPr algn="l"/>
            <a:endParaRPr lang="en-US" sz="2000" dirty="0">
              <a:solidFill>
                <a:schemeClr val="bg1"/>
              </a:solidFill>
              <a:latin typeface="Montserrat" panose="020B0604020202020204" charset="0"/>
            </a:endParaRPr>
          </a:p>
          <a:p>
            <a:r>
              <a:rPr lang="en-US" sz="2000" b="1" i="0" dirty="0">
                <a:solidFill>
                  <a:schemeClr val="tx1"/>
                </a:solidFill>
                <a:effectLst/>
                <a:latin typeface="Montserrat" panose="020B0604020202020204" charset="0"/>
              </a:rPr>
              <a:t>Recommendation-1 :</a:t>
            </a:r>
            <a:r>
              <a:rPr lang="en-US" sz="2000" i="0" dirty="0">
                <a:solidFill>
                  <a:schemeClr val="bg1"/>
                </a:solidFill>
                <a:effectLst/>
                <a:latin typeface="Montserrat" panose="020B0604020202020204" charset="0"/>
              </a:rPr>
              <a:t> .The Telecom company should focus more on areas NJ and TX and improve the infrastructure in those areas to stop churn.</a:t>
            </a:r>
            <a:endParaRPr lang="en-US" sz="2000" b="0" dirty="0">
              <a:solidFill>
                <a:srgbClr val="000000"/>
              </a:solidFill>
              <a:effectLst/>
              <a:latin typeface="Montserrat" panose="020B0604020202020204" charset="0"/>
            </a:endParaRPr>
          </a:p>
          <a:p>
            <a:endParaRPr lang="en-US" sz="2000" b="1" i="0" dirty="0">
              <a:solidFill>
                <a:schemeClr val="tx1"/>
              </a:solidFill>
              <a:effectLst/>
              <a:latin typeface="Montserrat" panose="020B0604020202020204" charset="0"/>
            </a:endParaRPr>
          </a:p>
          <a:p>
            <a:endParaRPr lang="en-GB" sz="2000" dirty="0">
              <a:solidFill>
                <a:schemeClr val="lt1"/>
              </a:solidFill>
              <a:latin typeface="Montserrat" panose="020B0604020202020204" charset="0"/>
              <a:ea typeface="Montserrat"/>
              <a:cs typeface="Montserrat"/>
              <a:sym typeface="Montserrat"/>
            </a:endParaRPr>
          </a:p>
        </p:txBody>
      </p:sp>
    </p:spTree>
    <p:extLst>
      <p:ext uri="{BB962C8B-B14F-4D97-AF65-F5344CB8AC3E}">
        <p14:creationId xmlns:p14="http://schemas.microsoft.com/office/powerpoint/2010/main" val="1898538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TextBox 2">
            <a:extLst>
              <a:ext uri="{FF2B5EF4-FFF2-40B4-BE49-F238E27FC236}">
                <a16:creationId xmlns:a16="http://schemas.microsoft.com/office/drawing/2014/main" id="{BD9B1E52-3308-4162-B5DA-03CD2EFF27AC}"/>
              </a:ext>
            </a:extLst>
          </p:cNvPr>
          <p:cNvSpPr txBox="1"/>
          <p:nvPr/>
        </p:nvSpPr>
        <p:spPr>
          <a:xfrm>
            <a:off x="559982" y="255181"/>
            <a:ext cx="7573926" cy="2923877"/>
          </a:xfrm>
          <a:prstGeom prst="rect">
            <a:avLst/>
          </a:prstGeom>
          <a:noFill/>
        </p:spPr>
        <p:txBody>
          <a:bodyPr wrap="square" rtlCol="0">
            <a:spAutoFit/>
          </a:bodyPr>
          <a:lstStyle/>
          <a:p>
            <a:r>
              <a:rPr lang="en-GB" sz="2400" b="1" dirty="0">
                <a:solidFill>
                  <a:srgbClr val="CC0000"/>
                </a:solidFill>
                <a:latin typeface="Montserrat"/>
                <a:sym typeface="Montserrat"/>
              </a:rPr>
              <a:t>Analysing Data</a:t>
            </a:r>
          </a:p>
          <a:p>
            <a:r>
              <a:rPr lang="en-US" sz="2000" b="1" i="0" dirty="0">
                <a:solidFill>
                  <a:schemeClr val="bg1"/>
                </a:solidFill>
                <a:effectLst/>
                <a:latin typeface="Montserrat" panose="020B0604020202020204" charset="0"/>
              </a:rPr>
              <a:t>2. Let us check how many times the churned people called to customer service and compare it with number  times the churned people called to customer service.</a:t>
            </a:r>
            <a:endParaRPr lang="en-GB" sz="2000" b="1" dirty="0">
              <a:solidFill>
                <a:srgbClr val="CC0000"/>
              </a:solidFill>
              <a:latin typeface="Montserrat"/>
              <a:ea typeface="Montserrat"/>
              <a:cs typeface="Montserrat"/>
              <a:sym typeface="Montserrat"/>
            </a:endParaRPr>
          </a:p>
          <a:p>
            <a:endParaRPr lang="en-US" sz="2000" b="1" i="0" dirty="0">
              <a:solidFill>
                <a:schemeClr val="tx1"/>
              </a:solidFill>
              <a:effectLst/>
              <a:latin typeface="Montserrat" panose="020B0604020202020204" charset="0"/>
            </a:endParaRPr>
          </a:p>
          <a:p>
            <a:r>
              <a:rPr lang="en-US" sz="2000" b="1" i="0" dirty="0">
                <a:solidFill>
                  <a:schemeClr val="tx1"/>
                </a:solidFill>
                <a:effectLst/>
                <a:latin typeface="Montserrat" panose="020B0604020202020204" charset="0"/>
              </a:rPr>
              <a:t>Customer Service Calls : </a:t>
            </a:r>
            <a:r>
              <a:rPr lang="en-GB" sz="2000" dirty="0">
                <a:solidFill>
                  <a:schemeClr val="lt1"/>
                </a:solidFill>
                <a:latin typeface="Montserrat"/>
                <a:ea typeface="Montserrat"/>
                <a:cs typeface="Montserrat"/>
                <a:sym typeface="Montserrat"/>
              </a:rPr>
              <a:t>This depicts us the total number of times a user have called to customer service for complaining about the problem he faced.</a:t>
            </a:r>
            <a:r>
              <a:rPr lang="en-US" sz="2000" i="0" dirty="0">
                <a:solidFill>
                  <a:schemeClr val="bg1"/>
                </a:solidFill>
                <a:effectLst/>
                <a:latin typeface="Montserrat" panose="020B0604020202020204" charset="0"/>
              </a:rPr>
              <a:t> </a:t>
            </a:r>
            <a:r>
              <a:rPr lang="en-GB" sz="2000" dirty="0">
                <a:solidFill>
                  <a:schemeClr val="lt1"/>
                </a:solidFill>
                <a:latin typeface="Montserrat"/>
                <a:ea typeface="Montserrat"/>
                <a:cs typeface="Montserrat"/>
                <a:sym typeface="Montserrat"/>
              </a:rPr>
              <a:t> </a:t>
            </a:r>
          </a:p>
        </p:txBody>
      </p:sp>
      <p:pic>
        <p:nvPicPr>
          <p:cNvPr id="5" name="Picture 4">
            <a:extLst>
              <a:ext uri="{FF2B5EF4-FFF2-40B4-BE49-F238E27FC236}">
                <a16:creationId xmlns:a16="http://schemas.microsoft.com/office/drawing/2014/main" id="{307314C9-70E3-4215-ADE7-042D5E31FBB6}"/>
              </a:ext>
            </a:extLst>
          </p:cNvPr>
          <p:cNvPicPr>
            <a:picLocks noChangeAspect="1"/>
          </p:cNvPicPr>
          <p:nvPr/>
        </p:nvPicPr>
        <p:blipFill>
          <a:blip r:embed="rId3"/>
          <a:stretch>
            <a:fillRect/>
          </a:stretch>
        </p:blipFill>
        <p:spPr>
          <a:xfrm>
            <a:off x="4089991" y="3179058"/>
            <a:ext cx="4494027" cy="1866969"/>
          </a:xfrm>
          <a:prstGeom prst="rect">
            <a:avLst/>
          </a:prstGeom>
        </p:spPr>
      </p:pic>
    </p:spTree>
    <p:extLst>
      <p:ext uri="{BB962C8B-B14F-4D97-AF65-F5344CB8AC3E}">
        <p14:creationId xmlns:p14="http://schemas.microsoft.com/office/powerpoint/2010/main" val="1782440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TextBox 2">
            <a:extLst>
              <a:ext uri="{FF2B5EF4-FFF2-40B4-BE49-F238E27FC236}">
                <a16:creationId xmlns:a16="http://schemas.microsoft.com/office/drawing/2014/main" id="{BD9B1E52-3308-4162-B5DA-03CD2EFF27AC}"/>
              </a:ext>
            </a:extLst>
          </p:cNvPr>
          <p:cNvSpPr txBox="1"/>
          <p:nvPr/>
        </p:nvSpPr>
        <p:spPr>
          <a:xfrm>
            <a:off x="531629" y="219739"/>
            <a:ext cx="7573926" cy="4524315"/>
          </a:xfrm>
          <a:prstGeom prst="rect">
            <a:avLst/>
          </a:prstGeom>
          <a:noFill/>
        </p:spPr>
        <p:txBody>
          <a:bodyPr wrap="square" rtlCol="0">
            <a:spAutoFit/>
          </a:bodyPr>
          <a:lstStyle/>
          <a:p>
            <a:r>
              <a:rPr lang="en-GB" sz="2400" b="1" dirty="0">
                <a:solidFill>
                  <a:srgbClr val="CC0000"/>
                </a:solidFill>
                <a:latin typeface="Montserrat"/>
                <a:sym typeface="Montserrat"/>
              </a:rPr>
              <a:t>Analysing Data</a:t>
            </a:r>
          </a:p>
          <a:p>
            <a:r>
              <a:rPr lang="en-US" sz="2000" b="1" i="0" dirty="0">
                <a:solidFill>
                  <a:schemeClr val="bg1"/>
                </a:solidFill>
                <a:effectLst/>
                <a:latin typeface="Montserrat" panose="020B0604020202020204" charset="0"/>
              </a:rPr>
              <a:t>2. Let us check how many times the churned people called to customer service and compare it with number  times the churned people called to customer service.</a:t>
            </a:r>
            <a:endParaRPr lang="en-GB" sz="2000" b="1" dirty="0">
              <a:solidFill>
                <a:srgbClr val="CC0000"/>
              </a:solidFill>
              <a:latin typeface="Montserrat"/>
              <a:ea typeface="Montserrat"/>
              <a:cs typeface="Montserrat"/>
              <a:sym typeface="Montserrat"/>
            </a:endParaRPr>
          </a:p>
          <a:p>
            <a:endParaRPr lang="en-GB" sz="2400" b="1" dirty="0">
              <a:solidFill>
                <a:srgbClr val="CC0000"/>
              </a:solidFill>
              <a:latin typeface="Montserrat"/>
              <a:ea typeface="Montserrat"/>
              <a:cs typeface="Montserrat"/>
              <a:sym typeface="Montserrat"/>
            </a:endParaRPr>
          </a:p>
          <a:p>
            <a:r>
              <a:rPr lang="en-US" sz="2000" b="1" dirty="0">
                <a:solidFill>
                  <a:schemeClr val="tx1"/>
                </a:solidFill>
                <a:effectLst/>
                <a:latin typeface="Montserrat" panose="020B0604020202020204" charset="0"/>
              </a:rPr>
              <a:t>Insight-3 :</a:t>
            </a:r>
            <a:r>
              <a:rPr lang="en-US" sz="2000" b="0" dirty="0">
                <a:solidFill>
                  <a:schemeClr val="bg1"/>
                </a:solidFill>
                <a:effectLst/>
                <a:latin typeface="Montserrat" panose="020B0604020202020204" charset="0"/>
              </a:rPr>
              <a:t> From the above graph it is clear that people before </a:t>
            </a:r>
          </a:p>
          <a:p>
            <a:r>
              <a:rPr lang="en-US" sz="2000" b="0" dirty="0">
                <a:solidFill>
                  <a:schemeClr val="bg1"/>
                </a:solidFill>
                <a:effectLst/>
                <a:latin typeface="Montserrat" panose="020B0604020202020204" charset="0"/>
              </a:rPr>
              <a:t>churning have made more number of calls to customer </a:t>
            </a:r>
          </a:p>
          <a:p>
            <a:r>
              <a:rPr lang="en-US" sz="2000" b="0" dirty="0">
                <a:solidFill>
                  <a:schemeClr val="bg1"/>
                </a:solidFill>
                <a:effectLst/>
                <a:latin typeface="Montserrat" panose="020B0604020202020204" charset="0"/>
              </a:rPr>
              <a:t>Service(greater than 2 on an average), may be for complaining regarding an issue. Since the problem isn’t resolved even after complaining they might have churned to another network.</a:t>
            </a:r>
            <a:endParaRPr lang="en-US" sz="2000" dirty="0">
              <a:solidFill>
                <a:schemeClr val="accent5"/>
              </a:solidFill>
              <a:latin typeface="Montserrat" panose="020B0604020202020204" charset="0"/>
            </a:endParaRPr>
          </a:p>
          <a:p>
            <a:r>
              <a:rPr lang="en-US" sz="2000" i="0" dirty="0">
                <a:solidFill>
                  <a:schemeClr val="bg1"/>
                </a:solidFill>
                <a:effectLst/>
                <a:latin typeface="Montserrat" panose="020B0604020202020204" charset="0"/>
              </a:rPr>
              <a:t> </a:t>
            </a:r>
            <a:r>
              <a:rPr lang="en-GB" sz="2000" dirty="0">
                <a:solidFill>
                  <a:schemeClr val="lt1"/>
                </a:solidFill>
                <a:latin typeface="Montserrat"/>
                <a:ea typeface="Montserrat"/>
                <a:cs typeface="Montserrat"/>
                <a:sym typeface="Montserrat"/>
              </a:rPr>
              <a:t> </a:t>
            </a:r>
          </a:p>
        </p:txBody>
      </p:sp>
    </p:spTree>
    <p:extLst>
      <p:ext uri="{BB962C8B-B14F-4D97-AF65-F5344CB8AC3E}">
        <p14:creationId xmlns:p14="http://schemas.microsoft.com/office/powerpoint/2010/main" val="2248342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TextBox 2">
            <a:extLst>
              <a:ext uri="{FF2B5EF4-FFF2-40B4-BE49-F238E27FC236}">
                <a16:creationId xmlns:a16="http://schemas.microsoft.com/office/drawing/2014/main" id="{BD9B1E52-3308-4162-B5DA-03CD2EFF27AC}"/>
              </a:ext>
            </a:extLst>
          </p:cNvPr>
          <p:cNvSpPr txBox="1"/>
          <p:nvPr/>
        </p:nvSpPr>
        <p:spPr>
          <a:xfrm>
            <a:off x="659217" y="886047"/>
            <a:ext cx="7534940" cy="2800767"/>
          </a:xfrm>
          <a:prstGeom prst="rect">
            <a:avLst/>
          </a:prstGeom>
          <a:noFill/>
        </p:spPr>
        <p:txBody>
          <a:bodyPr wrap="square" rtlCol="0">
            <a:spAutoFit/>
          </a:bodyPr>
          <a:lstStyle/>
          <a:p>
            <a:r>
              <a:rPr lang="en-GB" sz="2400" b="1" dirty="0">
                <a:solidFill>
                  <a:srgbClr val="CC0000"/>
                </a:solidFill>
                <a:latin typeface="Montserrat"/>
                <a:sym typeface="Montserrat"/>
              </a:rPr>
              <a:t>Contents…</a:t>
            </a:r>
            <a:endParaRPr lang="en-US" sz="2400" b="1" dirty="0">
              <a:solidFill>
                <a:srgbClr val="FF0000"/>
              </a:solidFill>
              <a:latin typeface="Montserrat" panose="020B0604020202020204" charset="0"/>
            </a:endParaRPr>
          </a:p>
          <a:p>
            <a:endParaRPr lang="en-US" sz="1600" b="1" dirty="0">
              <a:solidFill>
                <a:srgbClr val="FF0000"/>
              </a:solidFill>
              <a:latin typeface="Montserrat" panose="020B0604020202020204" charset="0"/>
            </a:endParaRPr>
          </a:p>
          <a:p>
            <a:endParaRPr lang="en-US" sz="1600" b="1" dirty="0">
              <a:solidFill>
                <a:srgbClr val="FF0000"/>
              </a:solidFill>
              <a:latin typeface="Montserrat" panose="020B0604020202020204" charset="0"/>
            </a:endParaRPr>
          </a:p>
          <a:p>
            <a:r>
              <a:rPr lang="en-GB" sz="2000" b="1" dirty="0">
                <a:solidFill>
                  <a:schemeClr val="lt1"/>
                </a:solidFill>
                <a:latin typeface="Montserrat"/>
                <a:ea typeface="Montserrat"/>
                <a:cs typeface="Montserrat"/>
                <a:sym typeface="Montserrat"/>
              </a:rPr>
              <a:t>1. Defining problem statement.</a:t>
            </a:r>
          </a:p>
          <a:p>
            <a:r>
              <a:rPr lang="en-GB" sz="2000" b="1" dirty="0">
                <a:solidFill>
                  <a:schemeClr val="lt1"/>
                </a:solidFill>
                <a:latin typeface="Montserrat"/>
                <a:ea typeface="Montserrat"/>
                <a:cs typeface="Montserrat"/>
                <a:sym typeface="Montserrat"/>
              </a:rPr>
              <a:t>2. Summary regarding the data set</a:t>
            </a:r>
          </a:p>
          <a:p>
            <a:r>
              <a:rPr lang="en-GB" sz="2000" b="1" dirty="0">
                <a:solidFill>
                  <a:schemeClr val="lt1"/>
                </a:solidFill>
                <a:latin typeface="Montserrat"/>
                <a:sym typeface="Montserrat"/>
              </a:rPr>
              <a:t>3. Explore the data set</a:t>
            </a:r>
          </a:p>
          <a:p>
            <a:r>
              <a:rPr lang="en-GB" sz="2000" b="1" dirty="0">
                <a:solidFill>
                  <a:schemeClr val="lt1"/>
                </a:solidFill>
                <a:latin typeface="Montserrat"/>
                <a:sym typeface="Montserrat"/>
              </a:rPr>
              <a:t>4. Analyse the data set</a:t>
            </a:r>
          </a:p>
          <a:p>
            <a:r>
              <a:rPr lang="en-GB" sz="2000" b="1" dirty="0">
                <a:solidFill>
                  <a:schemeClr val="lt1"/>
                </a:solidFill>
                <a:latin typeface="Montserrat"/>
                <a:sym typeface="Montserrat"/>
              </a:rPr>
              <a:t>5. Insights obtained from Analysis and also recommendations.</a:t>
            </a:r>
          </a:p>
        </p:txBody>
      </p:sp>
    </p:spTree>
    <p:extLst>
      <p:ext uri="{BB962C8B-B14F-4D97-AF65-F5344CB8AC3E}">
        <p14:creationId xmlns:p14="http://schemas.microsoft.com/office/powerpoint/2010/main" val="1340495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TextBox 2">
            <a:extLst>
              <a:ext uri="{FF2B5EF4-FFF2-40B4-BE49-F238E27FC236}">
                <a16:creationId xmlns:a16="http://schemas.microsoft.com/office/drawing/2014/main" id="{BD9B1E52-3308-4162-B5DA-03CD2EFF27AC}"/>
              </a:ext>
            </a:extLst>
          </p:cNvPr>
          <p:cNvSpPr txBox="1"/>
          <p:nvPr/>
        </p:nvSpPr>
        <p:spPr>
          <a:xfrm>
            <a:off x="531629" y="219739"/>
            <a:ext cx="7573926" cy="1200329"/>
          </a:xfrm>
          <a:prstGeom prst="rect">
            <a:avLst/>
          </a:prstGeom>
          <a:noFill/>
        </p:spPr>
        <p:txBody>
          <a:bodyPr wrap="square" rtlCol="0">
            <a:spAutoFit/>
          </a:bodyPr>
          <a:lstStyle/>
          <a:p>
            <a:r>
              <a:rPr lang="en-GB" sz="2400" b="1" dirty="0">
                <a:solidFill>
                  <a:srgbClr val="CC0000"/>
                </a:solidFill>
                <a:latin typeface="Montserrat"/>
                <a:sym typeface="Montserrat"/>
              </a:rPr>
              <a:t>Analysing Data</a:t>
            </a:r>
          </a:p>
          <a:p>
            <a:endParaRPr lang="en-GB" sz="2400" b="1" dirty="0">
              <a:solidFill>
                <a:srgbClr val="CC0000"/>
              </a:solidFill>
              <a:latin typeface="Montserrat"/>
              <a:sym typeface="Montserrat"/>
            </a:endParaRPr>
          </a:p>
          <a:p>
            <a:endParaRPr lang="en-GB" sz="2400" b="1" dirty="0">
              <a:solidFill>
                <a:srgbClr val="CC0000"/>
              </a:solidFill>
              <a:latin typeface="Montserrat"/>
              <a:sym typeface="Montserrat"/>
            </a:endParaRPr>
          </a:p>
        </p:txBody>
      </p:sp>
      <p:pic>
        <p:nvPicPr>
          <p:cNvPr id="5" name="Picture 4">
            <a:extLst>
              <a:ext uri="{FF2B5EF4-FFF2-40B4-BE49-F238E27FC236}">
                <a16:creationId xmlns:a16="http://schemas.microsoft.com/office/drawing/2014/main" id="{151EAB0E-75B1-47AF-A40B-5C5CBFD783F6}"/>
              </a:ext>
            </a:extLst>
          </p:cNvPr>
          <p:cNvPicPr>
            <a:picLocks noChangeAspect="1"/>
          </p:cNvPicPr>
          <p:nvPr/>
        </p:nvPicPr>
        <p:blipFill>
          <a:blip r:embed="rId3"/>
          <a:stretch>
            <a:fillRect/>
          </a:stretch>
        </p:blipFill>
        <p:spPr>
          <a:xfrm>
            <a:off x="395178" y="653082"/>
            <a:ext cx="7846828" cy="3284441"/>
          </a:xfrm>
          <a:prstGeom prst="rect">
            <a:avLst/>
          </a:prstGeom>
        </p:spPr>
      </p:pic>
      <p:sp>
        <p:nvSpPr>
          <p:cNvPr id="2" name="TextBox 1">
            <a:extLst>
              <a:ext uri="{FF2B5EF4-FFF2-40B4-BE49-F238E27FC236}">
                <a16:creationId xmlns:a16="http://schemas.microsoft.com/office/drawing/2014/main" id="{534C16AA-9501-4FB2-96FE-AECDBFD1EEA3}"/>
              </a:ext>
            </a:extLst>
          </p:cNvPr>
          <p:cNvSpPr txBox="1"/>
          <p:nvPr/>
        </p:nvSpPr>
        <p:spPr>
          <a:xfrm>
            <a:off x="531629" y="3973949"/>
            <a:ext cx="7775944" cy="1169551"/>
          </a:xfrm>
          <a:prstGeom prst="rect">
            <a:avLst/>
          </a:prstGeom>
          <a:noFill/>
        </p:spPr>
        <p:txBody>
          <a:bodyPr wrap="square" rtlCol="0">
            <a:spAutoFit/>
          </a:bodyPr>
          <a:lstStyle/>
          <a:p>
            <a:pPr marL="285750" indent="-285750">
              <a:buFontTx/>
              <a:buChar char="-"/>
            </a:pPr>
            <a:r>
              <a:rPr lang="en-US" dirty="0">
                <a:solidFill>
                  <a:schemeClr val="bg1"/>
                </a:solidFill>
                <a:latin typeface="Montserrat" panose="020B0604020202020204" charset="0"/>
              </a:rPr>
              <a:t>Blue line depicts the number of calls made to customer service for complaining by churned</a:t>
            </a:r>
          </a:p>
          <a:p>
            <a:r>
              <a:rPr lang="en-US" dirty="0">
                <a:solidFill>
                  <a:schemeClr val="bg1"/>
                </a:solidFill>
                <a:latin typeface="Montserrat" panose="020B0604020202020204" charset="0"/>
              </a:rPr>
              <a:t>      people.</a:t>
            </a:r>
          </a:p>
          <a:p>
            <a:pPr marL="285750" indent="-285750">
              <a:buFontTx/>
              <a:buChar char="-"/>
            </a:pPr>
            <a:r>
              <a:rPr lang="en-US" dirty="0">
                <a:solidFill>
                  <a:schemeClr val="bg1"/>
                </a:solidFill>
                <a:latin typeface="Montserrat" panose="020B0604020202020204" charset="0"/>
              </a:rPr>
              <a:t>Orange line depicts the number of calls made to customer service for complaining by un-churn people</a:t>
            </a:r>
            <a:endParaRPr lang="en-IN" dirty="0">
              <a:solidFill>
                <a:schemeClr val="bg1"/>
              </a:solidFill>
              <a:latin typeface="Montserrat" panose="020B0604020202020204" charset="0"/>
            </a:endParaRPr>
          </a:p>
        </p:txBody>
      </p:sp>
    </p:spTree>
    <p:extLst>
      <p:ext uri="{BB962C8B-B14F-4D97-AF65-F5344CB8AC3E}">
        <p14:creationId xmlns:p14="http://schemas.microsoft.com/office/powerpoint/2010/main" val="2451230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TextBox 2">
            <a:extLst>
              <a:ext uri="{FF2B5EF4-FFF2-40B4-BE49-F238E27FC236}">
                <a16:creationId xmlns:a16="http://schemas.microsoft.com/office/drawing/2014/main" id="{BD9B1E52-3308-4162-B5DA-03CD2EFF27AC}"/>
              </a:ext>
            </a:extLst>
          </p:cNvPr>
          <p:cNvSpPr txBox="1"/>
          <p:nvPr/>
        </p:nvSpPr>
        <p:spPr>
          <a:xfrm>
            <a:off x="262270" y="219739"/>
            <a:ext cx="7843285" cy="5078313"/>
          </a:xfrm>
          <a:prstGeom prst="rect">
            <a:avLst/>
          </a:prstGeom>
          <a:noFill/>
        </p:spPr>
        <p:txBody>
          <a:bodyPr wrap="square" rtlCol="0">
            <a:spAutoFit/>
          </a:bodyPr>
          <a:lstStyle/>
          <a:p>
            <a:r>
              <a:rPr lang="en-GB" sz="2400" b="1" dirty="0">
                <a:solidFill>
                  <a:srgbClr val="CC0000"/>
                </a:solidFill>
                <a:latin typeface="Montserrat"/>
                <a:sym typeface="Montserrat"/>
              </a:rPr>
              <a:t>Analysing Data</a:t>
            </a:r>
          </a:p>
          <a:p>
            <a:r>
              <a:rPr lang="en-US" sz="2000" b="1" i="0" dirty="0">
                <a:solidFill>
                  <a:schemeClr val="bg1"/>
                </a:solidFill>
                <a:effectLst/>
                <a:latin typeface="Montserrat" panose="020B0604020202020204" charset="0"/>
              </a:rPr>
              <a:t>2. Let us check how many times the churned people called to customer service and compare it with number  times the churned people called to customer service.</a:t>
            </a:r>
            <a:endParaRPr lang="en-GB" sz="2400" b="1" dirty="0">
              <a:solidFill>
                <a:srgbClr val="CC0000"/>
              </a:solidFill>
              <a:latin typeface="Montserrat"/>
              <a:ea typeface="Montserrat"/>
              <a:cs typeface="Montserrat"/>
              <a:sym typeface="Montserrat"/>
            </a:endParaRPr>
          </a:p>
          <a:p>
            <a:r>
              <a:rPr lang="en-US" sz="2000" b="1" dirty="0">
                <a:solidFill>
                  <a:schemeClr val="tx1"/>
                </a:solidFill>
                <a:effectLst/>
                <a:latin typeface="Montserrat" panose="020B0604020202020204" charset="0"/>
              </a:rPr>
              <a:t>Insight-4 : </a:t>
            </a:r>
            <a:r>
              <a:rPr lang="en-US" sz="2000" dirty="0">
                <a:solidFill>
                  <a:schemeClr val="bg1"/>
                </a:solidFill>
                <a:effectLst/>
                <a:latin typeface="Montserrat" panose="020B0604020202020204" charset="0"/>
              </a:rPr>
              <a:t>From the above </a:t>
            </a:r>
            <a:r>
              <a:rPr lang="en-US" sz="2000" dirty="0" err="1">
                <a:solidFill>
                  <a:schemeClr val="bg1"/>
                </a:solidFill>
                <a:effectLst/>
                <a:latin typeface="Montserrat" panose="020B0604020202020204" charset="0"/>
              </a:rPr>
              <a:t>dist</a:t>
            </a:r>
            <a:r>
              <a:rPr lang="en-US" sz="2000" dirty="0">
                <a:solidFill>
                  <a:schemeClr val="bg1"/>
                </a:solidFill>
                <a:effectLst/>
                <a:latin typeface="Montserrat" panose="020B0604020202020204" charset="0"/>
              </a:rPr>
              <a:t> plot it is clear there are people call customer care once or twice and get there problem solved but we can see that even after people calling customer care for 4 to 8 times their problems are not getting fixed as a result they are churning. </a:t>
            </a:r>
          </a:p>
          <a:p>
            <a:r>
              <a:rPr lang="en-US" sz="2000" dirty="0">
                <a:solidFill>
                  <a:schemeClr val="bg1"/>
                </a:solidFill>
                <a:effectLst/>
                <a:latin typeface="Montserrat" panose="020B0604020202020204" charset="0"/>
              </a:rPr>
              <a:t>- Blue line depicts churn people Orange line depicts un-churn people</a:t>
            </a:r>
          </a:p>
          <a:p>
            <a:r>
              <a:rPr lang="en-US" sz="2000" i="0" dirty="0">
                <a:solidFill>
                  <a:schemeClr val="bg1"/>
                </a:solidFill>
                <a:effectLst/>
                <a:latin typeface="Montserrat" panose="020B0604020202020204" charset="0"/>
              </a:rPr>
              <a:t> </a:t>
            </a:r>
            <a:r>
              <a:rPr lang="en-GB" sz="2000" dirty="0">
                <a:solidFill>
                  <a:schemeClr val="lt1"/>
                </a:solidFill>
                <a:latin typeface="Montserrat"/>
                <a:ea typeface="Montserrat"/>
                <a:cs typeface="Montserrat"/>
                <a:sym typeface="Montserrat"/>
              </a:rPr>
              <a:t> </a:t>
            </a:r>
          </a:p>
          <a:p>
            <a:r>
              <a:rPr lang="en-US" sz="2000" b="1" dirty="0">
                <a:solidFill>
                  <a:schemeClr val="tx1"/>
                </a:solidFill>
                <a:effectLst/>
                <a:latin typeface="Montserrat" panose="020B0604020202020204" charset="0"/>
              </a:rPr>
              <a:t>Recommendation-2 : </a:t>
            </a:r>
            <a:r>
              <a:rPr lang="en-US" sz="2000" dirty="0">
                <a:solidFill>
                  <a:schemeClr val="bg1"/>
                </a:solidFill>
                <a:effectLst/>
                <a:latin typeface="Montserrat" panose="020B0604020202020204" charset="0"/>
              </a:rPr>
              <a:t>Improving customer service and taking quick action on complaints filed might stop people churning to another network.</a:t>
            </a:r>
          </a:p>
          <a:p>
            <a:endParaRPr lang="en-GB" sz="2000" dirty="0">
              <a:solidFill>
                <a:schemeClr val="lt1"/>
              </a:solidFill>
              <a:latin typeface="Montserrat"/>
              <a:ea typeface="Montserrat"/>
              <a:cs typeface="Montserrat"/>
              <a:sym typeface="Montserrat"/>
            </a:endParaRPr>
          </a:p>
        </p:txBody>
      </p:sp>
    </p:spTree>
    <p:extLst>
      <p:ext uri="{BB962C8B-B14F-4D97-AF65-F5344CB8AC3E}">
        <p14:creationId xmlns:p14="http://schemas.microsoft.com/office/powerpoint/2010/main" val="3528145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TextBox 2">
            <a:extLst>
              <a:ext uri="{FF2B5EF4-FFF2-40B4-BE49-F238E27FC236}">
                <a16:creationId xmlns:a16="http://schemas.microsoft.com/office/drawing/2014/main" id="{BD9B1E52-3308-4162-B5DA-03CD2EFF27AC}"/>
              </a:ext>
            </a:extLst>
          </p:cNvPr>
          <p:cNvSpPr txBox="1"/>
          <p:nvPr/>
        </p:nvSpPr>
        <p:spPr>
          <a:xfrm>
            <a:off x="559982" y="255181"/>
            <a:ext cx="7573926" cy="1384995"/>
          </a:xfrm>
          <a:prstGeom prst="rect">
            <a:avLst/>
          </a:prstGeom>
          <a:noFill/>
        </p:spPr>
        <p:txBody>
          <a:bodyPr wrap="square" rtlCol="0">
            <a:spAutoFit/>
          </a:bodyPr>
          <a:lstStyle/>
          <a:p>
            <a:r>
              <a:rPr lang="en-GB" sz="2400" b="1" dirty="0">
                <a:solidFill>
                  <a:srgbClr val="CC0000"/>
                </a:solidFill>
                <a:latin typeface="Montserrat"/>
                <a:sym typeface="Montserrat"/>
              </a:rPr>
              <a:t>Analysing Data</a:t>
            </a:r>
          </a:p>
          <a:p>
            <a:r>
              <a:rPr lang="en-US" sz="2000" b="1" i="0" dirty="0">
                <a:solidFill>
                  <a:schemeClr val="bg1"/>
                </a:solidFill>
                <a:effectLst/>
                <a:latin typeface="Montserrat" panose="020B0604020202020204" charset="0"/>
              </a:rPr>
              <a:t>3. Analyze the customers who have churned based on area code.</a:t>
            </a:r>
          </a:p>
          <a:p>
            <a:endParaRPr lang="en-GB" sz="2000" dirty="0">
              <a:solidFill>
                <a:schemeClr val="lt1"/>
              </a:solidFill>
              <a:latin typeface="Montserrat"/>
              <a:ea typeface="Montserrat"/>
              <a:cs typeface="Montserrat"/>
              <a:sym typeface="Montserrat"/>
            </a:endParaRPr>
          </a:p>
        </p:txBody>
      </p:sp>
      <p:pic>
        <p:nvPicPr>
          <p:cNvPr id="5" name="Picture 4">
            <a:extLst>
              <a:ext uri="{FF2B5EF4-FFF2-40B4-BE49-F238E27FC236}">
                <a16:creationId xmlns:a16="http://schemas.microsoft.com/office/drawing/2014/main" id="{82ACACDD-94A7-43A0-8FBE-820BDA707307}"/>
              </a:ext>
            </a:extLst>
          </p:cNvPr>
          <p:cNvPicPr>
            <a:picLocks noChangeAspect="1"/>
          </p:cNvPicPr>
          <p:nvPr/>
        </p:nvPicPr>
        <p:blipFill>
          <a:blip r:embed="rId3"/>
          <a:stretch>
            <a:fillRect/>
          </a:stretch>
        </p:blipFill>
        <p:spPr>
          <a:xfrm>
            <a:off x="559982" y="1444435"/>
            <a:ext cx="8584018" cy="3564599"/>
          </a:xfrm>
          <a:prstGeom prst="rect">
            <a:avLst/>
          </a:prstGeom>
        </p:spPr>
      </p:pic>
    </p:spTree>
    <p:extLst>
      <p:ext uri="{BB962C8B-B14F-4D97-AF65-F5344CB8AC3E}">
        <p14:creationId xmlns:p14="http://schemas.microsoft.com/office/powerpoint/2010/main" val="3367832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TextBox 2">
            <a:extLst>
              <a:ext uri="{FF2B5EF4-FFF2-40B4-BE49-F238E27FC236}">
                <a16:creationId xmlns:a16="http://schemas.microsoft.com/office/drawing/2014/main" id="{BD9B1E52-3308-4162-B5DA-03CD2EFF27AC}"/>
              </a:ext>
            </a:extLst>
          </p:cNvPr>
          <p:cNvSpPr txBox="1"/>
          <p:nvPr/>
        </p:nvSpPr>
        <p:spPr>
          <a:xfrm>
            <a:off x="559982" y="255181"/>
            <a:ext cx="7573926" cy="3662541"/>
          </a:xfrm>
          <a:prstGeom prst="rect">
            <a:avLst/>
          </a:prstGeom>
          <a:noFill/>
        </p:spPr>
        <p:txBody>
          <a:bodyPr wrap="square" rtlCol="0">
            <a:spAutoFit/>
          </a:bodyPr>
          <a:lstStyle/>
          <a:p>
            <a:r>
              <a:rPr lang="en-GB" sz="2400" b="1" dirty="0">
                <a:solidFill>
                  <a:srgbClr val="CC0000"/>
                </a:solidFill>
                <a:latin typeface="Montserrat"/>
                <a:sym typeface="Montserrat"/>
              </a:rPr>
              <a:t>Analysing Data</a:t>
            </a:r>
          </a:p>
          <a:p>
            <a:r>
              <a:rPr lang="en-US" sz="2000" b="1" i="0" dirty="0">
                <a:solidFill>
                  <a:schemeClr val="bg1"/>
                </a:solidFill>
                <a:effectLst/>
                <a:latin typeface="Montserrat" panose="020B0604020202020204" charset="0"/>
              </a:rPr>
              <a:t>3. Analyze the customers who have churned based on area code.</a:t>
            </a:r>
          </a:p>
          <a:p>
            <a:endParaRPr lang="en-US" sz="2000" b="1" dirty="0">
              <a:solidFill>
                <a:schemeClr val="bg1"/>
              </a:solidFill>
              <a:latin typeface="Montserrat" panose="020B0604020202020204" charset="0"/>
            </a:endParaRPr>
          </a:p>
          <a:p>
            <a:r>
              <a:rPr lang="en-US" sz="2000" b="1" i="0" dirty="0">
                <a:solidFill>
                  <a:schemeClr val="tx1"/>
                </a:solidFill>
                <a:effectLst/>
                <a:latin typeface="Montserrat" panose="020B0604020202020204" charset="0"/>
              </a:rPr>
              <a:t>Insight-5:</a:t>
            </a:r>
            <a:r>
              <a:rPr lang="en-US" sz="2800" b="0" dirty="0">
                <a:solidFill>
                  <a:srgbClr val="0000FF"/>
                </a:solidFill>
                <a:effectLst/>
                <a:latin typeface="Courier New" panose="02070309020205020404" pitchFamily="49" charset="0"/>
              </a:rPr>
              <a:t> </a:t>
            </a:r>
          </a:p>
          <a:p>
            <a:pPr marL="342900" indent="-342900">
              <a:buFont typeface="Arial" panose="020B0604020202020204" pitchFamily="34" charset="0"/>
              <a:buChar char="•"/>
            </a:pPr>
            <a:r>
              <a:rPr lang="en-US" sz="2000" b="0" dirty="0">
                <a:solidFill>
                  <a:schemeClr val="bg1"/>
                </a:solidFill>
                <a:effectLst/>
                <a:latin typeface="Montserrat" panose="020B0604020202020204" charset="0"/>
              </a:rPr>
              <a:t>This plot depicts the churned people and total number of people in specific area code.</a:t>
            </a:r>
          </a:p>
          <a:p>
            <a:pPr marL="342900" indent="-342900">
              <a:buFont typeface="Arial" panose="020B0604020202020204" pitchFamily="34" charset="0"/>
              <a:buChar char="•"/>
            </a:pPr>
            <a:r>
              <a:rPr lang="en-US" sz="2000" b="0" dirty="0">
                <a:solidFill>
                  <a:schemeClr val="bg1"/>
                </a:solidFill>
                <a:effectLst/>
                <a:latin typeface="Montserrat" panose="020B0604020202020204" charset="0"/>
              </a:rPr>
              <a:t>In area code 415 there are highest number users and</a:t>
            </a:r>
          </a:p>
          <a:p>
            <a:r>
              <a:rPr lang="en-US" sz="2000" b="0" dirty="0">
                <a:solidFill>
                  <a:schemeClr val="bg1"/>
                </a:solidFill>
                <a:effectLst/>
                <a:latin typeface="Montserrat" panose="020B0604020202020204" charset="0"/>
              </a:rPr>
              <a:t>     less number of people who churned.</a:t>
            </a:r>
          </a:p>
          <a:p>
            <a:endParaRPr lang="en-US" sz="2000" b="1" i="0" dirty="0">
              <a:solidFill>
                <a:schemeClr val="tx1"/>
              </a:solidFill>
              <a:effectLst/>
              <a:latin typeface="Montserrat" panose="020B0604020202020204" charset="0"/>
            </a:endParaRPr>
          </a:p>
          <a:p>
            <a:endParaRPr lang="en-GB" sz="2000" dirty="0">
              <a:solidFill>
                <a:schemeClr val="lt1"/>
              </a:solidFill>
              <a:latin typeface="Montserrat"/>
              <a:ea typeface="Montserrat"/>
              <a:cs typeface="Montserrat"/>
              <a:sym typeface="Montserrat"/>
            </a:endParaRPr>
          </a:p>
        </p:txBody>
      </p:sp>
    </p:spTree>
    <p:extLst>
      <p:ext uri="{BB962C8B-B14F-4D97-AF65-F5344CB8AC3E}">
        <p14:creationId xmlns:p14="http://schemas.microsoft.com/office/powerpoint/2010/main" val="460155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TextBox 2">
            <a:extLst>
              <a:ext uri="{FF2B5EF4-FFF2-40B4-BE49-F238E27FC236}">
                <a16:creationId xmlns:a16="http://schemas.microsoft.com/office/drawing/2014/main" id="{BD9B1E52-3308-4162-B5DA-03CD2EFF27AC}"/>
              </a:ext>
            </a:extLst>
          </p:cNvPr>
          <p:cNvSpPr txBox="1"/>
          <p:nvPr/>
        </p:nvSpPr>
        <p:spPr>
          <a:xfrm>
            <a:off x="559982" y="255181"/>
            <a:ext cx="7573926" cy="1384995"/>
          </a:xfrm>
          <a:prstGeom prst="rect">
            <a:avLst/>
          </a:prstGeom>
          <a:noFill/>
        </p:spPr>
        <p:txBody>
          <a:bodyPr wrap="square" rtlCol="0">
            <a:spAutoFit/>
          </a:bodyPr>
          <a:lstStyle/>
          <a:p>
            <a:r>
              <a:rPr lang="en-GB" sz="2400" b="1" dirty="0">
                <a:solidFill>
                  <a:srgbClr val="CC0000"/>
                </a:solidFill>
                <a:latin typeface="Montserrat"/>
                <a:sym typeface="Montserrat"/>
              </a:rPr>
              <a:t>Analysing Data</a:t>
            </a:r>
          </a:p>
          <a:p>
            <a:r>
              <a:rPr lang="en-US" sz="2000" b="1" i="0" dirty="0">
                <a:solidFill>
                  <a:schemeClr val="bg1"/>
                </a:solidFill>
                <a:effectLst/>
                <a:latin typeface="Montserrat" panose="020B0604020202020204" charset="0"/>
              </a:rPr>
              <a:t>3. Analyze the customers who have churned based on area code.</a:t>
            </a:r>
          </a:p>
          <a:p>
            <a:endParaRPr lang="en-GB" sz="2000" dirty="0">
              <a:solidFill>
                <a:schemeClr val="lt1"/>
              </a:solidFill>
              <a:latin typeface="Montserrat"/>
              <a:ea typeface="Montserrat"/>
              <a:cs typeface="Montserrat"/>
              <a:sym typeface="Montserrat"/>
            </a:endParaRPr>
          </a:p>
        </p:txBody>
      </p:sp>
      <p:pic>
        <p:nvPicPr>
          <p:cNvPr id="4" name="Picture 3">
            <a:extLst>
              <a:ext uri="{FF2B5EF4-FFF2-40B4-BE49-F238E27FC236}">
                <a16:creationId xmlns:a16="http://schemas.microsoft.com/office/drawing/2014/main" id="{0FC31615-04CA-4AA1-A9CE-A7A23793E8F2}"/>
              </a:ext>
            </a:extLst>
          </p:cNvPr>
          <p:cNvPicPr>
            <a:picLocks noChangeAspect="1"/>
          </p:cNvPicPr>
          <p:nvPr/>
        </p:nvPicPr>
        <p:blipFill>
          <a:blip r:embed="rId3"/>
          <a:stretch>
            <a:fillRect/>
          </a:stretch>
        </p:blipFill>
        <p:spPr>
          <a:xfrm>
            <a:off x="163032" y="1254267"/>
            <a:ext cx="8980968" cy="3889233"/>
          </a:xfrm>
          <a:prstGeom prst="rect">
            <a:avLst/>
          </a:prstGeom>
        </p:spPr>
      </p:pic>
    </p:spTree>
    <p:extLst>
      <p:ext uri="{BB962C8B-B14F-4D97-AF65-F5344CB8AC3E}">
        <p14:creationId xmlns:p14="http://schemas.microsoft.com/office/powerpoint/2010/main" val="2570677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TextBox 2">
            <a:extLst>
              <a:ext uri="{FF2B5EF4-FFF2-40B4-BE49-F238E27FC236}">
                <a16:creationId xmlns:a16="http://schemas.microsoft.com/office/drawing/2014/main" id="{BD9B1E52-3308-4162-B5DA-03CD2EFF27AC}"/>
              </a:ext>
            </a:extLst>
          </p:cNvPr>
          <p:cNvSpPr txBox="1"/>
          <p:nvPr/>
        </p:nvSpPr>
        <p:spPr>
          <a:xfrm>
            <a:off x="559982" y="255181"/>
            <a:ext cx="7573926" cy="4770537"/>
          </a:xfrm>
          <a:prstGeom prst="rect">
            <a:avLst/>
          </a:prstGeom>
          <a:noFill/>
        </p:spPr>
        <p:txBody>
          <a:bodyPr wrap="square" rtlCol="0">
            <a:spAutoFit/>
          </a:bodyPr>
          <a:lstStyle/>
          <a:p>
            <a:r>
              <a:rPr lang="en-GB" sz="2400" b="1" dirty="0">
                <a:solidFill>
                  <a:srgbClr val="CC0000"/>
                </a:solidFill>
                <a:latin typeface="Montserrat"/>
                <a:sym typeface="Montserrat"/>
              </a:rPr>
              <a:t>Analysing Data</a:t>
            </a:r>
          </a:p>
          <a:p>
            <a:r>
              <a:rPr lang="en-US" sz="2000" b="1" i="0" dirty="0">
                <a:solidFill>
                  <a:schemeClr val="bg1"/>
                </a:solidFill>
                <a:effectLst/>
                <a:latin typeface="Montserrat" panose="020B0604020202020204" charset="0"/>
              </a:rPr>
              <a:t>3. Analyze the customers who have churned based on area code.</a:t>
            </a:r>
          </a:p>
          <a:p>
            <a:endParaRPr lang="en-US" sz="2000" b="1" dirty="0">
              <a:solidFill>
                <a:schemeClr val="bg1"/>
              </a:solidFill>
              <a:latin typeface="Montserrat" panose="020B0604020202020204" charset="0"/>
            </a:endParaRPr>
          </a:p>
          <a:p>
            <a:r>
              <a:rPr lang="en-US" sz="2000" b="1" i="0" dirty="0">
                <a:solidFill>
                  <a:schemeClr val="tx1"/>
                </a:solidFill>
                <a:effectLst/>
                <a:latin typeface="Montserrat" panose="020B0604020202020204" charset="0"/>
              </a:rPr>
              <a:t>Insight-6 :</a:t>
            </a:r>
            <a:endParaRPr lang="en-US" sz="2000" i="0" dirty="0">
              <a:solidFill>
                <a:schemeClr val="bg1"/>
              </a:solidFill>
              <a:latin typeface="Montserrat" panose="020B0604020202020204" charset="0"/>
            </a:endParaRPr>
          </a:p>
          <a:p>
            <a:pPr marL="342900" indent="-342900">
              <a:buFont typeface="Arial" panose="020B0604020202020204" pitchFamily="34" charset="0"/>
              <a:buChar char="•"/>
            </a:pPr>
            <a:r>
              <a:rPr lang="en-US" sz="2000" i="0" dirty="0">
                <a:solidFill>
                  <a:schemeClr val="bg1"/>
                </a:solidFill>
                <a:effectLst/>
                <a:latin typeface="Montserrat" panose="020B0604020202020204" charset="0"/>
              </a:rPr>
              <a:t>From the above two graphs it is clear that area code 415 has more number of users then followed by 510 and 408.</a:t>
            </a:r>
          </a:p>
          <a:p>
            <a:pPr marL="342900" indent="-342900">
              <a:buFont typeface="Arial" panose="020B0604020202020204" pitchFamily="34" charset="0"/>
              <a:buChar char="•"/>
            </a:pPr>
            <a:r>
              <a:rPr lang="en-US" sz="2000" dirty="0">
                <a:solidFill>
                  <a:schemeClr val="bg1"/>
                </a:solidFill>
                <a:latin typeface="Montserrat" panose="020B0604020202020204" charset="0"/>
              </a:rPr>
              <a:t>But More percentage of people who churned are from area code 510 and then followed by 408 and 415.</a:t>
            </a:r>
          </a:p>
          <a:p>
            <a:endParaRPr lang="en-US" sz="2000" dirty="0">
              <a:solidFill>
                <a:schemeClr val="bg1"/>
              </a:solidFill>
              <a:latin typeface="Montserrat" panose="020B0604020202020204" charset="0"/>
            </a:endParaRPr>
          </a:p>
          <a:p>
            <a:r>
              <a:rPr lang="en-US" sz="2000" b="1" i="0" dirty="0">
                <a:solidFill>
                  <a:schemeClr val="tx1"/>
                </a:solidFill>
                <a:effectLst/>
                <a:latin typeface="Montserrat" panose="020B0604020202020204" charset="0"/>
              </a:rPr>
              <a:t>Recommendation-3 :</a:t>
            </a:r>
            <a:r>
              <a:rPr lang="en-US" sz="2000" i="0" dirty="0">
                <a:solidFill>
                  <a:schemeClr val="bg1"/>
                </a:solidFill>
                <a:effectLst/>
                <a:latin typeface="Montserrat" panose="020B0604020202020204" charset="0"/>
              </a:rPr>
              <a:t> The company has to more focus on area codes 408 and 510 and solve problems faced by people so that people do not churn from network.</a:t>
            </a:r>
            <a:endParaRPr lang="en-US" sz="2000" b="1" i="0" dirty="0">
              <a:solidFill>
                <a:schemeClr val="tx1"/>
              </a:solidFill>
              <a:effectLst/>
              <a:latin typeface="Montserrat" panose="020B0604020202020204" charset="0"/>
            </a:endParaRPr>
          </a:p>
          <a:p>
            <a:endParaRPr lang="en-GB" sz="2000" dirty="0">
              <a:solidFill>
                <a:schemeClr val="lt1"/>
              </a:solidFill>
              <a:latin typeface="Montserrat"/>
              <a:ea typeface="Montserrat"/>
              <a:cs typeface="Montserrat"/>
              <a:sym typeface="Montserrat"/>
            </a:endParaRPr>
          </a:p>
        </p:txBody>
      </p:sp>
    </p:spTree>
    <p:extLst>
      <p:ext uri="{BB962C8B-B14F-4D97-AF65-F5344CB8AC3E}">
        <p14:creationId xmlns:p14="http://schemas.microsoft.com/office/powerpoint/2010/main" val="626088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TextBox 2">
            <a:extLst>
              <a:ext uri="{FF2B5EF4-FFF2-40B4-BE49-F238E27FC236}">
                <a16:creationId xmlns:a16="http://schemas.microsoft.com/office/drawing/2014/main" id="{BD9B1E52-3308-4162-B5DA-03CD2EFF27AC}"/>
              </a:ext>
            </a:extLst>
          </p:cNvPr>
          <p:cNvSpPr txBox="1"/>
          <p:nvPr/>
        </p:nvSpPr>
        <p:spPr>
          <a:xfrm>
            <a:off x="559982" y="255181"/>
            <a:ext cx="7573926" cy="2677656"/>
          </a:xfrm>
          <a:prstGeom prst="rect">
            <a:avLst/>
          </a:prstGeom>
          <a:noFill/>
        </p:spPr>
        <p:txBody>
          <a:bodyPr wrap="square" rtlCol="0">
            <a:spAutoFit/>
          </a:bodyPr>
          <a:lstStyle/>
          <a:p>
            <a:r>
              <a:rPr lang="en-GB" sz="2400" b="1" dirty="0">
                <a:solidFill>
                  <a:srgbClr val="CC0000"/>
                </a:solidFill>
                <a:latin typeface="Montserrat"/>
                <a:sym typeface="Montserrat"/>
              </a:rPr>
              <a:t>Challenges</a:t>
            </a:r>
          </a:p>
          <a:p>
            <a:endParaRPr lang="en-US" sz="2000" dirty="0">
              <a:solidFill>
                <a:schemeClr val="bg1"/>
              </a:solidFill>
              <a:latin typeface="Montserrat" panose="020B0604020202020204" charset="0"/>
            </a:endParaRPr>
          </a:p>
          <a:p>
            <a:pPr marL="342900" indent="-342900">
              <a:buFontTx/>
              <a:buChar char="-"/>
            </a:pPr>
            <a:r>
              <a:rPr lang="en-US" sz="2000" i="0" dirty="0">
                <a:solidFill>
                  <a:schemeClr val="bg1"/>
                </a:solidFill>
                <a:effectLst/>
                <a:latin typeface="Montserrat" panose="020B0604020202020204" charset="0"/>
              </a:rPr>
              <a:t>Had to refer various blogs for making the visualization look colorful and easily understandable.</a:t>
            </a:r>
          </a:p>
          <a:p>
            <a:pPr marL="342900" indent="-342900">
              <a:buFontTx/>
              <a:buChar char="-"/>
            </a:pPr>
            <a:r>
              <a:rPr lang="en-US" sz="2000" i="0" dirty="0">
                <a:solidFill>
                  <a:schemeClr val="bg1"/>
                </a:solidFill>
                <a:effectLst/>
                <a:latin typeface="Montserrat" panose="020B0604020202020204" charset="0"/>
              </a:rPr>
              <a:t>Had to go through documentations of various functions for syntax.</a:t>
            </a:r>
          </a:p>
          <a:p>
            <a:pPr marL="342900" indent="-342900">
              <a:buFontTx/>
              <a:buChar char="-"/>
            </a:pPr>
            <a:endParaRPr lang="en-US" sz="2000" i="0" dirty="0">
              <a:solidFill>
                <a:schemeClr val="bg1"/>
              </a:solidFill>
              <a:effectLst/>
              <a:latin typeface="Montserrat" panose="020B0604020202020204" charset="0"/>
            </a:endParaRPr>
          </a:p>
          <a:p>
            <a:endParaRPr lang="en-GB" sz="2400" b="1" dirty="0">
              <a:solidFill>
                <a:srgbClr val="CC0000"/>
              </a:solidFill>
              <a:latin typeface="Montserrat"/>
              <a:ea typeface="Montserrat"/>
              <a:cs typeface="Montserrat"/>
              <a:sym typeface="Montserrat"/>
            </a:endParaRPr>
          </a:p>
        </p:txBody>
      </p:sp>
    </p:spTree>
    <p:extLst>
      <p:ext uri="{BB962C8B-B14F-4D97-AF65-F5344CB8AC3E}">
        <p14:creationId xmlns:p14="http://schemas.microsoft.com/office/powerpoint/2010/main" val="2979329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TextBox 2">
            <a:extLst>
              <a:ext uri="{FF2B5EF4-FFF2-40B4-BE49-F238E27FC236}">
                <a16:creationId xmlns:a16="http://schemas.microsoft.com/office/drawing/2014/main" id="{BD9B1E52-3308-4162-B5DA-03CD2EFF27AC}"/>
              </a:ext>
            </a:extLst>
          </p:cNvPr>
          <p:cNvSpPr txBox="1"/>
          <p:nvPr/>
        </p:nvSpPr>
        <p:spPr>
          <a:xfrm>
            <a:off x="559982" y="255181"/>
            <a:ext cx="7573926" cy="6063198"/>
          </a:xfrm>
          <a:prstGeom prst="rect">
            <a:avLst/>
          </a:prstGeom>
          <a:noFill/>
        </p:spPr>
        <p:txBody>
          <a:bodyPr wrap="square" rtlCol="0">
            <a:spAutoFit/>
          </a:bodyPr>
          <a:lstStyle/>
          <a:p>
            <a:r>
              <a:rPr lang="en-GB" sz="2400" b="1" dirty="0">
                <a:solidFill>
                  <a:srgbClr val="CC0000"/>
                </a:solidFill>
                <a:latin typeface="Montserrat"/>
                <a:sym typeface="Montserrat"/>
              </a:rPr>
              <a:t>Conclusion..</a:t>
            </a:r>
          </a:p>
          <a:p>
            <a:pPr marL="342900" indent="-342900">
              <a:buFontTx/>
              <a:buChar char="-"/>
            </a:pPr>
            <a:r>
              <a:rPr lang="en-US" sz="2000" i="0" dirty="0">
                <a:solidFill>
                  <a:schemeClr val="bg1"/>
                </a:solidFill>
                <a:effectLst/>
                <a:latin typeface="Montserrat" panose="020B0604020202020204" charset="0"/>
              </a:rPr>
              <a:t>People in the states (NJ and TX) are more churning to another company compared with another states. This might be because the people from those areas are facing low network issues.</a:t>
            </a:r>
          </a:p>
          <a:p>
            <a:pPr marL="342900" indent="-342900">
              <a:buFontTx/>
              <a:buChar char="-"/>
            </a:pPr>
            <a:r>
              <a:rPr lang="en-US" sz="2000" i="0" dirty="0">
                <a:solidFill>
                  <a:schemeClr val="bg1"/>
                </a:solidFill>
                <a:effectLst/>
                <a:latin typeface="Montserrat" panose="020B0604020202020204" charset="0"/>
              </a:rPr>
              <a:t>States (AK, HI, IA) have the least number of people who churn. This might be because the people might not be facing any issues.</a:t>
            </a:r>
          </a:p>
          <a:p>
            <a:pPr marL="342900" indent="-342900">
              <a:buFontTx/>
              <a:buChar char="-"/>
            </a:pPr>
            <a:r>
              <a:rPr lang="en-US" sz="2000" dirty="0">
                <a:solidFill>
                  <a:schemeClr val="bg1"/>
                </a:solidFill>
                <a:latin typeface="Montserrat" panose="020B0604020202020204" charset="0"/>
              </a:rPr>
              <a:t> People before churning have made more number of calls to the customer service, may be for complaining regarding an issue. Since the problem was not resolved even after calling many times, they might have churned.</a:t>
            </a:r>
          </a:p>
          <a:p>
            <a:r>
              <a:rPr lang="en-US" sz="2000" b="0" dirty="0">
                <a:solidFill>
                  <a:schemeClr val="bg1"/>
                </a:solidFill>
                <a:effectLst/>
                <a:latin typeface="Montserrat" panose="020B0604020202020204" charset="0"/>
              </a:rPr>
              <a:t>-    In area code 415 there are highest number users and</a:t>
            </a:r>
          </a:p>
          <a:p>
            <a:r>
              <a:rPr lang="en-US" sz="2000" b="0" dirty="0">
                <a:solidFill>
                  <a:schemeClr val="bg1"/>
                </a:solidFill>
                <a:effectLst/>
                <a:latin typeface="Montserrat" panose="020B0604020202020204" charset="0"/>
              </a:rPr>
              <a:t>     less number of people who churned.</a:t>
            </a:r>
          </a:p>
          <a:p>
            <a:pPr marL="342900" indent="-342900">
              <a:buFontTx/>
              <a:buChar char="-"/>
            </a:pPr>
            <a:endParaRPr lang="en-US" sz="2000" i="0" dirty="0">
              <a:solidFill>
                <a:schemeClr val="bg1"/>
              </a:solidFill>
              <a:effectLst/>
              <a:latin typeface="Montserrat" panose="020B0604020202020204" charset="0"/>
            </a:endParaRPr>
          </a:p>
          <a:p>
            <a:pPr marL="342900" indent="-342900">
              <a:buFontTx/>
              <a:buChar char="-"/>
            </a:pPr>
            <a:endParaRPr lang="en-US" sz="2000" i="0" dirty="0">
              <a:solidFill>
                <a:schemeClr val="bg1"/>
              </a:solidFill>
              <a:effectLst/>
              <a:latin typeface="Montserrat" panose="020B0604020202020204" charset="0"/>
            </a:endParaRPr>
          </a:p>
          <a:p>
            <a:pPr marL="342900" indent="-342900">
              <a:buFontTx/>
              <a:buChar char="-"/>
            </a:pPr>
            <a:endParaRPr lang="en-US" sz="2000" i="0" dirty="0">
              <a:solidFill>
                <a:schemeClr val="bg1"/>
              </a:solidFill>
              <a:effectLst/>
              <a:latin typeface="Montserrat" panose="020B0604020202020204" charset="0"/>
            </a:endParaRPr>
          </a:p>
          <a:p>
            <a:endParaRPr lang="en-GB" sz="2400" b="1" dirty="0">
              <a:solidFill>
                <a:srgbClr val="CC0000"/>
              </a:solidFill>
              <a:latin typeface="Montserrat"/>
              <a:ea typeface="Montserrat"/>
              <a:cs typeface="Montserrat"/>
              <a:sym typeface="Montserrat"/>
            </a:endParaRPr>
          </a:p>
        </p:txBody>
      </p:sp>
    </p:spTree>
    <p:extLst>
      <p:ext uri="{BB962C8B-B14F-4D97-AF65-F5344CB8AC3E}">
        <p14:creationId xmlns:p14="http://schemas.microsoft.com/office/powerpoint/2010/main" val="397385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TextBox 2">
            <a:extLst>
              <a:ext uri="{FF2B5EF4-FFF2-40B4-BE49-F238E27FC236}">
                <a16:creationId xmlns:a16="http://schemas.microsoft.com/office/drawing/2014/main" id="{BD9B1E52-3308-4162-B5DA-03CD2EFF27AC}"/>
              </a:ext>
            </a:extLst>
          </p:cNvPr>
          <p:cNvSpPr txBox="1"/>
          <p:nvPr/>
        </p:nvSpPr>
        <p:spPr>
          <a:xfrm>
            <a:off x="559982" y="255181"/>
            <a:ext cx="7573926" cy="2985433"/>
          </a:xfrm>
          <a:prstGeom prst="rect">
            <a:avLst/>
          </a:prstGeom>
          <a:noFill/>
        </p:spPr>
        <p:txBody>
          <a:bodyPr wrap="square" rtlCol="0">
            <a:spAutoFit/>
          </a:bodyPr>
          <a:lstStyle/>
          <a:p>
            <a:r>
              <a:rPr lang="en-GB" sz="2400" b="1" dirty="0">
                <a:solidFill>
                  <a:srgbClr val="CC0000"/>
                </a:solidFill>
                <a:latin typeface="Montserrat"/>
                <a:sym typeface="Montserrat"/>
              </a:rPr>
              <a:t>Conclusion..</a:t>
            </a:r>
          </a:p>
          <a:p>
            <a:endParaRPr lang="en-US" sz="2000" dirty="0">
              <a:solidFill>
                <a:schemeClr val="bg1"/>
              </a:solidFill>
              <a:latin typeface="Montserrat" panose="020B0604020202020204" charset="0"/>
            </a:endParaRPr>
          </a:p>
          <a:p>
            <a:pPr marL="342900" indent="-342900">
              <a:buFont typeface="Arial" panose="020B0604020202020204" pitchFamily="34" charset="0"/>
              <a:buChar char="•"/>
            </a:pPr>
            <a:r>
              <a:rPr lang="en-US" sz="2000" i="0" dirty="0">
                <a:solidFill>
                  <a:schemeClr val="bg1"/>
                </a:solidFill>
                <a:effectLst/>
                <a:latin typeface="Montserrat" panose="020B0604020202020204" charset="0"/>
              </a:rPr>
              <a:t>The area code 415 has more number of users then followed by 510 and 408.</a:t>
            </a:r>
          </a:p>
          <a:p>
            <a:pPr marL="342900" indent="-342900">
              <a:buFont typeface="Arial" panose="020B0604020202020204" pitchFamily="34" charset="0"/>
              <a:buChar char="•"/>
            </a:pPr>
            <a:r>
              <a:rPr lang="en-US" sz="2000" dirty="0">
                <a:solidFill>
                  <a:schemeClr val="bg1"/>
                </a:solidFill>
                <a:latin typeface="Montserrat" panose="020B0604020202020204" charset="0"/>
              </a:rPr>
              <a:t>But More percentage of people who churned are from area code 510 and then followed by 408 and 415.</a:t>
            </a:r>
          </a:p>
          <a:p>
            <a:pPr marL="342900" indent="-342900">
              <a:buFontTx/>
              <a:buChar char="-"/>
            </a:pPr>
            <a:endParaRPr lang="en-US" sz="2000" i="0" dirty="0">
              <a:solidFill>
                <a:schemeClr val="bg1"/>
              </a:solidFill>
              <a:effectLst/>
              <a:latin typeface="Montserrat" panose="020B0604020202020204" charset="0"/>
            </a:endParaRPr>
          </a:p>
          <a:p>
            <a:pPr marL="342900" indent="-342900">
              <a:buFontTx/>
              <a:buChar char="-"/>
            </a:pPr>
            <a:endParaRPr lang="en-US" sz="2000" i="0" dirty="0">
              <a:solidFill>
                <a:schemeClr val="bg1"/>
              </a:solidFill>
              <a:effectLst/>
              <a:latin typeface="Montserrat" panose="020B0604020202020204" charset="0"/>
            </a:endParaRPr>
          </a:p>
          <a:p>
            <a:endParaRPr lang="en-GB" sz="2400" b="1" dirty="0">
              <a:solidFill>
                <a:srgbClr val="CC0000"/>
              </a:solidFill>
              <a:latin typeface="Montserrat"/>
              <a:ea typeface="Montserrat"/>
              <a:cs typeface="Montserrat"/>
              <a:sym typeface="Montserrat"/>
            </a:endParaRPr>
          </a:p>
        </p:txBody>
      </p:sp>
    </p:spTree>
    <p:extLst>
      <p:ext uri="{BB962C8B-B14F-4D97-AF65-F5344CB8AC3E}">
        <p14:creationId xmlns:p14="http://schemas.microsoft.com/office/powerpoint/2010/main" val="196760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36FE0797-A567-42FE-AD1E-2B8628C860C5}"/>
              </a:ext>
            </a:extLst>
          </p:cNvPr>
          <p:cNvSpPr txBox="1"/>
          <p:nvPr/>
        </p:nvSpPr>
        <p:spPr>
          <a:xfrm>
            <a:off x="719469" y="772633"/>
            <a:ext cx="7705061" cy="3293209"/>
          </a:xfrm>
          <a:prstGeom prst="rect">
            <a:avLst/>
          </a:prstGeom>
          <a:noFill/>
        </p:spPr>
        <p:txBody>
          <a:bodyPr wrap="square" rtlCol="0">
            <a:spAutoFit/>
          </a:bodyPr>
          <a:lstStyle/>
          <a:p>
            <a:r>
              <a:rPr lang="en-GB" sz="2400" b="1" dirty="0">
                <a:solidFill>
                  <a:srgbClr val="CC0000"/>
                </a:solidFill>
                <a:latin typeface="Montserrat"/>
                <a:sym typeface="Montserrat"/>
              </a:rPr>
              <a:t>Problem Statement</a:t>
            </a:r>
          </a:p>
          <a:p>
            <a:endParaRPr lang="en-GB" sz="2400" b="1" dirty="0">
              <a:solidFill>
                <a:srgbClr val="CC0000"/>
              </a:solidFill>
              <a:latin typeface="Montserrat"/>
              <a:sym typeface="Montserrat"/>
            </a:endParaRPr>
          </a:p>
          <a:p>
            <a:pPr marL="342900" indent="-342900">
              <a:buFontTx/>
              <a:buChar char="-"/>
            </a:pPr>
            <a:r>
              <a:rPr lang="en-US" sz="2000" b="0" i="0" dirty="0">
                <a:solidFill>
                  <a:schemeClr val="bg1"/>
                </a:solidFill>
                <a:effectLst/>
                <a:latin typeface="Montserrat" panose="020B0604020202020204" charset="0"/>
              </a:rPr>
              <a:t>With the rapid development of telecommunication industry, the service providers are inclined more towards expansion of the subscriber base. To meet the need of surviving in the competitive environment, the retention of existing customers has become a huge challenge. In the survey done in the Telecom industry, it is stated that the cost of acquiring a new customer is far more that retaining the existing one.</a:t>
            </a:r>
            <a:endParaRPr lang="en-IN" sz="2000" dirty="0">
              <a:solidFill>
                <a:schemeClr val="bg1"/>
              </a:solidFill>
            </a:endParaRPr>
          </a:p>
        </p:txBody>
      </p:sp>
    </p:spTree>
    <p:extLst>
      <p:ext uri="{BB962C8B-B14F-4D97-AF65-F5344CB8AC3E}">
        <p14:creationId xmlns:p14="http://schemas.microsoft.com/office/powerpoint/2010/main" val="3673293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36FE0797-A567-42FE-AD1E-2B8628C860C5}"/>
              </a:ext>
            </a:extLst>
          </p:cNvPr>
          <p:cNvSpPr txBox="1"/>
          <p:nvPr/>
        </p:nvSpPr>
        <p:spPr>
          <a:xfrm>
            <a:off x="574158" y="297712"/>
            <a:ext cx="7765311" cy="4216539"/>
          </a:xfrm>
          <a:prstGeom prst="rect">
            <a:avLst/>
          </a:prstGeom>
          <a:noFill/>
        </p:spPr>
        <p:txBody>
          <a:bodyPr wrap="square" rtlCol="0">
            <a:spAutoFit/>
          </a:bodyPr>
          <a:lstStyle/>
          <a:p>
            <a:r>
              <a:rPr lang="en-GB" sz="2400" b="1" dirty="0">
                <a:solidFill>
                  <a:srgbClr val="CC0000"/>
                </a:solidFill>
                <a:latin typeface="Montserrat"/>
                <a:sym typeface="Montserrat"/>
              </a:rPr>
              <a:t>Problem Statement</a:t>
            </a:r>
          </a:p>
          <a:p>
            <a:r>
              <a:rPr lang="en-GB" sz="2000" b="1" dirty="0">
                <a:solidFill>
                  <a:schemeClr val="bg1"/>
                </a:solidFill>
                <a:latin typeface="Montserrat"/>
                <a:sym typeface="Montserrat"/>
              </a:rPr>
              <a:t>Objective :</a:t>
            </a:r>
            <a:endParaRPr lang="en-GB" sz="2400" b="1" dirty="0">
              <a:solidFill>
                <a:srgbClr val="CC0000"/>
              </a:solidFill>
              <a:latin typeface="Montserrat"/>
              <a:sym typeface="Montserrat"/>
            </a:endParaRPr>
          </a:p>
          <a:p>
            <a:pPr marL="342900" indent="-342900">
              <a:buFontTx/>
              <a:buChar char="-"/>
            </a:pPr>
            <a:r>
              <a:rPr lang="en-GB" sz="2000" dirty="0">
                <a:solidFill>
                  <a:schemeClr val="lt1"/>
                </a:solidFill>
                <a:effectLst/>
                <a:latin typeface="Montserrat"/>
                <a:sym typeface="Montserrat"/>
              </a:rPr>
              <a:t>Orange S.</a:t>
            </a:r>
            <a:r>
              <a:rPr lang="en-GB" sz="2000" dirty="0">
                <a:solidFill>
                  <a:schemeClr val="lt1"/>
                </a:solidFill>
                <a:latin typeface="Montserrat"/>
                <a:sym typeface="Montserrat"/>
              </a:rPr>
              <a:t>A., formerly France Telecom S.A, is a French multi national telecommunications corporation.</a:t>
            </a:r>
            <a:r>
              <a:rPr lang="en-GB" sz="2000" b="1" dirty="0">
                <a:solidFill>
                  <a:schemeClr val="lt1"/>
                </a:solidFill>
                <a:latin typeface="Montserrat"/>
                <a:sym typeface="Montserrat"/>
              </a:rPr>
              <a:t> </a:t>
            </a:r>
            <a:r>
              <a:rPr lang="en-GB" sz="2000" dirty="0">
                <a:solidFill>
                  <a:schemeClr val="lt1"/>
                </a:solidFill>
                <a:latin typeface="Montserrat"/>
                <a:sym typeface="Montserrat"/>
              </a:rPr>
              <a:t>We are given with the Orange Telecom’s churn Dataset, consists of cleaned customer activity data(features), along with a churn label specifying whether a customer cancelled the subscription or not. The idea of this project is to identify why users are churning to another Telecom service and recommend the measures to be taken to stop user churn. In order to complete this task I will initially proceed with knowing about features in the data set and then analysing and exploring the dataset.</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TextBox 2">
            <a:extLst>
              <a:ext uri="{FF2B5EF4-FFF2-40B4-BE49-F238E27FC236}">
                <a16:creationId xmlns:a16="http://schemas.microsoft.com/office/drawing/2014/main" id="{BD9B1E52-3308-4162-B5DA-03CD2EFF27AC}"/>
              </a:ext>
            </a:extLst>
          </p:cNvPr>
          <p:cNvSpPr txBox="1"/>
          <p:nvPr/>
        </p:nvSpPr>
        <p:spPr>
          <a:xfrm>
            <a:off x="804530" y="744279"/>
            <a:ext cx="7534940" cy="5016758"/>
          </a:xfrm>
          <a:prstGeom prst="rect">
            <a:avLst/>
          </a:prstGeom>
          <a:noFill/>
        </p:spPr>
        <p:txBody>
          <a:bodyPr wrap="square" rtlCol="0">
            <a:spAutoFit/>
          </a:bodyPr>
          <a:lstStyle/>
          <a:p>
            <a:r>
              <a:rPr lang="en-GB" sz="2400" b="1" dirty="0">
                <a:solidFill>
                  <a:srgbClr val="CC0000"/>
                </a:solidFill>
                <a:latin typeface="Montserrat"/>
                <a:sym typeface="Montserrat"/>
              </a:rPr>
              <a:t>Data Summary…</a:t>
            </a:r>
            <a:endParaRPr lang="en-US" sz="2400" b="1" dirty="0">
              <a:solidFill>
                <a:srgbClr val="FF0000"/>
              </a:solidFill>
              <a:latin typeface="Montserrat" panose="020B0604020202020204" charset="0"/>
            </a:endParaRPr>
          </a:p>
          <a:p>
            <a:endParaRPr lang="en-US" sz="1600" b="1" dirty="0">
              <a:solidFill>
                <a:srgbClr val="FF0000"/>
              </a:solidFill>
              <a:latin typeface="Montserrat" panose="020B0604020202020204" charset="0"/>
            </a:endParaRPr>
          </a:p>
          <a:p>
            <a:endParaRPr lang="en-US" sz="1600" b="1" dirty="0">
              <a:solidFill>
                <a:srgbClr val="FF0000"/>
              </a:solidFill>
              <a:latin typeface="Montserrat" panose="020B0604020202020204" charset="0"/>
            </a:endParaRPr>
          </a:p>
          <a:p>
            <a:r>
              <a:rPr lang="en-GB" sz="2000" dirty="0">
                <a:solidFill>
                  <a:schemeClr val="lt1"/>
                </a:solidFill>
                <a:latin typeface="Montserrat"/>
                <a:ea typeface="Montserrat"/>
                <a:cs typeface="Montserrat"/>
                <a:sym typeface="Montserrat"/>
              </a:rPr>
              <a:t>- There are a total of 20 columns and 3333 rows in our data set. Out of 20 columns/features 19 are independent variables and ‘Churn’ is the only dependent variable. So lets get to know about the features in data set</a:t>
            </a:r>
          </a:p>
          <a:p>
            <a:r>
              <a:rPr lang="en-GB" sz="2000" dirty="0">
                <a:solidFill>
                  <a:srgbClr val="CC0000"/>
                </a:solidFill>
                <a:latin typeface="Montserrat"/>
                <a:sym typeface="Montserrat"/>
              </a:rPr>
              <a:t>State:</a:t>
            </a:r>
            <a:r>
              <a:rPr lang="en-GB" sz="2800" b="1" dirty="0">
                <a:solidFill>
                  <a:srgbClr val="CC0000"/>
                </a:solidFill>
                <a:latin typeface="Montserrat"/>
                <a:sym typeface="Montserrat"/>
              </a:rPr>
              <a:t> </a:t>
            </a:r>
            <a:r>
              <a:rPr lang="en-GB" sz="2000" dirty="0">
                <a:solidFill>
                  <a:schemeClr val="lt1"/>
                </a:solidFill>
                <a:latin typeface="Montserrat"/>
                <a:ea typeface="Montserrat"/>
                <a:cs typeface="Montserrat"/>
                <a:sym typeface="Montserrat"/>
              </a:rPr>
              <a:t>This depicts us to which State a user belong to.</a:t>
            </a:r>
          </a:p>
          <a:p>
            <a:r>
              <a:rPr lang="en-GB" sz="2000" dirty="0">
                <a:solidFill>
                  <a:srgbClr val="CC0000"/>
                </a:solidFill>
                <a:latin typeface="Montserrat"/>
                <a:sym typeface="Montserrat"/>
              </a:rPr>
              <a:t>Account length:</a:t>
            </a:r>
            <a:r>
              <a:rPr lang="en-GB" sz="2800" dirty="0">
                <a:solidFill>
                  <a:schemeClr val="lt1"/>
                </a:solidFill>
                <a:latin typeface="Montserrat"/>
                <a:sym typeface="Montserrat"/>
              </a:rPr>
              <a:t> </a:t>
            </a:r>
            <a:r>
              <a:rPr lang="en-GB" sz="2000" dirty="0">
                <a:solidFill>
                  <a:schemeClr val="lt1"/>
                </a:solidFill>
                <a:latin typeface="Montserrat"/>
                <a:ea typeface="Montserrat"/>
                <a:cs typeface="Montserrat"/>
                <a:sym typeface="Montserrat"/>
              </a:rPr>
              <a:t>This might depict us the validity period chosen by the users.</a:t>
            </a:r>
          </a:p>
          <a:p>
            <a:r>
              <a:rPr lang="en-GB" sz="2000" dirty="0">
                <a:solidFill>
                  <a:srgbClr val="CC0000"/>
                </a:solidFill>
                <a:latin typeface="Montserrat"/>
                <a:sym typeface="Montserrat"/>
              </a:rPr>
              <a:t>Area code:</a:t>
            </a:r>
            <a:r>
              <a:rPr lang="en-GB" sz="2000" dirty="0">
                <a:solidFill>
                  <a:schemeClr val="lt1"/>
                </a:solidFill>
                <a:latin typeface="Montserrat"/>
                <a:sym typeface="Montserrat"/>
              </a:rPr>
              <a:t> This depicts to which area the user belongs to.</a:t>
            </a:r>
          </a:p>
          <a:p>
            <a:r>
              <a:rPr lang="en-GB" sz="2000" dirty="0">
                <a:solidFill>
                  <a:srgbClr val="CC0000"/>
                </a:solidFill>
                <a:latin typeface="Montserrat"/>
                <a:sym typeface="Montserrat"/>
              </a:rPr>
              <a:t>International Plan:</a:t>
            </a:r>
            <a:r>
              <a:rPr lang="en-US" sz="2800" b="0" i="0" dirty="0">
                <a:solidFill>
                  <a:srgbClr val="212121"/>
                </a:solidFill>
                <a:effectLst/>
                <a:latin typeface="Roboto" panose="02000000000000000000" pitchFamily="2" charset="0"/>
              </a:rPr>
              <a:t> </a:t>
            </a:r>
            <a:r>
              <a:rPr lang="en-GB" sz="2000" b="0" i="0" dirty="0">
                <a:solidFill>
                  <a:schemeClr val="lt1"/>
                </a:solidFill>
                <a:effectLst/>
                <a:latin typeface="Montserrat"/>
                <a:sym typeface="Montserrat"/>
              </a:rPr>
              <a:t>T</a:t>
            </a:r>
            <a:r>
              <a:rPr lang="en-GB" sz="2000" dirty="0">
                <a:solidFill>
                  <a:schemeClr val="lt1"/>
                </a:solidFill>
                <a:latin typeface="Montserrat"/>
                <a:sym typeface="Montserrat"/>
              </a:rPr>
              <a:t>his depicts whether the user has chosen for international plan or not(either Yes or NO).</a:t>
            </a:r>
            <a:endParaRPr lang="en-US" sz="2000" b="0" i="0" dirty="0">
              <a:solidFill>
                <a:srgbClr val="212121"/>
              </a:solidFill>
              <a:effectLst/>
              <a:latin typeface="Roboto" panose="02000000000000000000" pitchFamily="2" charset="0"/>
            </a:endParaRPr>
          </a:p>
          <a:p>
            <a:endParaRPr lang="en-US" sz="2000" b="0" i="0" dirty="0">
              <a:solidFill>
                <a:srgbClr val="212121"/>
              </a:solidFill>
              <a:effectLst/>
              <a:latin typeface="Roboto" panose="02000000000000000000" pitchFamily="2" charset="0"/>
            </a:endParaRPr>
          </a:p>
          <a:p>
            <a:endParaRPr lang="en-GB" sz="2000" dirty="0">
              <a:solidFill>
                <a:schemeClr val="lt1"/>
              </a:solidFill>
              <a:latin typeface="Montserrat"/>
              <a:ea typeface="Montserrat"/>
              <a:cs typeface="Montserrat"/>
              <a:sym typeface="Montserrat"/>
            </a:endParaRPr>
          </a:p>
        </p:txBody>
      </p:sp>
    </p:spTree>
    <p:extLst>
      <p:ext uri="{BB962C8B-B14F-4D97-AF65-F5344CB8AC3E}">
        <p14:creationId xmlns:p14="http://schemas.microsoft.com/office/powerpoint/2010/main" val="153469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TextBox 2">
            <a:extLst>
              <a:ext uri="{FF2B5EF4-FFF2-40B4-BE49-F238E27FC236}">
                <a16:creationId xmlns:a16="http://schemas.microsoft.com/office/drawing/2014/main" id="{BD9B1E52-3308-4162-B5DA-03CD2EFF27AC}"/>
              </a:ext>
            </a:extLst>
          </p:cNvPr>
          <p:cNvSpPr txBox="1"/>
          <p:nvPr/>
        </p:nvSpPr>
        <p:spPr>
          <a:xfrm>
            <a:off x="804530" y="744279"/>
            <a:ext cx="7534940" cy="5324535"/>
          </a:xfrm>
          <a:prstGeom prst="rect">
            <a:avLst/>
          </a:prstGeom>
          <a:noFill/>
        </p:spPr>
        <p:txBody>
          <a:bodyPr wrap="square" rtlCol="0">
            <a:spAutoFit/>
          </a:bodyPr>
          <a:lstStyle/>
          <a:p>
            <a:r>
              <a:rPr lang="en-GB" sz="2400" b="1" dirty="0">
                <a:solidFill>
                  <a:srgbClr val="CC0000"/>
                </a:solidFill>
                <a:latin typeface="Montserrat"/>
                <a:sym typeface="Montserrat"/>
              </a:rPr>
              <a:t>Data Summary…</a:t>
            </a:r>
            <a:endParaRPr lang="en-US" sz="1600" b="1" dirty="0">
              <a:solidFill>
                <a:srgbClr val="FF0000"/>
              </a:solidFill>
              <a:latin typeface="Montserrat" panose="020B0604020202020204" charset="0"/>
            </a:endParaRPr>
          </a:p>
          <a:p>
            <a:r>
              <a:rPr lang="en-GB" sz="2000" dirty="0">
                <a:solidFill>
                  <a:srgbClr val="CC0000"/>
                </a:solidFill>
                <a:latin typeface="Montserrat"/>
                <a:sym typeface="Montserrat"/>
              </a:rPr>
              <a:t>Voice mail plan:</a:t>
            </a:r>
            <a:r>
              <a:rPr lang="en-GB" sz="2800" b="1" dirty="0">
                <a:solidFill>
                  <a:srgbClr val="CC0000"/>
                </a:solidFill>
                <a:latin typeface="Montserrat"/>
                <a:sym typeface="Montserrat"/>
              </a:rPr>
              <a:t> </a:t>
            </a:r>
            <a:r>
              <a:rPr lang="en-GB" sz="2000" dirty="0">
                <a:solidFill>
                  <a:schemeClr val="lt1"/>
                </a:solidFill>
                <a:latin typeface="Montserrat"/>
                <a:ea typeface="Montserrat"/>
                <a:cs typeface="Montserrat"/>
                <a:sym typeface="Montserrat"/>
              </a:rPr>
              <a:t>This depicts us whether the user has chosen for voice mail plan or not (either Yes or No).</a:t>
            </a:r>
          </a:p>
          <a:p>
            <a:endParaRPr lang="en-GB" sz="2000" dirty="0">
              <a:solidFill>
                <a:srgbClr val="CC0000"/>
              </a:solidFill>
              <a:latin typeface="Montserrat"/>
              <a:sym typeface="Montserrat"/>
            </a:endParaRPr>
          </a:p>
          <a:p>
            <a:r>
              <a:rPr lang="en-GB" sz="2000" dirty="0">
                <a:solidFill>
                  <a:srgbClr val="CC0000"/>
                </a:solidFill>
                <a:latin typeface="Montserrat"/>
                <a:sym typeface="Montserrat"/>
              </a:rPr>
              <a:t>Number vmail messages: </a:t>
            </a:r>
            <a:r>
              <a:rPr lang="en-GB" sz="2000" dirty="0">
                <a:solidFill>
                  <a:schemeClr val="lt1"/>
                </a:solidFill>
                <a:latin typeface="Montserrat"/>
                <a:ea typeface="Montserrat"/>
                <a:cs typeface="Montserrat"/>
                <a:sym typeface="Montserrat"/>
              </a:rPr>
              <a:t>This depict us the total number of voice mail messages sent or received by user.</a:t>
            </a:r>
          </a:p>
          <a:p>
            <a:endParaRPr lang="en-GB" sz="2000" dirty="0">
              <a:solidFill>
                <a:schemeClr val="lt1"/>
              </a:solidFill>
              <a:latin typeface="Montserrat"/>
              <a:ea typeface="Montserrat"/>
              <a:cs typeface="Montserrat"/>
              <a:sym typeface="Montserrat"/>
            </a:endParaRPr>
          </a:p>
          <a:p>
            <a:r>
              <a:rPr lang="en-GB" sz="2000" dirty="0">
                <a:solidFill>
                  <a:srgbClr val="CC0000"/>
                </a:solidFill>
                <a:latin typeface="Montserrat"/>
                <a:sym typeface="Montserrat"/>
              </a:rPr>
              <a:t>Total Day minutes:</a:t>
            </a:r>
            <a:r>
              <a:rPr lang="en-GB" sz="2000" dirty="0">
                <a:solidFill>
                  <a:schemeClr val="lt1"/>
                </a:solidFill>
                <a:latin typeface="Montserrat"/>
                <a:sym typeface="Montserrat"/>
              </a:rPr>
              <a:t> This depicts us the total number of day minutes the user have called to others through our service.</a:t>
            </a:r>
          </a:p>
          <a:p>
            <a:r>
              <a:rPr lang="en-GB" sz="2000" dirty="0">
                <a:solidFill>
                  <a:srgbClr val="CC0000"/>
                </a:solidFill>
                <a:latin typeface="Montserrat"/>
                <a:sym typeface="Montserrat"/>
              </a:rPr>
              <a:t>Total Day calls:</a:t>
            </a:r>
            <a:r>
              <a:rPr lang="en-US" sz="2800" b="0" i="0" dirty="0">
                <a:solidFill>
                  <a:srgbClr val="212121"/>
                </a:solidFill>
                <a:effectLst/>
                <a:latin typeface="Roboto" panose="02000000000000000000" pitchFamily="2" charset="0"/>
              </a:rPr>
              <a:t> </a:t>
            </a:r>
            <a:r>
              <a:rPr lang="en-GB" sz="2000" b="0" i="0" dirty="0">
                <a:solidFill>
                  <a:schemeClr val="lt1"/>
                </a:solidFill>
                <a:effectLst/>
                <a:latin typeface="Montserrat"/>
                <a:sym typeface="Montserrat"/>
              </a:rPr>
              <a:t>T</a:t>
            </a:r>
            <a:r>
              <a:rPr lang="en-GB" sz="2000" dirty="0">
                <a:solidFill>
                  <a:schemeClr val="lt1"/>
                </a:solidFill>
                <a:latin typeface="Montserrat"/>
                <a:sym typeface="Montserrat"/>
              </a:rPr>
              <a:t>his depicts us the total number of day calls	 the user have called to others through our service.</a:t>
            </a:r>
          </a:p>
          <a:p>
            <a:endParaRPr lang="en-US" sz="2000" b="0" i="0" dirty="0">
              <a:solidFill>
                <a:srgbClr val="212121"/>
              </a:solidFill>
              <a:effectLst/>
              <a:latin typeface="Roboto" panose="02000000000000000000" pitchFamily="2" charset="0"/>
            </a:endParaRPr>
          </a:p>
          <a:p>
            <a:endParaRPr lang="en-US" sz="2000" b="0" i="0" dirty="0">
              <a:solidFill>
                <a:srgbClr val="212121"/>
              </a:solidFill>
              <a:effectLst/>
              <a:latin typeface="Roboto" panose="02000000000000000000" pitchFamily="2" charset="0"/>
            </a:endParaRPr>
          </a:p>
          <a:p>
            <a:endParaRPr lang="en-GB" sz="2000" dirty="0">
              <a:solidFill>
                <a:schemeClr val="lt1"/>
              </a:solidFill>
              <a:latin typeface="Montserrat"/>
              <a:ea typeface="Montserrat"/>
              <a:cs typeface="Montserrat"/>
              <a:sym typeface="Montserrat"/>
            </a:endParaRPr>
          </a:p>
        </p:txBody>
      </p:sp>
    </p:spTree>
    <p:extLst>
      <p:ext uri="{BB962C8B-B14F-4D97-AF65-F5344CB8AC3E}">
        <p14:creationId xmlns:p14="http://schemas.microsoft.com/office/powerpoint/2010/main" val="3014726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TextBox 2">
            <a:extLst>
              <a:ext uri="{FF2B5EF4-FFF2-40B4-BE49-F238E27FC236}">
                <a16:creationId xmlns:a16="http://schemas.microsoft.com/office/drawing/2014/main" id="{BD9B1E52-3308-4162-B5DA-03CD2EFF27AC}"/>
              </a:ext>
            </a:extLst>
          </p:cNvPr>
          <p:cNvSpPr txBox="1"/>
          <p:nvPr/>
        </p:nvSpPr>
        <p:spPr>
          <a:xfrm>
            <a:off x="804530" y="744279"/>
            <a:ext cx="7534940" cy="5386090"/>
          </a:xfrm>
          <a:prstGeom prst="rect">
            <a:avLst/>
          </a:prstGeom>
          <a:noFill/>
        </p:spPr>
        <p:txBody>
          <a:bodyPr wrap="square" rtlCol="0">
            <a:spAutoFit/>
          </a:bodyPr>
          <a:lstStyle/>
          <a:p>
            <a:r>
              <a:rPr lang="en-GB" sz="2400" b="1" dirty="0">
                <a:solidFill>
                  <a:srgbClr val="CC0000"/>
                </a:solidFill>
                <a:latin typeface="Montserrat"/>
                <a:sym typeface="Montserrat"/>
              </a:rPr>
              <a:t>Data Summary…</a:t>
            </a:r>
            <a:endParaRPr lang="en-US" sz="1600" b="1" dirty="0">
              <a:solidFill>
                <a:srgbClr val="FF0000"/>
              </a:solidFill>
              <a:latin typeface="Montserrat" panose="020B0604020202020204" charset="0"/>
            </a:endParaRPr>
          </a:p>
          <a:p>
            <a:r>
              <a:rPr lang="en-GB" sz="2000" dirty="0">
                <a:solidFill>
                  <a:srgbClr val="CC0000"/>
                </a:solidFill>
                <a:latin typeface="Montserrat"/>
                <a:sym typeface="Montserrat"/>
              </a:rPr>
              <a:t>Total Day charge: </a:t>
            </a:r>
            <a:r>
              <a:rPr lang="en-GB" sz="2000" dirty="0">
                <a:solidFill>
                  <a:schemeClr val="lt1"/>
                </a:solidFill>
                <a:latin typeface="Montserrat"/>
                <a:ea typeface="Montserrat"/>
                <a:cs typeface="Montserrat"/>
                <a:sym typeface="Montserrat"/>
              </a:rPr>
              <a:t>It is the bill for which the user has to pay for day calls</a:t>
            </a:r>
          </a:p>
          <a:p>
            <a:endParaRPr lang="en-GB" sz="2000" dirty="0">
              <a:solidFill>
                <a:schemeClr val="lt1"/>
              </a:solidFill>
              <a:latin typeface="Montserrat"/>
              <a:sym typeface="Montserrat"/>
            </a:endParaRPr>
          </a:p>
          <a:p>
            <a:r>
              <a:rPr lang="en-GB" sz="2000" dirty="0">
                <a:solidFill>
                  <a:srgbClr val="CC0000"/>
                </a:solidFill>
                <a:latin typeface="Montserrat"/>
                <a:sym typeface="Montserrat"/>
              </a:rPr>
              <a:t>Total eve minutes: </a:t>
            </a:r>
            <a:r>
              <a:rPr lang="en-GB" sz="2000" dirty="0">
                <a:solidFill>
                  <a:schemeClr val="lt1"/>
                </a:solidFill>
                <a:latin typeface="Montserrat"/>
                <a:sym typeface="Montserrat"/>
              </a:rPr>
              <a:t>This depicts us the total number of evening minutes the user have called to others through our service.</a:t>
            </a:r>
          </a:p>
          <a:p>
            <a:endParaRPr lang="en-GB" sz="2000" dirty="0">
              <a:solidFill>
                <a:schemeClr val="lt1"/>
              </a:solidFill>
              <a:latin typeface="Montserrat"/>
              <a:ea typeface="Montserrat"/>
              <a:cs typeface="Montserrat"/>
              <a:sym typeface="Montserrat"/>
            </a:endParaRPr>
          </a:p>
          <a:p>
            <a:r>
              <a:rPr lang="en-GB" sz="2000" dirty="0">
                <a:solidFill>
                  <a:srgbClr val="CC0000"/>
                </a:solidFill>
                <a:latin typeface="Montserrat"/>
                <a:sym typeface="Montserrat"/>
              </a:rPr>
              <a:t>Total eve calls: </a:t>
            </a:r>
            <a:r>
              <a:rPr lang="en-GB" sz="2000" b="0" i="0" dirty="0">
                <a:solidFill>
                  <a:schemeClr val="lt1"/>
                </a:solidFill>
                <a:effectLst/>
                <a:latin typeface="Montserrat"/>
                <a:sym typeface="Montserrat"/>
              </a:rPr>
              <a:t>T</a:t>
            </a:r>
            <a:r>
              <a:rPr lang="en-GB" sz="2000" dirty="0">
                <a:solidFill>
                  <a:schemeClr val="lt1"/>
                </a:solidFill>
                <a:latin typeface="Montserrat"/>
                <a:sym typeface="Montserrat"/>
              </a:rPr>
              <a:t>his depicts us the total number of evening calls the user have called to others through our service.</a:t>
            </a:r>
          </a:p>
          <a:p>
            <a:endParaRPr lang="en-GB" sz="2000" dirty="0">
              <a:solidFill>
                <a:schemeClr val="lt1"/>
              </a:solidFill>
              <a:latin typeface="Montserrat"/>
              <a:sym typeface="Montserrat"/>
            </a:endParaRPr>
          </a:p>
          <a:p>
            <a:r>
              <a:rPr lang="en-GB" sz="2000" dirty="0">
                <a:solidFill>
                  <a:srgbClr val="CC0000"/>
                </a:solidFill>
                <a:latin typeface="Montserrat"/>
                <a:sym typeface="Montserrat"/>
              </a:rPr>
              <a:t>Total eve charge:</a:t>
            </a:r>
            <a:r>
              <a:rPr lang="en-GB" sz="2000" dirty="0">
                <a:solidFill>
                  <a:schemeClr val="lt1"/>
                </a:solidFill>
                <a:latin typeface="Montserrat"/>
                <a:ea typeface="Montserrat"/>
                <a:cs typeface="Montserrat"/>
                <a:sym typeface="Montserrat"/>
              </a:rPr>
              <a:t> It is the bill for which the user has to pay for evening calls.</a:t>
            </a:r>
            <a:endParaRPr lang="en-GB" sz="2000" dirty="0">
              <a:solidFill>
                <a:schemeClr val="lt1"/>
              </a:solidFill>
              <a:latin typeface="Montserrat"/>
              <a:sym typeface="Montserrat"/>
            </a:endParaRPr>
          </a:p>
          <a:p>
            <a:endParaRPr lang="en-US" sz="2000" b="0" i="0" dirty="0">
              <a:solidFill>
                <a:srgbClr val="212121"/>
              </a:solidFill>
              <a:effectLst/>
              <a:latin typeface="Roboto" panose="02000000000000000000" pitchFamily="2" charset="0"/>
            </a:endParaRPr>
          </a:p>
          <a:p>
            <a:endParaRPr lang="en-US" sz="2000" b="0" i="0" dirty="0">
              <a:solidFill>
                <a:srgbClr val="212121"/>
              </a:solidFill>
              <a:effectLst/>
              <a:latin typeface="Roboto" panose="02000000000000000000" pitchFamily="2" charset="0"/>
            </a:endParaRPr>
          </a:p>
          <a:p>
            <a:endParaRPr lang="en-GB" sz="2000" dirty="0">
              <a:solidFill>
                <a:schemeClr val="lt1"/>
              </a:solidFill>
              <a:latin typeface="Montserrat"/>
              <a:ea typeface="Montserrat"/>
              <a:cs typeface="Montserrat"/>
              <a:sym typeface="Montserrat"/>
            </a:endParaRPr>
          </a:p>
        </p:txBody>
      </p:sp>
    </p:spTree>
    <p:extLst>
      <p:ext uri="{BB962C8B-B14F-4D97-AF65-F5344CB8AC3E}">
        <p14:creationId xmlns:p14="http://schemas.microsoft.com/office/powerpoint/2010/main" val="2920756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TextBox 2">
            <a:extLst>
              <a:ext uri="{FF2B5EF4-FFF2-40B4-BE49-F238E27FC236}">
                <a16:creationId xmlns:a16="http://schemas.microsoft.com/office/drawing/2014/main" id="{BD9B1E52-3308-4162-B5DA-03CD2EFF27AC}"/>
              </a:ext>
            </a:extLst>
          </p:cNvPr>
          <p:cNvSpPr txBox="1"/>
          <p:nvPr/>
        </p:nvSpPr>
        <p:spPr>
          <a:xfrm>
            <a:off x="804530" y="744279"/>
            <a:ext cx="7534940" cy="5386090"/>
          </a:xfrm>
          <a:prstGeom prst="rect">
            <a:avLst/>
          </a:prstGeom>
          <a:noFill/>
        </p:spPr>
        <p:txBody>
          <a:bodyPr wrap="square" rtlCol="0">
            <a:spAutoFit/>
          </a:bodyPr>
          <a:lstStyle/>
          <a:p>
            <a:r>
              <a:rPr lang="en-GB" sz="2400" b="1" dirty="0">
                <a:solidFill>
                  <a:srgbClr val="CC0000"/>
                </a:solidFill>
                <a:latin typeface="Montserrat"/>
                <a:sym typeface="Montserrat"/>
              </a:rPr>
              <a:t>Data Summary…</a:t>
            </a:r>
            <a:endParaRPr lang="en-US" sz="1600" b="1" dirty="0">
              <a:solidFill>
                <a:srgbClr val="FF0000"/>
              </a:solidFill>
              <a:latin typeface="Montserrat" panose="020B0604020202020204" charset="0"/>
            </a:endParaRPr>
          </a:p>
          <a:p>
            <a:r>
              <a:rPr lang="en-GB" sz="2000" dirty="0">
                <a:solidFill>
                  <a:srgbClr val="CC0000"/>
                </a:solidFill>
                <a:latin typeface="Montserrat"/>
                <a:sym typeface="Montserrat"/>
              </a:rPr>
              <a:t>Total night minutes: </a:t>
            </a:r>
            <a:r>
              <a:rPr lang="en-GB" sz="2000" dirty="0">
                <a:solidFill>
                  <a:schemeClr val="lt1"/>
                </a:solidFill>
                <a:latin typeface="Montserrat"/>
                <a:sym typeface="Montserrat"/>
              </a:rPr>
              <a:t>This depicts us the total number of night minutes the user have called to others through our service.</a:t>
            </a:r>
          </a:p>
          <a:p>
            <a:endParaRPr lang="en-GB" sz="2000" dirty="0">
              <a:solidFill>
                <a:schemeClr val="lt1"/>
              </a:solidFill>
              <a:latin typeface="Montserrat"/>
              <a:sym typeface="Montserrat"/>
            </a:endParaRPr>
          </a:p>
          <a:p>
            <a:r>
              <a:rPr lang="en-GB" sz="2000" dirty="0">
                <a:solidFill>
                  <a:srgbClr val="CC0000"/>
                </a:solidFill>
                <a:latin typeface="Montserrat"/>
                <a:sym typeface="Montserrat"/>
              </a:rPr>
              <a:t>Total night calls: </a:t>
            </a:r>
            <a:r>
              <a:rPr lang="en-GB" sz="2000" b="0" i="0" dirty="0">
                <a:solidFill>
                  <a:schemeClr val="lt1"/>
                </a:solidFill>
                <a:effectLst/>
                <a:latin typeface="Montserrat"/>
                <a:sym typeface="Montserrat"/>
              </a:rPr>
              <a:t>T</a:t>
            </a:r>
            <a:r>
              <a:rPr lang="en-GB" sz="2000" dirty="0">
                <a:solidFill>
                  <a:schemeClr val="lt1"/>
                </a:solidFill>
                <a:latin typeface="Montserrat"/>
                <a:sym typeface="Montserrat"/>
              </a:rPr>
              <a:t>his depicts us the total number of night calls the user have called to others through our service.</a:t>
            </a:r>
          </a:p>
          <a:p>
            <a:endParaRPr lang="en-GB" sz="2000" dirty="0">
              <a:solidFill>
                <a:schemeClr val="lt1"/>
              </a:solidFill>
              <a:latin typeface="Montserrat"/>
              <a:ea typeface="Montserrat"/>
              <a:cs typeface="Montserrat"/>
              <a:sym typeface="Montserrat"/>
            </a:endParaRPr>
          </a:p>
          <a:p>
            <a:r>
              <a:rPr lang="en-GB" sz="2000" dirty="0">
                <a:solidFill>
                  <a:srgbClr val="CC0000"/>
                </a:solidFill>
                <a:latin typeface="Montserrat"/>
                <a:sym typeface="Montserrat"/>
              </a:rPr>
              <a:t>Total night charge: </a:t>
            </a:r>
            <a:r>
              <a:rPr lang="en-GB" sz="2000" dirty="0">
                <a:solidFill>
                  <a:schemeClr val="lt1"/>
                </a:solidFill>
                <a:latin typeface="Montserrat"/>
                <a:ea typeface="Montserrat"/>
                <a:cs typeface="Montserrat"/>
                <a:sym typeface="Montserrat"/>
              </a:rPr>
              <a:t>It is the bill for which the user has to pay for night calls.</a:t>
            </a:r>
          </a:p>
          <a:p>
            <a:endParaRPr lang="en-GB" sz="2000" dirty="0">
              <a:solidFill>
                <a:schemeClr val="lt1"/>
              </a:solidFill>
              <a:latin typeface="Montserrat"/>
              <a:sym typeface="Montserrat"/>
            </a:endParaRPr>
          </a:p>
          <a:p>
            <a:r>
              <a:rPr lang="en-GB" sz="2000" dirty="0">
                <a:solidFill>
                  <a:srgbClr val="CC0000"/>
                </a:solidFill>
                <a:latin typeface="Montserrat"/>
                <a:sym typeface="Montserrat"/>
              </a:rPr>
              <a:t>Total </a:t>
            </a:r>
            <a:r>
              <a:rPr lang="en-GB" sz="2000" dirty="0" err="1">
                <a:solidFill>
                  <a:srgbClr val="CC0000"/>
                </a:solidFill>
                <a:latin typeface="Montserrat"/>
                <a:sym typeface="Montserrat"/>
              </a:rPr>
              <a:t>intl</a:t>
            </a:r>
            <a:r>
              <a:rPr lang="en-GB" sz="2000" dirty="0">
                <a:solidFill>
                  <a:srgbClr val="CC0000"/>
                </a:solidFill>
                <a:latin typeface="Montserrat"/>
                <a:sym typeface="Montserrat"/>
              </a:rPr>
              <a:t> minutes: </a:t>
            </a:r>
            <a:r>
              <a:rPr lang="en-GB" sz="2000" dirty="0">
                <a:solidFill>
                  <a:schemeClr val="lt1"/>
                </a:solidFill>
                <a:latin typeface="Montserrat"/>
                <a:sym typeface="Montserrat"/>
              </a:rPr>
              <a:t>This depicts us the total number of international minutes the user have called to others through our service.</a:t>
            </a:r>
          </a:p>
          <a:p>
            <a:endParaRPr lang="en-US" sz="2000" b="0" i="0" dirty="0">
              <a:solidFill>
                <a:srgbClr val="212121"/>
              </a:solidFill>
              <a:effectLst/>
              <a:latin typeface="Roboto" panose="02000000000000000000" pitchFamily="2" charset="0"/>
            </a:endParaRPr>
          </a:p>
          <a:p>
            <a:endParaRPr lang="en-US" sz="2000" b="0" i="0" dirty="0">
              <a:solidFill>
                <a:srgbClr val="212121"/>
              </a:solidFill>
              <a:effectLst/>
              <a:latin typeface="Roboto" panose="02000000000000000000" pitchFamily="2" charset="0"/>
            </a:endParaRPr>
          </a:p>
          <a:p>
            <a:endParaRPr lang="en-GB" sz="2000" dirty="0">
              <a:solidFill>
                <a:schemeClr val="lt1"/>
              </a:solidFill>
              <a:latin typeface="Montserrat"/>
              <a:ea typeface="Montserrat"/>
              <a:cs typeface="Montserrat"/>
              <a:sym typeface="Montserrat"/>
            </a:endParaRPr>
          </a:p>
        </p:txBody>
      </p:sp>
    </p:spTree>
    <p:extLst>
      <p:ext uri="{BB962C8B-B14F-4D97-AF65-F5344CB8AC3E}">
        <p14:creationId xmlns:p14="http://schemas.microsoft.com/office/powerpoint/2010/main" val="3669990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TextBox 2">
            <a:extLst>
              <a:ext uri="{FF2B5EF4-FFF2-40B4-BE49-F238E27FC236}">
                <a16:creationId xmlns:a16="http://schemas.microsoft.com/office/drawing/2014/main" id="{BD9B1E52-3308-4162-B5DA-03CD2EFF27AC}"/>
              </a:ext>
            </a:extLst>
          </p:cNvPr>
          <p:cNvSpPr txBox="1"/>
          <p:nvPr/>
        </p:nvSpPr>
        <p:spPr>
          <a:xfrm>
            <a:off x="765544" y="545805"/>
            <a:ext cx="7573926" cy="5201424"/>
          </a:xfrm>
          <a:prstGeom prst="rect">
            <a:avLst/>
          </a:prstGeom>
          <a:noFill/>
        </p:spPr>
        <p:txBody>
          <a:bodyPr wrap="square" rtlCol="0">
            <a:spAutoFit/>
          </a:bodyPr>
          <a:lstStyle/>
          <a:p>
            <a:r>
              <a:rPr lang="en-GB" sz="2400" b="1" dirty="0">
                <a:solidFill>
                  <a:srgbClr val="CC0000"/>
                </a:solidFill>
                <a:latin typeface="Montserrat"/>
                <a:sym typeface="Montserrat"/>
              </a:rPr>
              <a:t>Data Summary…</a:t>
            </a:r>
            <a:endParaRPr lang="en-US" sz="1600" b="1" dirty="0">
              <a:solidFill>
                <a:srgbClr val="FF0000"/>
              </a:solidFill>
              <a:latin typeface="Montserrat" panose="020B0604020202020204" charset="0"/>
            </a:endParaRPr>
          </a:p>
          <a:p>
            <a:r>
              <a:rPr lang="en-GB" sz="2000" dirty="0">
                <a:solidFill>
                  <a:srgbClr val="CC0000"/>
                </a:solidFill>
                <a:latin typeface="Montserrat"/>
                <a:sym typeface="Montserrat"/>
              </a:rPr>
              <a:t>Total </a:t>
            </a:r>
            <a:r>
              <a:rPr lang="en-GB" sz="2000" dirty="0" err="1">
                <a:solidFill>
                  <a:srgbClr val="CC0000"/>
                </a:solidFill>
                <a:latin typeface="Montserrat"/>
                <a:sym typeface="Montserrat"/>
              </a:rPr>
              <a:t>intl</a:t>
            </a:r>
            <a:r>
              <a:rPr lang="en-GB" sz="2000" dirty="0">
                <a:solidFill>
                  <a:srgbClr val="CC0000"/>
                </a:solidFill>
                <a:latin typeface="Montserrat"/>
                <a:sym typeface="Montserrat"/>
              </a:rPr>
              <a:t> calls: </a:t>
            </a:r>
            <a:r>
              <a:rPr lang="en-GB" sz="2000" dirty="0">
                <a:solidFill>
                  <a:schemeClr val="lt1"/>
                </a:solidFill>
                <a:latin typeface="Montserrat"/>
                <a:sym typeface="Montserrat"/>
              </a:rPr>
              <a:t>This depicts us the total number of </a:t>
            </a:r>
            <a:r>
              <a:rPr lang="en-GB" sz="2000" dirty="0" err="1">
                <a:solidFill>
                  <a:schemeClr val="lt1"/>
                </a:solidFill>
                <a:latin typeface="Montserrat"/>
                <a:sym typeface="Montserrat"/>
              </a:rPr>
              <a:t>intl</a:t>
            </a:r>
            <a:r>
              <a:rPr lang="en-GB" sz="2000" dirty="0">
                <a:solidFill>
                  <a:schemeClr val="lt1"/>
                </a:solidFill>
                <a:latin typeface="Montserrat"/>
                <a:sym typeface="Montserrat"/>
              </a:rPr>
              <a:t> calls the user have called to others through our service.</a:t>
            </a:r>
          </a:p>
          <a:p>
            <a:endParaRPr lang="en-GB" sz="2000" dirty="0">
              <a:solidFill>
                <a:schemeClr val="lt1"/>
              </a:solidFill>
              <a:latin typeface="Montserrat"/>
              <a:sym typeface="Montserrat"/>
            </a:endParaRPr>
          </a:p>
          <a:p>
            <a:r>
              <a:rPr lang="en-GB" sz="2000" dirty="0">
                <a:solidFill>
                  <a:srgbClr val="CC0000"/>
                </a:solidFill>
                <a:latin typeface="Montserrat"/>
                <a:sym typeface="Montserrat"/>
              </a:rPr>
              <a:t>Total </a:t>
            </a:r>
            <a:r>
              <a:rPr lang="en-GB" sz="2000" dirty="0" err="1">
                <a:solidFill>
                  <a:srgbClr val="CC0000"/>
                </a:solidFill>
                <a:latin typeface="Montserrat"/>
                <a:sym typeface="Montserrat"/>
              </a:rPr>
              <a:t>intl</a:t>
            </a:r>
            <a:r>
              <a:rPr lang="en-GB" sz="2000" dirty="0">
                <a:solidFill>
                  <a:srgbClr val="CC0000"/>
                </a:solidFill>
                <a:latin typeface="Montserrat"/>
                <a:sym typeface="Montserrat"/>
              </a:rPr>
              <a:t> charge: </a:t>
            </a:r>
            <a:r>
              <a:rPr lang="en-GB" sz="2000" dirty="0">
                <a:solidFill>
                  <a:schemeClr val="lt1"/>
                </a:solidFill>
                <a:latin typeface="Montserrat"/>
                <a:ea typeface="Montserrat"/>
                <a:cs typeface="Montserrat"/>
                <a:sym typeface="Montserrat"/>
              </a:rPr>
              <a:t>It is the bill for which the user has to pay for international calls.</a:t>
            </a:r>
          </a:p>
          <a:p>
            <a:endParaRPr lang="en-GB" sz="2000" dirty="0">
              <a:solidFill>
                <a:schemeClr val="lt1"/>
              </a:solidFill>
              <a:latin typeface="Montserrat"/>
              <a:sym typeface="Montserrat"/>
            </a:endParaRPr>
          </a:p>
          <a:p>
            <a:r>
              <a:rPr lang="en-GB" sz="2000" dirty="0">
                <a:solidFill>
                  <a:srgbClr val="CC0000"/>
                </a:solidFill>
                <a:latin typeface="Montserrat"/>
                <a:sym typeface="Montserrat"/>
              </a:rPr>
              <a:t>Customer Service calls : </a:t>
            </a:r>
            <a:r>
              <a:rPr lang="en-GB" sz="2000" dirty="0">
                <a:solidFill>
                  <a:schemeClr val="lt1"/>
                </a:solidFill>
                <a:latin typeface="Montserrat"/>
                <a:ea typeface="Montserrat"/>
                <a:cs typeface="Montserrat"/>
                <a:sym typeface="Montserrat"/>
              </a:rPr>
              <a:t>This depicts us the total number of times a user have called to customer service for complaining about the problem he faced.</a:t>
            </a:r>
            <a:r>
              <a:rPr lang="en-US" sz="2800" b="0" i="0" dirty="0">
                <a:solidFill>
                  <a:srgbClr val="212121"/>
                </a:solidFill>
                <a:effectLst/>
                <a:latin typeface="Roboto" panose="02000000000000000000" pitchFamily="2" charset="0"/>
              </a:rPr>
              <a:t> </a:t>
            </a:r>
            <a:endParaRPr lang="en-GB" sz="2000" dirty="0">
              <a:solidFill>
                <a:schemeClr val="lt1"/>
              </a:solidFill>
              <a:latin typeface="Montserrat"/>
              <a:ea typeface="Montserrat"/>
              <a:cs typeface="Montserrat"/>
              <a:sym typeface="Montserrat"/>
            </a:endParaRPr>
          </a:p>
          <a:p>
            <a:endParaRPr lang="en-GB" sz="2000" dirty="0">
              <a:solidFill>
                <a:schemeClr val="lt1"/>
              </a:solidFill>
              <a:latin typeface="Montserrat"/>
              <a:ea typeface="Montserrat"/>
              <a:cs typeface="Montserrat"/>
              <a:sym typeface="Montserrat"/>
            </a:endParaRPr>
          </a:p>
          <a:p>
            <a:r>
              <a:rPr lang="en-GB" sz="2000" dirty="0">
                <a:solidFill>
                  <a:srgbClr val="CC0000"/>
                </a:solidFill>
                <a:latin typeface="Montserrat"/>
                <a:sym typeface="Montserrat"/>
              </a:rPr>
              <a:t>Churn: </a:t>
            </a:r>
            <a:r>
              <a:rPr lang="en-GB" sz="2000" dirty="0">
                <a:solidFill>
                  <a:schemeClr val="lt1"/>
                </a:solidFill>
                <a:latin typeface="Montserrat"/>
                <a:ea typeface="Montserrat"/>
                <a:cs typeface="Montserrat"/>
                <a:sym typeface="Montserrat"/>
              </a:rPr>
              <a:t>This depicts us whether the user has churned to another network or not(either True or False)</a:t>
            </a:r>
          </a:p>
          <a:p>
            <a:endParaRPr lang="en-US" sz="2000" b="0" i="0" dirty="0">
              <a:solidFill>
                <a:srgbClr val="212121"/>
              </a:solidFill>
              <a:effectLst/>
              <a:latin typeface="Roboto" panose="02000000000000000000" pitchFamily="2" charset="0"/>
            </a:endParaRPr>
          </a:p>
          <a:p>
            <a:endParaRPr lang="en-US" sz="2000" b="0" i="0" dirty="0">
              <a:solidFill>
                <a:srgbClr val="212121"/>
              </a:solidFill>
              <a:effectLst/>
              <a:latin typeface="Roboto" panose="02000000000000000000" pitchFamily="2" charset="0"/>
            </a:endParaRPr>
          </a:p>
          <a:p>
            <a:endParaRPr lang="en-GB" sz="2000" dirty="0">
              <a:solidFill>
                <a:schemeClr val="lt1"/>
              </a:solidFill>
              <a:latin typeface="Montserrat"/>
              <a:ea typeface="Montserrat"/>
              <a:cs typeface="Montserrat"/>
              <a:sym typeface="Montserrat"/>
            </a:endParaRPr>
          </a:p>
        </p:txBody>
      </p:sp>
    </p:spTree>
    <p:extLst>
      <p:ext uri="{BB962C8B-B14F-4D97-AF65-F5344CB8AC3E}">
        <p14:creationId xmlns:p14="http://schemas.microsoft.com/office/powerpoint/2010/main" val="1229454956"/>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1799</Words>
  <Application>Microsoft Office PowerPoint</Application>
  <PresentationFormat>On-screen Show (16:9)</PresentationFormat>
  <Paragraphs>166</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Montserrat</vt:lpstr>
      <vt:lpstr>Roboto</vt:lpstr>
      <vt:lpstr>Courier New</vt:lpstr>
      <vt:lpstr>Simple Light</vt:lpstr>
      <vt:lpstr>           Capstone Project  Telecom Churn Analysis  Individual Project Annamaneni Ajay  </vt:lpstr>
      <vt:lpstr>PowerPoint Presentation</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- 1 Telecom Churn Analysis  Individual Project Annamaneni Ajay – Cohort Himalaya</dc:title>
  <dc:creator>Ajay</dc:creator>
  <cp:lastModifiedBy>annamaneni ajay</cp:lastModifiedBy>
  <cp:revision>26</cp:revision>
  <dcterms:modified xsi:type="dcterms:W3CDTF">2021-07-06T17:04:29Z</dcterms:modified>
</cp:coreProperties>
</file>