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sldIdLst>
    <p:sldId id="256" r:id="rId2"/>
    <p:sldId id="257" r:id="rId3"/>
    <p:sldId id="299" r:id="rId4"/>
    <p:sldId id="258" r:id="rId5"/>
    <p:sldId id="259" r:id="rId6"/>
    <p:sldId id="300" r:id="rId7"/>
    <p:sldId id="260" r:id="rId8"/>
    <p:sldId id="261" r:id="rId9"/>
    <p:sldId id="301" r:id="rId10"/>
    <p:sldId id="302" r:id="rId11"/>
    <p:sldId id="303" r:id="rId12"/>
    <p:sldId id="304" r:id="rId13"/>
    <p:sldId id="305" r:id="rId14"/>
    <p:sldId id="306" r:id="rId15"/>
    <p:sldId id="307" r:id="rId16"/>
    <p:sldId id="308" r:id="rId17"/>
    <p:sldId id="309" r:id="rId18"/>
    <p:sldId id="311" r:id="rId19"/>
    <p:sldId id="314" r:id="rId20"/>
    <p:sldId id="310" r:id="rId21"/>
    <p:sldId id="316" r:id="rId22"/>
    <p:sldId id="325" r:id="rId23"/>
    <p:sldId id="317" r:id="rId24"/>
    <p:sldId id="318" r:id="rId25"/>
    <p:sldId id="319" r:id="rId26"/>
    <p:sldId id="320" r:id="rId27"/>
    <p:sldId id="321" r:id="rId28"/>
    <p:sldId id="324"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2" d="100"/>
          <a:sy n="102" d="100"/>
        </p:scale>
        <p:origin x="102" y="2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58AA671-FE02-45B1-8598-4929DD4538B4}" type="slidenum">
              <a:rPr lang="en-US" altLang="en-US"/>
              <a:pPr>
                <a:defRPr/>
              </a:pPr>
              <a:t>‹#›</a:t>
            </a:fld>
            <a:endParaRPr lang="en-US" altLang="en-US"/>
          </a:p>
        </p:txBody>
      </p:sp>
    </p:spTree>
    <p:extLst>
      <p:ext uri="{BB962C8B-B14F-4D97-AF65-F5344CB8AC3E}">
        <p14:creationId xmlns:p14="http://schemas.microsoft.com/office/powerpoint/2010/main" val="2929396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673034-D8C0-4012-99F4-622FA445DAEB}" type="slidenum">
              <a:rPr lang="en-US" altLang="en-US" sz="1200" smtClean="0"/>
              <a:pPr/>
              <a:t>1</a:t>
            </a:fld>
            <a:endParaRPr lang="en-US" altLang="en-US" sz="12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1687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5AEAAA-A352-44D6-A3C6-62E30FE93477}" type="slidenum">
              <a:rPr lang="en-US" altLang="en-US" sz="1200" smtClean="0"/>
              <a:pPr/>
              <a:t>12</a:t>
            </a:fld>
            <a:endParaRPr lang="en-US" altLang="en-US" sz="12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79575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351970-B68B-475A-8BF4-9A1EE8846C74}" type="slidenum">
              <a:rPr lang="en-US" altLang="en-US" sz="1200" smtClean="0"/>
              <a:pPr/>
              <a:t>13</a:t>
            </a:fld>
            <a:endParaRPr lang="en-US" alt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51727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A02302-2D53-41F8-8B1D-9E8B49B2476E}" type="slidenum">
              <a:rPr lang="en-US" altLang="en-US" sz="1200" smtClean="0"/>
              <a:pPr/>
              <a:t>14</a:t>
            </a:fld>
            <a:endParaRPr lang="en-US" alt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532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F2F755-9485-4649-A735-B1A63EAF31FD}" type="slidenum">
              <a:rPr lang="en-US" altLang="en-US" sz="1200" smtClean="0"/>
              <a:pPr/>
              <a:t>15</a:t>
            </a:fld>
            <a:endParaRPr lang="en-US" alt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062940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251F7E-FA66-4129-933D-B3F8A3F78F62}" type="slidenum">
              <a:rPr lang="en-US" altLang="en-US" sz="1200" smtClean="0"/>
              <a:pPr/>
              <a:t>16</a:t>
            </a:fld>
            <a:endParaRPr lang="en-US" alt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5273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18B7B1-B00F-4113-B9E1-8E4A4A30FC9A}" type="slidenum">
              <a:rPr lang="en-US" altLang="en-US" sz="1200" smtClean="0"/>
              <a:pPr/>
              <a:t>17</a:t>
            </a:fld>
            <a:endParaRPr lang="en-US" alt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56362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FAF570-8B96-4406-B49E-BFE6629BEEE7}" type="slidenum">
              <a:rPr lang="en-US" altLang="en-US" sz="1200" smtClean="0"/>
              <a:pPr/>
              <a:t>20</a:t>
            </a:fld>
            <a:endParaRPr lang="en-US" alt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42961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DD15A5-B4C0-47F2-901D-522D5FCF1DD7}" type="slidenum">
              <a:rPr lang="en-US" altLang="en-US" sz="1200" smtClean="0"/>
              <a:pPr/>
              <a:t>25</a:t>
            </a:fld>
            <a:endParaRPr lang="en-US" altLang="en-US"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59307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4783ED-7323-4B25-8C35-BCD455C2684E}" type="slidenum">
              <a:rPr lang="en-US" altLang="en-US" sz="1200" smtClean="0"/>
              <a:pPr/>
              <a:t>26</a:t>
            </a:fld>
            <a:endParaRPr lang="en-US" alt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09493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7320E7-8AE6-4954-9535-66C639EFC8EF}" type="slidenum">
              <a:rPr lang="en-US" altLang="en-US" sz="1200" smtClean="0"/>
              <a:pPr/>
              <a:t>2</a:t>
            </a:fld>
            <a:endParaRPr lang="en-US" altLang="en-US" sz="120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4305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B50D9D-E5D4-4FE1-A4E3-A09A5A7382D0}" type="slidenum">
              <a:rPr lang="en-US" altLang="en-US" sz="1200" smtClean="0"/>
              <a:pPr/>
              <a:t>4</a:t>
            </a:fld>
            <a:endParaRPr lang="en-US" altLang="en-US" sz="120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93760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4847A7-E8A3-4DF5-BA4F-2205623544A4}" type="slidenum">
              <a:rPr lang="en-US" altLang="en-US" sz="1200" smtClean="0"/>
              <a:pPr/>
              <a:t>5</a:t>
            </a:fld>
            <a:endParaRPr lang="en-US" altLang="en-US" sz="12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2125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E9CDB7-8B35-40F1-BB99-267211D9C0EA}" type="slidenum">
              <a:rPr lang="en-US" altLang="en-US" sz="1200" smtClean="0"/>
              <a:pPr/>
              <a:t>7</a:t>
            </a:fld>
            <a:endParaRPr lang="en-US" altLang="en-US" sz="120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2990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67DFF6-BE67-4F85-9CE3-E2626583C685}" type="slidenum">
              <a:rPr lang="en-US" altLang="en-US" sz="1200" smtClean="0"/>
              <a:pPr/>
              <a:t>8</a:t>
            </a:fld>
            <a:endParaRPr lang="en-US" altLang="en-US"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6931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625F6F-BF22-48E6-A309-C4621B33AC02}" type="slidenum">
              <a:rPr lang="en-US" altLang="en-US" sz="1200" smtClean="0"/>
              <a:pPr/>
              <a:t>9</a:t>
            </a:fld>
            <a:endParaRPr lang="en-US" alt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4253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55A4D2-F6BB-46CB-B6DE-317666ACCFA6}" type="slidenum">
              <a:rPr lang="en-US" altLang="en-US" sz="1200" smtClean="0"/>
              <a:pPr/>
              <a:t>10</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0393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D75881-9EA1-4834-BF99-C2B08DF61286}" type="slidenum">
              <a:rPr lang="en-US" altLang="en-US" sz="1200" smtClean="0"/>
              <a:pPr/>
              <a:t>11</a:t>
            </a:fld>
            <a:endParaRPr lang="en-US" alt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9765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3961E675-D6BF-4000-AC38-7BF18A727E40}" type="slidenum">
              <a:rPr lang="en-US" altLang="en-US" sz="1000"/>
              <a:pPr algn="r">
                <a:defRPr/>
              </a:pPr>
              <a:t>‹#›</a:t>
            </a:fld>
            <a:endParaRPr lang="en-US" altLang="en-US" sz="1000"/>
          </a:p>
        </p:txBody>
      </p:sp>
    </p:spTree>
    <p:extLst>
      <p:ext uri="{BB962C8B-B14F-4D97-AF65-F5344CB8AC3E}">
        <p14:creationId xmlns:p14="http://schemas.microsoft.com/office/powerpoint/2010/main" val="212390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F1414D46-B230-4ED9-A3E7-4D53D3C1C986}" type="slidenum">
              <a:rPr lang="en-US" altLang="en-US" sz="1000"/>
              <a:pPr algn="r">
                <a:defRPr/>
              </a:pPr>
              <a:t>‹#›</a:t>
            </a:fld>
            <a:endParaRPr lang="en-US" altLang="en-US" sz="1000"/>
          </a:p>
        </p:txBody>
      </p:sp>
    </p:spTree>
    <p:extLst>
      <p:ext uri="{BB962C8B-B14F-4D97-AF65-F5344CB8AC3E}">
        <p14:creationId xmlns:p14="http://schemas.microsoft.com/office/powerpoint/2010/main" val="397295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93BBDB3C-00AF-4C6D-AEA3-7263884DFFC8}" type="slidenum">
              <a:rPr lang="en-US" altLang="en-US" sz="1000"/>
              <a:pPr algn="r">
                <a:defRPr/>
              </a:pPr>
              <a:t>‹#›</a:t>
            </a:fld>
            <a:endParaRPr lang="en-US" altLang="en-US" sz="1000"/>
          </a:p>
        </p:txBody>
      </p:sp>
    </p:spTree>
    <p:extLst>
      <p:ext uri="{BB962C8B-B14F-4D97-AF65-F5344CB8AC3E}">
        <p14:creationId xmlns:p14="http://schemas.microsoft.com/office/powerpoint/2010/main" val="91603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A447FB1D-363B-4CAF-9EBB-8A991FA0D160}" type="slidenum">
              <a:rPr lang="en-US" altLang="en-US" sz="1000"/>
              <a:pPr algn="r">
                <a:defRPr/>
              </a:pPr>
              <a:t>‹#›</a:t>
            </a:fld>
            <a:endParaRPr lang="en-US" altLang="en-US" sz="1000"/>
          </a:p>
        </p:txBody>
      </p:sp>
    </p:spTree>
    <p:extLst>
      <p:ext uri="{BB962C8B-B14F-4D97-AF65-F5344CB8AC3E}">
        <p14:creationId xmlns:p14="http://schemas.microsoft.com/office/powerpoint/2010/main" val="75469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589B7DF3-56FB-496A-9230-9A1DDAC5D365}" type="slidenum">
              <a:rPr lang="en-US" altLang="en-US" sz="1000"/>
              <a:pPr algn="r">
                <a:defRPr/>
              </a:pPr>
              <a:t>‹#›</a:t>
            </a:fld>
            <a:endParaRPr lang="en-US" altLang="en-US" sz="1000"/>
          </a:p>
        </p:txBody>
      </p:sp>
    </p:spTree>
    <p:extLst>
      <p:ext uri="{BB962C8B-B14F-4D97-AF65-F5344CB8AC3E}">
        <p14:creationId xmlns:p14="http://schemas.microsoft.com/office/powerpoint/2010/main" val="205960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6"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34D30A70-54DE-4FD4-A8A7-A3C2D82FC5A0}" type="slidenum">
              <a:rPr lang="en-US" altLang="en-US" sz="1000"/>
              <a:pPr algn="r">
                <a:defRPr/>
              </a:pPr>
              <a:t>‹#›</a:t>
            </a:fld>
            <a:endParaRPr lang="en-US" altLang="en-US" sz="1000"/>
          </a:p>
        </p:txBody>
      </p:sp>
    </p:spTree>
    <p:extLst>
      <p:ext uri="{BB962C8B-B14F-4D97-AF65-F5344CB8AC3E}">
        <p14:creationId xmlns:p14="http://schemas.microsoft.com/office/powerpoint/2010/main" val="97662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8"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9"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72B2754B-CBF7-4C8B-9F1D-1311F1AA3E60}" type="slidenum">
              <a:rPr lang="en-US" altLang="en-US" sz="1000"/>
              <a:pPr algn="r">
                <a:defRPr/>
              </a:pPr>
              <a:t>‹#›</a:t>
            </a:fld>
            <a:endParaRPr lang="en-US" altLang="en-US" sz="1000"/>
          </a:p>
        </p:txBody>
      </p:sp>
    </p:spTree>
    <p:extLst>
      <p:ext uri="{BB962C8B-B14F-4D97-AF65-F5344CB8AC3E}">
        <p14:creationId xmlns:p14="http://schemas.microsoft.com/office/powerpoint/2010/main" val="345585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4"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5"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E86F0628-9901-4D7C-ADEC-AA09CF396166}" type="slidenum">
              <a:rPr lang="en-US" altLang="en-US" sz="1000"/>
              <a:pPr algn="r">
                <a:defRPr/>
              </a:pPr>
              <a:t>‹#›</a:t>
            </a:fld>
            <a:endParaRPr lang="en-US" altLang="en-US" sz="1000"/>
          </a:p>
        </p:txBody>
      </p:sp>
    </p:spTree>
    <p:extLst>
      <p:ext uri="{BB962C8B-B14F-4D97-AF65-F5344CB8AC3E}">
        <p14:creationId xmlns:p14="http://schemas.microsoft.com/office/powerpoint/2010/main" val="186021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3"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4"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0DACACD0-75BB-432D-B08F-23A6FF967935}" type="slidenum">
              <a:rPr lang="en-US" altLang="en-US" sz="1000"/>
              <a:pPr algn="r">
                <a:defRPr/>
              </a:pPr>
              <a:t>‹#›</a:t>
            </a:fld>
            <a:endParaRPr lang="en-US" altLang="en-US" sz="1000"/>
          </a:p>
        </p:txBody>
      </p:sp>
    </p:spTree>
    <p:extLst>
      <p:ext uri="{BB962C8B-B14F-4D97-AF65-F5344CB8AC3E}">
        <p14:creationId xmlns:p14="http://schemas.microsoft.com/office/powerpoint/2010/main" val="76515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6"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9DA60443-30B1-4096-9340-B39B611B1D14}" type="slidenum">
              <a:rPr lang="en-US" altLang="en-US" sz="1000"/>
              <a:pPr algn="r">
                <a:defRPr/>
              </a:pPr>
              <a:t>‹#›</a:t>
            </a:fld>
            <a:endParaRPr lang="en-US" altLang="en-US" sz="1000"/>
          </a:p>
        </p:txBody>
      </p:sp>
    </p:spTree>
    <p:extLst>
      <p:ext uri="{BB962C8B-B14F-4D97-AF65-F5344CB8AC3E}">
        <p14:creationId xmlns:p14="http://schemas.microsoft.com/office/powerpoint/2010/main" val="420335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Murach’s C# 2010, C14</a:t>
            </a:r>
            <a:endParaRPr lang="en-US" sz="1200"/>
          </a:p>
        </p:txBody>
      </p:sp>
      <p:sp>
        <p:nvSpPr>
          <p:cNvPr id="6"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989AE014-62EF-4457-933B-9F8932A1CEDF}" type="slidenum">
              <a:rPr lang="en-US" altLang="en-US" sz="1000"/>
              <a:pPr algn="r">
                <a:defRPr/>
              </a:pPr>
              <a:t>‹#›</a:t>
            </a:fld>
            <a:endParaRPr lang="en-US" altLang="en-US" sz="1000"/>
          </a:p>
        </p:txBody>
      </p:sp>
    </p:spTree>
    <p:extLst>
      <p:ext uri="{BB962C8B-B14F-4D97-AF65-F5344CB8AC3E}">
        <p14:creationId xmlns:p14="http://schemas.microsoft.com/office/powerpoint/2010/main" val="35939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762000" y="6248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vl1pPr>
          </a:lstStyle>
          <a:p>
            <a:pPr>
              <a:defRPr/>
            </a:pPr>
            <a:r>
              <a:rPr lang="en-US"/>
              <a:t>Murach’s C# 2010, C14</a:t>
            </a:r>
            <a:endParaRPr lang="en-US" sz="1200"/>
          </a:p>
        </p:txBody>
      </p:sp>
      <p:sp>
        <p:nvSpPr>
          <p:cNvPr id="1029" name="Rectangle 5"/>
          <p:cNvSpPr>
            <a:spLocks noGrp="1" noChangeArrowheads="1"/>
          </p:cNvSpPr>
          <p:nvPr>
            <p:ph type="ftr" sz="quarter" idx="3"/>
          </p:nvPr>
        </p:nvSpPr>
        <p:spPr bwMode="auto">
          <a:xfrm>
            <a:off x="2895600" y="62484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lvl1pPr>
          </a:lstStyle>
          <a:p>
            <a:pPr>
              <a:defRPr/>
            </a:pPr>
            <a:r>
              <a:rPr lang="en-US"/>
              <a:t>© 2010, Mike Murach &amp; Associates, Inc.</a:t>
            </a:r>
            <a:endParaRPr lang="en-US" sz="140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vl1pPr>
          </a:lstStyle>
          <a:p>
            <a:pPr algn="l">
              <a:defRPr/>
            </a:pPr>
            <a:endParaRPr lang="en-US" altLang="en-US" sz="1400"/>
          </a:p>
          <a:p>
            <a:pPr>
              <a:defRPr/>
            </a:pPr>
            <a:r>
              <a:rPr lang="en-US" altLang="en-US"/>
              <a:t>Slide </a:t>
            </a:r>
            <a:fld id="{8A04679E-57DA-4638-BBF2-023F0ABF29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17.e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18.emf"/><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9.emf"/><Relationship Id="rId5" Type="http://schemas.openxmlformats.org/officeDocument/2006/relationships/oleObject" Target="../embeddings/Microsoft_Word_97_-_2003_Document2.doc"/><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Microsoft_Word_97_-_2003_Document1.doc"/><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0.emf"/><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21.e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22.emf"/><Relationship Id="rId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image" Target="../media/image3.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 Id="rId9"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307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307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B6100D89-20CC-4F8E-B085-FC5E43C5E863}" type="slidenum">
              <a:rPr lang="en-US" altLang="en-US" sz="1000" smtClean="0"/>
              <a:pPr algn="r">
                <a:spcBef>
                  <a:spcPct val="0"/>
                </a:spcBef>
                <a:buFontTx/>
                <a:buNone/>
              </a:pPr>
              <a:t>1</a:t>
            </a:fld>
            <a:endParaRPr lang="en-US" altLang="en-US" sz="1000" smtClean="0"/>
          </a:p>
        </p:txBody>
      </p:sp>
      <p:graphicFrame>
        <p:nvGraphicFramePr>
          <p:cNvPr id="3077" name="Object 14"/>
          <p:cNvGraphicFramePr>
            <a:graphicFrameLocks noChangeAspect="1"/>
          </p:cNvGraphicFramePr>
          <p:nvPr/>
        </p:nvGraphicFramePr>
        <p:xfrm>
          <a:off x="908050" y="1905000"/>
          <a:ext cx="7321550" cy="2312988"/>
        </p:xfrm>
        <a:graphic>
          <a:graphicData uri="http://schemas.openxmlformats.org/presentationml/2006/ole">
            <mc:AlternateContent xmlns:mc="http://schemas.openxmlformats.org/markup-compatibility/2006">
              <mc:Choice xmlns:v="urn:schemas-microsoft-com:vml" Requires="v">
                <p:oleObj spid="_x0000_s3085" name="Document" r:id="rId4" imgW="7321366" imgH="2313152" progId="Word.Document.8">
                  <p:embed/>
                </p:oleObj>
              </mc:Choice>
              <mc:Fallback>
                <p:oleObj name="Document" r:id="rId4" imgW="7321366" imgH="2313152" progId="Word.Document.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50" y="1905000"/>
                        <a:ext cx="7321550" cy="2312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1945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1946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950B9329-DC69-4B61-91DA-F3B5A60224E3}" type="slidenum">
              <a:rPr lang="en-US" altLang="en-US" sz="1000" smtClean="0"/>
              <a:pPr algn="r">
                <a:spcBef>
                  <a:spcPct val="0"/>
                </a:spcBef>
                <a:buFontTx/>
                <a:buNone/>
              </a:pPr>
              <a:t>10</a:t>
            </a:fld>
            <a:endParaRPr lang="en-US" altLang="en-US" sz="1000" smtClean="0"/>
          </a:p>
        </p:txBody>
      </p:sp>
      <p:graphicFrame>
        <p:nvGraphicFramePr>
          <p:cNvPr id="19461" name="Object 4"/>
          <p:cNvGraphicFramePr>
            <a:graphicFrameLocks noChangeAspect="1"/>
          </p:cNvGraphicFramePr>
          <p:nvPr/>
        </p:nvGraphicFramePr>
        <p:xfrm>
          <a:off x="914400" y="685800"/>
          <a:ext cx="7321550" cy="4579938"/>
        </p:xfrm>
        <a:graphic>
          <a:graphicData uri="http://schemas.openxmlformats.org/presentationml/2006/ole">
            <mc:AlternateContent xmlns:mc="http://schemas.openxmlformats.org/markup-compatibility/2006">
              <mc:Choice xmlns:v="urn:schemas-microsoft-com:vml" Requires="v">
                <p:oleObj spid="_x0000_s19469" name="Document" r:id="rId4" imgW="7321366" imgH="4579406" progId="Word.Document.8">
                  <p:embed/>
                </p:oleObj>
              </mc:Choice>
              <mc:Fallback>
                <p:oleObj name="Document" r:id="rId4" imgW="7321366" imgH="457940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57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2150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150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F6FCC579-2735-4CDF-AF82-030D51B918A1}" type="slidenum">
              <a:rPr lang="en-US" altLang="en-US" sz="1000" smtClean="0"/>
              <a:pPr algn="r">
                <a:spcBef>
                  <a:spcPct val="0"/>
                </a:spcBef>
                <a:buFontTx/>
                <a:buNone/>
              </a:pPr>
              <a:t>11</a:t>
            </a:fld>
            <a:endParaRPr lang="en-US" altLang="en-US" sz="1000" smtClean="0"/>
          </a:p>
        </p:txBody>
      </p:sp>
      <p:graphicFrame>
        <p:nvGraphicFramePr>
          <p:cNvPr id="21509" name="Object 4"/>
          <p:cNvGraphicFramePr>
            <a:graphicFrameLocks noChangeAspect="1"/>
          </p:cNvGraphicFramePr>
          <p:nvPr/>
        </p:nvGraphicFramePr>
        <p:xfrm>
          <a:off x="914400" y="685800"/>
          <a:ext cx="7321550" cy="4348163"/>
        </p:xfrm>
        <a:graphic>
          <a:graphicData uri="http://schemas.openxmlformats.org/presentationml/2006/ole">
            <mc:AlternateContent xmlns:mc="http://schemas.openxmlformats.org/markup-compatibility/2006">
              <mc:Choice xmlns:v="urn:schemas-microsoft-com:vml" Requires="v">
                <p:oleObj spid="_x0000_s21517" name="Document" r:id="rId4" imgW="7321366" imgH="4348524" progId="Word.Document.8">
                  <p:embed/>
                </p:oleObj>
              </mc:Choice>
              <mc:Fallback>
                <p:oleObj name="Document" r:id="rId4" imgW="7321366" imgH="434852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348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2355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355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09BDB9F8-6F4D-4BA7-87F6-8830F6D863E8}" type="slidenum">
              <a:rPr lang="en-US" altLang="en-US" sz="1000" smtClean="0"/>
              <a:pPr algn="r">
                <a:spcBef>
                  <a:spcPct val="0"/>
                </a:spcBef>
                <a:buFontTx/>
                <a:buNone/>
              </a:pPr>
              <a:t>12</a:t>
            </a:fld>
            <a:endParaRPr lang="en-US" altLang="en-US" sz="1000" smtClean="0"/>
          </a:p>
        </p:txBody>
      </p:sp>
      <p:graphicFrame>
        <p:nvGraphicFramePr>
          <p:cNvPr id="23557" name="Object 4"/>
          <p:cNvGraphicFramePr>
            <a:graphicFrameLocks noChangeAspect="1"/>
          </p:cNvGraphicFramePr>
          <p:nvPr/>
        </p:nvGraphicFramePr>
        <p:xfrm>
          <a:off x="914400" y="682625"/>
          <a:ext cx="7313613" cy="1801813"/>
        </p:xfrm>
        <a:graphic>
          <a:graphicData uri="http://schemas.openxmlformats.org/presentationml/2006/ole">
            <mc:AlternateContent xmlns:mc="http://schemas.openxmlformats.org/markup-compatibility/2006">
              <mc:Choice xmlns:v="urn:schemas-microsoft-com:vml" Requires="v">
                <p:oleObj spid="_x0000_s23565" name="Document" r:id="rId4" imgW="7300964" imgH="1810412" progId="Word.Document.8">
                  <p:embed/>
                </p:oleObj>
              </mc:Choice>
              <mc:Fallback>
                <p:oleObj name="Document" r:id="rId4" imgW="7300964" imgH="181041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13613" cy="1801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2560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560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246759E7-1EB8-4082-9ECE-3689A98F4ADD}" type="slidenum">
              <a:rPr lang="en-US" altLang="en-US" sz="1000" smtClean="0"/>
              <a:pPr algn="r">
                <a:spcBef>
                  <a:spcPct val="0"/>
                </a:spcBef>
                <a:buFontTx/>
                <a:buNone/>
              </a:pPr>
              <a:t>13</a:t>
            </a:fld>
            <a:endParaRPr lang="en-US" altLang="en-US" sz="1000" smtClean="0"/>
          </a:p>
        </p:txBody>
      </p:sp>
      <p:graphicFrame>
        <p:nvGraphicFramePr>
          <p:cNvPr id="25605" name="Object 4"/>
          <p:cNvGraphicFramePr>
            <a:graphicFrameLocks noChangeAspect="1"/>
          </p:cNvGraphicFramePr>
          <p:nvPr/>
        </p:nvGraphicFramePr>
        <p:xfrm>
          <a:off x="914400" y="682625"/>
          <a:ext cx="7321550" cy="5267325"/>
        </p:xfrm>
        <a:graphic>
          <a:graphicData uri="http://schemas.openxmlformats.org/presentationml/2006/ole">
            <mc:AlternateContent xmlns:mc="http://schemas.openxmlformats.org/markup-compatibility/2006">
              <mc:Choice xmlns:v="urn:schemas-microsoft-com:vml" Requires="v">
                <p:oleObj spid="_x0000_s25613" name="Document" r:id="rId4" imgW="7300964" imgH="5272085" progId="Word.Document.8">
                  <p:embed/>
                </p:oleObj>
              </mc:Choice>
              <mc:Fallback>
                <p:oleObj name="Document" r:id="rId4" imgW="7300964" imgH="527208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21550" cy="5267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2765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765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822AA0A6-59DB-4343-9B05-304E6C96DC2A}" type="slidenum">
              <a:rPr lang="en-US" altLang="en-US" sz="1000" smtClean="0"/>
              <a:pPr algn="r">
                <a:spcBef>
                  <a:spcPct val="0"/>
                </a:spcBef>
                <a:buFontTx/>
                <a:buNone/>
              </a:pPr>
              <a:t>14</a:t>
            </a:fld>
            <a:endParaRPr lang="en-US" altLang="en-US" sz="1000" smtClean="0"/>
          </a:p>
        </p:txBody>
      </p:sp>
      <p:graphicFrame>
        <p:nvGraphicFramePr>
          <p:cNvPr id="27653" name="Object 4"/>
          <p:cNvGraphicFramePr>
            <a:graphicFrameLocks noChangeAspect="1"/>
          </p:cNvGraphicFramePr>
          <p:nvPr/>
        </p:nvGraphicFramePr>
        <p:xfrm>
          <a:off x="914400" y="682625"/>
          <a:ext cx="7321550" cy="3419475"/>
        </p:xfrm>
        <a:graphic>
          <a:graphicData uri="http://schemas.openxmlformats.org/presentationml/2006/ole">
            <mc:AlternateContent xmlns:mc="http://schemas.openxmlformats.org/markup-compatibility/2006">
              <mc:Choice xmlns:v="urn:schemas-microsoft-com:vml" Requires="v">
                <p:oleObj spid="_x0000_s27661" name="Document" r:id="rId4" imgW="7300964" imgH="3426387" progId="Word.Document.8">
                  <p:embed/>
                </p:oleObj>
              </mc:Choice>
              <mc:Fallback>
                <p:oleObj name="Document" r:id="rId4" imgW="7300964" imgH="3426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21550" cy="3419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2969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970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A68FABD7-E9BA-47A6-A930-4D3795E61744}" type="slidenum">
              <a:rPr lang="en-US" altLang="en-US" sz="1000" smtClean="0"/>
              <a:pPr algn="r">
                <a:spcBef>
                  <a:spcPct val="0"/>
                </a:spcBef>
                <a:buFontTx/>
                <a:buNone/>
              </a:pPr>
              <a:t>15</a:t>
            </a:fld>
            <a:endParaRPr lang="en-US" altLang="en-US" sz="1000" smtClean="0"/>
          </a:p>
        </p:txBody>
      </p:sp>
      <p:graphicFrame>
        <p:nvGraphicFramePr>
          <p:cNvPr id="29701" name="Object 4"/>
          <p:cNvGraphicFramePr>
            <a:graphicFrameLocks noChangeAspect="1"/>
          </p:cNvGraphicFramePr>
          <p:nvPr/>
        </p:nvGraphicFramePr>
        <p:xfrm>
          <a:off x="914400" y="682625"/>
          <a:ext cx="7321550" cy="5267325"/>
        </p:xfrm>
        <a:graphic>
          <a:graphicData uri="http://schemas.openxmlformats.org/presentationml/2006/ole">
            <mc:AlternateContent xmlns:mc="http://schemas.openxmlformats.org/markup-compatibility/2006">
              <mc:Choice xmlns:v="urn:schemas-microsoft-com:vml" Requires="v">
                <p:oleObj spid="_x0000_s29709" name="Document" r:id="rId4" imgW="7300964" imgH="5272085" progId="Word.Document.8">
                  <p:embed/>
                </p:oleObj>
              </mc:Choice>
              <mc:Fallback>
                <p:oleObj name="Document" r:id="rId4" imgW="7300964" imgH="527208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21550" cy="5267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3174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3174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38870776-4A31-4CA5-9B9C-C032B61B6113}" type="slidenum">
              <a:rPr lang="en-US" altLang="en-US" sz="1000" smtClean="0"/>
              <a:pPr algn="r">
                <a:spcBef>
                  <a:spcPct val="0"/>
                </a:spcBef>
                <a:buFontTx/>
                <a:buNone/>
              </a:pPr>
              <a:t>16</a:t>
            </a:fld>
            <a:endParaRPr lang="en-US" altLang="en-US" sz="1000" smtClean="0"/>
          </a:p>
        </p:txBody>
      </p:sp>
      <p:graphicFrame>
        <p:nvGraphicFramePr>
          <p:cNvPr id="31749" name="Object 4"/>
          <p:cNvGraphicFramePr>
            <a:graphicFrameLocks noChangeAspect="1"/>
          </p:cNvGraphicFramePr>
          <p:nvPr/>
        </p:nvGraphicFramePr>
        <p:xfrm>
          <a:off x="914400" y="682625"/>
          <a:ext cx="7294563" cy="3419475"/>
        </p:xfrm>
        <a:graphic>
          <a:graphicData uri="http://schemas.openxmlformats.org/presentationml/2006/ole">
            <mc:AlternateContent xmlns:mc="http://schemas.openxmlformats.org/markup-compatibility/2006">
              <mc:Choice xmlns:v="urn:schemas-microsoft-com:vml" Requires="v">
                <p:oleObj spid="_x0000_s31757" name="Document" r:id="rId4" imgW="7282638" imgH="3426387" progId="Word.Document.8">
                  <p:embed/>
                </p:oleObj>
              </mc:Choice>
              <mc:Fallback>
                <p:oleObj name="Document" r:id="rId4" imgW="7282638" imgH="3426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294563" cy="3419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3379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3379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CEBD590D-090F-4004-A6A0-591773DAEE69}" type="slidenum">
              <a:rPr lang="en-US" altLang="en-US" sz="1000" smtClean="0"/>
              <a:pPr algn="r">
                <a:spcBef>
                  <a:spcPct val="0"/>
                </a:spcBef>
                <a:buFontTx/>
                <a:buNone/>
              </a:pPr>
              <a:t>17</a:t>
            </a:fld>
            <a:endParaRPr lang="en-US" altLang="en-US" sz="1000" smtClean="0"/>
          </a:p>
        </p:txBody>
      </p:sp>
      <p:graphicFrame>
        <p:nvGraphicFramePr>
          <p:cNvPr id="33797" name="Object 4"/>
          <p:cNvGraphicFramePr>
            <a:graphicFrameLocks noChangeAspect="1"/>
          </p:cNvGraphicFramePr>
          <p:nvPr/>
        </p:nvGraphicFramePr>
        <p:xfrm>
          <a:off x="914400" y="682625"/>
          <a:ext cx="7170738" cy="5080000"/>
        </p:xfrm>
        <a:graphic>
          <a:graphicData uri="http://schemas.openxmlformats.org/presentationml/2006/ole">
            <mc:AlternateContent xmlns:mc="http://schemas.openxmlformats.org/markup-compatibility/2006">
              <mc:Choice xmlns:v="urn:schemas-microsoft-com:vml" Requires="v">
                <p:oleObj spid="_x0000_s33805" name="Document" r:id="rId5" imgW="7371070" imgH="5205088" progId="Word.Document.8">
                  <p:embed/>
                </p:oleObj>
              </mc:Choice>
              <mc:Fallback>
                <p:oleObj name="Document" r:id="rId5" imgW="7371070" imgH="5205088"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682625"/>
                        <a:ext cx="7170738"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85800" y="76200"/>
            <a:ext cx="7772400" cy="1143000"/>
          </a:xfrm>
        </p:spPr>
        <p:txBody>
          <a:bodyPr/>
          <a:lstStyle/>
          <a:p>
            <a:pPr eaLnBrk="1" hangingPunct="1"/>
            <a:r>
              <a:rPr lang="en-US" altLang="en-US" smtClean="0"/>
              <a:t>Your Turn</a:t>
            </a:r>
          </a:p>
        </p:txBody>
      </p:sp>
      <p:sp>
        <p:nvSpPr>
          <p:cNvPr id="35843" name="Content Placeholder 2"/>
          <p:cNvSpPr>
            <a:spLocks noGrp="1"/>
          </p:cNvSpPr>
          <p:nvPr>
            <p:ph idx="1"/>
          </p:nvPr>
        </p:nvSpPr>
        <p:spPr>
          <a:xfrm>
            <a:off x="381000" y="1371600"/>
            <a:ext cx="8382000" cy="5257800"/>
          </a:xfrm>
        </p:spPr>
        <p:txBody>
          <a:bodyPr/>
          <a:lstStyle/>
          <a:p>
            <a:r>
              <a:rPr lang="en-US" altLang="en-US" sz="2600" dirty="0" smtClean="0"/>
              <a:t>The first part of lab 7 asks you to create a set of Customer classes:  </a:t>
            </a:r>
            <a:r>
              <a:rPr lang="en-US" altLang="en-US" sz="2600" dirty="0" err="1" smtClean="0"/>
              <a:t>WholesaleCustomer</a:t>
            </a:r>
            <a:r>
              <a:rPr lang="en-US" altLang="en-US" sz="2600" dirty="0" smtClean="0"/>
              <a:t> and </a:t>
            </a:r>
            <a:r>
              <a:rPr lang="en-US" altLang="en-US" sz="2600" dirty="0" err="1" smtClean="0"/>
              <a:t>RetailCustomer</a:t>
            </a:r>
            <a:endParaRPr lang="en-US" altLang="en-US" sz="2600" dirty="0" smtClean="0"/>
          </a:p>
          <a:p>
            <a:r>
              <a:rPr lang="en-US" altLang="en-US" sz="2600" dirty="0" smtClean="0"/>
              <a:t>Before you begin, make a copy of the Customer Maintenance solution from lab 6 and put it in the lab 8 folder.  OR use the version you started in lab 4 / 5 / 6.</a:t>
            </a:r>
          </a:p>
          <a:p>
            <a:pPr lvl="1"/>
            <a:r>
              <a:rPr lang="en-US" altLang="en-US" sz="2200" dirty="0" smtClean="0"/>
              <a:t>The Customer class should change in 2 ways</a:t>
            </a:r>
          </a:p>
          <a:p>
            <a:pPr lvl="2"/>
            <a:r>
              <a:rPr lang="en-US" altLang="en-US" sz="1800" dirty="0" smtClean="0"/>
              <a:t>Make each instance variable protected</a:t>
            </a:r>
          </a:p>
          <a:p>
            <a:pPr lvl="1"/>
            <a:r>
              <a:rPr lang="en-US" altLang="en-US" sz="2200" dirty="0" smtClean="0"/>
              <a:t>Add the 2 new classes (to your class library project) as described in 3 and 4 on page 459 and 460.</a:t>
            </a:r>
          </a:p>
          <a:p>
            <a:pPr lvl="1"/>
            <a:r>
              <a:rPr lang="en-US" altLang="en-US" sz="2200" dirty="0" smtClean="0"/>
              <a:t>Test each of the new classes in your console app.</a:t>
            </a:r>
          </a:p>
        </p:txBody>
      </p:sp>
      <p:sp>
        <p:nvSpPr>
          <p:cNvPr id="35844"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FB17ADF-9727-4F97-9321-5168599203E5}" type="slidenum">
              <a:rPr lang="en-US" altLang="en-US" sz="1000" smtClean="0"/>
              <a:pPr>
                <a:spcBef>
                  <a:spcPct val="0"/>
                </a:spcBef>
                <a:buFontTx/>
                <a:buNone/>
              </a:pPr>
              <a:t>18</a:t>
            </a:fld>
            <a:endParaRPr lang="en-US" altLang="en-US" sz="1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76200"/>
            <a:ext cx="7772400" cy="1143000"/>
          </a:xfrm>
        </p:spPr>
        <p:txBody>
          <a:bodyPr/>
          <a:lstStyle/>
          <a:p>
            <a:pPr eaLnBrk="1" hangingPunct="1"/>
            <a:r>
              <a:rPr lang="en-US" altLang="en-US" smtClean="0"/>
              <a:t>Relationships Between Classes</a:t>
            </a:r>
          </a:p>
        </p:txBody>
      </p:sp>
      <p:sp>
        <p:nvSpPr>
          <p:cNvPr id="36867" name="Content Placeholder 2"/>
          <p:cNvSpPr>
            <a:spLocks noGrp="1"/>
          </p:cNvSpPr>
          <p:nvPr>
            <p:ph idx="1"/>
          </p:nvPr>
        </p:nvSpPr>
        <p:spPr>
          <a:xfrm>
            <a:off x="381000" y="1371600"/>
            <a:ext cx="8382000" cy="5257800"/>
          </a:xfrm>
        </p:spPr>
        <p:txBody>
          <a:bodyPr/>
          <a:lstStyle/>
          <a:p>
            <a:r>
              <a:rPr lang="en-US" altLang="en-US" sz="2600" smtClean="0"/>
              <a:t>Inheritance is an “is a” relationship. </a:t>
            </a:r>
          </a:p>
          <a:p>
            <a:pPr lvl="1"/>
            <a:r>
              <a:rPr lang="en-US" altLang="en-US" sz="2200" smtClean="0"/>
              <a:t>A WholesaleCustomer “is a” customer.</a:t>
            </a:r>
            <a:endParaRPr lang="en-US" altLang="en-US" sz="2400" smtClean="0"/>
          </a:p>
          <a:p>
            <a:r>
              <a:rPr lang="en-US" altLang="en-US" sz="2400" smtClean="0"/>
              <a:t>When you created the ProductList class in the last lab</a:t>
            </a:r>
          </a:p>
          <a:p>
            <a:pPr lvl="1"/>
            <a:r>
              <a:rPr lang="en-US" altLang="en-US" sz="2200" smtClean="0"/>
              <a:t>It has a List&lt;Product&gt; as it’s intance variable</a:t>
            </a:r>
          </a:p>
          <a:p>
            <a:pPr lvl="1"/>
            <a:r>
              <a:rPr lang="en-US" altLang="en-US" sz="2200" smtClean="0"/>
              <a:t>This is a “has a” relationship.</a:t>
            </a:r>
          </a:p>
          <a:p>
            <a:pPr lvl="1"/>
            <a:r>
              <a:rPr lang="en-US" altLang="en-US" sz="2200" smtClean="0"/>
              <a:t>A Deck “has a” list.  A Hand “has a” list.</a:t>
            </a:r>
          </a:p>
          <a:p>
            <a:r>
              <a:rPr lang="en-US" altLang="en-US" sz="2600" smtClean="0"/>
              <a:t>It’s also possible to create a ProductList that “is a” list.  Instead of having List as an instance variable, it will be derived from a List.</a:t>
            </a:r>
          </a:p>
        </p:txBody>
      </p:sp>
      <p:sp>
        <p:nvSpPr>
          <p:cNvPr id="36868"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7F28ABF-7B9B-4CCC-9249-48F065BD6C5F}" type="slidenum">
              <a:rPr lang="en-US" altLang="en-US" sz="1000" smtClean="0"/>
              <a:pPr>
                <a:spcBef>
                  <a:spcPct val="0"/>
                </a:spcBef>
                <a:buFontTx/>
                <a:buNone/>
              </a:pPr>
              <a:t>19</a:t>
            </a:fld>
            <a:endParaRPr lang="en-US" altLang="en-US" sz="1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512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512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D99F2A35-4C5B-4984-95F2-B3A9118DF134}" type="slidenum">
              <a:rPr lang="en-US" altLang="en-US" sz="1000" smtClean="0"/>
              <a:pPr algn="r">
                <a:spcBef>
                  <a:spcPct val="0"/>
                </a:spcBef>
                <a:buFontTx/>
                <a:buNone/>
              </a:pPr>
              <a:t>2</a:t>
            </a:fld>
            <a:endParaRPr lang="en-US" altLang="en-US" sz="1000" smtClean="0"/>
          </a:p>
        </p:txBody>
      </p:sp>
      <p:graphicFrame>
        <p:nvGraphicFramePr>
          <p:cNvPr id="5125" name="Object 5"/>
          <p:cNvGraphicFramePr>
            <a:graphicFrameLocks noChangeAspect="1"/>
          </p:cNvGraphicFramePr>
          <p:nvPr/>
        </p:nvGraphicFramePr>
        <p:xfrm>
          <a:off x="1074738" y="682625"/>
          <a:ext cx="7024687" cy="5354638"/>
        </p:xfrm>
        <a:graphic>
          <a:graphicData uri="http://schemas.openxmlformats.org/presentationml/2006/ole">
            <mc:AlternateContent xmlns:mc="http://schemas.openxmlformats.org/markup-compatibility/2006">
              <mc:Choice xmlns:v="urn:schemas-microsoft-com:vml" Requires="v">
                <p:oleObj spid="_x0000_s5133" name="Document" r:id="rId5" imgW="7099363" imgH="5395089" progId="Word.Document.8">
                  <p:embed/>
                </p:oleObj>
              </mc:Choice>
              <mc:Fallback>
                <p:oleObj name="Document" r:id="rId5" imgW="7099363" imgH="5395089"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4738" y="682625"/>
                        <a:ext cx="7024687" cy="535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3789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3789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510C1548-5C12-40FC-A294-D8D6603C6AD1}" type="slidenum">
              <a:rPr lang="en-US" altLang="en-US" sz="1000" smtClean="0"/>
              <a:pPr algn="r">
                <a:spcBef>
                  <a:spcPct val="0"/>
                </a:spcBef>
                <a:buFontTx/>
                <a:buNone/>
              </a:pPr>
              <a:t>20</a:t>
            </a:fld>
            <a:endParaRPr lang="en-US" altLang="en-US" sz="1000" smtClean="0"/>
          </a:p>
        </p:txBody>
      </p:sp>
      <p:graphicFrame>
        <p:nvGraphicFramePr>
          <p:cNvPr id="37893" name="Object 5"/>
          <p:cNvGraphicFramePr>
            <a:graphicFrameLocks noChangeAspect="1"/>
          </p:cNvGraphicFramePr>
          <p:nvPr/>
        </p:nvGraphicFramePr>
        <p:xfrm>
          <a:off x="914400" y="685800"/>
          <a:ext cx="7467600" cy="5484813"/>
        </p:xfrm>
        <a:graphic>
          <a:graphicData uri="http://schemas.openxmlformats.org/presentationml/2006/ole">
            <mc:AlternateContent xmlns:mc="http://schemas.openxmlformats.org/markup-compatibility/2006">
              <mc:Choice xmlns:v="urn:schemas-microsoft-com:vml" Requires="v">
                <p:oleObj spid="_x0000_s37901" name="Document" r:id="rId4" imgW="7440272" imgH="5491392" progId="Word.Document.8">
                  <p:embed/>
                </p:oleObj>
              </mc:Choice>
              <mc:Fallback>
                <p:oleObj name="Document" r:id="rId4" imgW="7440272" imgH="5491392"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67600" cy="5484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5800" y="76200"/>
            <a:ext cx="7772400" cy="1143000"/>
          </a:xfrm>
        </p:spPr>
        <p:txBody>
          <a:bodyPr/>
          <a:lstStyle/>
          <a:p>
            <a:pPr eaLnBrk="1" hangingPunct="1"/>
            <a:r>
              <a:rPr lang="en-US" altLang="en-US" smtClean="0"/>
              <a:t>What’s Next?</a:t>
            </a:r>
          </a:p>
        </p:txBody>
      </p:sp>
      <p:sp>
        <p:nvSpPr>
          <p:cNvPr id="40963" name="Content Placeholder 2"/>
          <p:cNvSpPr>
            <a:spLocks noGrp="1"/>
          </p:cNvSpPr>
          <p:nvPr>
            <p:ph idx="1"/>
          </p:nvPr>
        </p:nvSpPr>
        <p:spPr>
          <a:xfrm>
            <a:off x="381000" y="1371600"/>
            <a:ext cx="8382000" cy="5257800"/>
          </a:xfrm>
        </p:spPr>
        <p:txBody>
          <a:bodyPr/>
          <a:lstStyle/>
          <a:p>
            <a:r>
              <a:rPr lang="en-US" altLang="en-US" sz="2600" dirty="0" smtClean="0"/>
              <a:t>You’ll notice that I’m not asking you to do the GUI for the </a:t>
            </a:r>
            <a:r>
              <a:rPr lang="en-US" altLang="en-US" sz="2600" dirty="0" err="1" smtClean="0"/>
              <a:t>CustomerMaintenance</a:t>
            </a:r>
            <a:r>
              <a:rPr lang="en-US" altLang="en-US" sz="2600" dirty="0" smtClean="0"/>
              <a:t> app. </a:t>
            </a:r>
          </a:p>
          <a:p>
            <a:r>
              <a:rPr lang="en-US" altLang="en-US" sz="2400" dirty="0" smtClean="0"/>
              <a:t>The rest of  lab 7 asks you to add classes to your set of Card related classes. </a:t>
            </a:r>
          </a:p>
          <a:p>
            <a:pPr lvl="1"/>
            <a:r>
              <a:rPr lang="en-US" altLang="en-US" sz="2000" dirty="0" err="1" smtClean="0"/>
              <a:t>BlackjackHand</a:t>
            </a:r>
            <a:r>
              <a:rPr lang="en-US" altLang="en-US" sz="2000" dirty="0" smtClean="0"/>
              <a:t> derived from the Hand class.  </a:t>
            </a:r>
          </a:p>
          <a:p>
            <a:pPr lvl="1"/>
            <a:r>
              <a:rPr lang="en-US" altLang="en-US" sz="2000" dirty="0" smtClean="0"/>
              <a:t>Let’s look at the list of methods that you should write.</a:t>
            </a:r>
          </a:p>
          <a:p>
            <a:pPr lvl="1"/>
            <a:r>
              <a:rPr lang="en-US" altLang="en-US" sz="2000" dirty="0" smtClean="0"/>
              <a:t>Let’s write an algorithm for calculating the score.  </a:t>
            </a:r>
          </a:p>
          <a:p>
            <a:pPr lvl="1"/>
            <a:r>
              <a:rPr lang="en-US" altLang="en-US" sz="2000" dirty="0" smtClean="0"/>
              <a:t>You’ll have some time to work on your classes (and test programs) in class next time.  Lindy will be here to help.</a:t>
            </a:r>
          </a:p>
        </p:txBody>
      </p:sp>
      <p:sp>
        <p:nvSpPr>
          <p:cNvPr id="40964"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87DAF0-40DC-4A3C-BFAF-1E11EB46C6E5}" type="slidenum">
              <a:rPr lang="en-US" altLang="en-US" sz="1000" smtClean="0"/>
              <a:pPr>
                <a:spcBef>
                  <a:spcPct val="0"/>
                </a:spcBef>
                <a:buFontTx/>
                <a:buNone/>
              </a:pPr>
              <a:t>21</a:t>
            </a:fld>
            <a:endParaRPr lang="en-US" altLang="en-US" sz="10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5800" y="76200"/>
            <a:ext cx="7772400" cy="1143000"/>
          </a:xfrm>
        </p:spPr>
        <p:txBody>
          <a:bodyPr/>
          <a:lstStyle/>
          <a:p>
            <a:pPr eaLnBrk="1" hangingPunct="1"/>
            <a:r>
              <a:rPr lang="en-US" altLang="en-US" smtClean="0"/>
              <a:t>What’s Next?</a:t>
            </a:r>
          </a:p>
        </p:txBody>
      </p:sp>
      <p:sp>
        <p:nvSpPr>
          <p:cNvPr id="40963" name="Content Placeholder 2"/>
          <p:cNvSpPr>
            <a:spLocks noGrp="1"/>
          </p:cNvSpPr>
          <p:nvPr>
            <p:ph idx="1"/>
          </p:nvPr>
        </p:nvSpPr>
        <p:spPr>
          <a:xfrm>
            <a:off x="381000" y="1371600"/>
            <a:ext cx="8382000" cy="5257800"/>
          </a:xfrm>
        </p:spPr>
        <p:txBody>
          <a:bodyPr/>
          <a:lstStyle/>
          <a:p>
            <a:r>
              <a:rPr lang="en-US" altLang="en-US" sz="2800" dirty="0" smtClean="0"/>
              <a:t>You can also begin to </a:t>
            </a:r>
            <a:r>
              <a:rPr lang="en-US" altLang="en-US" sz="2800" dirty="0" err="1" smtClean="0"/>
              <a:t>desing</a:t>
            </a:r>
            <a:r>
              <a:rPr lang="en-US" altLang="en-US" sz="2800" dirty="0" smtClean="0"/>
              <a:t> a GUI for playing blackjack.  </a:t>
            </a:r>
          </a:p>
          <a:p>
            <a:pPr lvl="1"/>
            <a:r>
              <a:rPr lang="en-US" altLang="en-US" sz="2400" dirty="0" smtClean="0"/>
              <a:t>Add a new Windows Forms App to your Card solution for lab 4 – 7. </a:t>
            </a:r>
          </a:p>
          <a:p>
            <a:pPr lvl="1"/>
            <a:r>
              <a:rPr lang="en-US" altLang="en-US" sz="2400" dirty="0" smtClean="0"/>
              <a:t>Steal UI stuff from Concentration.  </a:t>
            </a:r>
            <a:endParaRPr lang="en-US" altLang="en-US" sz="2000" dirty="0" smtClean="0"/>
          </a:p>
          <a:p>
            <a:pPr lvl="2"/>
            <a:r>
              <a:rPr lang="en-US" altLang="en-US" sz="2000" dirty="0" smtClean="0"/>
              <a:t>Copy picture box controls.  Be careful when you name the picture boxes for the player and the dealer.  You might not want to call them card1, card2, card3 etc.</a:t>
            </a:r>
          </a:p>
          <a:p>
            <a:pPr lvl="2"/>
            <a:r>
              <a:rPr lang="en-US" altLang="en-US" sz="2000" dirty="0" smtClean="0"/>
              <a:t>Identify the instance variables that you’ll need.  A deck, 2 </a:t>
            </a:r>
            <a:r>
              <a:rPr lang="en-US" altLang="en-US" sz="2000" dirty="0" err="1" smtClean="0"/>
              <a:t>BJHands</a:t>
            </a:r>
            <a:r>
              <a:rPr lang="en-US" altLang="en-US" sz="2000" dirty="0" smtClean="0"/>
              <a:t>.</a:t>
            </a:r>
          </a:p>
          <a:p>
            <a:pPr lvl="2"/>
            <a:r>
              <a:rPr lang="en-US" altLang="en-US" sz="2000" dirty="0" smtClean="0"/>
              <a:t>Copy methods that you think you might need.  You’ll probably need to change some things in each method but we’ll talk about all of that during the last week of classes.</a:t>
            </a:r>
            <a:endParaRPr lang="en-US" altLang="en-US" sz="2000" dirty="0"/>
          </a:p>
        </p:txBody>
      </p:sp>
      <p:sp>
        <p:nvSpPr>
          <p:cNvPr id="40964"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87DAF0-40DC-4A3C-BFAF-1E11EB46C6E5}" type="slidenum">
              <a:rPr lang="en-US" altLang="en-US" sz="1000" smtClean="0"/>
              <a:pPr>
                <a:spcBef>
                  <a:spcPct val="0"/>
                </a:spcBef>
                <a:buFontTx/>
                <a:buNone/>
              </a:pPr>
              <a:t>22</a:t>
            </a:fld>
            <a:endParaRPr lang="en-US" altLang="en-US" sz="1000" smtClean="0"/>
          </a:p>
        </p:txBody>
      </p:sp>
    </p:spTree>
    <p:extLst>
      <p:ext uri="{BB962C8B-B14F-4D97-AF65-F5344CB8AC3E}">
        <p14:creationId xmlns:p14="http://schemas.microsoft.com/office/powerpoint/2010/main" val="3084882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685800" y="76200"/>
            <a:ext cx="7772400" cy="1143000"/>
          </a:xfrm>
        </p:spPr>
        <p:txBody>
          <a:bodyPr/>
          <a:lstStyle/>
          <a:p>
            <a:pPr eaLnBrk="1" hangingPunct="1"/>
            <a:r>
              <a:rPr lang="en-US" altLang="en-US" smtClean="0"/>
              <a:t>Abstract Classes</a:t>
            </a:r>
          </a:p>
        </p:txBody>
      </p:sp>
      <p:sp>
        <p:nvSpPr>
          <p:cNvPr id="63491" name="Content Placeholder 2"/>
          <p:cNvSpPr>
            <a:spLocks noGrp="1"/>
          </p:cNvSpPr>
          <p:nvPr>
            <p:ph idx="1"/>
          </p:nvPr>
        </p:nvSpPr>
        <p:spPr>
          <a:xfrm>
            <a:off x="381000" y="1371600"/>
            <a:ext cx="8382000" cy="5257800"/>
          </a:xfrm>
        </p:spPr>
        <p:txBody>
          <a:bodyPr/>
          <a:lstStyle/>
          <a:p>
            <a:r>
              <a:rPr lang="en-US" altLang="en-US" sz="2600" smtClean="0"/>
              <a:t>The rest of the chapter talks about some things that you should know about but that you won’t be asked to program</a:t>
            </a:r>
          </a:p>
          <a:p>
            <a:pPr lvl="1"/>
            <a:r>
              <a:rPr lang="en-US" altLang="en-US" sz="2400" smtClean="0"/>
              <a:t>An abstract class is a class that is useful as part of the design of a hierarchy of classes but that is not fully implemented and therefore cannot be instantiated.</a:t>
            </a:r>
          </a:p>
          <a:p>
            <a:pPr lvl="2"/>
            <a:r>
              <a:rPr lang="en-US" altLang="en-US" sz="2000" smtClean="0"/>
              <a:t>You created a product, a book and a software class.  We don’t really sell products, we sell books and software so it might have been cleaner in terms of design to make the product an abstract class.  In the product class you’d do as much of the implementation as you can and identify the things that derived classes must add to finish the implementation. </a:t>
            </a:r>
          </a:p>
          <a:p>
            <a:pPr lvl="2"/>
            <a:r>
              <a:rPr lang="en-US" altLang="en-US" sz="2000" smtClean="0"/>
              <a:t>In some ways, it’s a “contract” between class developers that specifies how a set of classes must work so polymorphism works.  You want to be able to create an array of products and fill it with software and books and have both classes have some methods in common, like GetDisplayText.</a:t>
            </a:r>
          </a:p>
        </p:txBody>
      </p:sp>
      <p:sp>
        <p:nvSpPr>
          <p:cNvPr id="63492"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24DA2C-D235-44B2-A419-EAE2E3D151BA}" type="slidenum">
              <a:rPr lang="en-US" altLang="en-US" sz="1000" smtClean="0"/>
              <a:pPr>
                <a:spcBef>
                  <a:spcPct val="0"/>
                </a:spcBef>
                <a:buFontTx/>
                <a:buNone/>
              </a:pPr>
              <a:t>23</a:t>
            </a:fld>
            <a:endParaRPr lang="en-US" altLang="en-US" sz="1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85800" y="76200"/>
            <a:ext cx="7772400" cy="1143000"/>
          </a:xfrm>
        </p:spPr>
        <p:txBody>
          <a:bodyPr/>
          <a:lstStyle/>
          <a:p>
            <a:pPr eaLnBrk="1" hangingPunct="1"/>
            <a:r>
              <a:rPr lang="en-US" altLang="en-US" smtClean="0"/>
              <a:t>Abstract Classes</a:t>
            </a:r>
          </a:p>
        </p:txBody>
      </p:sp>
      <p:sp>
        <p:nvSpPr>
          <p:cNvPr id="64515" name="Content Placeholder 2"/>
          <p:cNvSpPr>
            <a:spLocks noGrp="1"/>
          </p:cNvSpPr>
          <p:nvPr>
            <p:ph idx="1"/>
          </p:nvPr>
        </p:nvSpPr>
        <p:spPr>
          <a:xfrm>
            <a:off x="381000" y="1371600"/>
            <a:ext cx="8382000" cy="5257800"/>
          </a:xfrm>
        </p:spPr>
        <p:txBody>
          <a:bodyPr/>
          <a:lstStyle/>
          <a:p>
            <a:r>
              <a:rPr lang="en-US" altLang="en-US" sz="2600" smtClean="0"/>
              <a:t>The syntax for creating an abstract class essentially involves adding the keyword abstract to the heading of the class definition. </a:t>
            </a:r>
          </a:p>
          <a:p>
            <a:r>
              <a:rPr lang="en-US" altLang="en-US" sz="2600" smtClean="0"/>
              <a:t>There’s an example on page 453 of your text.  That example is in the next couple of slides</a:t>
            </a:r>
            <a:endParaRPr lang="en-US" altLang="en-US" sz="2000" smtClean="0"/>
          </a:p>
        </p:txBody>
      </p:sp>
      <p:sp>
        <p:nvSpPr>
          <p:cNvPr id="64516"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EFB7654-7130-4387-88F3-735AF25BEB02}" type="slidenum">
              <a:rPr lang="en-US" altLang="en-US" sz="1000" smtClean="0"/>
              <a:pPr>
                <a:spcBef>
                  <a:spcPct val="0"/>
                </a:spcBef>
                <a:buFontTx/>
                <a:buNone/>
              </a:pPr>
              <a:t>24</a:t>
            </a:fld>
            <a:endParaRPr lang="en-US" altLang="en-US" sz="10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6553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6554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spcBef>
                <a:spcPct val="0"/>
              </a:spcBef>
              <a:buFontTx/>
              <a:buNone/>
            </a:pPr>
            <a:r>
              <a:rPr lang="en-US" altLang="en-US" sz="1000" smtClean="0"/>
              <a:t>Slide </a:t>
            </a:r>
            <a:fld id="{925B1A37-4232-48EF-B72B-4D3B7FD25C7D}" type="slidenum">
              <a:rPr lang="en-US" altLang="en-US" sz="1000" smtClean="0"/>
              <a:pPr>
                <a:spcBef>
                  <a:spcPct val="0"/>
                </a:spcBef>
                <a:buFontTx/>
                <a:buNone/>
              </a:pPr>
              <a:t>25</a:t>
            </a:fld>
            <a:endParaRPr lang="en-US" altLang="en-US" sz="1000" smtClean="0"/>
          </a:p>
        </p:txBody>
      </p:sp>
      <p:graphicFrame>
        <p:nvGraphicFramePr>
          <p:cNvPr id="65541" name="Object 4"/>
          <p:cNvGraphicFramePr>
            <a:graphicFrameLocks noChangeAspect="1"/>
          </p:cNvGraphicFramePr>
          <p:nvPr/>
        </p:nvGraphicFramePr>
        <p:xfrm>
          <a:off x="914400" y="682625"/>
          <a:ext cx="7321550" cy="4005263"/>
        </p:xfrm>
        <a:graphic>
          <a:graphicData uri="http://schemas.openxmlformats.org/presentationml/2006/ole">
            <mc:AlternateContent xmlns:mc="http://schemas.openxmlformats.org/markup-compatibility/2006">
              <mc:Choice xmlns:v="urn:schemas-microsoft-com:vml" Requires="v">
                <p:oleObj spid="_x0000_s65549" name="Document" r:id="rId4" imgW="7300964" imgH="4006814" progId="Word.Document.8">
                  <p:embed/>
                </p:oleObj>
              </mc:Choice>
              <mc:Fallback>
                <p:oleObj name="Document" r:id="rId4" imgW="7300964" imgH="400681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21550" cy="4005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6758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6758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spcBef>
                <a:spcPct val="0"/>
              </a:spcBef>
              <a:buFontTx/>
              <a:buNone/>
            </a:pPr>
            <a:r>
              <a:rPr lang="en-US" altLang="en-US" sz="1000" smtClean="0"/>
              <a:t>Slide </a:t>
            </a:r>
            <a:fld id="{18EF11AC-C6B5-4403-B2D9-550EBFFC915C}" type="slidenum">
              <a:rPr lang="en-US" altLang="en-US" sz="1000" smtClean="0"/>
              <a:pPr>
                <a:spcBef>
                  <a:spcPct val="0"/>
                </a:spcBef>
                <a:buFontTx/>
                <a:buNone/>
              </a:pPr>
              <a:t>26</a:t>
            </a:fld>
            <a:endParaRPr lang="en-US" altLang="en-US" sz="1000" smtClean="0"/>
          </a:p>
        </p:txBody>
      </p:sp>
      <p:graphicFrame>
        <p:nvGraphicFramePr>
          <p:cNvPr id="67589" name="Object 4"/>
          <p:cNvGraphicFramePr>
            <a:graphicFrameLocks noChangeAspect="1"/>
          </p:cNvGraphicFramePr>
          <p:nvPr/>
        </p:nvGraphicFramePr>
        <p:xfrm>
          <a:off x="914400" y="682625"/>
          <a:ext cx="7313613" cy="2960688"/>
        </p:xfrm>
        <a:graphic>
          <a:graphicData uri="http://schemas.openxmlformats.org/presentationml/2006/ole">
            <mc:AlternateContent xmlns:mc="http://schemas.openxmlformats.org/markup-compatibility/2006">
              <mc:Choice xmlns:v="urn:schemas-microsoft-com:vml" Requires="v">
                <p:oleObj spid="_x0000_s67597" name="Document" r:id="rId4" imgW="7300964" imgH="2965863" progId="Word.Document.8">
                  <p:embed/>
                </p:oleObj>
              </mc:Choice>
              <mc:Fallback>
                <p:oleObj name="Document" r:id="rId4" imgW="7300964" imgH="296586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13613" cy="296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85800" y="76200"/>
            <a:ext cx="7772400" cy="1143000"/>
          </a:xfrm>
        </p:spPr>
        <p:txBody>
          <a:bodyPr/>
          <a:lstStyle/>
          <a:p>
            <a:pPr eaLnBrk="1" hangingPunct="1"/>
            <a:r>
              <a:rPr lang="en-US" altLang="en-US" smtClean="0"/>
              <a:t>Sealed Classes</a:t>
            </a:r>
          </a:p>
        </p:txBody>
      </p:sp>
      <p:sp>
        <p:nvSpPr>
          <p:cNvPr id="69635" name="Content Placeholder 2"/>
          <p:cNvSpPr>
            <a:spLocks noGrp="1"/>
          </p:cNvSpPr>
          <p:nvPr>
            <p:ph idx="1"/>
          </p:nvPr>
        </p:nvSpPr>
        <p:spPr>
          <a:xfrm>
            <a:off x="381000" y="1371600"/>
            <a:ext cx="8382000" cy="5257800"/>
          </a:xfrm>
        </p:spPr>
        <p:txBody>
          <a:bodyPr/>
          <a:lstStyle/>
          <a:p>
            <a:r>
              <a:rPr lang="en-US" altLang="en-US" sz="2600" smtClean="0"/>
              <a:t>The rest of the chapter talks about some things that you should know about but that you won’t be asked to program</a:t>
            </a:r>
          </a:p>
          <a:p>
            <a:pPr lvl="1"/>
            <a:r>
              <a:rPr lang="en-US" altLang="en-US" sz="2400" smtClean="0"/>
              <a:t>An sealed class is a class from which you can not derive another class.</a:t>
            </a:r>
          </a:p>
          <a:p>
            <a:pPr lvl="1"/>
            <a:r>
              <a:rPr lang="en-US" altLang="en-US" sz="2400" smtClean="0"/>
              <a:t>In practice, I have never used one of these.</a:t>
            </a:r>
            <a:endParaRPr lang="en-US" altLang="en-US" sz="2000" smtClean="0"/>
          </a:p>
        </p:txBody>
      </p:sp>
      <p:sp>
        <p:nvSpPr>
          <p:cNvPr id="69636"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CEA3EE4-6BC3-406F-A29C-9DEEC6F61844}" type="slidenum">
              <a:rPr lang="en-US" altLang="en-US" sz="1000" smtClean="0"/>
              <a:pPr>
                <a:spcBef>
                  <a:spcPct val="0"/>
                </a:spcBef>
                <a:buFontTx/>
                <a:buNone/>
              </a:pPr>
              <a:t>27</a:t>
            </a:fld>
            <a:endParaRPr lang="en-US" altLang="en-US" sz="1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85800" y="76200"/>
            <a:ext cx="7772400" cy="1143000"/>
          </a:xfrm>
        </p:spPr>
        <p:txBody>
          <a:bodyPr/>
          <a:lstStyle/>
          <a:p>
            <a:pPr eaLnBrk="1" hangingPunct="1"/>
            <a:r>
              <a:rPr lang="en-US" altLang="en-US" dirty="0" smtClean="0"/>
              <a:t>Quiz 2</a:t>
            </a:r>
          </a:p>
        </p:txBody>
      </p:sp>
      <p:sp>
        <p:nvSpPr>
          <p:cNvPr id="64515" name="Content Placeholder 2"/>
          <p:cNvSpPr>
            <a:spLocks noGrp="1"/>
          </p:cNvSpPr>
          <p:nvPr>
            <p:ph idx="1"/>
          </p:nvPr>
        </p:nvSpPr>
        <p:spPr>
          <a:xfrm>
            <a:off x="381000" y="1371600"/>
            <a:ext cx="8382000" cy="5257800"/>
          </a:xfrm>
        </p:spPr>
        <p:txBody>
          <a:bodyPr/>
          <a:lstStyle/>
          <a:p>
            <a:r>
              <a:rPr lang="en-US" altLang="en-US" sz="2400" dirty="0" smtClean="0"/>
              <a:t>Covers object oriented programming.</a:t>
            </a:r>
          </a:p>
          <a:p>
            <a:pPr lvl="1"/>
            <a:r>
              <a:rPr lang="en-US" altLang="en-US" sz="2000" dirty="0" smtClean="0"/>
              <a:t>Chapters 12, 13 and 14.</a:t>
            </a:r>
          </a:p>
          <a:p>
            <a:pPr lvl="1"/>
            <a:r>
              <a:rPr lang="en-US" altLang="en-US" sz="2000" dirty="0" smtClean="0"/>
              <a:t>Multiple choice + open ended questions.</a:t>
            </a:r>
          </a:p>
          <a:p>
            <a:pPr lvl="1"/>
            <a:r>
              <a:rPr lang="en-US" altLang="en-US" sz="2000" dirty="0" smtClean="0"/>
              <a:t>Practice quizzes are now in </a:t>
            </a:r>
            <a:r>
              <a:rPr lang="en-US" altLang="en-US" sz="2000" dirty="0" err="1" smtClean="0"/>
              <a:t>moodle</a:t>
            </a:r>
            <a:r>
              <a:rPr lang="en-US" altLang="en-US" sz="2000" dirty="0" smtClean="0"/>
              <a:t>.  We’ll talk about the open ended questions together in class on the last Wednesday.</a:t>
            </a:r>
          </a:p>
          <a:p>
            <a:pPr lvl="1"/>
            <a:r>
              <a:rPr lang="en-US" altLang="en-US" sz="2000" dirty="0" smtClean="0"/>
              <a:t>I haven’t yet figured out how much of the quiz will be in class and how much will be outside class.  We’ll talk about that together before </a:t>
            </a:r>
            <a:r>
              <a:rPr lang="en-US" altLang="en-US" sz="2000" smtClean="0"/>
              <a:t>I decide.</a:t>
            </a:r>
            <a:endParaRPr lang="en-US" altLang="en-US" sz="2000" dirty="0" smtClean="0"/>
          </a:p>
        </p:txBody>
      </p:sp>
      <p:sp>
        <p:nvSpPr>
          <p:cNvPr id="64516"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EFB7654-7130-4387-88F3-735AF25BEB02}" type="slidenum">
              <a:rPr lang="en-US" altLang="en-US" sz="1000" smtClean="0"/>
              <a:pPr>
                <a:spcBef>
                  <a:spcPct val="0"/>
                </a:spcBef>
                <a:buFontTx/>
                <a:buNone/>
              </a:pPr>
              <a:t>28</a:t>
            </a:fld>
            <a:endParaRPr lang="en-US" altLang="en-US" sz="1000" smtClean="0"/>
          </a:p>
        </p:txBody>
      </p:sp>
    </p:spTree>
    <p:extLst>
      <p:ext uri="{BB962C8B-B14F-4D97-AF65-F5344CB8AC3E}">
        <p14:creationId xmlns:p14="http://schemas.microsoft.com/office/powerpoint/2010/main" val="1746663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5800" y="76200"/>
            <a:ext cx="7772400" cy="1143000"/>
          </a:xfrm>
        </p:spPr>
        <p:txBody>
          <a:bodyPr/>
          <a:lstStyle/>
          <a:p>
            <a:pPr eaLnBrk="1" hangingPunct="1"/>
            <a:r>
              <a:rPr lang="en-US" altLang="en-US" smtClean="0"/>
              <a:t>Inheritance</a:t>
            </a:r>
          </a:p>
        </p:txBody>
      </p:sp>
      <p:sp>
        <p:nvSpPr>
          <p:cNvPr id="7171" name="Content Placeholder 2"/>
          <p:cNvSpPr>
            <a:spLocks noGrp="1"/>
          </p:cNvSpPr>
          <p:nvPr>
            <p:ph idx="1"/>
          </p:nvPr>
        </p:nvSpPr>
        <p:spPr>
          <a:xfrm>
            <a:off x="381000" y="1371600"/>
            <a:ext cx="8382000" cy="5257800"/>
          </a:xfrm>
        </p:spPr>
        <p:txBody>
          <a:bodyPr/>
          <a:lstStyle/>
          <a:p>
            <a:r>
              <a:rPr lang="en-US" altLang="en-US" sz="2600" smtClean="0"/>
              <a:t>Inheritance is the object oriented programming concept that allows you to create a base class and then derive other classes from that class.</a:t>
            </a:r>
          </a:p>
          <a:p>
            <a:pPr lvl="1"/>
            <a:r>
              <a:rPr lang="en-US" altLang="en-US" sz="2400" smtClean="0"/>
              <a:t>Think about inheritance in a genetic context.  A parent has all kinds of behaviors and characteristics.  Children inherit lots of those behaviors and characteristics.  They add additional behaviors and characteristics and learn to do some of the existing behaviors differently.</a:t>
            </a:r>
          </a:p>
          <a:p>
            <a:pPr lvl="1"/>
            <a:r>
              <a:rPr lang="en-US" altLang="en-US" sz="2400" smtClean="0"/>
              <a:t>Inheritance in a programming context is just like that.</a:t>
            </a:r>
          </a:p>
          <a:p>
            <a:pPr lvl="1"/>
            <a:r>
              <a:rPr lang="en-US" altLang="en-US" sz="2400" smtClean="0"/>
              <a:t>You use inheritance every time you create a form</a:t>
            </a:r>
          </a:p>
          <a:p>
            <a:pPr lvl="2"/>
            <a:r>
              <a:rPr lang="en-US" altLang="en-US" sz="2000" smtClean="0"/>
              <a:t>The form class “knows how to be a form”</a:t>
            </a:r>
          </a:p>
          <a:p>
            <a:pPr lvl="2"/>
            <a:r>
              <a:rPr lang="en-US" altLang="en-US" sz="2000" smtClean="0"/>
              <a:t>Your form is derived from the form class so it knows all of those thing too.  Then you add the functionality that’s specific to your form.</a:t>
            </a:r>
          </a:p>
        </p:txBody>
      </p:sp>
      <p:sp>
        <p:nvSpPr>
          <p:cNvPr id="7172"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24D9EC8-8F8F-4173-AA23-B477D38E9B04}" type="slidenum">
              <a:rPr lang="en-US" altLang="en-US" sz="1000" smtClean="0"/>
              <a:pPr>
                <a:spcBef>
                  <a:spcPct val="0"/>
                </a:spcBef>
                <a:buFontTx/>
                <a:buNone/>
              </a:pPr>
              <a:t>3</a:t>
            </a:fld>
            <a:endParaRPr lang="en-US" altLang="en-US" sz="1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819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819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981FA454-4378-440C-829E-83B36ADB204D}" type="slidenum">
              <a:rPr lang="en-US" altLang="en-US" sz="1000" smtClean="0"/>
              <a:pPr algn="r">
                <a:spcBef>
                  <a:spcPct val="0"/>
                </a:spcBef>
                <a:buFontTx/>
                <a:buNone/>
              </a:pPr>
              <a:t>4</a:t>
            </a:fld>
            <a:endParaRPr lang="en-US" altLang="en-US" sz="1000" smtClean="0"/>
          </a:p>
        </p:txBody>
      </p:sp>
      <p:graphicFrame>
        <p:nvGraphicFramePr>
          <p:cNvPr id="8197" name="Object 4"/>
          <p:cNvGraphicFramePr>
            <a:graphicFrameLocks noChangeAspect="1"/>
          </p:cNvGraphicFramePr>
          <p:nvPr/>
        </p:nvGraphicFramePr>
        <p:xfrm>
          <a:off x="914400" y="685800"/>
          <a:ext cx="7321550" cy="427038"/>
        </p:xfrm>
        <a:graphic>
          <a:graphicData uri="http://schemas.openxmlformats.org/presentationml/2006/ole">
            <mc:AlternateContent xmlns:mc="http://schemas.openxmlformats.org/markup-compatibility/2006">
              <mc:Choice xmlns:v="urn:schemas-microsoft-com:vml" Requires="v">
                <p:oleObj spid="_x0000_s8206" name="Document" r:id="rId4" imgW="7321366" imgH="427132" progId="Word.Document.8">
                  <p:embed/>
                </p:oleObj>
              </mc:Choice>
              <mc:Fallback>
                <p:oleObj name="Document" r:id="rId4" imgW="7321366" imgH="42713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2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19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9000" y="1257300"/>
            <a:ext cx="5484813" cy="468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1024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1024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775E6AF5-AB55-4B1C-8B16-05ACE4F117C4}" type="slidenum">
              <a:rPr lang="en-US" altLang="en-US" sz="1000" smtClean="0"/>
              <a:pPr algn="r">
                <a:spcBef>
                  <a:spcPct val="0"/>
                </a:spcBef>
                <a:buFontTx/>
                <a:buNone/>
              </a:pPr>
              <a:t>5</a:t>
            </a:fld>
            <a:endParaRPr lang="en-US" altLang="en-US" sz="1000" smtClean="0"/>
          </a:p>
        </p:txBody>
      </p:sp>
      <p:graphicFrame>
        <p:nvGraphicFramePr>
          <p:cNvPr id="10245" name="Object 4"/>
          <p:cNvGraphicFramePr>
            <a:graphicFrameLocks noChangeAspect="1"/>
          </p:cNvGraphicFramePr>
          <p:nvPr/>
        </p:nvGraphicFramePr>
        <p:xfrm>
          <a:off x="914400" y="533400"/>
          <a:ext cx="7315200" cy="463550"/>
        </p:xfrm>
        <a:graphic>
          <a:graphicData uri="http://schemas.openxmlformats.org/presentationml/2006/ole">
            <mc:AlternateContent xmlns:mc="http://schemas.openxmlformats.org/markup-compatibility/2006">
              <mc:Choice xmlns:v="urn:schemas-microsoft-com:vml" Requires="v">
                <p:oleObj spid="_x0000_s10261" name="Document" r:id="rId4" imgW="7565304" imgH="476195" progId="Word.Document.8">
                  <p:embed/>
                </p:oleObj>
              </mc:Choice>
              <mc:Fallback>
                <p:oleObj name="Document" r:id="rId4" imgW="7565304" imgH="47619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33400"/>
                        <a:ext cx="7315200" cy="463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5"/>
          <p:cNvGraphicFramePr>
            <a:graphicFrameLocks noChangeAspect="1"/>
          </p:cNvGraphicFramePr>
          <p:nvPr/>
        </p:nvGraphicFramePr>
        <p:xfrm>
          <a:off x="1524000" y="885825"/>
          <a:ext cx="6170613" cy="5384800"/>
        </p:xfrm>
        <a:graphic>
          <a:graphicData uri="http://schemas.openxmlformats.org/presentationml/2006/ole">
            <mc:AlternateContent xmlns:mc="http://schemas.openxmlformats.org/markup-compatibility/2006">
              <mc:Choice xmlns:v="urn:schemas-microsoft-com:vml" Requires="v">
                <p:oleObj spid="_x0000_s10262" name="Visio" r:id="rId6" imgW="5589875" imgH="4872301" progId="Visio.Drawing.6">
                  <p:embed/>
                </p:oleObj>
              </mc:Choice>
              <mc:Fallback>
                <p:oleObj name="Visio" r:id="rId6" imgW="5589875" imgH="4872301"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885825"/>
                        <a:ext cx="6170613"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76200"/>
            <a:ext cx="7772400" cy="1143000"/>
          </a:xfrm>
        </p:spPr>
        <p:txBody>
          <a:bodyPr/>
          <a:lstStyle/>
          <a:p>
            <a:pPr eaLnBrk="1" hangingPunct="1"/>
            <a:r>
              <a:rPr lang="en-US" altLang="en-US" smtClean="0"/>
              <a:t>The Object Class</a:t>
            </a:r>
          </a:p>
        </p:txBody>
      </p:sp>
      <p:sp>
        <p:nvSpPr>
          <p:cNvPr id="12291" name="Content Placeholder 2"/>
          <p:cNvSpPr>
            <a:spLocks noGrp="1"/>
          </p:cNvSpPr>
          <p:nvPr>
            <p:ph idx="1"/>
          </p:nvPr>
        </p:nvSpPr>
        <p:spPr>
          <a:xfrm>
            <a:off x="381000" y="1371600"/>
            <a:ext cx="8382000" cy="5257800"/>
          </a:xfrm>
        </p:spPr>
        <p:txBody>
          <a:bodyPr/>
          <a:lstStyle/>
          <a:p>
            <a:r>
              <a:rPr lang="en-US" altLang="en-US" sz="2600" smtClean="0"/>
              <a:t>Is the base class for every class in the .net framework and for every class that you create.</a:t>
            </a:r>
          </a:p>
          <a:p>
            <a:pPr lvl="1"/>
            <a:r>
              <a:rPr lang="en-US" altLang="en-US" sz="2200" smtClean="0"/>
              <a:t>You’ve seen the object class before … the first parameter for an event handler is the sender which is some control on the form … it might be a textbox or a button or a menu so the datatype used for the parameter is the most generic datatype possible … an object.</a:t>
            </a:r>
          </a:p>
          <a:p>
            <a:pPr lvl="1"/>
            <a:r>
              <a:rPr lang="en-US" altLang="en-US" sz="2000" smtClean="0"/>
              <a:t>You override ToString which is defined in the Object class.  The behavior for an object is to return the name of the class … which is not particularly helpful … so you create a more specific version for your class.</a:t>
            </a:r>
          </a:p>
          <a:p>
            <a:pPr lvl="1"/>
            <a:r>
              <a:rPr lang="en-US" altLang="en-US" sz="2000" smtClean="0"/>
              <a:t>We talked about overriding Equals (and GetHashCode) last time.  Again, the default behavior isn’t very useful because it can only check to see if 2 objects refer to the same object.  If you want any Ace of Clubs to be equal to any other Ace of Clubs you could override Equals.</a:t>
            </a:r>
          </a:p>
        </p:txBody>
      </p:sp>
      <p:sp>
        <p:nvSpPr>
          <p:cNvPr id="12292"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49FCD1A-BCE6-4BC2-B825-1DC317EF6071}" type="slidenum">
              <a:rPr lang="en-US" altLang="en-US" sz="1000" smtClean="0"/>
              <a:pPr>
                <a:spcBef>
                  <a:spcPct val="0"/>
                </a:spcBef>
                <a:buFontTx/>
                <a:buNone/>
              </a:pPr>
              <a:t>6</a:t>
            </a:fld>
            <a:endParaRPr lang="en-US" altLang="en-US" sz="1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1331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1331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1D297560-433F-4B49-B334-AB2C033A9536}" type="slidenum">
              <a:rPr lang="en-US" altLang="en-US" sz="1000" smtClean="0"/>
              <a:pPr algn="r">
                <a:spcBef>
                  <a:spcPct val="0"/>
                </a:spcBef>
                <a:buFontTx/>
                <a:buNone/>
              </a:pPr>
              <a:t>7</a:t>
            </a:fld>
            <a:endParaRPr lang="en-US" altLang="en-US" sz="1000" smtClean="0"/>
          </a:p>
        </p:txBody>
      </p:sp>
      <p:graphicFrame>
        <p:nvGraphicFramePr>
          <p:cNvPr id="13317" name="Object 4"/>
          <p:cNvGraphicFramePr>
            <a:graphicFrameLocks noChangeAspect="1"/>
          </p:cNvGraphicFramePr>
          <p:nvPr/>
        </p:nvGraphicFramePr>
        <p:xfrm>
          <a:off x="914400" y="685800"/>
          <a:ext cx="7321550" cy="3165475"/>
        </p:xfrm>
        <a:graphic>
          <a:graphicData uri="http://schemas.openxmlformats.org/presentationml/2006/ole">
            <mc:AlternateContent xmlns:mc="http://schemas.openxmlformats.org/markup-compatibility/2006">
              <mc:Choice xmlns:v="urn:schemas-microsoft-com:vml" Requires="v">
                <p:oleObj spid="_x0000_s13325" name="Document" r:id="rId4" imgW="7321366" imgH="3164892" progId="Word.Document.8">
                  <p:embed/>
                </p:oleObj>
              </mc:Choice>
              <mc:Fallback>
                <p:oleObj name="Document" r:id="rId4" imgW="7321366" imgH="316489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3165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1536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1536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FC8748A2-0D88-4FD4-B934-EE91ABD0F7CE}" type="slidenum">
              <a:rPr lang="en-US" altLang="en-US" sz="1000" smtClean="0"/>
              <a:pPr algn="r">
                <a:spcBef>
                  <a:spcPct val="0"/>
                </a:spcBef>
                <a:buFontTx/>
                <a:buNone/>
              </a:pPr>
              <a:t>8</a:t>
            </a:fld>
            <a:endParaRPr lang="en-US" altLang="en-US" sz="1000" smtClean="0"/>
          </a:p>
        </p:txBody>
      </p:sp>
      <p:graphicFrame>
        <p:nvGraphicFramePr>
          <p:cNvPr id="15365" name="Object 4"/>
          <p:cNvGraphicFramePr>
            <a:graphicFrameLocks noChangeAspect="1"/>
          </p:cNvGraphicFramePr>
          <p:nvPr/>
        </p:nvGraphicFramePr>
        <p:xfrm>
          <a:off x="838200" y="914400"/>
          <a:ext cx="7321550" cy="795338"/>
        </p:xfrm>
        <a:graphic>
          <a:graphicData uri="http://schemas.openxmlformats.org/presentationml/2006/ole">
            <mc:AlternateContent xmlns:mc="http://schemas.openxmlformats.org/markup-compatibility/2006">
              <mc:Choice xmlns:v="urn:schemas-microsoft-com:vml" Requires="v">
                <p:oleObj spid="_x0000_s15389" name="Document" r:id="rId4" imgW="7321366" imgH="793658" progId="Word.Document.8">
                  <p:embed/>
                </p:oleObj>
              </mc:Choice>
              <mc:Fallback>
                <p:oleObj name="Document" r:id="rId4" imgW="7321366" imgH="79365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914400"/>
                        <a:ext cx="7321550" cy="795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11"/>
          <p:cNvGraphicFramePr>
            <a:graphicFrameLocks noChangeAspect="1"/>
          </p:cNvGraphicFramePr>
          <p:nvPr/>
        </p:nvGraphicFramePr>
        <p:xfrm>
          <a:off x="685800" y="1905000"/>
          <a:ext cx="5083175" cy="2798763"/>
        </p:xfrm>
        <a:graphic>
          <a:graphicData uri="http://schemas.openxmlformats.org/presentationml/2006/ole">
            <mc:AlternateContent xmlns:mc="http://schemas.openxmlformats.org/markup-compatibility/2006">
              <mc:Choice xmlns:v="urn:schemas-microsoft-com:vml" Requires="v">
                <p:oleObj spid="_x0000_s15390" name="Visio" r:id="rId6" imgW="4218837" imgH="2323678" progId="Visio.Drawing.6">
                  <p:embed/>
                </p:oleObj>
              </mc:Choice>
              <mc:Fallback>
                <p:oleObj name="Visio" r:id="rId6" imgW="4218837" imgH="2323678" progId="Visio.Drawing.6">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905000"/>
                        <a:ext cx="5083175" cy="279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12"/>
          <p:cNvGraphicFramePr>
            <a:graphicFrameLocks noChangeAspect="1"/>
          </p:cNvGraphicFramePr>
          <p:nvPr/>
        </p:nvGraphicFramePr>
        <p:xfrm>
          <a:off x="6029325" y="1905000"/>
          <a:ext cx="2449513" cy="2519363"/>
        </p:xfrm>
        <a:graphic>
          <a:graphicData uri="http://schemas.openxmlformats.org/presentationml/2006/ole">
            <mc:AlternateContent xmlns:mc="http://schemas.openxmlformats.org/markup-compatibility/2006">
              <mc:Choice xmlns:v="urn:schemas-microsoft-com:vml" Requires="v">
                <p:oleObj spid="_x0000_s15391" name="Visio" r:id="rId8" imgW="2048121" imgH="2104357" progId="Visio.Drawing.6">
                  <p:embed/>
                </p:oleObj>
              </mc:Choice>
              <mc:Fallback>
                <p:oleObj name="Visio" r:id="rId8" imgW="2048121" imgH="2104357" progId="Visio.Drawing.6">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9325" y="1905000"/>
                        <a:ext cx="2449513" cy="251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C14</a:t>
            </a:r>
            <a:endParaRPr lang="en-US" altLang="en-US" sz="1200" smtClean="0"/>
          </a:p>
        </p:txBody>
      </p:sp>
      <p:sp>
        <p:nvSpPr>
          <p:cNvPr id="1741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1741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EB5DFAD3-152D-40C4-8D6B-02536AC76BEB}" type="slidenum">
              <a:rPr lang="en-US" altLang="en-US" sz="1000" smtClean="0"/>
              <a:pPr algn="r">
                <a:spcBef>
                  <a:spcPct val="0"/>
                </a:spcBef>
                <a:buFontTx/>
                <a:buNone/>
              </a:pPr>
              <a:t>9</a:t>
            </a:fld>
            <a:endParaRPr lang="en-US" altLang="en-US" sz="1000" smtClean="0"/>
          </a:p>
        </p:txBody>
      </p:sp>
      <p:graphicFrame>
        <p:nvGraphicFramePr>
          <p:cNvPr id="17413" name="Object 4"/>
          <p:cNvGraphicFramePr>
            <a:graphicFrameLocks noChangeAspect="1"/>
          </p:cNvGraphicFramePr>
          <p:nvPr/>
        </p:nvGraphicFramePr>
        <p:xfrm>
          <a:off x="914400" y="685800"/>
          <a:ext cx="7321550" cy="4579938"/>
        </p:xfrm>
        <a:graphic>
          <a:graphicData uri="http://schemas.openxmlformats.org/presentationml/2006/ole">
            <mc:AlternateContent xmlns:mc="http://schemas.openxmlformats.org/markup-compatibility/2006">
              <mc:Choice xmlns:v="urn:schemas-microsoft-com:vml" Requires="v">
                <p:oleObj spid="_x0000_s17421" name="Document" r:id="rId4" imgW="7321366" imgH="4579406" progId="Word.Document.8">
                  <p:embed/>
                </p:oleObj>
              </mc:Choice>
              <mc:Fallback>
                <p:oleObj name="Document" r:id="rId4" imgW="7321366" imgH="457940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57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1013</TotalTime>
  <Words>1411</Words>
  <Application>Microsoft Office PowerPoint</Application>
  <PresentationFormat>On-screen Show (4:3)</PresentationFormat>
  <Paragraphs>159</Paragraphs>
  <Slides>28</Slides>
  <Notes>18</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2" baseType="lpstr">
      <vt:lpstr>Times New Roman</vt:lpstr>
      <vt:lpstr>Default Design</vt:lpstr>
      <vt:lpstr>Document</vt:lpstr>
      <vt:lpstr>Visio</vt:lpstr>
      <vt:lpstr>PowerPoint Presentation</vt:lpstr>
      <vt:lpstr>PowerPoint Presentation</vt:lpstr>
      <vt:lpstr>Inheritance</vt:lpstr>
      <vt:lpstr>PowerPoint Presentation</vt:lpstr>
      <vt:lpstr>PowerPoint Presentation</vt:lpstr>
      <vt:lpstr>The Object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Turn</vt:lpstr>
      <vt:lpstr>Relationships Between Classes</vt:lpstr>
      <vt:lpstr>PowerPoint Presentation</vt:lpstr>
      <vt:lpstr>What’s Next?</vt:lpstr>
      <vt:lpstr>What’s Next?</vt:lpstr>
      <vt:lpstr>Abstract Classes</vt:lpstr>
      <vt:lpstr>Abstract Classes</vt:lpstr>
      <vt:lpstr>PowerPoint Presentation</vt:lpstr>
      <vt:lpstr>PowerPoint Presentation</vt:lpstr>
      <vt:lpstr>Sealed Classes</vt:lpstr>
      <vt:lpstr>Quiz 2</vt:lpstr>
    </vt:vector>
  </TitlesOfParts>
  <Company>Mike Murach &amp; Ass.,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Tom Murach</dc:creator>
  <cp:lastModifiedBy>C#User</cp:lastModifiedBy>
  <cp:revision>162</cp:revision>
  <dcterms:created xsi:type="dcterms:W3CDTF">1999-10-15T22:36:31Z</dcterms:created>
  <dcterms:modified xsi:type="dcterms:W3CDTF">2016-05-23T21:00:35Z</dcterms:modified>
</cp:coreProperties>
</file>