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49"/>
  </p:notesMasterIdLst>
  <p:handoutMasterIdLst>
    <p:handoutMasterId r:id="rId50"/>
  </p:handoutMasterIdLst>
  <p:sldIdLst>
    <p:sldId id="256" r:id="rId2"/>
    <p:sldId id="308" r:id="rId3"/>
    <p:sldId id="257" r:id="rId4"/>
    <p:sldId id="258" r:id="rId5"/>
    <p:sldId id="260" r:id="rId6"/>
    <p:sldId id="263" r:id="rId7"/>
    <p:sldId id="266" r:id="rId8"/>
    <p:sldId id="309" r:id="rId9"/>
    <p:sldId id="310" r:id="rId10"/>
    <p:sldId id="311" r:id="rId11"/>
    <p:sldId id="312" r:id="rId12"/>
    <p:sldId id="322" r:id="rId13"/>
    <p:sldId id="323" r:id="rId14"/>
    <p:sldId id="313" r:id="rId15"/>
    <p:sldId id="314" r:id="rId16"/>
    <p:sldId id="315" r:id="rId17"/>
    <p:sldId id="324" r:id="rId18"/>
    <p:sldId id="316" r:id="rId19"/>
    <p:sldId id="317" r:id="rId20"/>
    <p:sldId id="318" r:id="rId21"/>
    <p:sldId id="325" r:id="rId22"/>
    <p:sldId id="326" r:id="rId23"/>
    <p:sldId id="327" r:id="rId24"/>
    <p:sldId id="328" r:id="rId25"/>
    <p:sldId id="329" r:id="rId26"/>
    <p:sldId id="330" r:id="rId27"/>
    <p:sldId id="319" r:id="rId28"/>
    <p:sldId id="320" r:id="rId29"/>
    <p:sldId id="321" r:id="rId30"/>
    <p:sldId id="267" r:id="rId31"/>
    <p:sldId id="268" r:id="rId32"/>
    <p:sldId id="269" r:id="rId33"/>
    <p:sldId id="331" r:id="rId34"/>
    <p:sldId id="273" r:id="rId35"/>
    <p:sldId id="274" r:id="rId36"/>
    <p:sldId id="275" r:id="rId37"/>
    <p:sldId id="276" r:id="rId38"/>
    <p:sldId id="277" r:id="rId39"/>
    <p:sldId id="278" r:id="rId40"/>
    <p:sldId id="279" r:id="rId41"/>
    <p:sldId id="280" r:id="rId42"/>
    <p:sldId id="281" r:id="rId43"/>
    <p:sldId id="295" r:id="rId44"/>
    <p:sldId id="296" r:id="rId45"/>
    <p:sldId id="332" r:id="rId46"/>
    <p:sldId id="333" r:id="rId47"/>
    <p:sldId id="334"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0" autoAdjust="0"/>
    <p:restoredTop sz="94684" autoAdjust="0"/>
  </p:normalViewPr>
  <p:slideViewPr>
    <p:cSldViewPr>
      <p:cViewPr varScale="1">
        <p:scale>
          <a:sx n="87" d="100"/>
          <a:sy n="87" d="100"/>
        </p:scale>
        <p:origin x="1602" y="90"/>
      </p:cViewPr>
      <p:guideLst>
        <p:guide orient="horz" pos="2160"/>
        <p:guide pos="2880"/>
      </p:guideLst>
    </p:cSldViewPr>
  </p:slideViewPr>
  <p:outlineViewPr>
    <p:cViewPr>
      <p:scale>
        <a:sx n="33" d="100"/>
        <a:sy n="33" d="100"/>
      </p:scale>
      <p:origin x="0" y="4512"/>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F0A4994A-3D57-4578-A15A-C115A63BC587}" type="datetimeFigureOut">
              <a:rPr lang="en-US" altLang="en-US"/>
              <a:pPr/>
              <a:t>3/28/2016</a:t>
            </a:fld>
            <a:endParaRPr lang="en-US" alt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26F239B-FE52-4B88-8A64-854E6BB769CB}" type="slidenum">
              <a:rPr lang="en-US" altLang="en-US"/>
              <a:pPr/>
              <a:t>‹#›</a:t>
            </a:fld>
            <a:endParaRPr lang="en-US" altLang="en-US"/>
          </a:p>
        </p:txBody>
      </p:sp>
    </p:spTree>
    <p:extLst>
      <p:ext uri="{BB962C8B-B14F-4D97-AF65-F5344CB8AC3E}">
        <p14:creationId xmlns:p14="http://schemas.microsoft.com/office/powerpoint/2010/main" val="4124410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A0D7F3E-8B6B-48DD-B6BD-918416B68E35}" type="slidenum">
              <a:rPr lang="en-US"/>
              <a:pPr>
                <a:defRPr/>
              </a:pPr>
              <a:t>‹#›</a:t>
            </a:fld>
            <a:endParaRPr lang="en-US"/>
          </a:p>
        </p:txBody>
      </p:sp>
    </p:spTree>
    <p:extLst>
      <p:ext uri="{BB962C8B-B14F-4D97-AF65-F5344CB8AC3E}">
        <p14:creationId xmlns:p14="http://schemas.microsoft.com/office/powerpoint/2010/main" val="3690912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38A8A48-AF59-4637-BB87-005E8ADCD474}" type="slidenum">
              <a:rPr lang="en-US" altLang="en-US" sz="1200"/>
              <a:pPr/>
              <a:t>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8449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A3B498-8BAA-4DCD-8CA6-B3430B2E9685}"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57818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691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D3D427-187C-4B71-8D62-EE00F648D875}"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86291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106CB4C-1044-4A27-8E69-18209CBEF25E}"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18053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996317C-986E-43F9-92C1-E6BEC9EC9ADD}"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352374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94880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0430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62707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2022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0498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6226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486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82564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05404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92321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8573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93124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3488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68893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60956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4970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73321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30952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8522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97049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41040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079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69469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84724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6C57D9-4EFB-4B57-BAC6-1DCF2B237DA8}"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9472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5520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2966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80805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F569434-B424-45CE-9331-691B1C7868B1}"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65,18</a:t>
            </a:r>
          </a:p>
        </p:txBody>
      </p:sp>
    </p:spTree>
    <p:extLst>
      <p:ext uri="{BB962C8B-B14F-4D97-AF65-F5344CB8AC3E}">
        <p14:creationId xmlns:p14="http://schemas.microsoft.com/office/powerpoint/2010/main" val="304253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4283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1413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Murach's PHP and MySQL, C1</a:t>
            </a:r>
          </a:p>
        </p:txBody>
      </p:sp>
      <p:sp>
        <p:nvSpPr>
          <p:cNvPr id="3" name="Footer Placeholder 2"/>
          <p:cNvSpPr>
            <a:spLocks noGrp="1"/>
          </p:cNvSpPr>
          <p:nvPr>
            <p:ph type="ftr" sz="quarter" idx="11"/>
          </p:nvPr>
        </p:nvSpPr>
        <p:spPr/>
        <p:txBody>
          <a:bodyPr/>
          <a:lstStyle>
            <a:lvl1pPr>
              <a:defRPr/>
            </a:lvl1pPr>
          </a:lstStyle>
          <a:p>
            <a:r>
              <a:rPr lang="en-US" altLang="en-US" dirty="0" smtClean="0"/>
              <a:t>© 2010, Mike </a:t>
            </a:r>
            <a:r>
              <a:rPr lang="en-US" altLang="en-US" dirty="0" err="1" smtClean="0"/>
              <a:t>Murach</a:t>
            </a:r>
            <a:r>
              <a:rPr lang="en-US" altLang="en-US" dirty="0" smtClean="0"/>
              <a:t> &amp; Associates, Inc.</a:t>
            </a:r>
            <a:endParaRPr lang="en-US" altLang="en-US" dirty="0"/>
          </a:p>
        </p:txBody>
      </p:sp>
      <p:sp>
        <p:nvSpPr>
          <p:cNvPr id="4" name="Slide Number Placeholder 3"/>
          <p:cNvSpPr>
            <a:spLocks noGrp="1"/>
          </p:cNvSpPr>
          <p:nvPr>
            <p:ph type="sldNum" sz="quarter" idx="12"/>
          </p:nvPr>
        </p:nvSpPr>
        <p:spPr/>
        <p:txBody>
          <a:bodyPr/>
          <a:lstStyle>
            <a:lvl1pPr algn="l">
              <a:defRPr sz="1400">
                <a:latin typeface="Times New Roman" pitchFamily="18" charset="0"/>
              </a:defRPr>
            </a:lvl1pPr>
          </a:lstStyle>
          <a:p>
            <a:endParaRPr lang="en-US" altLang="en-US"/>
          </a:p>
          <a:p>
            <a:pPr algn="r"/>
            <a:r>
              <a:rPr lang="en-US" altLang="en-US" sz="900">
                <a:latin typeface="Arial Narrow" pitchFamily="34" charset="0"/>
              </a:rPr>
              <a:t>Slide </a:t>
            </a:r>
            <a:fld id="{DD49EE53-6127-4D8C-B4C6-F63A87B426AF}" type="slidenum">
              <a:rPr lang="en-US" altLang="en-US" sz="900">
                <a:latin typeface="Arial Narrow" pitchFamily="34" charset="0"/>
              </a:rPr>
              <a:pPr algn="r"/>
              <a:t>‹#›</a:t>
            </a:fld>
            <a:endParaRPr lang="en-US" altLang="en-US" sz="900">
              <a:latin typeface="Arial Narrow" pitchFamily="34" charset="0"/>
            </a:endParaRPr>
          </a:p>
        </p:txBody>
      </p:sp>
    </p:spTree>
    <p:extLst>
      <p:ext uri="{BB962C8B-B14F-4D97-AF65-F5344CB8AC3E}">
        <p14:creationId xmlns:p14="http://schemas.microsoft.com/office/powerpoint/2010/main" val="2554287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fld id="{30D1A000-2D89-45A0-B390-B2B7EFD1FD19}" type="slidenum">
              <a:rPr lang="en-US" altLang="en-US"/>
              <a:pPr/>
              <a:t>‹#›</a:t>
            </a:fld>
            <a:endParaRPr lang="en-US" altLang="en-US"/>
          </a:p>
        </p:txBody>
      </p:sp>
    </p:spTree>
    <p:extLst>
      <p:ext uri="{BB962C8B-B14F-4D97-AF65-F5344CB8AC3E}">
        <p14:creationId xmlns:p14="http://schemas.microsoft.com/office/powerpoint/2010/main" val="53191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Date Placeholder 1"/>
          <p:cNvSpPr>
            <a:spLocks noGrp="1"/>
          </p:cNvSpPr>
          <p:nvPr>
            <p:ph type="dt" sz="half" idx="2"/>
          </p:nvPr>
        </p:nvSpPr>
        <p:spPr bwMode="auto">
          <a:xfrm>
            <a:off x="762000" y="6248400"/>
            <a:ext cx="1981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atin typeface="Arial Narrow" pitchFamily="34" charset="0"/>
              </a:defRPr>
            </a:lvl1pPr>
          </a:lstStyle>
          <a:p>
            <a:r>
              <a:rPr lang="en-US" altLang="en-US"/>
              <a:t>Murach's PHP and MySQL, C1</a:t>
            </a:r>
          </a:p>
        </p:txBody>
      </p:sp>
      <p:sp>
        <p:nvSpPr>
          <p:cNvPr id="8" name="Footer Placeholder 2"/>
          <p:cNvSpPr>
            <a:spLocks noGrp="1"/>
          </p:cNvSpPr>
          <p:nvPr>
            <p:ph type="ftr" sz="quarter" idx="3"/>
          </p:nvPr>
        </p:nvSpPr>
        <p:spPr bwMode="auto">
          <a:xfrm>
            <a:off x="2895600" y="6248400"/>
            <a:ext cx="3352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900">
                <a:latin typeface="Arial Narrow" pitchFamily="34" charset="0"/>
              </a:defRPr>
            </a:lvl1pPr>
          </a:lstStyle>
          <a:p>
            <a:r>
              <a:rPr lang="en-US" altLang="en-US" dirty="0" smtClean="0"/>
              <a:t>© 2010, Mike </a:t>
            </a:r>
            <a:r>
              <a:rPr lang="en-US" altLang="en-US" dirty="0" err="1" smtClean="0"/>
              <a:t>Murach</a:t>
            </a:r>
            <a:r>
              <a:rPr lang="en-US" altLang="en-US" dirty="0" smtClean="0"/>
              <a:t> &amp; Associates, Inc.</a:t>
            </a:r>
            <a:endParaRPr lang="en-US" altLang="en-US" dirty="0"/>
          </a:p>
        </p:txBody>
      </p:sp>
      <p:sp>
        <p:nvSpPr>
          <p:cNvPr id="9" name="Slide Number Placeholder 3"/>
          <p:cNvSpPr>
            <a:spLocks noGrp="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endParaRPr lang="en-US" altLang="en-US" sz="1400">
              <a:latin typeface="Times New Roman" pitchFamily="18" charset="0"/>
            </a:endParaRPr>
          </a:p>
          <a:p>
            <a:r>
              <a:rPr lang="en-US" altLang="en-US"/>
              <a:t>Slide </a:t>
            </a:r>
            <a:fld id="{A89692CF-3EBF-4808-99AB-839EBCC626D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Word_97_-_2003_Document1.doc"/></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package" Target="../embeddings/Microsoft_Word_Document3.docx"/><Relationship Id="rId5" Type="http://schemas.openxmlformats.org/officeDocument/2006/relationships/image" Target="../media/image12.emf"/><Relationship Id="rId4" Type="http://schemas.openxmlformats.org/officeDocument/2006/relationships/oleObject" Target="../embeddings/Microsoft_Word_97_-_2003_Document7.doc"/></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package" Target="../embeddings/Microsoft_Word_Document4.docx"/><Relationship Id="rId5" Type="http://schemas.openxmlformats.org/officeDocument/2006/relationships/image" Target="../media/image14.emf"/><Relationship Id="rId4" Type="http://schemas.openxmlformats.org/officeDocument/2006/relationships/oleObject" Target="../embeddings/Microsoft_Word_97_-_2003_Document8.doc"/></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7.e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package" Target="../embeddings/Microsoft_Word_Document5.docx"/><Relationship Id="rId5" Type="http://schemas.openxmlformats.org/officeDocument/2006/relationships/image" Target="../media/image16.emf"/><Relationship Id="rId4" Type="http://schemas.openxmlformats.org/officeDocument/2006/relationships/oleObject" Target="../embeddings/Microsoft_Word_97_-_2003_Document9.doc"/></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cs295p/lab1b.ph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localhost:81/cs295p/lab1b.php"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18.emf"/><Relationship Id="rId5" Type="http://schemas.openxmlformats.org/officeDocument/2006/relationships/oleObject" Target="../embeddings/Microsoft_Word_97_-_2003_Document10.doc"/><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package" Target="../embeddings/Microsoft_Word_Document6.docx"/><Relationship Id="rId5" Type="http://schemas.openxmlformats.org/officeDocument/2006/relationships/image" Target="../media/image20.emf"/><Relationship Id="rId4" Type="http://schemas.openxmlformats.org/officeDocument/2006/relationships/oleObject" Target="../embeddings/Microsoft_Word_97_-_2003_Document11.doc"/></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e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package" Target="../embeddings/Microsoft_Word_Document7.docx"/><Relationship Id="rId5" Type="http://schemas.openxmlformats.org/officeDocument/2006/relationships/image" Target="../media/image22.emf"/><Relationship Id="rId4" Type="http://schemas.openxmlformats.org/officeDocument/2006/relationships/oleObject" Target="../embeddings/Microsoft_Word_97_-_2003_Document12.doc"/></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4.bin"/><Relationship Id="rId5" Type="http://schemas.openxmlformats.org/officeDocument/2006/relationships/image" Target="../media/image24.emf"/><Relationship Id="rId4" Type="http://schemas.openxmlformats.org/officeDocument/2006/relationships/oleObject" Target="../embeddings/Microsoft_Word_97_-_2003_Document13.doc"/></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image" Target="../media/image26.emf"/><Relationship Id="rId4" Type="http://schemas.openxmlformats.org/officeDocument/2006/relationships/oleObject" Target="../embeddings/Microsoft_Word_97_-_2003_Document14.doc"/></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9.e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package" Target="../embeddings/Microsoft_Word_Document8.docx"/><Relationship Id="rId5" Type="http://schemas.openxmlformats.org/officeDocument/2006/relationships/image" Target="../media/image28.emf"/><Relationship Id="rId4" Type="http://schemas.openxmlformats.org/officeDocument/2006/relationships/oleObject" Target="../embeddings/Microsoft_Word_97_-_2003_Document15.doc"/></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cs295/lab1a.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package" Target="../embeddings/Microsoft_Word_Document1.docx"/><Relationship Id="rId5" Type="http://schemas.openxmlformats.org/officeDocument/2006/relationships/image" Target="../media/image2.emf"/><Relationship Id="rId4" Type="http://schemas.openxmlformats.org/officeDocument/2006/relationships/oleObject" Target="../embeddings/Microsoft_Word_97_-_2003_Document2.doc"/></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1.e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package" Target="../embeddings/Microsoft_Word_Document9.docx"/><Relationship Id="rId5" Type="http://schemas.openxmlformats.org/officeDocument/2006/relationships/image" Target="../media/image30.emf"/><Relationship Id="rId4" Type="http://schemas.openxmlformats.org/officeDocument/2006/relationships/oleObject" Target="../embeddings/Microsoft_Word_97_-_2003_Document16.doc"/></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3.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package" Target="../embeddings/Microsoft_Word_Document10.docx"/><Relationship Id="rId5" Type="http://schemas.openxmlformats.org/officeDocument/2006/relationships/image" Target="../media/image32.emf"/><Relationship Id="rId4" Type="http://schemas.openxmlformats.org/officeDocument/2006/relationships/oleObject" Target="../embeddings/Microsoft_Word_97_-_2003_Document17.doc"/></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5.e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package" Target="../embeddings/Microsoft_Word_Document11.docx"/><Relationship Id="rId5" Type="http://schemas.openxmlformats.org/officeDocument/2006/relationships/image" Target="../media/image34.emf"/><Relationship Id="rId4" Type="http://schemas.openxmlformats.org/officeDocument/2006/relationships/oleObject" Target="../embeddings/Microsoft_Word_97_-_2003_Document18.doc"/></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oleObject" Target="../embeddings/Microsoft_Word_97_-_2003_Document19.doc"/></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39.png"/><Relationship Id="rId5" Type="http://schemas.openxmlformats.org/officeDocument/2006/relationships/image" Target="../media/image38.emf"/><Relationship Id="rId4" Type="http://schemas.openxmlformats.org/officeDocument/2006/relationships/oleObject" Target="../embeddings/Microsoft_Word_97_-_2003_Document20.doc"/></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oleObject" Target="../embeddings/Microsoft_Word_97_-_2003_Document21.doc"/></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3.e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package" Target="../embeddings/Microsoft_Word_Document12.docx"/><Relationship Id="rId5" Type="http://schemas.openxmlformats.org/officeDocument/2006/relationships/image" Target="../media/image42.emf"/><Relationship Id="rId4" Type="http://schemas.openxmlformats.org/officeDocument/2006/relationships/oleObject" Target="../embeddings/Microsoft_Word_97_-_2003_Document22.doc"/></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5.e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package" Target="../embeddings/Microsoft_Word_Document13.docx"/><Relationship Id="rId5" Type="http://schemas.openxmlformats.org/officeDocument/2006/relationships/image" Target="../media/image44.emf"/><Relationship Id="rId4" Type="http://schemas.openxmlformats.org/officeDocument/2006/relationships/oleObject" Target="../embeddings/Microsoft_Word_97_-_2003_Document23.doc"/></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7.e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package" Target="../embeddings/Microsoft_Word_Document14.docx"/><Relationship Id="rId5" Type="http://schemas.openxmlformats.org/officeDocument/2006/relationships/image" Target="../media/image46.emf"/><Relationship Id="rId4" Type="http://schemas.openxmlformats.org/officeDocument/2006/relationships/oleObject" Target="../embeddings/Microsoft_Word_97_-_2003_Document24.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9.e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package" Target="../embeddings/Microsoft_Word_Document15.docx"/><Relationship Id="rId5" Type="http://schemas.openxmlformats.org/officeDocument/2006/relationships/image" Target="../media/image48.emf"/><Relationship Id="rId4" Type="http://schemas.openxmlformats.org/officeDocument/2006/relationships/oleObject" Target="../embeddings/Microsoft_Word_97_-_2003_Document25.doc"/></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package" Target="../embeddings/Microsoft_Word_Document2.docx"/><Relationship Id="rId5" Type="http://schemas.openxmlformats.org/officeDocument/2006/relationships/image" Target="../media/image4.emf"/><Relationship Id="rId4" Type="http://schemas.openxmlformats.org/officeDocument/2006/relationships/oleObject" Target="../embeddings/Microsoft_Word_97_-_2003_Document3.doc"/></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51.e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package" Target="../embeddings/Microsoft_Word_Document16.docx"/><Relationship Id="rId5" Type="http://schemas.openxmlformats.org/officeDocument/2006/relationships/image" Target="../media/image50.emf"/><Relationship Id="rId4" Type="http://schemas.openxmlformats.org/officeDocument/2006/relationships/oleObject" Target="../embeddings/Microsoft_Word_97_-_2003_Document26.doc"/></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53.e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package" Target="../embeddings/Microsoft_Word_Document17.docx"/><Relationship Id="rId5" Type="http://schemas.openxmlformats.org/officeDocument/2006/relationships/image" Target="../media/image52.emf"/><Relationship Id="rId4" Type="http://schemas.openxmlformats.org/officeDocument/2006/relationships/oleObject" Target="../embeddings/Microsoft_Word_97_-_2003_Document27.doc"/></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55.e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package" Target="../embeddings/Microsoft_Word_Document18.docx"/><Relationship Id="rId5" Type="http://schemas.openxmlformats.org/officeDocument/2006/relationships/image" Target="../media/image54.emf"/><Relationship Id="rId4" Type="http://schemas.openxmlformats.org/officeDocument/2006/relationships/oleObject" Target="../embeddings/Microsoft_Word_97_-_2003_Document28.doc"/></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57.png"/><Relationship Id="rId5" Type="http://schemas.openxmlformats.org/officeDocument/2006/relationships/image" Target="../media/image56.emf"/><Relationship Id="rId4" Type="http://schemas.openxmlformats.org/officeDocument/2006/relationships/oleObject" Target="../embeddings/Microsoft_Word_97_-_2003_Document29.doc"/></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oleObject" Target="../embeddings/Microsoft_Word_97_-_2003_Document30.doc"/></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61.e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package" Target="../embeddings/Microsoft_Word_Document19.docx"/><Relationship Id="rId5" Type="http://schemas.openxmlformats.org/officeDocument/2006/relationships/image" Target="../media/image60.emf"/><Relationship Id="rId4" Type="http://schemas.openxmlformats.org/officeDocument/2006/relationships/oleObject" Target="../embeddings/Microsoft_Word_97_-_2003_Document31.doc"/></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Microsoft_Word_97_-_2003_Document4.doc"/><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Microsoft_Word_97_-_2003_Document5.doc"/></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3.bin"/><Relationship Id="rId5" Type="http://schemas.openxmlformats.org/officeDocument/2006/relationships/image" Target="../media/image10.emf"/><Relationship Id="rId4" Type="http://schemas.openxmlformats.org/officeDocument/2006/relationships/oleObject" Target="../embeddings/Microsoft_Word_97_-_2003_Document6.doc"/></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4BC03B3-03CD-4166-84A7-80868F3EC079}" type="slidenum">
              <a:rPr lang="en-US" altLang="en-US" sz="900">
                <a:latin typeface="Arial Narrow" pitchFamily="34" charset="0"/>
              </a:rPr>
              <a:pPr algn="r"/>
              <a:t>1</a:t>
            </a:fld>
            <a:endParaRPr lang="en-US" altLang="en-US" sz="900">
              <a:latin typeface="Arial Narrow" pitchFamily="34" charset="0"/>
            </a:endParaRPr>
          </a:p>
        </p:txBody>
      </p:sp>
      <p:graphicFrame>
        <p:nvGraphicFramePr>
          <p:cNvPr id="13319" name="Object 7"/>
          <p:cNvGraphicFramePr>
            <a:graphicFrameLocks noChangeAspect="1"/>
          </p:cNvGraphicFramePr>
          <p:nvPr>
            <p:extLst>
              <p:ext uri="{D42A27DB-BD31-4B8C-83A1-F6EECF244321}">
                <p14:modId xmlns:p14="http://schemas.microsoft.com/office/powerpoint/2010/main" val="1904262096"/>
              </p:ext>
            </p:extLst>
          </p:nvPr>
        </p:nvGraphicFramePr>
        <p:xfrm>
          <a:off x="914400" y="1600200"/>
          <a:ext cx="7321550" cy="3162300"/>
        </p:xfrm>
        <a:graphic>
          <a:graphicData uri="http://schemas.openxmlformats.org/presentationml/2006/ole">
            <mc:AlternateContent xmlns:mc="http://schemas.openxmlformats.org/markup-compatibility/2006">
              <mc:Choice xmlns:v="urn:schemas-microsoft-com:vml" Requires="v">
                <p:oleObj spid="_x0000_s13348" name="Document" r:id="rId4" imgW="7301323" imgH="3149137" progId="Word.Document.8">
                  <p:embed/>
                </p:oleObj>
              </mc:Choice>
              <mc:Fallback>
                <p:oleObj name="Document" r:id="rId4" imgW="7301323" imgH="3149137" progId="Word.Document.8">
                  <p:embed/>
                  <p:pic>
                    <p:nvPicPr>
                      <p:cNvPr id="0" name="Object 7"/>
                      <p:cNvPicPr>
                        <a:picLocks noChangeAspect="1" noChangeArrowheads="1"/>
                      </p:cNvPicPr>
                      <p:nvPr/>
                    </p:nvPicPr>
                    <p:blipFill>
                      <a:blip r:embed="rId5"/>
                      <a:srcRect/>
                      <a:stretch>
                        <a:fillRect/>
                      </a:stretch>
                    </p:blipFill>
                    <p:spPr bwMode="auto">
                      <a:xfrm>
                        <a:off x="914400" y="1600200"/>
                        <a:ext cx="7321550" cy="316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mtClean="0"/>
              <a:t>Web Programming</a:t>
            </a:r>
          </a:p>
        </p:txBody>
      </p:sp>
      <p:sp>
        <p:nvSpPr>
          <p:cNvPr id="75779" name="Rectangle 3"/>
          <p:cNvSpPr>
            <a:spLocks noGrp="1" noChangeArrowheads="1"/>
          </p:cNvSpPr>
          <p:nvPr>
            <p:ph type="body" idx="1"/>
          </p:nvPr>
        </p:nvSpPr>
        <p:spPr/>
        <p:txBody>
          <a:bodyPr/>
          <a:lstStyle/>
          <a:p>
            <a:pPr eaLnBrk="1" hangingPunct="1">
              <a:lnSpc>
                <a:spcPct val="90000"/>
              </a:lnSpc>
              <a:defRPr/>
            </a:pPr>
            <a:r>
              <a:rPr lang="en-US" sz="2800" smtClean="0"/>
              <a:t>Server –</a:t>
            </a:r>
          </a:p>
          <a:p>
            <a:pPr lvl="1" eaLnBrk="1" hangingPunct="1">
              <a:lnSpc>
                <a:spcPct val="90000"/>
              </a:lnSpc>
              <a:defRPr/>
            </a:pPr>
            <a:r>
              <a:rPr lang="en-US" sz="2400" smtClean="0"/>
              <a:t>What kind of processing is best done on the server?</a:t>
            </a:r>
          </a:p>
          <a:p>
            <a:pPr lvl="1" eaLnBrk="1" hangingPunct="1">
              <a:lnSpc>
                <a:spcPct val="90000"/>
              </a:lnSpc>
              <a:defRPr/>
            </a:pPr>
            <a:r>
              <a:rPr lang="en-US" sz="2400" smtClean="0"/>
              <a:t>What are some of the issues associated with server side programming?</a:t>
            </a:r>
          </a:p>
          <a:p>
            <a:pPr lvl="1" eaLnBrk="1" hangingPunct="1">
              <a:lnSpc>
                <a:spcPct val="90000"/>
              </a:lnSpc>
              <a:defRPr/>
            </a:pPr>
            <a:r>
              <a:rPr lang="en-US" sz="2400" smtClean="0"/>
              <a:t>Why is it “easier” to program on the server rather than the client?</a:t>
            </a:r>
          </a:p>
          <a:p>
            <a:pPr lvl="1" eaLnBrk="1" hangingPunct="1">
              <a:lnSpc>
                <a:spcPct val="90000"/>
              </a:lnSpc>
              <a:defRPr/>
            </a:pPr>
            <a:r>
              <a:rPr lang="en-US" sz="2400" smtClean="0"/>
              <a:t>What are some of the technologies used to program on the server?</a:t>
            </a:r>
          </a:p>
          <a:p>
            <a:pPr lvl="1" eaLnBrk="1" hangingPunct="1">
              <a:lnSpc>
                <a:spcPct val="90000"/>
              </a:lnSpc>
              <a:defRPr/>
            </a:pPr>
            <a:r>
              <a:rPr lang="en-US" sz="2400" smtClean="0"/>
              <a:t>If you only had time to learn one, which would you choose?</a:t>
            </a:r>
          </a:p>
        </p:txBody>
      </p:sp>
    </p:spTree>
    <p:extLst>
      <p:ext uri="{BB962C8B-B14F-4D97-AF65-F5344CB8AC3E}">
        <p14:creationId xmlns:p14="http://schemas.microsoft.com/office/powerpoint/2010/main" val="327151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defRPr/>
            </a:pPr>
            <a:r>
              <a:rPr lang="en-US" smtClean="0"/>
              <a:t>PHP</a:t>
            </a:r>
          </a:p>
        </p:txBody>
      </p:sp>
      <p:sp>
        <p:nvSpPr>
          <p:cNvPr id="176131" name="Rectangle 3"/>
          <p:cNvSpPr>
            <a:spLocks noGrp="1" noChangeArrowheads="1"/>
          </p:cNvSpPr>
          <p:nvPr>
            <p:ph type="body" idx="1"/>
          </p:nvPr>
        </p:nvSpPr>
        <p:spPr/>
        <p:txBody>
          <a:bodyPr/>
          <a:lstStyle/>
          <a:p>
            <a:pPr eaLnBrk="1" hangingPunct="1">
              <a:defRPr/>
            </a:pPr>
            <a:r>
              <a:rPr lang="en-US" sz="2800" smtClean="0"/>
              <a:t>All kinds of folks would tell you that php is the right server-side choice because</a:t>
            </a:r>
          </a:p>
          <a:p>
            <a:pPr lvl="1" eaLnBrk="1" hangingPunct="1">
              <a:defRPr/>
            </a:pPr>
            <a:r>
              <a:rPr lang="en-US" sz="2400" smtClean="0"/>
              <a:t>It’s open source</a:t>
            </a:r>
          </a:p>
          <a:p>
            <a:pPr lvl="1" eaLnBrk="1" hangingPunct="1">
              <a:defRPr/>
            </a:pPr>
            <a:r>
              <a:rPr lang="en-US" sz="2400" smtClean="0"/>
              <a:t>It’s fully functional yet lightweight and high performing</a:t>
            </a:r>
          </a:p>
          <a:p>
            <a:pPr lvl="1" eaLnBrk="1" hangingPunct="1">
              <a:defRPr/>
            </a:pPr>
            <a:r>
              <a:rPr lang="en-US" sz="2400" smtClean="0"/>
              <a:t>It’s cross platform</a:t>
            </a:r>
          </a:p>
          <a:p>
            <a:pPr lvl="1" eaLnBrk="1" hangingPunct="1">
              <a:defRPr/>
            </a:pPr>
            <a:r>
              <a:rPr lang="en-US" sz="2400" smtClean="0"/>
              <a:t>It’s widely used</a:t>
            </a:r>
          </a:p>
          <a:p>
            <a:pPr lvl="1" eaLnBrk="1" hangingPunct="1">
              <a:defRPr/>
            </a:pPr>
            <a:r>
              <a:rPr lang="en-US" sz="2400" smtClean="0"/>
              <a:t>It’s easy to learn</a:t>
            </a:r>
            <a:endParaRPr lang="en-US" sz="2000" smtClean="0"/>
          </a:p>
        </p:txBody>
      </p:sp>
    </p:spTree>
    <p:extLst>
      <p:ext uri="{BB962C8B-B14F-4D97-AF65-F5344CB8AC3E}">
        <p14:creationId xmlns:p14="http://schemas.microsoft.com/office/powerpoint/2010/main" val="2294715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B3467B0-C7F9-4434-8A26-7BE8381171B6}" type="slidenum">
              <a:rPr lang="en-US" altLang="en-US" sz="900">
                <a:latin typeface="Arial Narrow" pitchFamily="34" charset="0"/>
              </a:rPr>
              <a:pPr algn="r"/>
              <a:t>12</a:t>
            </a:fld>
            <a:endParaRPr lang="en-US" altLang="en-US" sz="900">
              <a:latin typeface="Arial Narrow" pitchFamily="34" charset="0"/>
            </a:endParaRPr>
          </a:p>
        </p:txBody>
      </p:sp>
      <p:graphicFrame>
        <p:nvGraphicFramePr>
          <p:cNvPr id="47110" name="Object 6"/>
          <p:cNvGraphicFramePr>
            <a:graphicFrameLocks noChangeAspect="1"/>
          </p:cNvGraphicFramePr>
          <p:nvPr>
            <p:extLst/>
          </p:nvPr>
        </p:nvGraphicFramePr>
        <p:xfrm>
          <a:off x="914400" y="1143000"/>
          <a:ext cx="7534043" cy="3900594"/>
        </p:xfrm>
        <a:graphic>
          <a:graphicData uri="http://schemas.openxmlformats.org/presentationml/2006/ole">
            <mc:AlternateContent xmlns:mc="http://schemas.openxmlformats.org/markup-compatibility/2006">
              <mc:Choice xmlns:v="urn:schemas-microsoft-com:vml" Requires="v">
                <p:oleObj spid="_x0000_s86022" name="Document" r:id="rId4" imgW="7534043" imgH="3900594" progId="Word.Document.8">
                  <p:embed/>
                </p:oleObj>
              </mc:Choice>
              <mc:Fallback>
                <p:oleObj name="Document" r:id="rId4" imgW="7534043" imgH="3900594" progId="Word.Document.8">
                  <p:embed/>
                  <p:pic>
                    <p:nvPicPr>
                      <p:cNvPr id="0" name=""/>
                      <p:cNvPicPr>
                        <a:picLocks noChangeAspect="1" noChangeArrowheads="1"/>
                      </p:cNvPicPr>
                      <p:nvPr/>
                    </p:nvPicPr>
                    <p:blipFill>
                      <a:blip r:embed="rId5"/>
                      <a:srcRect/>
                      <a:stretch>
                        <a:fillRect/>
                      </a:stretch>
                    </p:blipFill>
                    <p:spPr bwMode="auto">
                      <a:xfrm>
                        <a:off x="914400" y="1143000"/>
                        <a:ext cx="7534043" cy="39005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602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123288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1FFAAF2-FAF4-4D37-A8C5-042017F65F4F}" type="slidenum">
              <a:rPr lang="en-US" altLang="en-US" sz="900">
                <a:latin typeface="Arial Narrow" pitchFamily="34" charset="0"/>
              </a:rPr>
              <a:pPr algn="r"/>
              <a:t>13</a:t>
            </a:fld>
            <a:endParaRPr lang="en-US" altLang="en-US" sz="900">
              <a:latin typeface="Arial Narrow" pitchFamily="34" charset="0"/>
            </a:endParaRPr>
          </a:p>
        </p:txBody>
      </p:sp>
      <p:graphicFrame>
        <p:nvGraphicFramePr>
          <p:cNvPr id="48130" name="Object 2"/>
          <p:cNvGraphicFramePr>
            <a:graphicFrameLocks noChangeAspect="1"/>
          </p:cNvGraphicFramePr>
          <p:nvPr>
            <p:extLst/>
          </p:nvPr>
        </p:nvGraphicFramePr>
        <p:xfrm>
          <a:off x="914400" y="1148334"/>
          <a:ext cx="7534043" cy="4947666"/>
        </p:xfrm>
        <a:graphic>
          <a:graphicData uri="http://schemas.openxmlformats.org/presentationml/2006/ole">
            <mc:AlternateContent xmlns:mc="http://schemas.openxmlformats.org/markup-compatibility/2006">
              <mc:Choice xmlns:v="urn:schemas-microsoft-com:vml" Requires="v">
                <p:oleObj spid="_x0000_s87046" name="Document" r:id="rId4" imgW="7534043" imgH="4947666" progId="Word.Document.8">
                  <p:embed/>
                </p:oleObj>
              </mc:Choice>
              <mc:Fallback>
                <p:oleObj name="Document" r:id="rId4" imgW="7534043" imgH="4947666" progId="Word.Document.8">
                  <p:embed/>
                  <p:pic>
                    <p:nvPicPr>
                      <p:cNvPr id="0" name=""/>
                      <p:cNvPicPr>
                        <a:picLocks noChangeAspect="1" noChangeArrowheads="1"/>
                      </p:cNvPicPr>
                      <p:nvPr/>
                    </p:nvPicPr>
                    <p:blipFill>
                      <a:blip r:embed="rId5"/>
                      <a:srcRect/>
                      <a:stretch>
                        <a:fillRect/>
                      </a:stretch>
                    </p:blipFill>
                    <p:spPr bwMode="auto">
                      <a:xfrm>
                        <a:off x="914400" y="1148334"/>
                        <a:ext cx="7534043" cy="49476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87047"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3518305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Web Development</a:t>
            </a:r>
          </a:p>
        </p:txBody>
      </p:sp>
      <p:sp>
        <p:nvSpPr>
          <p:cNvPr id="79875" name="Rectangle 3"/>
          <p:cNvSpPr>
            <a:spLocks noGrp="1" noChangeArrowheads="1"/>
          </p:cNvSpPr>
          <p:nvPr>
            <p:ph type="body" idx="1"/>
          </p:nvPr>
        </p:nvSpPr>
        <p:spPr/>
        <p:txBody>
          <a:bodyPr/>
          <a:lstStyle/>
          <a:p>
            <a:pPr eaLnBrk="1" hangingPunct="1">
              <a:lnSpc>
                <a:spcPct val="90000"/>
              </a:lnSpc>
              <a:defRPr/>
            </a:pPr>
            <a:r>
              <a:rPr lang="en-US" sz="2800" dirty="0" smtClean="0"/>
              <a:t>We could have made other choices on the server</a:t>
            </a:r>
          </a:p>
          <a:p>
            <a:pPr lvl="1" eaLnBrk="1" hangingPunct="1">
              <a:lnSpc>
                <a:spcPct val="90000"/>
              </a:lnSpc>
              <a:defRPr/>
            </a:pPr>
            <a:r>
              <a:rPr lang="en-US" sz="2400" dirty="0" smtClean="0"/>
              <a:t>C# and ASP.NET </a:t>
            </a:r>
          </a:p>
          <a:p>
            <a:pPr lvl="1" eaLnBrk="1" hangingPunct="1">
              <a:lnSpc>
                <a:spcPct val="90000"/>
              </a:lnSpc>
              <a:defRPr/>
            </a:pPr>
            <a:r>
              <a:rPr lang="en-US" sz="2400" dirty="0" smtClean="0"/>
              <a:t>Java </a:t>
            </a:r>
            <a:r>
              <a:rPr lang="en-US" sz="2400" dirty="0" err="1" smtClean="0"/>
              <a:t>servlets</a:t>
            </a:r>
            <a:r>
              <a:rPr lang="en-US" sz="2400" dirty="0" smtClean="0"/>
              <a:t> and JSP</a:t>
            </a:r>
          </a:p>
          <a:p>
            <a:pPr lvl="1" eaLnBrk="1" hangingPunct="1">
              <a:lnSpc>
                <a:spcPct val="90000"/>
              </a:lnSpc>
              <a:defRPr/>
            </a:pPr>
            <a:r>
              <a:rPr lang="en-US" sz="2400" dirty="0" smtClean="0"/>
              <a:t>Cold Fusion</a:t>
            </a:r>
          </a:p>
          <a:p>
            <a:pPr lvl="1" eaLnBrk="1" hangingPunct="1">
              <a:lnSpc>
                <a:spcPct val="90000"/>
              </a:lnSpc>
              <a:defRPr/>
            </a:pPr>
            <a:r>
              <a:rPr lang="en-US" sz="2400" dirty="0" smtClean="0"/>
              <a:t>CGI and Perl</a:t>
            </a:r>
          </a:p>
          <a:p>
            <a:pPr eaLnBrk="1" hangingPunct="1">
              <a:lnSpc>
                <a:spcPct val="90000"/>
              </a:lnSpc>
              <a:defRPr/>
            </a:pPr>
            <a:r>
              <a:rPr lang="en-US" sz="2800" dirty="0" smtClean="0"/>
              <a:t>And then there are technologies and tools that are used on the client</a:t>
            </a:r>
          </a:p>
          <a:p>
            <a:pPr lvl="1" eaLnBrk="1" hangingPunct="1">
              <a:lnSpc>
                <a:spcPct val="90000"/>
              </a:lnSpc>
              <a:defRPr/>
            </a:pPr>
            <a:r>
              <a:rPr lang="en-US" sz="2400" dirty="0" err="1" smtClean="0"/>
              <a:t>xHTML</a:t>
            </a:r>
            <a:r>
              <a:rPr lang="en-US" sz="2400" dirty="0" smtClean="0"/>
              <a:t>, CSS and </a:t>
            </a:r>
            <a:r>
              <a:rPr lang="en-US" sz="2400" dirty="0" err="1" smtClean="0"/>
              <a:t>Javascript</a:t>
            </a:r>
            <a:r>
              <a:rPr lang="en-US" sz="2400" dirty="0" smtClean="0"/>
              <a:t> (you already know)</a:t>
            </a:r>
          </a:p>
          <a:p>
            <a:pPr lvl="1" eaLnBrk="1" hangingPunct="1">
              <a:lnSpc>
                <a:spcPct val="90000"/>
              </a:lnSpc>
              <a:defRPr/>
            </a:pPr>
            <a:r>
              <a:rPr lang="en-US" sz="2400" dirty="0" err="1" smtClean="0"/>
              <a:t>JQuery</a:t>
            </a:r>
            <a:r>
              <a:rPr lang="en-US" sz="2400" dirty="0" smtClean="0"/>
              <a:t>, Dojo (are </a:t>
            </a:r>
            <a:r>
              <a:rPr lang="en-US" sz="2400" dirty="0" err="1" smtClean="0"/>
              <a:t>Javascript</a:t>
            </a:r>
            <a:r>
              <a:rPr lang="en-US" sz="2400" dirty="0" smtClean="0"/>
              <a:t> frameworks)</a:t>
            </a:r>
          </a:p>
          <a:p>
            <a:pPr lvl="1" eaLnBrk="1" hangingPunct="1">
              <a:lnSpc>
                <a:spcPct val="90000"/>
              </a:lnSpc>
              <a:defRPr/>
            </a:pPr>
            <a:r>
              <a:rPr lang="en-US" sz="2400" dirty="0" smtClean="0"/>
              <a:t>Flash</a:t>
            </a:r>
          </a:p>
          <a:p>
            <a:pPr lvl="1" eaLnBrk="1" hangingPunct="1">
              <a:lnSpc>
                <a:spcPct val="90000"/>
              </a:lnSpc>
              <a:defRPr/>
            </a:pPr>
            <a:endParaRPr lang="en-US" sz="2400" dirty="0"/>
          </a:p>
          <a:p>
            <a:pPr lvl="1" eaLnBrk="1" hangingPunct="1">
              <a:lnSpc>
                <a:spcPct val="90000"/>
              </a:lnSpc>
              <a:defRPr/>
            </a:pPr>
            <a:endParaRPr lang="en-US" sz="2400" dirty="0" smtClean="0"/>
          </a:p>
        </p:txBody>
      </p:sp>
    </p:spTree>
    <p:extLst>
      <p:ext uri="{BB962C8B-B14F-4D97-AF65-F5344CB8AC3E}">
        <p14:creationId xmlns:p14="http://schemas.microsoft.com/office/powerpoint/2010/main" val="2704155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US" smtClean="0"/>
              <a:t>Software Requirements</a:t>
            </a:r>
          </a:p>
        </p:txBody>
      </p:sp>
      <p:sp>
        <p:nvSpPr>
          <p:cNvPr id="181251" name="Rectangle 3"/>
          <p:cNvSpPr>
            <a:spLocks noGrp="1" noChangeArrowheads="1"/>
          </p:cNvSpPr>
          <p:nvPr>
            <p:ph type="body" idx="1"/>
          </p:nvPr>
        </p:nvSpPr>
        <p:spPr/>
        <p:txBody>
          <a:bodyPr/>
          <a:lstStyle/>
          <a:p>
            <a:pPr eaLnBrk="1" hangingPunct="1">
              <a:lnSpc>
                <a:spcPct val="80000"/>
              </a:lnSpc>
              <a:defRPr/>
            </a:pPr>
            <a:r>
              <a:rPr lang="en-US" sz="2000" dirty="0" smtClean="0"/>
              <a:t>In order to do server side web development in </a:t>
            </a:r>
            <a:r>
              <a:rPr lang="en-US" sz="2000" dirty="0" err="1" smtClean="0"/>
              <a:t>php</a:t>
            </a:r>
            <a:r>
              <a:rPr lang="en-US" sz="2000" dirty="0" smtClean="0"/>
              <a:t> you need</a:t>
            </a:r>
          </a:p>
          <a:p>
            <a:pPr lvl="1" eaLnBrk="1" hangingPunct="1">
              <a:lnSpc>
                <a:spcPct val="80000"/>
              </a:lnSpc>
              <a:defRPr/>
            </a:pPr>
            <a:r>
              <a:rPr lang="en-US" sz="1800" dirty="0" smtClean="0"/>
              <a:t>Web server software</a:t>
            </a:r>
          </a:p>
          <a:p>
            <a:pPr lvl="2" eaLnBrk="1" hangingPunct="1">
              <a:lnSpc>
                <a:spcPct val="80000"/>
              </a:lnSpc>
              <a:defRPr/>
            </a:pPr>
            <a:r>
              <a:rPr lang="en-US" sz="1600" dirty="0" smtClean="0"/>
              <a:t>Software that “serves” web pages … responds to http requests for a page</a:t>
            </a:r>
          </a:p>
          <a:p>
            <a:pPr lvl="2" eaLnBrk="1" hangingPunct="1">
              <a:lnSpc>
                <a:spcPct val="80000"/>
              </a:lnSpc>
              <a:defRPr/>
            </a:pPr>
            <a:r>
              <a:rPr lang="en-US" sz="1600" dirty="0" smtClean="0"/>
              <a:t>Apache is most commonly installed with PHP</a:t>
            </a:r>
          </a:p>
          <a:p>
            <a:pPr lvl="1" eaLnBrk="1" hangingPunct="1">
              <a:lnSpc>
                <a:spcPct val="80000"/>
              </a:lnSpc>
              <a:defRPr/>
            </a:pPr>
            <a:r>
              <a:rPr lang="en-US" sz="2000" dirty="0" smtClean="0"/>
              <a:t>Database server software</a:t>
            </a:r>
          </a:p>
          <a:p>
            <a:pPr lvl="2" eaLnBrk="1" hangingPunct="1">
              <a:lnSpc>
                <a:spcPct val="80000"/>
              </a:lnSpc>
              <a:defRPr/>
            </a:pPr>
            <a:r>
              <a:rPr lang="en-US" sz="1600" dirty="0" smtClean="0"/>
              <a:t>Software that “serves” data</a:t>
            </a:r>
          </a:p>
          <a:p>
            <a:pPr lvl="2" eaLnBrk="1" hangingPunct="1">
              <a:lnSpc>
                <a:spcPct val="80000"/>
              </a:lnSpc>
              <a:defRPr/>
            </a:pPr>
            <a:r>
              <a:rPr lang="en-US" sz="1600" dirty="0" smtClean="0"/>
              <a:t>MySQL is most often installed with PHP</a:t>
            </a:r>
            <a:endParaRPr lang="en-US" sz="1600" dirty="0" smtClean="0"/>
          </a:p>
          <a:p>
            <a:pPr lvl="1" eaLnBrk="1" hangingPunct="1">
              <a:lnSpc>
                <a:spcPct val="80000"/>
              </a:lnSpc>
              <a:defRPr/>
            </a:pPr>
            <a:r>
              <a:rPr lang="en-US" sz="1800" dirty="0" smtClean="0"/>
              <a:t>PHP interpreter</a:t>
            </a:r>
          </a:p>
          <a:p>
            <a:pPr lvl="2" eaLnBrk="1" hangingPunct="1">
              <a:lnSpc>
                <a:spcPct val="80000"/>
              </a:lnSpc>
              <a:defRPr/>
            </a:pPr>
            <a:r>
              <a:rPr lang="en-US" sz="1600" dirty="0" smtClean="0"/>
              <a:t>Software that works inside the web server to run </a:t>
            </a:r>
            <a:r>
              <a:rPr lang="en-US" sz="1600" dirty="0" err="1" smtClean="0"/>
              <a:t>php</a:t>
            </a:r>
            <a:r>
              <a:rPr lang="en-US" sz="1600" dirty="0" smtClean="0"/>
              <a:t> scripts embedded in web pages</a:t>
            </a:r>
          </a:p>
          <a:p>
            <a:pPr lvl="1" eaLnBrk="1" hangingPunct="1">
              <a:lnSpc>
                <a:spcPct val="80000"/>
              </a:lnSpc>
              <a:defRPr/>
            </a:pPr>
            <a:r>
              <a:rPr lang="en-US" sz="1800" dirty="0" smtClean="0"/>
              <a:t>A text editor</a:t>
            </a:r>
          </a:p>
          <a:p>
            <a:pPr lvl="2" eaLnBrk="1" hangingPunct="1">
              <a:lnSpc>
                <a:spcPct val="80000"/>
              </a:lnSpc>
              <a:defRPr/>
            </a:pPr>
            <a:r>
              <a:rPr lang="en-US" sz="1600" dirty="0" smtClean="0"/>
              <a:t>We’ll use Notepad++ or </a:t>
            </a:r>
            <a:r>
              <a:rPr lang="en-US" sz="1600" dirty="0" err="1" smtClean="0"/>
              <a:t>Aptana</a:t>
            </a:r>
            <a:r>
              <a:rPr lang="en-US" sz="1600" dirty="0" smtClean="0"/>
              <a:t> Studio </a:t>
            </a:r>
            <a:r>
              <a:rPr lang="en-US" sz="1600" dirty="0" smtClean="0"/>
              <a:t>3.  The textbook uses NetBeans which is more fully featured but requires you to create a project, like you do in Visual Studio.  Too complex?</a:t>
            </a:r>
            <a:endParaRPr lang="en-US" sz="1600" dirty="0" smtClean="0"/>
          </a:p>
          <a:p>
            <a:pPr lvl="1" eaLnBrk="1" hangingPunct="1">
              <a:lnSpc>
                <a:spcPct val="80000"/>
              </a:lnSpc>
              <a:defRPr/>
            </a:pPr>
            <a:r>
              <a:rPr lang="en-US" sz="1800" dirty="0" smtClean="0"/>
              <a:t>A browser</a:t>
            </a:r>
          </a:p>
          <a:p>
            <a:pPr lvl="2" eaLnBrk="1" hangingPunct="1">
              <a:lnSpc>
                <a:spcPct val="80000"/>
              </a:lnSpc>
              <a:defRPr/>
            </a:pPr>
            <a:r>
              <a:rPr lang="en-US" sz="1600" dirty="0" smtClean="0"/>
              <a:t>You can use any browser you want.  The code is processed on the server side so your choice of browser will have absolutely no difference in the behavior of your server-side code.</a:t>
            </a:r>
          </a:p>
        </p:txBody>
      </p:sp>
    </p:spTree>
    <p:extLst>
      <p:ext uri="{BB962C8B-B14F-4D97-AF65-F5344CB8AC3E}">
        <p14:creationId xmlns:p14="http://schemas.microsoft.com/office/powerpoint/2010/main" val="2958468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Apache</a:t>
            </a:r>
          </a:p>
        </p:txBody>
      </p:sp>
      <p:sp>
        <p:nvSpPr>
          <p:cNvPr id="138243" name="Rectangle 3"/>
          <p:cNvSpPr>
            <a:spLocks noGrp="1" noChangeArrowheads="1"/>
          </p:cNvSpPr>
          <p:nvPr>
            <p:ph type="body" idx="1"/>
          </p:nvPr>
        </p:nvSpPr>
        <p:spPr/>
        <p:txBody>
          <a:bodyPr/>
          <a:lstStyle/>
          <a:p>
            <a:pPr eaLnBrk="1" hangingPunct="1">
              <a:lnSpc>
                <a:spcPct val="90000"/>
              </a:lnSpc>
              <a:defRPr/>
            </a:pPr>
            <a:r>
              <a:rPr lang="en-US" sz="2800" dirty="0" smtClean="0"/>
              <a:t>Most of you will make a choice to install and use Apache rather than IIS as your web server</a:t>
            </a:r>
          </a:p>
          <a:p>
            <a:pPr lvl="1" eaLnBrk="1" hangingPunct="1">
              <a:lnSpc>
                <a:spcPct val="90000"/>
              </a:lnSpc>
              <a:defRPr/>
            </a:pPr>
            <a:r>
              <a:rPr lang="en-US" sz="2400" dirty="0" smtClean="0"/>
              <a:t>The installation is easier</a:t>
            </a:r>
          </a:p>
          <a:p>
            <a:pPr lvl="1" eaLnBrk="1" hangingPunct="1">
              <a:lnSpc>
                <a:spcPct val="90000"/>
              </a:lnSpc>
              <a:defRPr/>
            </a:pPr>
            <a:r>
              <a:rPr lang="en-US" sz="2400" dirty="0" smtClean="0"/>
              <a:t>Apache runs on Mac and Linux boxes as well as Windows boxes</a:t>
            </a:r>
          </a:p>
          <a:p>
            <a:pPr lvl="1" eaLnBrk="1" hangingPunct="1">
              <a:lnSpc>
                <a:spcPct val="90000"/>
              </a:lnSpc>
              <a:defRPr/>
            </a:pPr>
            <a:r>
              <a:rPr lang="en-US" sz="2400" dirty="0" smtClean="0"/>
              <a:t>Most shops who do PHP development are committed to the open source movement.  They use Apache, PHP and </a:t>
            </a:r>
            <a:r>
              <a:rPr lang="en-US" sz="2400" dirty="0" err="1" smtClean="0"/>
              <a:t>MySQL</a:t>
            </a:r>
            <a:r>
              <a:rPr lang="en-US" sz="2400" dirty="0" smtClean="0"/>
              <a:t> together because all 3 started off as open source projects.</a:t>
            </a:r>
          </a:p>
          <a:p>
            <a:pPr lvl="2" eaLnBrk="1" hangingPunct="1">
              <a:lnSpc>
                <a:spcPct val="90000"/>
              </a:lnSpc>
              <a:defRPr/>
            </a:pPr>
            <a:r>
              <a:rPr lang="en-US" sz="2000" dirty="0"/>
              <a:t>#</a:t>
            </a:r>
            <a:r>
              <a:rPr lang="en-US" sz="2000" dirty="0" smtClean="0"/>
              <a:t>AMP </a:t>
            </a:r>
            <a:r>
              <a:rPr lang="en-US" sz="2000" dirty="0" smtClean="0"/>
              <a:t>packages are available to easily install all 3 products for any operating system.  </a:t>
            </a:r>
          </a:p>
        </p:txBody>
      </p:sp>
    </p:spTree>
    <p:extLst>
      <p:ext uri="{BB962C8B-B14F-4D97-AF65-F5344CB8AC3E}">
        <p14:creationId xmlns:p14="http://schemas.microsoft.com/office/powerpoint/2010/main" val="4167084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C0EEB299-CF74-4D48-BBE6-7CCD61FBC455}" type="slidenum">
              <a:rPr lang="en-US" altLang="en-US" sz="900">
                <a:latin typeface="Arial Narrow" pitchFamily="34" charset="0"/>
              </a:rPr>
              <a:pPr algn="r"/>
              <a:t>17</a:t>
            </a:fld>
            <a:endParaRPr lang="en-US" altLang="en-US" sz="900">
              <a:latin typeface="Arial Narrow" pitchFamily="34" charset="0"/>
            </a:endParaRPr>
          </a:p>
        </p:txBody>
      </p:sp>
      <p:graphicFrame>
        <p:nvGraphicFramePr>
          <p:cNvPr id="49154" name="Object 2"/>
          <p:cNvGraphicFramePr>
            <a:graphicFrameLocks noChangeAspect="1"/>
          </p:cNvGraphicFramePr>
          <p:nvPr>
            <p:extLst/>
          </p:nvPr>
        </p:nvGraphicFramePr>
        <p:xfrm>
          <a:off x="914400" y="1143000"/>
          <a:ext cx="7301323" cy="4856209"/>
        </p:xfrm>
        <a:graphic>
          <a:graphicData uri="http://schemas.openxmlformats.org/presentationml/2006/ole">
            <mc:AlternateContent xmlns:mc="http://schemas.openxmlformats.org/markup-compatibility/2006">
              <mc:Choice xmlns:v="urn:schemas-microsoft-com:vml" Requires="v">
                <p:oleObj spid="_x0000_s88070" name="Document" r:id="rId4" imgW="7301323" imgH="4856209" progId="Word.Document.8">
                  <p:embed/>
                </p:oleObj>
              </mc:Choice>
              <mc:Fallback>
                <p:oleObj name="Document" r:id="rId4" imgW="7301323" imgH="4856209" progId="Word.Document.8">
                  <p:embed/>
                  <p:pic>
                    <p:nvPicPr>
                      <p:cNvPr id="0" name=""/>
                      <p:cNvPicPr>
                        <a:picLocks noChangeAspect="1" noChangeArrowheads="1"/>
                      </p:cNvPicPr>
                      <p:nvPr/>
                    </p:nvPicPr>
                    <p:blipFill>
                      <a:blip r:embed="rId5"/>
                      <a:srcRect/>
                      <a:stretch>
                        <a:fillRect/>
                      </a:stretch>
                    </p:blipFill>
                    <p:spPr bwMode="auto">
                      <a:xfrm>
                        <a:off x="914400" y="1143000"/>
                        <a:ext cx="7301323" cy="48562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855"/>
        </p:xfrm>
        <a:graphic>
          <a:graphicData uri="http://schemas.openxmlformats.org/presentationml/2006/ole">
            <mc:AlternateContent xmlns:mc="http://schemas.openxmlformats.org/markup-compatibility/2006">
              <mc:Choice xmlns:v="urn:schemas-microsoft-com:vml" Requires="v">
                <p:oleObj spid="_x0000_s88071"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042" cy="426855"/>
                      </a:xfrm>
                      <a:prstGeom prst="rect">
                        <a:avLst/>
                      </a:prstGeom>
                    </p:spPr>
                  </p:pic>
                </p:oleObj>
              </mc:Fallback>
            </mc:AlternateContent>
          </a:graphicData>
        </a:graphic>
      </p:graphicFrame>
    </p:spTree>
    <p:extLst>
      <p:ext uri="{BB962C8B-B14F-4D97-AF65-F5344CB8AC3E}">
        <p14:creationId xmlns:p14="http://schemas.microsoft.com/office/powerpoint/2010/main" val="2009984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#AMP</a:t>
            </a:r>
            <a:endParaRPr lang="en-US" dirty="0" smtClean="0"/>
          </a:p>
        </p:txBody>
      </p:sp>
      <p:sp>
        <p:nvSpPr>
          <p:cNvPr id="138243" name="Rectangle 3"/>
          <p:cNvSpPr>
            <a:spLocks noGrp="1" noChangeArrowheads="1"/>
          </p:cNvSpPr>
          <p:nvPr>
            <p:ph type="body" idx="1"/>
          </p:nvPr>
        </p:nvSpPr>
        <p:spPr/>
        <p:txBody>
          <a:bodyPr/>
          <a:lstStyle/>
          <a:p>
            <a:pPr lvl="1" eaLnBrk="1" hangingPunct="1">
              <a:lnSpc>
                <a:spcPct val="90000"/>
              </a:lnSpc>
              <a:defRPr/>
            </a:pPr>
            <a:r>
              <a:rPr lang="en-US" sz="2000" dirty="0"/>
              <a:t>#</a:t>
            </a:r>
            <a:r>
              <a:rPr lang="en-US" sz="2000" dirty="0" smtClean="0"/>
              <a:t>AMP </a:t>
            </a:r>
            <a:r>
              <a:rPr lang="en-US" sz="2000" dirty="0" smtClean="0"/>
              <a:t>packages are available to easily install all 3 products for any operating system. </a:t>
            </a:r>
          </a:p>
          <a:p>
            <a:pPr lvl="2" eaLnBrk="1" hangingPunct="1">
              <a:lnSpc>
                <a:spcPct val="90000"/>
              </a:lnSpc>
              <a:defRPr/>
            </a:pPr>
            <a:r>
              <a:rPr lang="en-US" sz="1800" dirty="0" smtClean="0"/>
              <a:t>LAMP – Linux</a:t>
            </a:r>
          </a:p>
          <a:p>
            <a:pPr lvl="2" eaLnBrk="1" hangingPunct="1">
              <a:lnSpc>
                <a:spcPct val="90000"/>
              </a:lnSpc>
              <a:defRPr/>
            </a:pPr>
            <a:r>
              <a:rPr lang="en-US" sz="1800" dirty="0" smtClean="0"/>
              <a:t>MAMP – Mac</a:t>
            </a:r>
          </a:p>
          <a:p>
            <a:pPr lvl="2" eaLnBrk="1" hangingPunct="1">
              <a:lnSpc>
                <a:spcPct val="90000"/>
              </a:lnSpc>
              <a:defRPr/>
            </a:pPr>
            <a:r>
              <a:rPr lang="en-US" sz="1800" dirty="0" smtClean="0"/>
              <a:t>WAMP – </a:t>
            </a:r>
            <a:r>
              <a:rPr lang="en-US" sz="1800" dirty="0" smtClean="0"/>
              <a:t>Windows</a:t>
            </a:r>
          </a:p>
          <a:p>
            <a:pPr lvl="1" eaLnBrk="1" hangingPunct="1">
              <a:lnSpc>
                <a:spcPct val="90000"/>
              </a:lnSpc>
              <a:defRPr/>
            </a:pPr>
            <a:r>
              <a:rPr lang="en-US" sz="2000" dirty="0" smtClean="0"/>
              <a:t>There are several appendices in the text that describe the installation of XAMPP on each operating system.</a:t>
            </a:r>
          </a:p>
          <a:p>
            <a:pPr lvl="1" eaLnBrk="1" hangingPunct="1">
              <a:lnSpc>
                <a:spcPct val="90000"/>
              </a:lnSpc>
              <a:defRPr/>
            </a:pPr>
            <a:r>
              <a:rPr lang="en-US" sz="2000" dirty="0" smtClean="0"/>
              <a:t>On campus we use a WAMP installation called </a:t>
            </a:r>
            <a:r>
              <a:rPr lang="en-US" sz="2000" dirty="0" err="1" smtClean="0"/>
              <a:t>WampServer</a:t>
            </a:r>
            <a:r>
              <a:rPr lang="en-US" sz="2000" dirty="0" smtClean="0"/>
              <a:t>.</a:t>
            </a:r>
          </a:p>
          <a:p>
            <a:pPr lvl="2" eaLnBrk="1" hangingPunct="1">
              <a:lnSpc>
                <a:spcPct val="90000"/>
              </a:lnSpc>
              <a:defRPr/>
            </a:pPr>
            <a:r>
              <a:rPr lang="en-US" sz="1800" dirty="0" smtClean="0"/>
              <a:t>If you work exclusively on your machine, install either #AMP server package.  </a:t>
            </a:r>
          </a:p>
          <a:p>
            <a:pPr lvl="2" eaLnBrk="1" hangingPunct="1">
              <a:lnSpc>
                <a:spcPct val="90000"/>
              </a:lnSpc>
              <a:defRPr/>
            </a:pPr>
            <a:r>
              <a:rPr lang="en-US" sz="1800" dirty="0" smtClean="0"/>
              <a:t>If you work at home and on a campus machine in class, install </a:t>
            </a:r>
            <a:r>
              <a:rPr lang="en-US" sz="1800" dirty="0" err="1" smtClean="0"/>
              <a:t>WampServer</a:t>
            </a:r>
            <a:r>
              <a:rPr lang="en-US" sz="1800" dirty="0" smtClean="0"/>
              <a:t> at home so that you have the same software in both places.</a:t>
            </a:r>
          </a:p>
          <a:p>
            <a:pPr lvl="2" eaLnBrk="1" hangingPunct="1">
              <a:lnSpc>
                <a:spcPct val="90000"/>
              </a:lnSpc>
              <a:defRPr/>
            </a:pPr>
            <a:r>
              <a:rPr lang="en-US" sz="1600" dirty="0" smtClean="0"/>
              <a:t>The PHP is the same on either installation.  The mechanics of using the server is the only thing that’s different.</a:t>
            </a:r>
            <a:endParaRPr lang="en-US" sz="1600" dirty="0" smtClean="0"/>
          </a:p>
        </p:txBody>
      </p:sp>
    </p:spTree>
    <p:extLst>
      <p:ext uri="{BB962C8B-B14F-4D97-AF65-F5344CB8AC3E}">
        <p14:creationId xmlns:p14="http://schemas.microsoft.com/office/powerpoint/2010/main" val="2060846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err="1" smtClean="0"/>
              <a:t>WAMPServer</a:t>
            </a:r>
            <a:endParaRPr lang="en-US" dirty="0" smtClean="0"/>
          </a:p>
        </p:txBody>
      </p:sp>
      <p:sp>
        <p:nvSpPr>
          <p:cNvPr id="138243" name="Rectangle 3"/>
          <p:cNvSpPr>
            <a:spLocks noGrp="1" noChangeArrowheads="1"/>
          </p:cNvSpPr>
          <p:nvPr>
            <p:ph type="body" idx="1"/>
          </p:nvPr>
        </p:nvSpPr>
        <p:spPr/>
        <p:txBody>
          <a:bodyPr/>
          <a:lstStyle/>
          <a:p>
            <a:pPr eaLnBrk="1" hangingPunct="1">
              <a:lnSpc>
                <a:spcPct val="90000"/>
              </a:lnSpc>
              <a:defRPr/>
            </a:pPr>
            <a:r>
              <a:rPr lang="en-US" sz="2400" dirty="0" smtClean="0"/>
              <a:t>Do a </a:t>
            </a:r>
            <a:r>
              <a:rPr lang="en-US" sz="2400" dirty="0" err="1" smtClean="0"/>
              <a:t>google</a:t>
            </a:r>
            <a:r>
              <a:rPr lang="en-US" sz="2400" dirty="0" smtClean="0"/>
              <a:t> search for </a:t>
            </a:r>
            <a:r>
              <a:rPr lang="en-US" sz="2400" dirty="0" err="1" smtClean="0"/>
              <a:t>WAMPServer</a:t>
            </a:r>
            <a:endParaRPr lang="en-US" sz="2400" dirty="0" smtClean="0"/>
          </a:p>
          <a:p>
            <a:pPr eaLnBrk="1" hangingPunct="1">
              <a:lnSpc>
                <a:spcPct val="90000"/>
              </a:lnSpc>
              <a:defRPr/>
            </a:pPr>
            <a:r>
              <a:rPr lang="en-US" sz="2400" dirty="0" smtClean="0"/>
              <a:t>Download and install it – accept all of the defaults</a:t>
            </a:r>
          </a:p>
          <a:p>
            <a:pPr eaLnBrk="1" hangingPunct="1">
              <a:lnSpc>
                <a:spcPct val="90000"/>
              </a:lnSpc>
              <a:defRPr/>
            </a:pPr>
            <a:r>
              <a:rPr lang="en-US" sz="2400" dirty="0" smtClean="0"/>
              <a:t>On some windows machines, IIS will already be installed (and the first web server "listens" for http </a:t>
            </a:r>
            <a:r>
              <a:rPr lang="en-US" sz="2400" dirty="0" err="1" smtClean="0"/>
              <a:t>reguests</a:t>
            </a:r>
            <a:r>
              <a:rPr lang="en-US" sz="2400" dirty="0" smtClean="0"/>
              <a:t> on port 80).  In that case, you’ll have to configure apache to listen on port 81.</a:t>
            </a:r>
          </a:p>
          <a:p>
            <a:pPr lvl="1" eaLnBrk="1" hangingPunct="1">
              <a:lnSpc>
                <a:spcPct val="90000"/>
              </a:lnSpc>
              <a:defRPr/>
            </a:pPr>
            <a:r>
              <a:rPr lang="en-US" sz="2000" dirty="0" smtClean="0"/>
              <a:t>Open </a:t>
            </a:r>
            <a:r>
              <a:rPr lang="en-US" sz="2000" dirty="0" err="1" smtClean="0"/>
              <a:t>httpd.config</a:t>
            </a:r>
            <a:r>
              <a:rPr lang="en-US" sz="2000" dirty="0" smtClean="0"/>
              <a:t> from the </a:t>
            </a:r>
            <a:r>
              <a:rPr lang="en-US" sz="2000" dirty="0" err="1" smtClean="0"/>
              <a:t>WAMPServer</a:t>
            </a:r>
            <a:r>
              <a:rPr lang="en-US" sz="2000" dirty="0" smtClean="0"/>
              <a:t> menu on the task bar</a:t>
            </a:r>
          </a:p>
          <a:p>
            <a:pPr lvl="1" eaLnBrk="1" hangingPunct="1">
              <a:lnSpc>
                <a:spcPct val="90000"/>
              </a:lnSpc>
              <a:defRPr/>
            </a:pPr>
            <a:r>
              <a:rPr lang="en-US" sz="2000" dirty="0" smtClean="0"/>
              <a:t>Find the 2 occurrences of "80" in the file and change the port to 81.</a:t>
            </a:r>
          </a:p>
          <a:p>
            <a:pPr lvl="1" eaLnBrk="1" hangingPunct="1">
              <a:lnSpc>
                <a:spcPct val="90000"/>
              </a:lnSpc>
              <a:defRPr/>
            </a:pPr>
            <a:r>
              <a:rPr lang="en-US" sz="2000" dirty="0" smtClean="0"/>
              <a:t>Save the file</a:t>
            </a:r>
          </a:p>
          <a:p>
            <a:pPr eaLnBrk="1" hangingPunct="1">
              <a:lnSpc>
                <a:spcPct val="90000"/>
              </a:lnSpc>
              <a:defRPr/>
            </a:pPr>
            <a:r>
              <a:rPr lang="en-US" sz="2400" dirty="0" smtClean="0"/>
              <a:t>Start the Apache service from the </a:t>
            </a:r>
            <a:r>
              <a:rPr lang="en-US" sz="2400" dirty="0" err="1" smtClean="0"/>
              <a:t>WAMPServer</a:t>
            </a:r>
            <a:r>
              <a:rPr lang="en-US" sz="2400" dirty="0" smtClean="0"/>
              <a:t> menu</a:t>
            </a:r>
          </a:p>
          <a:p>
            <a:pPr eaLnBrk="1" hangingPunct="1">
              <a:lnSpc>
                <a:spcPct val="90000"/>
              </a:lnSpc>
              <a:defRPr/>
            </a:pPr>
            <a:endParaRPr lang="en-US" sz="1400" dirty="0" smtClean="0"/>
          </a:p>
        </p:txBody>
      </p:sp>
    </p:spTree>
    <p:extLst>
      <p:ext uri="{BB962C8B-B14F-4D97-AF65-F5344CB8AC3E}">
        <p14:creationId xmlns:p14="http://schemas.microsoft.com/office/powerpoint/2010/main" val="306699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smtClean="0"/>
              <a:t>Topics</a:t>
            </a:r>
            <a:endParaRPr lang="en-US" sz="4000" smtClean="0"/>
          </a:p>
        </p:txBody>
      </p:sp>
      <p:sp>
        <p:nvSpPr>
          <p:cNvPr id="66563" name="Rectangle 3"/>
          <p:cNvSpPr>
            <a:spLocks noGrp="1" noChangeArrowheads="1"/>
          </p:cNvSpPr>
          <p:nvPr>
            <p:ph type="body" idx="1"/>
          </p:nvPr>
        </p:nvSpPr>
        <p:spPr/>
        <p:txBody>
          <a:bodyPr/>
          <a:lstStyle/>
          <a:p>
            <a:pPr eaLnBrk="1" hangingPunct="1">
              <a:defRPr/>
            </a:pPr>
            <a:r>
              <a:rPr lang="en-US" dirty="0" smtClean="0"/>
              <a:t>Overview of Web Programming</a:t>
            </a:r>
          </a:p>
          <a:p>
            <a:pPr eaLnBrk="1" hangingPunct="1">
              <a:defRPr/>
            </a:pPr>
            <a:r>
              <a:rPr lang="en-US" dirty="0" smtClean="0"/>
              <a:t>Introduction to PHP and MySQL</a:t>
            </a:r>
          </a:p>
          <a:p>
            <a:pPr eaLnBrk="1" hangingPunct="1">
              <a:defRPr/>
            </a:pPr>
            <a:r>
              <a:rPr lang="en-US" dirty="0" smtClean="0"/>
              <a:t>Installation and/or configuration of </a:t>
            </a:r>
            <a:r>
              <a:rPr lang="en-US" dirty="0" smtClean="0"/>
              <a:t>Apache, </a:t>
            </a:r>
            <a:r>
              <a:rPr lang="en-US" dirty="0" smtClean="0"/>
              <a:t>MySQL, PHP and </a:t>
            </a:r>
            <a:r>
              <a:rPr lang="en-US" dirty="0" err="1" smtClean="0"/>
              <a:t>phpMyAdmin</a:t>
            </a:r>
            <a:r>
              <a:rPr lang="en-US" dirty="0" smtClean="0"/>
              <a:t> on a Windows </a:t>
            </a:r>
            <a:r>
              <a:rPr lang="en-US" dirty="0" smtClean="0"/>
              <a:t>machine</a:t>
            </a:r>
            <a:endParaRPr lang="en-US" dirty="0" smtClean="0"/>
          </a:p>
          <a:p>
            <a:pPr eaLnBrk="1" hangingPunct="1">
              <a:defRPr/>
            </a:pPr>
            <a:r>
              <a:rPr lang="en-US" dirty="0" smtClean="0"/>
              <a:t>Several </a:t>
            </a:r>
            <a:r>
              <a:rPr lang="en-US" dirty="0" smtClean="0"/>
              <a:t>simple </a:t>
            </a:r>
            <a:r>
              <a:rPr lang="en-US" dirty="0" smtClean="0"/>
              <a:t>PHP </a:t>
            </a:r>
            <a:r>
              <a:rPr lang="en-US" dirty="0"/>
              <a:t>e</a:t>
            </a:r>
            <a:r>
              <a:rPr lang="en-US" dirty="0" smtClean="0"/>
              <a:t>xamples</a:t>
            </a:r>
          </a:p>
          <a:p>
            <a:pPr eaLnBrk="1" hangingPunct="1">
              <a:defRPr/>
            </a:pPr>
            <a:r>
              <a:rPr lang="en-US" dirty="0" smtClean="0"/>
              <a:t>Discount Calculator </a:t>
            </a:r>
            <a:r>
              <a:rPr lang="en-US" dirty="0"/>
              <a:t>e</a:t>
            </a:r>
            <a:r>
              <a:rPr lang="en-US" dirty="0" smtClean="0"/>
              <a:t>xample from chapter 1</a:t>
            </a:r>
            <a:endParaRPr lang="en-US" dirty="0" smtClean="0"/>
          </a:p>
        </p:txBody>
      </p:sp>
    </p:spTree>
    <p:extLst>
      <p:ext uri="{BB962C8B-B14F-4D97-AF65-F5344CB8AC3E}">
        <p14:creationId xmlns:p14="http://schemas.microsoft.com/office/powerpoint/2010/main" val="652783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err="1" smtClean="0"/>
              <a:t>WAMPServer</a:t>
            </a:r>
            <a:endParaRPr lang="en-US" dirty="0" smtClean="0"/>
          </a:p>
        </p:txBody>
      </p:sp>
      <p:sp>
        <p:nvSpPr>
          <p:cNvPr id="138243" name="Rectangle 3"/>
          <p:cNvSpPr>
            <a:spLocks noGrp="1" noChangeArrowheads="1"/>
          </p:cNvSpPr>
          <p:nvPr>
            <p:ph type="body" idx="1"/>
          </p:nvPr>
        </p:nvSpPr>
        <p:spPr/>
        <p:txBody>
          <a:bodyPr/>
          <a:lstStyle/>
          <a:p>
            <a:pPr marL="342900" lvl="1" indent="-342900" eaLnBrk="1" hangingPunct="1">
              <a:lnSpc>
                <a:spcPct val="90000"/>
              </a:lnSpc>
              <a:buFontTx/>
              <a:buChar char="•"/>
              <a:defRPr/>
            </a:pPr>
            <a:r>
              <a:rPr lang="en-US" sz="2400" dirty="0" smtClean="0"/>
              <a:t>Apache uses c:\wamp\www as the root for all web sites</a:t>
            </a:r>
            <a:r>
              <a:rPr lang="en-US" sz="2400" dirty="0" smtClean="0"/>
              <a:t>. </a:t>
            </a:r>
            <a:r>
              <a:rPr lang="en-US" sz="2000" dirty="0"/>
              <a:t>XAMPP puts files in </a:t>
            </a:r>
            <a:r>
              <a:rPr lang="en-US" sz="2000" dirty="0" err="1" smtClean="0"/>
              <a:t>htdocs</a:t>
            </a:r>
            <a:r>
              <a:rPr lang="en-US" sz="2000" dirty="0" smtClean="0"/>
              <a:t>.  </a:t>
            </a:r>
          </a:p>
          <a:p>
            <a:pPr marL="742950" lvl="2" indent="-342900" eaLnBrk="1" hangingPunct="1">
              <a:lnSpc>
                <a:spcPct val="90000"/>
              </a:lnSpc>
              <a:defRPr/>
            </a:pPr>
            <a:r>
              <a:rPr lang="en-US" sz="1800" dirty="0" smtClean="0"/>
              <a:t>The important concept here is that all web server installations expect your web site files to be in a specific location on your machine.</a:t>
            </a:r>
            <a:endParaRPr lang="en-US" dirty="0" smtClean="0"/>
          </a:p>
          <a:p>
            <a:pPr lvl="1" eaLnBrk="1" hangingPunct="1">
              <a:lnSpc>
                <a:spcPct val="90000"/>
              </a:lnSpc>
              <a:defRPr/>
            </a:pPr>
            <a:r>
              <a:rPr lang="en-US" sz="2000" dirty="0" smtClean="0"/>
              <a:t>Create a cs295p folder (if it’s not already there</a:t>
            </a:r>
            <a:r>
              <a:rPr lang="en-US" sz="2000" dirty="0" smtClean="0"/>
              <a:t>)</a:t>
            </a:r>
          </a:p>
          <a:p>
            <a:pPr eaLnBrk="1" hangingPunct="1">
              <a:lnSpc>
                <a:spcPct val="90000"/>
              </a:lnSpc>
              <a:defRPr/>
            </a:pPr>
            <a:r>
              <a:rPr lang="en-US" sz="2400" dirty="0" smtClean="0"/>
              <a:t>Ultimately </a:t>
            </a:r>
            <a:r>
              <a:rPr lang="en-US" sz="2400" dirty="0" smtClean="0"/>
              <a:t>you’ll want to make sure all 3 sample files run using Apache.  </a:t>
            </a:r>
            <a:r>
              <a:rPr lang="en-US" sz="2400" dirty="0" smtClean="0"/>
              <a:t>I’ll show you the sample files in just a minute</a:t>
            </a:r>
          </a:p>
          <a:p>
            <a:pPr lvl="1" eaLnBrk="1" hangingPunct="1">
              <a:lnSpc>
                <a:spcPct val="90000"/>
              </a:lnSpc>
              <a:defRPr/>
            </a:pPr>
            <a:r>
              <a:rPr lang="en-US" sz="2000" dirty="0" smtClean="0"/>
              <a:t>Open a browser</a:t>
            </a:r>
          </a:p>
          <a:p>
            <a:pPr lvl="2" eaLnBrk="1" hangingPunct="1">
              <a:lnSpc>
                <a:spcPct val="90000"/>
              </a:lnSpc>
              <a:defRPr/>
            </a:pPr>
            <a:r>
              <a:rPr lang="en-US" sz="1600" dirty="0" smtClean="0"/>
              <a:t>Enter </a:t>
            </a:r>
            <a:r>
              <a:rPr lang="en-US" sz="1600" dirty="0" smtClean="0">
                <a:hlinkClick r:id="rId3"/>
              </a:rPr>
              <a:t>http://localhost/cs295p/lab1b.php</a:t>
            </a:r>
            <a:r>
              <a:rPr lang="en-US" sz="1600" dirty="0" smtClean="0"/>
              <a:t> as the </a:t>
            </a:r>
            <a:r>
              <a:rPr lang="en-US" sz="1600" dirty="0" err="1" smtClean="0"/>
              <a:t>url</a:t>
            </a:r>
            <a:endParaRPr lang="en-US" sz="1600" dirty="0" smtClean="0"/>
          </a:p>
          <a:p>
            <a:pPr lvl="3" eaLnBrk="1" hangingPunct="1">
              <a:lnSpc>
                <a:spcPct val="90000"/>
              </a:lnSpc>
              <a:defRPr/>
            </a:pPr>
            <a:r>
              <a:rPr lang="en-US" sz="1200" dirty="0" smtClean="0"/>
              <a:t>OR </a:t>
            </a:r>
            <a:r>
              <a:rPr lang="en-US" sz="1200" dirty="0" smtClean="0">
                <a:hlinkClick r:id="rId4"/>
              </a:rPr>
              <a:t>http://localhost:81/cs295p/lab1b.php</a:t>
            </a:r>
            <a:r>
              <a:rPr lang="en-US" sz="1200" dirty="0" smtClean="0"/>
              <a:t> as the </a:t>
            </a:r>
            <a:r>
              <a:rPr lang="en-US" sz="1200" dirty="0" err="1" smtClean="0"/>
              <a:t>url</a:t>
            </a:r>
            <a:r>
              <a:rPr lang="en-US" sz="1200" dirty="0" smtClean="0"/>
              <a:t>.  What's the :81 for?  You won't need that at home unless you have both IIS and Apache installed</a:t>
            </a:r>
          </a:p>
          <a:p>
            <a:pPr lvl="3" eaLnBrk="1" hangingPunct="1">
              <a:lnSpc>
                <a:spcPct val="90000"/>
              </a:lnSpc>
              <a:defRPr/>
            </a:pPr>
            <a:r>
              <a:rPr lang="en-US" sz="1200" dirty="0" smtClean="0"/>
              <a:t>Can you find anything that tells you which web server software you're using right now?</a:t>
            </a:r>
          </a:p>
          <a:p>
            <a:pPr lvl="1" eaLnBrk="1" hangingPunct="1">
              <a:lnSpc>
                <a:spcPct val="90000"/>
              </a:lnSpc>
              <a:defRPr/>
            </a:pPr>
            <a:r>
              <a:rPr lang="en-US" sz="2000" dirty="0" smtClean="0"/>
              <a:t>Can you figure out any other way to browse your files using the </a:t>
            </a:r>
            <a:r>
              <a:rPr lang="en-US" sz="2000" dirty="0" err="1" smtClean="0"/>
              <a:t>WAMPServer</a:t>
            </a:r>
            <a:r>
              <a:rPr lang="en-US" sz="2000" dirty="0" smtClean="0"/>
              <a:t> menu?</a:t>
            </a:r>
          </a:p>
          <a:p>
            <a:pPr lvl="1" eaLnBrk="1" hangingPunct="1">
              <a:lnSpc>
                <a:spcPct val="90000"/>
              </a:lnSpc>
              <a:defRPr/>
            </a:pPr>
            <a:endParaRPr lang="en-US" sz="2000" dirty="0" smtClean="0"/>
          </a:p>
          <a:p>
            <a:pPr lvl="2" eaLnBrk="1" hangingPunct="1">
              <a:lnSpc>
                <a:spcPct val="90000"/>
              </a:lnSpc>
              <a:defRPr/>
            </a:pPr>
            <a:endParaRPr lang="en-US" sz="1600" dirty="0" smtClean="0"/>
          </a:p>
          <a:p>
            <a:pPr lvl="2" eaLnBrk="1" hangingPunct="1">
              <a:lnSpc>
                <a:spcPct val="90000"/>
              </a:lnSpc>
              <a:defRPr/>
            </a:pPr>
            <a:endParaRPr lang="en-US" sz="1600" dirty="0" smtClean="0"/>
          </a:p>
          <a:p>
            <a:pPr lvl="1" eaLnBrk="1" hangingPunct="1">
              <a:lnSpc>
                <a:spcPct val="90000"/>
              </a:lnSpc>
              <a:defRPr/>
            </a:pPr>
            <a:endParaRPr lang="en-US" sz="2000" dirty="0" smtClean="0"/>
          </a:p>
          <a:p>
            <a:pPr eaLnBrk="1" hangingPunct="1">
              <a:lnSpc>
                <a:spcPct val="90000"/>
              </a:lnSpc>
              <a:defRPr/>
            </a:pPr>
            <a:endParaRPr lang="en-US" sz="1400" dirty="0" smtClean="0"/>
          </a:p>
        </p:txBody>
      </p:sp>
    </p:spTree>
    <p:extLst>
      <p:ext uri="{BB962C8B-B14F-4D97-AF65-F5344CB8AC3E}">
        <p14:creationId xmlns:p14="http://schemas.microsoft.com/office/powerpoint/2010/main" val="324401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6" name="Picture 8" descr="C:\Users\Ray\Documents\PHP Manuscript\Chapters 1-14\Chapter 01\1-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71575"/>
            <a:ext cx="7085013"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1"/>
          <p:cNvSpPr>
            <a:spLocks noGrp="1"/>
          </p:cNvSpPr>
          <p:nvPr>
            <p:ph type="dt" sz="half" idx="10"/>
          </p:nvPr>
        </p:nvSpPr>
        <p:spPr/>
        <p:txBody>
          <a:bodyPr/>
          <a:lstStyle/>
          <a:p>
            <a:r>
              <a:rPr lang="en-US" altLang="en-US"/>
              <a:t>Murach's PHP and MySQL, C1</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000EC0B-9ECC-4754-B35D-DA045819411E}" type="slidenum">
              <a:rPr lang="en-US" altLang="en-US" sz="900">
                <a:latin typeface="Arial Narrow" pitchFamily="34" charset="0"/>
              </a:rPr>
              <a:pPr algn="r"/>
              <a:t>21</a:t>
            </a:fld>
            <a:endParaRPr lang="en-US" altLang="en-US" sz="900">
              <a:latin typeface="Arial Narrow" pitchFamily="34" charset="0"/>
            </a:endParaRPr>
          </a:p>
        </p:txBody>
      </p:sp>
      <p:graphicFrame>
        <p:nvGraphicFramePr>
          <p:cNvPr id="63490" name="Object 2"/>
          <p:cNvGraphicFramePr>
            <a:graphicFrameLocks noChangeAspect="1"/>
          </p:cNvGraphicFramePr>
          <p:nvPr>
            <p:extLst/>
          </p:nvPr>
        </p:nvGraphicFramePr>
        <p:xfrm>
          <a:off x="914400" y="699864"/>
          <a:ext cx="7301323" cy="588348"/>
        </p:xfrm>
        <a:graphic>
          <a:graphicData uri="http://schemas.openxmlformats.org/presentationml/2006/ole">
            <mc:AlternateContent xmlns:mc="http://schemas.openxmlformats.org/markup-compatibility/2006">
              <mc:Choice xmlns:v="urn:schemas-microsoft-com:vml" Requires="v">
                <p:oleObj spid="_x0000_s89092" name="Document" r:id="rId5" imgW="7301323" imgH="588348" progId="Word.Document.8">
                  <p:embed/>
                </p:oleObj>
              </mc:Choice>
              <mc:Fallback>
                <p:oleObj name="Document" r:id="rId5" imgW="7301323" imgH="588348" progId="Word.Document.8">
                  <p:embed/>
                  <p:pic>
                    <p:nvPicPr>
                      <p:cNvPr id="0" name=""/>
                      <p:cNvPicPr>
                        <a:picLocks noChangeAspect="1" noChangeArrowheads="1"/>
                      </p:cNvPicPr>
                      <p:nvPr/>
                    </p:nvPicPr>
                    <p:blipFill>
                      <a:blip r:embed="rId6"/>
                      <a:srcRect/>
                      <a:stretch>
                        <a:fillRect/>
                      </a:stretch>
                    </p:blipFill>
                    <p:spPr bwMode="auto">
                      <a:xfrm>
                        <a:off x="914400" y="699864"/>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82933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E33559B-3BE3-4B91-9C94-7B228327F231}" type="slidenum">
              <a:rPr lang="en-US" altLang="en-US" sz="900">
                <a:latin typeface="Arial Narrow" pitchFamily="34" charset="0"/>
              </a:rPr>
              <a:pPr algn="r"/>
              <a:t>22</a:t>
            </a:fld>
            <a:endParaRPr lang="en-US" altLang="en-US" sz="900">
              <a:latin typeface="Arial Narrow" pitchFamily="34" charset="0"/>
            </a:endParaRPr>
          </a:p>
        </p:txBody>
      </p:sp>
      <p:graphicFrame>
        <p:nvGraphicFramePr>
          <p:cNvPr id="64514" name="Object 2"/>
          <p:cNvGraphicFramePr>
            <a:graphicFrameLocks noChangeAspect="1"/>
          </p:cNvGraphicFramePr>
          <p:nvPr>
            <p:extLst/>
          </p:nvPr>
        </p:nvGraphicFramePr>
        <p:xfrm>
          <a:off x="914400" y="1066800"/>
          <a:ext cx="7321550" cy="2667000"/>
        </p:xfrm>
        <a:graphic>
          <a:graphicData uri="http://schemas.openxmlformats.org/presentationml/2006/ole">
            <mc:AlternateContent xmlns:mc="http://schemas.openxmlformats.org/markup-compatibility/2006">
              <mc:Choice xmlns:v="urn:schemas-microsoft-com:vml" Requires="v">
                <p:oleObj spid="_x0000_s90118" name="Document" r:id="rId4" imgW="7301323" imgH="2667368" progId="Word.Document.8">
                  <p:embed/>
                </p:oleObj>
              </mc:Choice>
              <mc:Fallback>
                <p:oleObj name="Document" r:id="rId4" imgW="7301323" imgH="2667368" progId="Word.Document.8">
                  <p:embed/>
                  <p:pic>
                    <p:nvPicPr>
                      <p:cNvPr id="0" name=""/>
                      <p:cNvPicPr>
                        <a:picLocks noChangeAspect="1" noChangeArrowheads="1"/>
                      </p:cNvPicPr>
                      <p:nvPr/>
                    </p:nvPicPr>
                    <p:blipFill>
                      <a:blip r:embed="rId5"/>
                      <a:srcRect/>
                      <a:stretch>
                        <a:fillRect/>
                      </a:stretch>
                    </p:blipFill>
                    <p:spPr bwMode="auto">
                      <a:xfrm>
                        <a:off x="914400" y="1066800"/>
                        <a:ext cx="7321550" cy="266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855"/>
        </p:xfrm>
        <a:graphic>
          <a:graphicData uri="http://schemas.openxmlformats.org/presentationml/2006/ole">
            <mc:AlternateContent xmlns:mc="http://schemas.openxmlformats.org/markup-compatibility/2006">
              <mc:Choice xmlns:v="urn:schemas-microsoft-com:vml" Requires="v">
                <p:oleObj spid="_x0000_s90119"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042" cy="426855"/>
                      </a:xfrm>
                      <a:prstGeom prst="rect">
                        <a:avLst/>
                      </a:prstGeom>
                    </p:spPr>
                  </p:pic>
                </p:oleObj>
              </mc:Fallback>
            </mc:AlternateContent>
          </a:graphicData>
        </a:graphic>
      </p:graphicFrame>
    </p:spTree>
    <p:extLst>
      <p:ext uri="{BB962C8B-B14F-4D97-AF65-F5344CB8AC3E}">
        <p14:creationId xmlns:p14="http://schemas.microsoft.com/office/powerpoint/2010/main" val="499142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AB471DE-A21C-4AEB-A639-E1C6C0954DA1}" type="slidenum">
              <a:rPr lang="en-US" altLang="en-US" sz="900">
                <a:latin typeface="Arial Narrow" pitchFamily="34" charset="0"/>
              </a:rPr>
              <a:pPr algn="r"/>
              <a:t>23</a:t>
            </a:fld>
            <a:endParaRPr lang="en-US" altLang="en-US" sz="900">
              <a:latin typeface="Arial Narrow" pitchFamily="34" charset="0"/>
            </a:endParaRPr>
          </a:p>
        </p:txBody>
      </p:sp>
      <p:graphicFrame>
        <p:nvGraphicFramePr>
          <p:cNvPr id="65538" name="Object 2"/>
          <p:cNvGraphicFramePr>
            <a:graphicFrameLocks noChangeAspect="1"/>
          </p:cNvGraphicFramePr>
          <p:nvPr>
            <p:extLst/>
          </p:nvPr>
        </p:nvGraphicFramePr>
        <p:xfrm>
          <a:off x="914400" y="1143000"/>
          <a:ext cx="7301323" cy="2841280"/>
        </p:xfrm>
        <a:graphic>
          <a:graphicData uri="http://schemas.openxmlformats.org/presentationml/2006/ole">
            <mc:AlternateContent xmlns:mc="http://schemas.openxmlformats.org/markup-compatibility/2006">
              <mc:Choice xmlns:v="urn:schemas-microsoft-com:vml" Requires="v">
                <p:oleObj spid="_x0000_s91142" name="Document" r:id="rId4" imgW="7301323" imgH="2841280" progId="Word.Document.8">
                  <p:embed/>
                </p:oleObj>
              </mc:Choice>
              <mc:Fallback>
                <p:oleObj name="Document" r:id="rId4" imgW="7301323" imgH="2841280" progId="Word.Document.8">
                  <p:embed/>
                  <p:pic>
                    <p:nvPicPr>
                      <p:cNvPr id="0" name=""/>
                      <p:cNvPicPr>
                        <a:picLocks noChangeAspect="1" noChangeArrowheads="1"/>
                      </p:cNvPicPr>
                      <p:nvPr/>
                    </p:nvPicPr>
                    <p:blipFill>
                      <a:blip r:embed="rId5"/>
                      <a:srcRect/>
                      <a:stretch>
                        <a:fillRect/>
                      </a:stretch>
                    </p:blipFill>
                    <p:spPr bwMode="auto">
                      <a:xfrm>
                        <a:off x="914400" y="1143000"/>
                        <a:ext cx="7301323" cy="28412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300" cy="427037"/>
        </p:xfrm>
        <a:graphic>
          <a:graphicData uri="http://schemas.openxmlformats.org/presentationml/2006/ole">
            <mc:AlternateContent xmlns:mc="http://schemas.openxmlformats.org/markup-compatibility/2006">
              <mc:Choice xmlns:v="urn:schemas-microsoft-com:vml" Requires="v">
                <p:oleObj spid="_x0000_s91143"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300" cy="427037"/>
                      </a:xfrm>
                      <a:prstGeom prst="rect">
                        <a:avLst/>
                      </a:prstGeom>
                    </p:spPr>
                  </p:pic>
                </p:oleObj>
              </mc:Fallback>
            </mc:AlternateContent>
          </a:graphicData>
        </a:graphic>
      </p:graphicFrame>
    </p:spTree>
    <p:extLst>
      <p:ext uri="{BB962C8B-B14F-4D97-AF65-F5344CB8AC3E}">
        <p14:creationId xmlns:p14="http://schemas.microsoft.com/office/powerpoint/2010/main" val="2877770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a:t>Murach's PHP and MySQL, C1</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2027492-E678-459E-AFD5-4C9EBC29C2F4}" type="slidenum">
              <a:rPr lang="en-US" altLang="en-US" sz="900">
                <a:latin typeface="Arial Narrow" pitchFamily="34" charset="0"/>
              </a:rPr>
              <a:pPr algn="r"/>
              <a:t>24</a:t>
            </a:fld>
            <a:endParaRPr lang="en-US" altLang="en-US" sz="900">
              <a:latin typeface="Arial Narrow" pitchFamily="34" charset="0"/>
            </a:endParaRPr>
          </a:p>
        </p:txBody>
      </p:sp>
      <p:graphicFrame>
        <p:nvGraphicFramePr>
          <p:cNvPr id="66562" name="Object 2"/>
          <p:cNvGraphicFramePr>
            <a:graphicFrameLocks noChangeAspect="1"/>
          </p:cNvGraphicFramePr>
          <p:nvPr>
            <p:extLst/>
          </p:nvPr>
        </p:nvGraphicFramePr>
        <p:xfrm>
          <a:off x="914400" y="690562"/>
          <a:ext cx="7301323" cy="588348"/>
        </p:xfrm>
        <a:graphic>
          <a:graphicData uri="http://schemas.openxmlformats.org/presentationml/2006/ole">
            <mc:AlternateContent xmlns:mc="http://schemas.openxmlformats.org/markup-compatibility/2006">
              <mc:Choice xmlns:v="urn:schemas-microsoft-com:vml" Requires="v">
                <p:oleObj spid="_x0000_s92166" name="Document" r:id="rId4" imgW="7301323" imgH="588348" progId="Word.Document.8">
                  <p:embed/>
                </p:oleObj>
              </mc:Choice>
              <mc:Fallback>
                <p:oleObj name="Document" r:id="rId4" imgW="7301323" imgH="588348" progId="Word.Document.8">
                  <p:embed/>
                  <p:pic>
                    <p:nvPicPr>
                      <p:cNvPr id="0" name=""/>
                      <p:cNvPicPr>
                        <a:picLocks noChangeAspect="1" noChangeArrowheads="1"/>
                      </p:cNvPicPr>
                      <p:nvPr/>
                    </p:nvPicPr>
                    <p:blipFill>
                      <a:blip r:embed="rId5"/>
                      <a:srcRect/>
                      <a:stretch>
                        <a:fillRect/>
                      </a:stretch>
                    </p:blipFill>
                    <p:spPr bwMode="auto">
                      <a:xfrm>
                        <a:off x="914400" y="690562"/>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4" name="Rectangle 4"/>
          <p:cNvSpPr>
            <a:spLocks noChangeArrowheads="1"/>
          </p:cNvSpPr>
          <p:nvPr/>
        </p:nvSpPr>
        <p:spPr bwMode="auto">
          <a:xfrm>
            <a:off x="0" y="2105025"/>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6565" name="Object 5"/>
          <p:cNvGraphicFramePr>
            <a:graphicFrameLocks noChangeAspect="1"/>
          </p:cNvGraphicFramePr>
          <p:nvPr>
            <p:extLst/>
          </p:nvPr>
        </p:nvGraphicFramePr>
        <p:xfrm>
          <a:off x="1325562" y="1193800"/>
          <a:ext cx="6370638" cy="2768600"/>
        </p:xfrm>
        <a:graphic>
          <a:graphicData uri="http://schemas.openxmlformats.org/presentationml/2006/ole">
            <mc:AlternateContent xmlns:mc="http://schemas.openxmlformats.org/markup-compatibility/2006">
              <mc:Choice xmlns:v="urn:schemas-microsoft-com:vml" Requires="v">
                <p:oleObj spid="_x0000_s92167" name="Visio" r:id="rId6" imgW="3181680" imgH="1383120" progId="Visio.Drawing.11">
                  <p:embed/>
                </p:oleObj>
              </mc:Choice>
              <mc:Fallback>
                <p:oleObj name="Visio" r:id="rId6" imgW="3181680" imgH="13831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562" y="1193800"/>
                        <a:ext cx="6370638" cy="276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498938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a:t>Murach's PHP and MySQL, C1</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58819CD-475D-4E5A-9AEE-4BC09C24C4CD}" type="slidenum">
              <a:rPr lang="en-US" altLang="en-US" sz="900">
                <a:latin typeface="Arial Narrow" pitchFamily="34" charset="0"/>
              </a:rPr>
              <a:pPr algn="r"/>
              <a:t>25</a:t>
            </a:fld>
            <a:endParaRPr lang="en-US" altLang="en-US" sz="900">
              <a:latin typeface="Arial Narrow" pitchFamily="34" charset="0"/>
            </a:endParaRPr>
          </a:p>
        </p:txBody>
      </p:sp>
      <p:graphicFrame>
        <p:nvGraphicFramePr>
          <p:cNvPr id="67586" name="Object 2"/>
          <p:cNvGraphicFramePr>
            <a:graphicFrameLocks noChangeAspect="1"/>
          </p:cNvGraphicFramePr>
          <p:nvPr>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93188" name="Document" r:id="rId4" imgW="7301323" imgH="588348" progId="Word.Document.8">
                  <p:embed/>
                </p:oleObj>
              </mc:Choice>
              <mc:Fallback>
                <p:oleObj name="Document" r:id="rId4" imgW="7301323" imgH="588348" progId="Word.Document.8">
                  <p:embed/>
                  <p:pic>
                    <p:nvPicPr>
                      <p:cNvPr id="0" name=""/>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8" name="Rectangle 4"/>
          <p:cNvSpPr>
            <a:spLocks noChangeArrowheads="1"/>
          </p:cNvSpPr>
          <p:nvPr/>
        </p:nvSpPr>
        <p:spPr bwMode="auto">
          <a:xfrm>
            <a:off x="0" y="102870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6759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625" y="1216025"/>
            <a:ext cx="4854575" cy="495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617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87B9D07-BB13-4944-AB76-43E5BBF69AEB}" type="slidenum">
              <a:rPr lang="en-US" altLang="en-US" sz="900">
                <a:latin typeface="Arial Narrow" pitchFamily="34" charset="0"/>
              </a:rPr>
              <a:pPr algn="r"/>
              <a:t>26</a:t>
            </a:fld>
            <a:endParaRPr lang="en-US" altLang="en-US" sz="900">
              <a:latin typeface="Arial Narrow" pitchFamily="34" charset="0"/>
            </a:endParaRPr>
          </a:p>
        </p:txBody>
      </p:sp>
      <p:graphicFrame>
        <p:nvGraphicFramePr>
          <p:cNvPr id="68610" name="Object 2"/>
          <p:cNvGraphicFramePr>
            <a:graphicFrameLocks noChangeAspect="1"/>
          </p:cNvGraphicFramePr>
          <p:nvPr>
            <p:extLst/>
          </p:nvPr>
        </p:nvGraphicFramePr>
        <p:xfrm>
          <a:off x="914400" y="1103954"/>
          <a:ext cx="7301323" cy="4839646"/>
        </p:xfrm>
        <a:graphic>
          <a:graphicData uri="http://schemas.openxmlformats.org/presentationml/2006/ole">
            <mc:AlternateContent xmlns:mc="http://schemas.openxmlformats.org/markup-compatibility/2006">
              <mc:Choice xmlns:v="urn:schemas-microsoft-com:vml" Requires="v">
                <p:oleObj spid="_x0000_s94214" name="Document" r:id="rId4" imgW="7301323" imgH="4839646" progId="Word.Document.8">
                  <p:embed/>
                </p:oleObj>
              </mc:Choice>
              <mc:Fallback>
                <p:oleObj name="Document" r:id="rId4" imgW="7301323" imgH="4839646" progId="Word.Document.8">
                  <p:embed/>
                  <p:pic>
                    <p:nvPicPr>
                      <p:cNvPr id="0" name=""/>
                      <p:cNvPicPr>
                        <a:picLocks noChangeAspect="1" noChangeArrowheads="1"/>
                      </p:cNvPicPr>
                      <p:nvPr/>
                    </p:nvPicPr>
                    <p:blipFill>
                      <a:blip r:embed="rId5"/>
                      <a:srcRect/>
                      <a:stretch>
                        <a:fillRect/>
                      </a:stretch>
                    </p:blipFill>
                    <p:spPr bwMode="auto">
                      <a:xfrm>
                        <a:off x="914400" y="1103954"/>
                        <a:ext cx="7301323" cy="48396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7237412" cy="768350"/>
        </p:xfrm>
        <a:graphic>
          <a:graphicData uri="http://schemas.openxmlformats.org/presentationml/2006/ole">
            <mc:AlternateContent xmlns:mc="http://schemas.openxmlformats.org/markup-compatibility/2006">
              <mc:Choice xmlns:v="urn:schemas-microsoft-com:vml" Requires="v">
                <p:oleObj spid="_x0000_s94215" name="Document" r:id="rId6" imgW="7252952" imgH="770210" progId="Word.Document.12">
                  <p:embed/>
                </p:oleObj>
              </mc:Choice>
              <mc:Fallback>
                <p:oleObj name="Document" r:id="rId6" imgW="7252952" imgH="770210" progId="Word.Document.12">
                  <p:embed/>
                  <p:pic>
                    <p:nvPicPr>
                      <p:cNvPr id="0" name=""/>
                      <p:cNvPicPr/>
                      <p:nvPr/>
                    </p:nvPicPr>
                    <p:blipFill>
                      <a:blip r:embed="rId7"/>
                      <a:stretch>
                        <a:fillRect/>
                      </a:stretch>
                    </p:blipFill>
                    <p:spPr>
                      <a:xfrm>
                        <a:off x="914400" y="685800"/>
                        <a:ext cx="7237412" cy="768350"/>
                      </a:xfrm>
                      <a:prstGeom prst="rect">
                        <a:avLst/>
                      </a:prstGeom>
                    </p:spPr>
                  </p:pic>
                </p:oleObj>
              </mc:Fallback>
            </mc:AlternateContent>
          </a:graphicData>
        </a:graphic>
      </p:graphicFrame>
    </p:spTree>
    <p:extLst>
      <p:ext uri="{BB962C8B-B14F-4D97-AF65-F5344CB8AC3E}">
        <p14:creationId xmlns:p14="http://schemas.microsoft.com/office/powerpoint/2010/main" val="561100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en-US" smtClean="0"/>
              <a:t>Just Enough PHP</a:t>
            </a:r>
          </a:p>
        </p:txBody>
      </p:sp>
      <p:sp>
        <p:nvSpPr>
          <p:cNvPr id="186371" name="Rectangle 3"/>
          <p:cNvSpPr>
            <a:spLocks noGrp="1" noChangeArrowheads="1"/>
          </p:cNvSpPr>
          <p:nvPr>
            <p:ph type="body" idx="1"/>
          </p:nvPr>
        </p:nvSpPr>
        <p:spPr/>
        <p:txBody>
          <a:bodyPr/>
          <a:lstStyle/>
          <a:p>
            <a:pPr eaLnBrk="1" hangingPunct="1">
              <a:lnSpc>
                <a:spcPct val="90000"/>
              </a:lnSpc>
              <a:defRPr/>
            </a:pPr>
            <a:r>
              <a:rPr lang="en-US" sz="2400" dirty="0" smtClean="0"/>
              <a:t>Open a new file in Notepad++</a:t>
            </a:r>
          </a:p>
          <a:p>
            <a:pPr lvl="1" eaLnBrk="1" hangingPunct="1">
              <a:lnSpc>
                <a:spcPct val="90000"/>
              </a:lnSpc>
              <a:defRPr/>
            </a:pPr>
            <a:r>
              <a:rPr lang="en-US" sz="2000" dirty="0" smtClean="0"/>
              <a:t>Add the following code</a:t>
            </a:r>
          </a:p>
          <a:p>
            <a:pPr lvl="2" eaLnBrk="1" hangingPunct="1">
              <a:lnSpc>
                <a:spcPct val="90000"/>
              </a:lnSpc>
              <a:buFont typeface="Wingdings" panose="05000000000000000000" pitchFamily="2" charset="2"/>
              <a:buNone/>
              <a:defRPr/>
            </a:pPr>
            <a:r>
              <a:rPr lang="en-US" sz="1800" dirty="0" smtClean="0"/>
              <a:t>&lt;?</a:t>
            </a:r>
            <a:r>
              <a:rPr lang="en-US" sz="1800" dirty="0" err="1" smtClean="0"/>
              <a:t>php</a:t>
            </a:r>
            <a:endParaRPr lang="en-US" sz="1800" dirty="0" smtClean="0"/>
          </a:p>
          <a:p>
            <a:pPr lvl="3" eaLnBrk="1" hangingPunct="1">
              <a:lnSpc>
                <a:spcPct val="90000"/>
              </a:lnSpc>
              <a:buFontTx/>
              <a:buNone/>
              <a:defRPr/>
            </a:pPr>
            <a:r>
              <a:rPr lang="en-US" sz="1600" dirty="0" smtClean="0"/>
              <a:t>echo "This is a test";</a:t>
            </a:r>
          </a:p>
          <a:p>
            <a:pPr lvl="2" eaLnBrk="1" hangingPunct="1">
              <a:lnSpc>
                <a:spcPct val="90000"/>
              </a:lnSpc>
              <a:buFont typeface="Wingdings" panose="05000000000000000000" pitchFamily="2" charset="2"/>
              <a:buNone/>
              <a:defRPr/>
            </a:pPr>
            <a:r>
              <a:rPr lang="en-US" sz="1800" dirty="0" smtClean="0"/>
              <a:t>?&gt;</a:t>
            </a:r>
          </a:p>
          <a:p>
            <a:pPr lvl="1">
              <a:lnSpc>
                <a:spcPct val="90000"/>
              </a:lnSpc>
              <a:spcBef>
                <a:spcPct val="0"/>
              </a:spcBef>
              <a:buClrTx/>
              <a:buFontTx/>
              <a:buChar char="•"/>
              <a:defRPr/>
            </a:pPr>
            <a:r>
              <a:rPr lang="en-US" sz="2000" dirty="0" smtClean="0"/>
              <a:t>Save it as lab1A.php in the cs295p directory</a:t>
            </a:r>
          </a:p>
          <a:p>
            <a:pPr lvl="1">
              <a:lnSpc>
                <a:spcPct val="90000"/>
              </a:lnSpc>
              <a:spcBef>
                <a:spcPct val="0"/>
              </a:spcBef>
              <a:buClrTx/>
              <a:buFontTx/>
              <a:buChar char="•"/>
              <a:defRPr/>
            </a:pPr>
            <a:r>
              <a:rPr lang="en-US" sz="2000" dirty="0" smtClean="0"/>
              <a:t>Run, Launch in Firefox – What happens? Why?</a:t>
            </a:r>
          </a:p>
          <a:p>
            <a:pPr>
              <a:lnSpc>
                <a:spcPct val="90000"/>
              </a:lnSpc>
              <a:spcBef>
                <a:spcPct val="0"/>
              </a:spcBef>
              <a:buClrTx/>
              <a:buSzTx/>
              <a:buFontTx/>
              <a:buChar char="•"/>
              <a:defRPr/>
            </a:pPr>
            <a:r>
              <a:rPr lang="en-US" sz="2400" dirty="0" smtClean="0"/>
              <a:t>Open a browser</a:t>
            </a:r>
          </a:p>
          <a:p>
            <a:pPr lvl="1">
              <a:lnSpc>
                <a:spcPct val="90000"/>
              </a:lnSpc>
              <a:spcBef>
                <a:spcPct val="0"/>
              </a:spcBef>
              <a:buClrTx/>
              <a:buFontTx/>
              <a:buChar char="•"/>
              <a:defRPr/>
            </a:pPr>
            <a:r>
              <a:rPr lang="en-US" sz="2000" dirty="0" smtClean="0">
                <a:hlinkClick r:id="rId2"/>
              </a:rPr>
              <a:t>http://localhost/cs295p/lab1a.php</a:t>
            </a:r>
            <a:r>
              <a:rPr lang="en-US" sz="2000" dirty="0" smtClean="0"/>
              <a:t> - What happens?</a:t>
            </a:r>
          </a:p>
          <a:p>
            <a:pPr lvl="1">
              <a:lnSpc>
                <a:spcPct val="90000"/>
              </a:lnSpc>
              <a:spcBef>
                <a:spcPct val="0"/>
              </a:spcBef>
              <a:buClrTx/>
              <a:buFontTx/>
              <a:buChar char="•"/>
              <a:defRPr/>
            </a:pPr>
            <a:r>
              <a:rPr lang="en-US" sz="2000" dirty="0" smtClean="0"/>
              <a:t>View, Page Source – What happens?  Why?</a:t>
            </a:r>
          </a:p>
          <a:p>
            <a:pPr lvl="1">
              <a:lnSpc>
                <a:spcPct val="90000"/>
              </a:lnSpc>
              <a:spcBef>
                <a:spcPct val="0"/>
              </a:spcBef>
              <a:buClrTx/>
              <a:buFontTx/>
              <a:buChar char="•"/>
              <a:defRPr/>
            </a:pPr>
            <a:r>
              <a:rPr lang="en-US" sz="2000" dirty="0" smtClean="0"/>
              <a:t>File, Open – What happens?  Why?</a:t>
            </a:r>
          </a:p>
          <a:p>
            <a:pPr>
              <a:lnSpc>
                <a:spcPct val="90000"/>
              </a:lnSpc>
              <a:spcBef>
                <a:spcPct val="0"/>
              </a:spcBef>
              <a:buClrTx/>
              <a:buSzTx/>
              <a:buFontTx/>
              <a:buChar char="•"/>
              <a:defRPr/>
            </a:pPr>
            <a:r>
              <a:rPr lang="en-US" sz="2400" dirty="0" smtClean="0"/>
              <a:t>Double click on the file in the operating system – What happens?  Why?</a:t>
            </a:r>
          </a:p>
        </p:txBody>
      </p:sp>
    </p:spTree>
    <p:extLst>
      <p:ext uri="{BB962C8B-B14F-4D97-AF65-F5344CB8AC3E}">
        <p14:creationId xmlns:p14="http://schemas.microsoft.com/office/powerpoint/2010/main" val="2867742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sz="4000" smtClean="0"/>
              <a:t>Just Enough PHP</a:t>
            </a:r>
          </a:p>
        </p:txBody>
      </p:sp>
      <p:sp>
        <p:nvSpPr>
          <p:cNvPr id="191491" name="Rectangle 3"/>
          <p:cNvSpPr>
            <a:spLocks noGrp="1" noChangeArrowheads="1"/>
          </p:cNvSpPr>
          <p:nvPr>
            <p:ph type="body" idx="1"/>
          </p:nvPr>
        </p:nvSpPr>
        <p:spPr/>
        <p:txBody>
          <a:bodyPr/>
          <a:lstStyle/>
          <a:p>
            <a:pPr>
              <a:spcBef>
                <a:spcPct val="0"/>
              </a:spcBef>
              <a:buClrTx/>
              <a:buSzTx/>
              <a:buFontTx/>
              <a:buChar char="•"/>
              <a:defRPr/>
            </a:pPr>
            <a:r>
              <a:rPr lang="en-US" sz="2800" dirty="0" smtClean="0"/>
              <a:t>Open a new file</a:t>
            </a:r>
          </a:p>
          <a:p>
            <a:pPr lvl="1" eaLnBrk="1" hangingPunct="1">
              <a:defRPr/>
            </a:pPr>
            <a:r>
              <a:rPr lang="en-US" sz="2400" dirty="0" smtClean="0"/>
              <a:t>Add the following code</a:t>
            </a:r>
          </a:p>
          <a:p>
            <a:pPr lvl="2" eaLnBrk="1" hangingPunct="1">
              <a:buFont typeface="Wingdings" panose="05000000000000000000" pitchFamily="2" charset="2"/>
              <a:buNone/>
              <a:defRPr/>
            </a:pPr>
            <a:r>
              <a:rPr lang="en-US" sz="2000" dirty="0" smtClean="0"/>
              <a:t>&lt;?</a:t>
            </a:r>
            <a:r>
              <a:rPr lang="en-US" sz="2000" dirty="0" err="1" smtClean="0"/>
              <a:t>php</a:t>
            </a:r>
            <a:endParaRPr lang="en-US" sz="2000" dirty="0" smtClean="0"/>
          </a:p>
          <a:p>
            <a:pPr lvl="2" eaLnBrk="1" hangingPunct="1">
              <a:buFont typeface="Wingdings" panose="05000000000000000000" pitchFamily="2" charset="2"/>
              <a:buNone/>
              <a:defRPr/>
            </a:pPr>
            <a:r>
              <a:rPr lang="en-US" sz="2000" dirty="0" smtClean="0"/>
              <a:t>   // </a:t>
            </a:r>
            <a:r>
              <a:rPr lang="en-US" sz="2000" dirty="0" err="1" smtClean="0"/>
              <a:t>phpinfo</a:t>
            </a:r>
            <a:r>
              <a:rPr lang="en-US" sz="2000" dirty="0" smtClean="0"/>
              <a:t>() is a predefined function in </a:t>
            </a:r>
            <a:r>
              <a:rPr lang="en-US" sz="2000" dirty="0" err="1" smtClean="0"/>
              <a:t>php</a:t>
            </a:r>
            <a:endParaRPr lang="en-US" sz="2000" dirty="0" smtClean="0"/>
          </a:p>
          <a:p>
            <a:pPr lvl="3" eaLnBrk="1" hangingPunct="1">
              <a:buFontTx/>
              <a:buNone/>
              <a:defRPr/>
            </a:pPr>
            <a:r>
              <a:rPr lang="en-US" sz="1800" dirty="0" err="1" smtClean="0"/>
              <a:t>phpinfo</a:t>
            </a:r>
            <a:r>
              <a:rPr lang="en-US" sz="1800" dirty="0" smtClean="0"/>
              <a:t>();</a:t>
            </a:r>
          </a:p>
          <a:p>
            <a:pPr lvl="2" eaLnBrk="1" hangingPunct="1">
              <a:buFont typeface="Wingdings" panose="05000000000000000000" pitchFamily="2" charset="2"/>
              <a:buNone/>
              <a:defRPr/>
            </a:pPr>
            <a:r>
              <a:rPr lang="en-US" sz="2000" dirty="0" smtClean="0"/>
              <a:t>?&gt;</a:t>
            </a:r>
          </a:p>
          <a:p>
            <a:pPr lvl="1">
              <a:spcBef>
                <a:spcPct val="0"/>
              </a:spcBef>
              <a:buClrTx/>
              <a:buFontTx/>
              <a:buChar char="•"/>
              <a:defRPr/>
            </a:pPr>
            <a:r>
              <a:rPr lang="en-US" sz="2400" dirty="0" smtClean="0"/>
              <a:t>Save it as lab1B.php in the cs295p directory</a:t>
            </a:r>
          </a:p>
          <a:p>
            <a:pPr lvl="1">
              <a:spcBef>
                <a:spcPct val="0"/>
              </a:spcBef>
              <a:buClrTx/>
              <a:buFontTx/>
              <a:buChar char="•"/>
              <a:defRPr/>
            </a:pPr>
            <a:r>
              <a:rPr lang="en-US" sz="2400" dirty="0" smtClean="0"/>
              <a:t>How do you run it?</a:t>
            </a:r>
          </a:p>
          <a:p>
            <a:pPr lvl="1">
              <a:spcBef>
                <a:spcPct val="0"/>
              </a:spcBef>
              <a:buClrTx/>
              <a:buFontTx/>
              <a:buChar char="•"/>
              <a:defRPr/>
            </a:pPr>
            <a:r>
              <a:rPr lang="en-US" sz="2400" dirty="0" smtClean="0"/>
              <a:t>Why doesn't it work if you launch it in Notepad++?  Double click on it from the file system?</a:t>
            </a:r>
          </a:p>
        </p:txBody>
      </p:sp>
    </p:spTree>
    <p:extLst>
      <p:ext uri="{BB962C8B-B14F-4D97-AF65-F5344CB8AC3E}">
        <p14:creationId xmlns:p14="http://schemas.microsoft.com/office/powerpoint/2010/main" val="2948619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defRPr/>
            </a:pPr>
            <a:r>
              <a:rPr lang="en-US" sz="4000" smtClean="0"/>
              <a:t>Just Enough PHP</a:t>
            </a:r>
          </a:p>
        </p:txBody>
      </p:sp>
      <p:sp>
        <p:nvSpPr>
          <p:cNvPr id="193539" name="Rectangle 3"/>
          <p:cNvSpPr>
            <a:spLocks noGrp="1" noChangeArrowheads="1"/>
          </p:cNvSpPr>
          <p:nvPr>
            <p:ph type="body" idx="1"/>
          </p:nvPr>
        </p:nvSpPr>
        <p:spPr/>
        <p:txBody>
          <a:bodyPr/>
          <a:lstStyle/>
          <a:p>
            <a:pPr>
              <a:lnSpc>
                <a:spcPct val="80000"/>
              </a:lnSpc>
              <a:spcBef>
                <a:spcPct val="0"/>
              </a:spcBef>
              <a:buClrTx/>
              <a:buSzTx/>
              <a:buFontTx/>
              <a:buChar char="•"/>
              <a:defRPr/>
            </a:pPr>
            <a:r>
              <a:rPr lang="en-US" sz="2000" dirty="0" smtClean="0"/>
              <a:t>Open lab1cForm.php from the </a:t>
            </a:r>
            <a:r>
              <a:rPr lang="en-US" sz="2000" dirty="0" err="1" smtClean="0"/>
              <a:t>moodle</a:t>
            </a:r>
            <a:r>
              <a:rPr lang="en-US" sz="2000" dirty="0" smtClean="0"/>
              <a:t> web site</a:t>
            </a:r>
          </a:p>
          <a:p>
            <a:pPr>
              <a:lnSpc>
                <a:spcPct val="80000"/>
              </a:lnSpc>
              <a:spcBef>
                <a:spcPct val="0"/>
              </a:spcBef>
              <a:buClrTx/>
              <a:buSzTx/>
              <a:buFontTx/>
              <a:buChar char="•"/>
              <a:defRPr/>
            </a:pPr>
            <a:r>
              <a:rPr lang="en-US" sz="2000" dirty="0" smtClean="0"/>
              <a:t>Open a new file</a:t>
            </a:r>
          </a:p>
          <a:p>
            <a:pPr lvl="1" eaLnBrk="1" hangingPunct="1">
              <a:lnSpc>
                <a:spcPct val="80000"/>
              </a:lnSpc>
              <a:defRPr/>
            </a:pPr>
            <a:r>
              <a:rPr lang="en-US" sz="1800" dirty="0" smtClean="0"/>
              <a:t>Add the following code</a:t>
            </a:r>
          </a:p>
          <a:p>
            <a:pPr lvl="2" eaLnBrk="1" hangingPunct="1">
              <a:lnSpc>
                <a:spcPct val="80000"/>
              </a:lnSpc>
              <a:buFont typeface="Wingdings" panose="05000000000000000000" pitchFamily="2" charset="2"/>
              <a:buNone/>
              <a:defRPr/>
            </a:pPr>
            <a:r>
              <a:rPr lang="en-US" sz="1800" dirty="0" smtClean="0"/>
              <a:t>&lt;?</a:t>
            </a:r>
            <a:r>
              <a:rPr lang="en-US" sz="1800" dirty="0" err="1" smtClean="0"/>
              <a:t>php</a:t>
            </a:r>
            <a:endParaRPr lang="en-US" sz="1800" dirty="0" smtClean="0"/>
          </a:p>
          <a:p>
            <a:pPr lvl="2" eaLnBrk="1" hangingPunct="1">
              <a:lnSpc>
                <a:spcPct val="80000"/>
              </a:lnSpc>
              <a:buFont typeface="Wingdings" panose="05000000000000000000" pitchFamily="2" charset="2"/>
              <a:buNone/>
              <a:defRPr/>
            </a:pPr>
            <a:r>
              <a:rPr lang="en-US" sz="1600" dirty="0" smtClean="0"/>
              <a:t>  /* $_POST is an array (set of values with one name and lots of data)</a:t>
            </a:r>
          </a:p>
          <a:p>
            <a:pPr lvl="2" eaLnBrk="1" hangingPunct="1">
              <a:lnSpc>
                <a:spcPct val="80000"/>
              </a:lnSpc>
              <a:buFont typeface="Wingdings" panose="05000000000000000000" pitchFamily="2" charset="2"/>
              <a:buNone/>
              <a:defRPr/>
            </a:pPr>
            <a:r>
              <a:rPr lang="en-US" sz="1600" dirty="0" smtClean="0"/>
              <a:t>      that stores the data supplied by the user in a form.</a:t>
            </a:r>
          </a:p>
          <a:p>
            <a:pPr lvl="2" eaLnBrk="1" hangingPunct="1">
              <a:lnSpc>
                <a:spcPct val="80000"/>
              </a:lnSpc>
              <a:buFont typeface="Wingdings" panose="05000000000000000000" pitchFamily="2" charset="2"/>
              <a:buNone/>
              <a:defRPr/>
            </a:pPr>
            <a:r>
              <a:rPr lang="en-US" sz="1600" dirty="0" smtClean="0"/>
              <a:t>      The "key" or index in the array is the name attribute in html form.</a:t>
            </a:r>
          </a:p>
          <a:p>
            <a:pPr lvl="2" eaLnBrk="1" hangingPunct="1">
              <a:lnSpc>
                <a:spcPct val="80000"/>
              </a:lnSpc>
              <a:buFont typeface="Wingdings" panose="05000000000000000000" pitchFamily="2" charset="2"/>
              <a:buNone/>
              <a:defRPr/>
            </a:pPr>
            <a:r>
              <a:rPr lang="en-US" sz="1600" dirty="0" smtClean="0"/>
              <a:t>  */</a:t>
            </a:r>
          </a:p>
          <a:p>
            <a:pPr lvl="2" eaLnBrk="1" hangingPunct="1">
              <a:lnSpc>
                <a:spcPct val="80000"/>
              </a:lnSpc>
              <a:buFont typeface="Wingdings" panose="05000000000000000000" pitchFamily="2" charset="2"/>
              <a:buNone/>
              <a:defRPr/>
            </a:pPr>
            <a:r>
              <a:rPr lang="en-US" sz="1800" dirty="0" smtClean="0"/>
              <a:t>  echo $_POST["</a:t>
            </a:r>
            <a:r>
              <a:rPr lang="en-US" sz="1800" dirty="0" err="1" smtClean="0"/>
              <a:t>studentName</a:t>
            </a:r>
            <a:r>
              <a:rPr lang="en-US" sz="1800" dirty="0" smtClean="0"/>
              <a:t>"] . "&lt;</a:t>
            </a:r>
            <a:r>
              <a:rPr lang="en-US" sz="1800" dirty="0" err="1" smtClean="0"/>
              <a:t>br</a:t>
            </a:r>
            <a:r>
              <a:rPr lang="en-US" sz="1800" dirty="0" smtClean="0"/>
              <a:t> /&gt;";</a:t>
            </a:r>
          </a:p>
          <a:p>
            <a:pPr lvl="2" eaLnBrk="1" hangingPunct="1">
              <a:lnSpc>
                <a:spcPct val="80000"/>
              </a:lnSpc>
              <a:buFont typeface="Wingdings" panose="05000000000000000000" pitchFamily="2" charset="2"/>
              <a:buNone/>
              <a:defRPr/>
            </a:pPr>
            <a:r>
              <a:rPr lang="en-US" sz="1800" dirty="0" smtClean="0"/>
              <a:t>  echo $_POST["</a:t>
            </a:r>
            <a:r>
              <a:rPr lang="en-US" sz="1800" dirty="0" err="1" smtClean="0"/>
              <a:t>teacherName</a:t>
            </a:r>
            <a:r>
              <a:rPr lang="en-US" sz="1800" dirty="0" smtClean="0"/>
              <a:t>"] . "&lt;</a:t>
            </a:r>
            <a:r>
              <a:rPr lang="en-US" sz="1800" dirty="0" err="1" smtClean="0"/>
              <a:t>br</a:t>
            </a:r>
            <a:r>
              <a:rPr lang="en-US" sz="1800" dirty="0" smtClean="0"/>
              <a:t> /&gt;";</a:t>
            </a:r>
          </a:p>
          <a:p>
            <a:pPr lvl="2" eaLnBrk="1" hangingPunct="1">
              <a:lnSpc>
                <a:spcPct val="80000"/>
              </a:lnSpc>
              <a:buFont typeface="Wingdings" panose="05000000000000000000" pitchFamily="2" charset="2"/>
              <a:buNone/>
              <a:defRPr/>
            </a:pPr>
            <a:r>
              <a:rPr lang="en-US" sz="1800" dirty="0" smtClean="0"/>
              <a:t>  echo $_POST["</a:t>
            </a:r>
            <a:r>
              <a:rPr lang="en-US" sz="1800" dirty="0" err="1" smtClean="0"/>
              <a:t>progLanguage</a:t>
            </a:r>
            <a:r>
              <a:rPr lang="en-US" sz="1800" dirty="0" smtClean="0"/>
              <a:t>"] . "&lt;</a:t>
            </a:r>
            <a:r>
              <a:rPr lang="en-US" sz="1800" dirty="0" err="1" smtClean="0"/>
              <a:t>br</a:t>
            </a:r>
            <a:r>
              <a:rPr lang="en-US" sz="1800" dirty="0" smtClean="0"/>
              <a:t> /&gt;";  </a:t>
            </a:r>
          </a:p>
          <a:p>
            <a:pPr lvl="2" eaLnBrk="1" hangingPunct="1">
              <a:lnSpc>
                <a:spcPct val="80000"/>
              </a:lnSpc>
              <a:buFont typeface="Wingdings" panose="05000000000000000000" pitchFamily="2" charset="2"/>
              <a:buNone/>
              <a:defRPr/>
            </a:pPr>
            <a:r>
              <a:rPr lang="en-US" sz="1800" dirty="0" smtClean="0"/>
              <a:t>?&gt;</a:t>
            </a:r>
            <a:endParaRPr lang="en-US" sz="1600" dirty="0" smtClean="0"/>
          </a:p>
          <a:p>
            <a:pPr lvl="1">
              <a:lnSpc>
                <a:spcPct val="80000"/>
              </a:lnSpc>
              <a:spcBef>
                <a:spcPct val="0"/>
              </a:spcBef>
              <a:buClrTx/>
              <a:buFontTx/>
              <a:buChar char="•"/>
              <a:defRPr/>
            </a:pPr>
            <a:r>
              <a:rPr lang="en-US" sz="1800" dirty="0" smtClean="0"/>
              <a:t>Save it as lab1cOutput.php in the cs295 virtual directory</a:t>
            </a:r>
          </a:p>
          <a:p>
            <a:pPr>
              <a:lnSpc>
                <a:spcPct val="80000"/>
              </a:lnSpc>
              <a:spcBef>
                <a:spcPct val="0"/>
              </a:spcBef>
              <a:buClrTx/>
              <a:buSzTx/>
              <a:buFontTx/>
              <a:buChar char="•"/>
              <a:defRPr/>
            </a:pPr>
            <a:r>
              <a:rPr lang="en-US" sz="2000" dirty="0" smtClean="0"/>
              <a:t>Open lab1cForm.php in a browser</a:t>
            </a:r>
          </a:p>
          <a:p>
            <a:pPr lvl="1">
              <a:lnSpc>
                <a:spcPct val="80000"/>
              </a:lnSpc>
              <a:spcBef>
                <a:spcPct val="0"/>
              </a:spcBef>
              <a:buClrTx/>
              <a:buFontTx/>
              <a:buChar char="•"/>
              <a:defRPr/>
            </a:pPr>
            <a:r>
              <a:rPr lang="en-US" sz="1800" dirty="0" smtClean="0"/>
              <a:t>Fill in the form</a:t>
            </a:r>
          </a:p>
          <a:p>
            <a:pPr lvl="1">
              <a:lnSpc>
                <a:spcPct val="80000"/>
              </a:lnSpc>
              <a:spcBef>
                <a:spcPct val="0"/>
              </a:spcBef>
              <a:buClrTx/>
              <a:buFontTx/>
              <a:buChar char="•"/>
              <a:defRPr/>
            </a:pPr>
            <a:r>
              <a:rPr lang="en-US" sz="1800" dirty="0" smtClean="0"/>
              <a:t>Press the Echo button</a:t>
            </a:r>
            <a:endParaRPr lang="en-US" sz="2000" dirty="0" smtClean="0"/>
          </a:p>
        </p:txBody>
      </p:sp>
    </p:spTree>
    <p:extLst>
      <p:ext uri="{BB962C8B-B14F-4D97-AF65-F5344CB8AC3E}">
        <p14:creationId xmlns:p14="http://schemas.microsoft.com/office/powerpoint/2010/main" val="60740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CCA9A22-FDA7-4F13-B78C-3C560509ADD3}" type="slidenum">
              <a:rPr lang="en-US" altLang="en-US" sz="900">
                <a:latin typeface="Arial Narrow" pitchFamily="34" charset="0"/>
              </a:rPr>
              <a:pPr algn="r"/>
              <a:t>3</a:t>
            </a:fld>
            <a:endParaRPr lang="en-US" altLang="en-US" sz="900">
              <a:latin typeface="Arial Narrow" pitchFamily="34" charset="0"/>
            </a:endParaRPr>
          </a:p>
        </p:txBody>
      </p:sp>
      <p:graphicFrame>
        <p:nvGraphicFramePr>
          <p:cNvPr id="31748" name="Object 4"/>
          <p:cNvGraphicFramePr>
            <a:graphicFrameLocks noChangeAspect="1"/>
          </p:cNvGraphicFramePr>
          <p:nvPr>
            <p:extLst>
              <p:ext uri="{D42A27DB-BD31-4B8C-83A1-F6EECF244321}">
                <p14:modId xmlns:p14="http://schemas.microsoft.com/office/powerpoint/2010/main" val="576679074"/>
              </p:ext>
            </p:extLst>
          </p:nvPr>
        </p:nvGraphicFramePr>
        <p:xfrm>
          <a:off x="914400" y="1078372"/>
          <a:ext cx="7301323" cy="3646028"/>
        </p:xfrm>
        <a:graphic>
          <a:graphicData uri="http://schemas.openxmlformats.org/presentationml/2006/ole">
            <mc:AlternateContent xmlns:mc="http://schemas.openxmlformats.org/markup-compatibility/2006">
              <mc:Choice xmlns:v="urn:schemas-microsoft-com:vml" Requires="v">
                <p:oleObj spid="_x0000_s31789" name="Document" r:id="rId4" imgW="7301323" imgH="3646028" progId="Word.Document.8">
                  <p:embed/>
                </p:oleObj>
              </mc:Choice>
              <mc:Fallback>
                <p:oleObj name="Document" r:id="rId4" imgW="7301323" imgH="3646028" progId="Word.Document.8">
                  <p:embed/>
                  <p:pic>
                    <p:nvPicPr>
                      <p:cNvPr id="0" name="Object 4"/>
                      <p:cNvPicPr>
                        <a:picLocks noChangeAspect="1" noChangeArrowheads="1"/>
                      </p:cNvPicPr>
                      <p:nvPr/>
                    </p:nvPicPr>
                    <p:blipFill>
                      <a:blip r:embed="rId5"/>
                      <a:srcRect/>
                      <a:stretch>
                        <a:fillRect/>
                      </a:stretch>
                    </p:blipFill>
                    <p:spPr bwMode="auto">
                      <a:xfrm>
                        <a:off x="914400" y="1078372"/>
                        <a:ext cx="7301323" cy="36460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912055382"/>
              </p:ext>
            </p:extLst>
          </p:nvPr>
        </p:nvGraphicFramePr>
        <p:xfrm>
          <a:off x="914400" y="690563"/>
          <a:ext cx="5956042" cy="1037985"/>
        </p:xfrm>
        <a:graphic>
          <a:graphicData uri="http://schemas.openxmlformats.org/presentationml/2006/ole">
            <mc:AlternateContent xmlns:mc="http://schemas.openxmlformats.org/markup-compatibility/2006">
              <mc:Choice xmlns:v="urn:schemas-microsoft-com:vml" Requires="v">
                <p:oleObj spid="_x0000_s31790" name="Document" r:id="rId6" imgW="5956042" imgH="1037985" progId="Word.Document.12">
                  <p:embed/>
                </p:oleObj>
              </mc:Choice>
              <mc:Fallback>
                <p:oleObj name="Document" r:id="rId6" imgW="5956042" imgH="1037985" progId="Word.Document.12">
                  <p:embed/>
                  <p:pic>
                    <p:nvPicPr>
                      <p:cNvPr id="0" name=""/>
                      <p:cNvPicPr/>
                      <p:nvPr/>
                    </p:nvPicPr>
                    <p:blipFill>
                      <a:blip r:embed="rId7"/>
                      <a:stretch>
                        <a:fillRect/>
                      </a:stretch>
                    </p:blipFill>
                    <p:spPr>
                      <a:xfrm>
                        <a:off x="914400" y="690563"/>
                        <a:ext cx="5956042" cy="103798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4A461FD-290B-47C5-AEC9-F87202559C55}" type="slidenum">
              <a:rPr lang="en-US" altLang="en-US" sz="900">
                <a:latin typeface="Arial Narrow" pitchFamily="34" charset="0"/>
              </a:rPr>
              <a:pPr algn="r"/>
              <a:t>30</a:t>
            </a:fld>
            <a:endParaRPr lang="en-US" altLang="en-US" sz="900">
              <a:latin typeface="Arial Narrow" pitchFamily="34" charset="0"/>
            </a:endParaRPr>
          </a:p>
        </p:txBody>
      </p:sp>
      <p:graphicFrame>
        <p:nvGraphicFramePr>
          <p:cNvPr id="44034" name="Object 2"/>
          <p:cNvGraphicFramePr>
            <a:graphicFrameLocks noChangeAspect="1"/>
          </p:cNvGraphicFramePr>
          <p:nvPr>
            <p:extLst>
              <p:ext uri="{D42A27DB-BD31-4B8C-83A1-F6EECF244321}">
                <p14:modId xmlns:p14="http://schemas.microsoft.com/office/powerpoint/2010/main" val="3613890824"/>
              </p:ext>
            </p:extLst>
          </p:nvPr>
        </p:nvGraphicFramePr>
        <p:xfrm>
          <a:off x="914400" y="1081169"/>
          <a:ext cx="7301323" cy="4100431"/>
        </p:xfrm>
        <a:graphic>
          <a:graphicData uri="http://schemas.openxmlformats.org/presentationml/2006/ole">
            <mc:AlternateContent xmlns:mc="http://schemas.openxmlformats.org/markup-compatibility/2006">
              <mc:Choice xmlns:v="urn:schemas-microsoft-com:vml" Requires="v">
                <p:oleObj spid="_x0000_s44077" name="Document" r:id="rId4" imgW="7301323" imgH="4100431" progId="Word.Document.8">
                  <p:embed/>
                </p:oleObj>
              </mc:Choice>
              <mc:Fallback>
                <p:oleObj name="Document" r:id="rId4" imgW="7301323" imgH="4100431" progId="Word.Document.8">
                  <p:embed/>
                  <p:pic>
                    <p:nvPicPr>
                      <p:cNvPr id="0" name="Object 2"/>
                      <p:cNvPicPr>
                        <a:picLocks noChangeAspect="1" noChangeArrowheads="1"/>
                      </p:cNvPicPr>
                      <p:nvPr/>
                    </p:nvPicPr>
                    <p:blipFill>
                      <a:blip r:embed="rId5"/>
                      <a:srcRect/>
                      <a:stretch>
                        <a:fillRect/>
                      </a:stretch>
                    </p:blipFill>
                    <p:spPr bwMode="auto">
                      <a:xfrm>
                        <a:off x="914400" y="1081169"/>
                        <a:ext cx="7301323" cy="41004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672769506"/>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4078"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4B8FCEF3-1FF3-4102-9741-9791D545F477}" type="slidenum">
              <a:rPr lang="en-US" altLang="en-US" sz="900">
                <a:latin typeface="Arial Narrow" pitchFamily="34" charset="0"/>
              </a:rPr>
              <a:pPr algn="r"/>
              <a:t>31</a:t>
            </a:fld>
            <a:endParaRPr lang="en-US" altLang="en-US" sz="900">
              <a:latin typeface="Arial Narrow" pitchFamily="34" charset="0"/>
            </a:endParaRPr>
          </a:p>
        </p:txBody>
      </p:sp>
      <p:graphicFrame>
        <p:nvGraphicFramePr>
          <p:cNvPr id="45058" name="Object 2"/>
          <p:cNvGraphicFramePr>
            <a:graphicFrameLocks noChangeAspect="1"/>
          </p:cNvGraphicFramePr>
          <p:nvPr>
            <p:extLst>
              <p:ext uri="{D42A27DB-BD31-4B8C-83A1-F6EECF244321}">
                <p14:modId xmlns:p14="http://schemas.microsoft.com/office/powerpoint/2010/main" val="489317708"/>
              </p:ext>
            </p:extLst>
          </p:nvPr>
        </p:nvGraphicFramePr>
        <p:xfrm>
          <a:off x="914400" y="1066800"/>
          <a:ext cx="7280275" cy="3611563"/>
        </p:xfrm>
        <a:graphic>
          <a:graphicData uri="http://schemas.openxmlformats.org/presentationml/2006/ole">
            <mc:AlternateContent xmlns:mc="http://schemas.openxmlformats.org/markup-compatibility/2006">
              <mc:Choice xmlns:v="urn:schemas-microsoft-com:vml" Requires="v">
                <p:oleObj spid="_x0000_s45100" name="Document" r:id="rId4" imgW="7313400" imgH="3620502" progId="Word.Document.8">
                  <p:embed/>
                </p:oleObj>
              </mc:Choice>
              <mc:Fallback>
                <p:oleObj name="Document" r:id="rId4" imgW="7313400" imgH="3620502" progId="Word.Document.8">
                  <p:embed/>
                  <p:pic>
                    <p:nvPicPr>
                      <p:cNvPr id="0" name="Object 2"/>
                      <p:cNvPicPr>
                        <a:picLocks noChangeAspect="1" noChangeArrowheads="1"/>
                      </p:cNvPicPr>
                      <p:nvPr/>
                    </p:nvPicPr>
                    <p:blipFill>
                      <a:blip r:embed="rId5"/>
                      <a:srcRect/>
                      <a:stretch>
                        <a:fillRect/>
                      </a:stretch>
                    </p:blipFill>
                    <p:spPr bwMode="auto">
                      <a:xfrm>
                        <a:off x="914400" y="1066800"/>
                        <a:ext cx="7280275" cy="3611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440393027"/>
              </p:ext>
            </p:extLst>
          </p:nvPr>
        </p:nvGraphicFramePr>
        <p:xfrm>
          <a:off x="914400" y="685800"/>
          <a:ext cx="5956300" cy="427037"/>
        </p:xfrm>
        <a:graphic>
          <a:graphicData uri="http://schemas.openxmlformats.org/presentationml/2006/ole">
            <mc:AlternateContent xmlns:mc="http://schemas.openxmlformats.org/markup-compatibility/2006">
              <mc:Choice xmlns:v="urn:schemas-microsoft-com:vml" Requires="v">
                <p:oleObj spid="_x0000_s45101"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300" cy="4270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87F2997-CEFA-484C-917C-346EB2DAD56E}" type="slidenum">
              <a:rPr lang="en-US" altLang="en-US" sz="900">
                <a:latin typeface="Arial Narrow" pitchFamily="34" charset="0"/>
              </a:rPr>
              <a:pPr algn="r"/>
              <a:t>32</a:t>
            </a:fld>
            <a:endParaRPr lang="en-US" altLang="en-US" sz="900">
              <a:latin typeface="Arial Narrow" pitchFamily="34" charset="0"/>
            </a:endParaRPr>
          </a:p>
        </p:txBody>
      </p:sp>
      <p:graphicFrame>
        <p:nvGraphicFramePr>
          <p:cNvPr id="46082" name="Object 2"/>
          <p:cNvGraphicFramePr>
            <a:graphicFrameLocks noChangeAspect="1"/>
          </p:cNvGraphicFramePr>
          <p:nvPr>
            <p:extLst>
              <p:ext uri="{D42A27DB-BD31-4B8C-83A1-F6EECF244321}">
                <p14:modId xmlns:p14="http://schemas.microsoft.com/office/powerpoint/2010/main" val="2860555048"/>
              </p:ext>
            </p:extLst>
          </p:nvPr>
        </p:nvGraphicFramePr>
        <p:xfrm>
          <a:off x="914400" y="1066800"/>
          <a:ext cx="7280275" cy="4665662"/>
        </p:xfrm>
        <a:graphic>
          <a:graphicData uri="http://schemas.openxmlformats.org/presentationml/2006/ole">
            <mc:AlternateContent xmlns:mc="http://schemas.openxmlformats.org/markup-compatibility/2006">
              <mc:Choice xmlns:v="urn:schemas-microsoft-com:vml" Requires="v">
                <p:oleObj spid="_x0000_s46123" name="Document" r:id="rId4" imgW="7301323" imgH="4687338" progId="Word.Document.8">
                  <p:embed/>
                </p:oleObj>
              </mc:Choice>
              <mc:Fallback>
                <p:oleObj name="Document" r:id="rId4" imgW="7301323" imgH="4687338" progId="Word.Document.8">
                  <p:embed/>
                  <p:pic>
                    <p:nvPicPr>
                      <p:cNvPr id="0" name="Object 2"/>
                      <p:cNvPicPr>
                        <a:picLocks noChangeAspect="1" noChangeArrowheads="1"/>
                      </p:cNvPicPr>
                      <p:nvPr/>
                    </p:nvPicPr>
                    <p:blipFill>
                      <a:blip r:embed="rId5"/>
                      <a:srcRect/>
                      <a:stretch>
                        <a:fillRect/>
                      </a:stretch>
                    </p:blipFill>
                    <p:spPr bwMode="auto">
                      <a:xfrm>
                        <a:off x="914400" y="1066800"/>
                        <a:ext cx="7280275" cy="4665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758181482"/>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46124"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E5647B79-94EA-4A48-80CF-F9A2C3425A72}" type="slidenum">
              <a:rPr lang="en-US" altLang="en-US" sz="900">
                <a:latin typeface="Arial Narrow" pitchFamily="34" charset="0"/>
              </a:rPr>
              <a:pPr algn="r"/>
              <a:t>33</a:t>
            </a:fld>
            <a:endParaRPr lang="en-US" altLang="en-US" sz="900">
              <a:latin typeface="Arial Narrow" pitchFamily="34" charset="0"/>
            </a:endParaRPr>
          </a:p>
        </p:txBody>
      </p:sp>
      <p:graphicFrame>
        <p:nvGraphicFramePr>
          <p:cNvPr id="71682" name="Object 2"/>
          <p:cNvGraphicFramePr>
            <a:graphicFrameLocks noChangeAspect="1"/>
          </p:cNvGraphicFramePr>
          <p:nvPr>
            <p:extLst/>
          </p:nvPr>
        </p:nvGraphicFramePr>
        <p:xfrm>
          <a:off x="914401" y="707052"/>
          <a:ext cx="7301323" cy="588348"/>
        </p:xfrm>
        <a:graphic>
          <a:graphicData uri="http://schemas.openxmlformats.org/presentationml/2006/ole">
            <mc:AlternateContent xmlns:mc="http://schemas.openxmlformats.org/markup-compatibility/2006">
              <mc:Choice xmlns:v="urn:schemas-microsoft-com:vml" Requires="v">
                <p:oleObj spid="_x0000_s95236" name="Document" r:id="rId4" imgW="7301323" imgH="588348" progId="Word.Document.8">
                  <p:embed/>
                </p:oleObj>
              </mc:Choice>
              <mc:Fallback>
                <p:oleObj name="Document" r:id="rId4" imgW="7301323" imgH="588348" progId="Word.Document.8">
                  <p:embed/>
                  <p:pic>
                    <p:nvPicPr>
                      <p:cNvPr id="0" name=""/>
                      <p:cNvPicPr>
                        <a:picLocks noChangeAspect="1" noChangeArrowheads="1"/>
                      </p:cNvPicPr>
                      <p:nvPr/>
                    </p:nvPicPr>
                    <p:blipFill>
                      <a:blip r:embed="rId5"/>
                      <a:srcRect/>
                      <a:stretch>
                        <a:fillRect/>
                      </a:stretch>
                    </p:blipFill>
                    <p:spPr bwMode="auto">
                      <a:xfrm>
                        <a:off x="914401" y="707052"/>
                        <a:ext cx="7301323" cy="588348"/>
                      </a:xfrm>
                      <a:prstGeom prst="rect">
                        <a:avLst/>
                      </a:prstGeom>
                      <a:noFill/>
                      <a:ln>
                        <a:noFill/>
                      </a:ln>
                      <a:effectLst/>
                      <a:extLst/>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552" y="1219200"/>
            <a:ext cx="6579048" cy="3289524"/>
          </a:xfrm>
          <a:prstGeom prst="rect">
            <a:avLst/>
          </a:prstGeom>
        </p:spPr>
      </p:pic>
    </p:spTree>
    <p:extLst>
      <p:ext uri="{BB962C8B-B14F-4D97-AF65-F5344CB8AC3E}">
        <p14:creationId xmlns:p14="http://schemas.microsoft.com/office/powerpoint/2010/main" val="1862557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DE722C09-354A-4F71-84C0-52A3F31FFC2A}" type="slidenum">
              <a:rPr lang="en-US" altLang="en-US" sz="900">
                <a:latin typeface="Arial Narrow" pitchFamily="34" charset="0"/>
              </a:rPr>
              <a:pPr algn="r"/>
              <a:t>34</a:t>
            </a:fld>
            <a:endParaRPr lang="en-US" altLang="en-US" sz="900">
              <a:latin typeface="Arial Narrow" pitchFamily="34" charset="0"/>
            </a:endParaRPr>
          </a:p>
        </p:txBody>
      </p:sp>
      <p:graphicFrame>
        <p:nvGraphicFramePr>
          <p:cNvPr id="50178" name="Object 2"/>
          <p:cNvGraphicFramePr>
            <a:graphicFrameLocks noChangeAspect="1"/>
          </p:cNvGraphicFramePr>
          <p:nvPr>
            <p:extLst>
              <p:ext uri="{D42A27DB-BD31-4B8C-83A1-F6EECF244321}">
                <p14:modId xmlns:p14="http://schemas.microsoft.com/office/powerpoint/2010/main" val="4027240407"/>
              </p:ext>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50211"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82" name="Picture 6" descr="C:\Users\Ray\Documents\PHP Manuscript\Chapters 1-14\Chapter 01\1-6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267146"/>
            <a:ext cx="6477000" cy="3152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0ECFE16-060D-42C0-96FB-E692CCA0A934}" type="slidenum">
              <a:rPr lang="en-US" altLang="en-US" sz="900">
                <a:latin typeface="Arial Narrow" pitchFamily="34" charset="0"/>
              </a:rPr>
              <a:pPr algn="r"/>
              <a:t>35</a:t>
            </a:fld>
            <a:endParaRPr lang="en-US" altLang="en-US" sz="900">
              <a:latin typeface="Arial Narrow" pitchFamily="34" charset="0"/>
            </a:endParaRPr>
          </a:p>
        </p:txBody>
      </p:sp>
      <p:graphicFrame>
        <p:nvGraphicFramePr>
          <p:cNvPr id="51202" name="Object 2"/>
          <p:cNvGraphicFramePr>
            <a:graphicFrameLocks noChangeAspect="1"/>
          </p:cNvGraphicFramePr>
          <p:nvPr>
            <p:extLst>
              <p:ext uri="{D42A27DB-BD31-4B8C-83A1-F6EECF244321}">
                <p14:modId xmlns:p14="http://schemas.microsoft.com/office/powerpoint/2010/main" val="3318945418"/>
              </p:ext>
            </p:extLst>
          </p:nvPr>
        </p:nvGraphicFramePr>
        <p:xfrm>
          <a:off x="914400" y="681173"/>
          <a:ext cx="7301323" cy="588348"/>
        </p:xfrm>
        <a:graphic>
          <a:graphicData uri="http://schemas.openxmlformats.org/presentationml/2006/ole">
            <mc:AlternateContent xmlns:mc="http://schemas.openxmlformats.org/markup-compatibility/2006">
              <mc:Choice xmlns:v="urn:schemas-microsoft-com:vml" Requires="v">
                <p:oleObj spid="_x0000_s51235"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81173"/>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206" name="Picture 6" descr="C:\Users\Ray\Documents\PHP Manuscript\Chapters 1-14\Chapter 01\1-6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265120"/>
            <a:ext cx="6324600" cy="3078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9B815AE7-E262-4A0F-A8B5-64991DF1560D}" type="slidenum">
              <a:rPr lang="en-US" altLang="en-US" sz="900">
                <a:latin typeface="Arial Narrow" pitchFamily="34" charset="0"/>
              </a:rPr>
              <a:pPr algn="r"/>
              <a:t>36</a:t>
            </a:fld>
            <a:endParaRPr lang="en-US" altLang="en-US" sz="900">
              <a:latin typeface="Arial Narrow" pitchFamily="34" charset="0"/>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458764715"/>
              </p:ext>
            </p:extLst>
          </p:nvPr>
        </p:nvGraphicFramePr>
        <p:xfrm>
          <a:off x="914400" y="1143000"/>
          <a:ext cx="7280275" cy="5227637"/>
        </p:xfrm>
        <a:graphic>
          <a:graphicData uri="http://schemas.openxmlformats.org/presentationml/2006/ole">
            <mc:AlternateContent xmlns:mc="http://schemas.openxmlformats.org/markup-compatibility/2006">
              <mc:Choice xmlns:v="urn:schemas-microsoft-com:vml" Requires="v">
                <p:oleObj spid="_x0000_s52269" name="Document" r:id="rId4" imgW="7301323" imgH="5252642" progId="Word.Document.8">
                  <p:embed/>
                </p:oleObj>
              </mc:Choice>
              <mc:Fallback>
                <p:oleObj name="Document" r:id="rId4" imgW="7301323" imgH="5252642" progId="Word.Document.8">
                  <p:embed/>
                  <p:pic>
                    <p:nvPicPr>
                      <p:cNvPr id="0" name="Object 2"/>
                      <p:cNvPicPr>
                        <a:picLocks noChangeAspect="1" noChangeArrowheads="1"/>
                      </p:cNvPicPr>
                      <p:nvPr/>
                    </p:nvPicPr>
                    <p:blipFill>
                      <a:blip r:embed="rId5"/>
                      <a:srcRect/>
                      <a:stretch>
                        <a:fillRect/>
                      </a:stretch>
                    </p:blipFill>
                    <p:spPr bwMode="auto">
                      <a:xfrm>
                        <a:off x="914400" y="1143000"/>
                        <a:ext cx="7280275" cy="5227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690780574"/>
              </p:ext>
            </p:extLst>
          </p:nvPr>
        </p:nvGraphicFramePr>
        <p:xfrm>
          <a:off x="914400" y="685800"/>
          <a:ext cx="5956300" cy="427037"/>
        </p:xfrm>
        <a:graphic>
          <a:graphicData uri="http://schemas.openxmlformats.org/presentationml/2006/ole">
            <mc:AlternateContent xmlns:mc="http://schemas.openxmlformats.org/markup-compatibility/2006">
              <mc:Choice xmlns:v="urn:schemas-microsoft-com:vml" Requires="v">
                <p:oleObj spid="_x0000_s52270"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300" cy="4270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96DABA4-386F-46D1-83AF-D2B9F9B9A531}" type="slidenum">
              <a:rPr lang="en-US" altLang="en-US" sz="900">
                <a:latin typeface="Arial Narrow" pitchFamily="34" charset="0"/>
              </a:rPr>
              <a:pPr algn="r"/>
              <a:t>37</a:t>
            </a:fld>
            <a:endParaRPr lang="en-US" altLang="en-US" sz="900">
              <a:latin typeface="Arial Narrow" pitchFamily="34" charset="0"/>
            </a:endParaRPr>
          </a:p>
        </p:txBody>
      </p:sp>
      <p:graphicFrame>
        <p:nvGraphicFramePr>
          <p:cNvPr id="53250" name="Object 2"/>
          <p:cNvGraphicFramePr>
            <a:graphicFrameLocks noChangeAspect="1"/>
          </p:cNvGraphicFramePr>
          <p:nvPr>
            <p:extLst>
              <p:ext uri="{D42A27DB-BD31-4B8C-83A1-F6EECF244321}">
                <p14:modId xmlns:p14="http://schemas.microsoft.com/office/powerpoint/2010/main" val="2134302905"/>
              </p:ext>
            </p:extLst>
          </p:nvPr>
        </p:nvGraphicFramePr>
        <p:xfrm>
          <a:off x="914400" y="1220788"/>
          <a:ext cx="7443500" cy="4097190"/>
        </p:xfrm>
        <a:graphic>
          <a:graphicData uri="http://schemas.openxmlformats.org/presentationml/2006/ole">
            <mc:AlternateContent xmlns:mc="http://schemas.openxmlformats.org/markup-compatibility/2006">
              <mc:Choice xmlns:v="urn:schemas-microsoft-com:vml" Requires="v">
                <p:oleObj spid="_x0000_s53294" name="Document" r:id="rId4" imgW="7443500" imgH="4097190" progId="Word.Document.8">
                  <p:embed/>
                </p:oleObj>
              </mc:Choice>
              <mc:Fallback>
                <p:oleObj name="Document" r:id="rId4" imgW="7443500" imgH="4097190" progId="Word.Document.8">
                  <p:embed/>
                  <p:pic>
                    <p:nvPicPr>
                      <p:cNvPr id="0" name="Object 2"/>
                      <p:cNvPicPr>
                        <a:picLocks noChangeAspect="1" noChangeArrowheads="1"/>
                      </p:cNvPicPr>
                      <p:nvPr/>
                    </p:nvPicPr>
                    <p:blipFill>
                      <a:blip r:embed="rId5"/>
                      <a:srcRect/>
                      <a:stretch>
                        <a:fillRect/>
                      </a:stretch>
                    </p:blipFill>
                    <p:spPr bwMode="auto">
                      <a:xfrm>
                        <a:off x="914400" y="1220788"/>
                        <a:ext cx="7443500" cy="4097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0497103"/>
              </p:ext>
            </p:extLst>
          </p:nvPr>
        </p:nvGraphicFramePr>
        <p:xfrm>
          <a:off x="914400" y="685800"/>
          <a:ext cx="5956042" cy="426855"/>
        </p:xfrm>
        <a:graphic>
          <a:graphicData uri="http://schemas.openxmlformats.org/presentationml/2006/ole">
            <mc:AlternateContent xmlns:mc="http://schemas.openxmlformats.org/markup-compatibility/2006">
              <mc:Choice xmlns:v="urn:schemas-microsoft-com:vml" Requires="v">
                <p:oleObj spid="_x0000_s53295"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042" cy="4268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74CE8C53-595C-4407-8988-B1487997B53B}" type="slidenum">
              <a:rPr lang="en-US" altLang="en-US" sz="900">
                <a:latin typeface="Arial Narrow" pitchFamily="34" charset="0"/>
              </a:rPr>
              <a:pPr algn="r"/>
              <a:t>38</a:t>
            </a:fld>
            <a:endParaRPr lang="en-US" altLang="en-US" sz="900">
              <a:latin typeface="Arial Narrow" pitchFamily="34" charset="0"/>
            </a:endParaRPr>
          </a:p>
        </p:txBody>
      </p:sp>
      <p:graphicFrame>
        <p:nvGraphicFramePr>
          <p:cNvPr id="54274" name="Object 2"/>
          <p:cNvGraphicFramePr>
            <a:graphicFrameLocks noChangeAspect="1"/>
          </p:cNvGraphicFramePr>
          <p:nvPr>
            <p:extLst>
              <p:ext uri="{D42A27DB-BD31-4B8C-83A1-F6EECF244321}">
                <p14:modId xmlns:p14="http://schemas.microsoft.com/office/powerpoint/2010/main" val="1823230729"/>
              </p:ext>
            </p:extLst>
          </p:nvPr>
        </p:nvGraphicFramePr>
        <p:xfrm>
          <a:off x="908050" y="1143000"/>
          <a:ext cx="7313613" cy="5256213"/>
        </p:xfrm>
        <a:graphic>
          <a:graphicData uri="http://schemas.openxmlformats.org/presentationml/2006/ole">
            <mc:AlternateContent xmlns:mc="http://schemas.openxmlformats.org/markup-compatibility/2006">
              <mc:Choice xmlns:v="urn:schemas-microsoft-com:vml" Requires="v">
                <p:oleObj spid="_x0000_s54316" name="Document" r:id="rId4" imgW="7301323" imgH="5257323" progId="Word.Document.8">
                  <p:embed/>
                </p:oleObj>
              </mc:Choice>
              <mc:Fallback>
                <p:oleObj name="Document" r:id="rId4" imgW="7301323" imgH="5257323" progId="Word.Document.8">
                  <p:embed/>
                  <p:pic>
                    <p:nvPicPr>
                      <p:cNvPr id="0" name="Object 2"/>
                      <p:cNvPicPr>
                        <a:picLocks noChangeAspect="1" noChangeArrowheads="1"/>
                      </p:cNvPicPr>
                      <p:nvPr/>
                    </p:nvPicPr>
                    <p:blipFill>
                      <a:blip r:embed="rId5"/>
                      <a:srcRect/>
                      <a:stretch>
                        <a:fillRect/>
                      </a:stretch>
                    </p:blipFill>
                    <p:spPr bwMode="auto">
                      <a:xfrm>
                        <a:off x="908050" y="1143000"/>
                        <a:ext cx="7313613" cy="5256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853680198"/>
              </p:ext>
            </p:extLst>
          </p:nvPr>
        </p:nvGraphicFramePr>
        <p:xfrm>
          <a:off x="914400" y="685800"/>
          <a:ext cx="5956042" cy="426855"/>
        </p:xfrm>
        <a:graphic>
          <a:graphicData uri="http://schemas.openxmlformats.org/presentationml/2006/ole">
            <mc:AlternateContent xmlns:mc="http://schemas.openxmlformats.org/markup-compatibility/2006">
              <mc:Choice xmlns:v="urn:schemas-microsoft-com:vml" Requires="v">
                <p:oleObj spid="_x0000_s54317"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042" cy="4268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BB155500-5EE5-45E6-8B14-1B7D8E2F0A8F}" type="slidenum">
              <a:rPr lang="en-US" altLang="en-US" sz="900">
                <a:latin typeface="Arial Narrow" pitchFamily="34" charset="0"/>
              </a:rPr>
              <a:pPr algn="r"/>
              <a:t>39</a:t>
            </a:fld>
            <a:endParaRPr lang="en-US" altLang="en-US" sz="900">
              <a:latin typeface="Arial Narrow" pitchFamily="34" charset="0"/>
            </a:endParaRPr>
          </a:p>
        </p:txBody>
      </p:sp>
      <p:graphicFrame>
        <p:nvGraphicFramePr>
          <p:cNvPr id="55298" name="Object 2"/>
          <p:cNvGraphicFramePr>
            <a:graphicFrameLocks noChangeAspect="1"/>
          </p:cNvGraphicFramePr>
          <p:nvPr>
            <p:extLst>
              <p:ext uri="{D42A27DB-BD31-4B8C-83A1-F6EECF244321}">
                <p14:modId xmlns:p14="http://schemas.microsoft.com/office/powerpoint/2010/main" val="708087543"/>
              </p:ext>
            </p:extLst>
          </p:nvPr>
        </p:nvGraphicFramePr>
        <p:xfrm>
          <a:off x="914400" y="1147763"/>
          <a:ext cx="7280275" cy="5210175"/>
        </p:xfrm>
        <a:graphic>
          <a:graphicData uri="http://schemas.openxmlformats.org/presentationml/2006/ole">
            <mc:AlternateContent xmlns:mc="http://schemas.openxmlformats.org/markup-compatibility/2006">
              <mc:Choice xmlns:v="urn:schemas-microsoft-com:vml" Requires="v">
                <p:oleObj spid="_x0000_s55340" name="Document" r:id="rId4" imgW="7301323" imgH="5236079" progId="Word.Document.8">
                  <p:embed/>
                </p:oleObj>
              </mc:Choice>
              <mc:Fallback>
                <p:oleObj name="Document" r:id="rId4" imgW="7301323" imgH="5236079" progId="Word.Document.8">
                  <p:embed/>
                  <p:pic>
                    <p:nvPicPr>
                      <p:cNvPr id="0" name="Object 2"/>
                      <p:cNvPicPr>
                        <a:picLocks noChangeAspect="1" noChangeArrowheads="1"/>
                      </p:cNvPicPr>
                      <p:nvPr/>
                    </p:nvPicPr>
                    <p:blipFill>
                      <a:blip r:embed="rId5"/>
                      <a:srcRect/>
                      <a:stretch>
                        <a:fillRect/>
                      </a:stretch>
                    </p:blipFill>
                    <p:spPr bwMode="auto">
                      <a:xfrm>
                        <a:off x="914400" y="1147763"/>
                        <a:ext cx="7280275" cy="521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965374777"/>
              </p:ext>
            </p:extLst>
          </p:nvPr>
        </p:nvGraphicFramePr>
        <p:xfrm>
          <a:off x="914400" y="685800"/>
          <a:ext cx="5956300" cy="427037"/>
        </p:xfrm>
        <a:graphic>
          <a:graphicData uri="http://schemas.openxmlformats.org/presentationml/2006/ole">
            <mc:AlternateContent xmlns:mc="http://schemas.openxmlformats.org/markup-compatibility/2006">
              <mc:Choice xmlns:v="urn:schemas-microsoft-com:vml" Requires="v">
                <p:oleObj spid="_x0000_s55341"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300" cy="42703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0D9CA858-9F8A-4EFD-8F01-3FB1AF564DC7}" type="slidenum">
              <a:rPr lang="en-US" altLang="en-US" sz="900">
                <a:latin typeface="Arial Narrow" pitchFamily="34" charset="0"/>
              </a:rPr>
              <a:pPr algn="r"/>
              <a:t>4</a:t>
            </a:fld>
            <a:endParaRPr lang="en-US" altLang="en-US" sz="900">
              <a:latin typeface="Arial Narrow" pitchFamily="34" charset="0"/>
            </a:endParaRPr>
          </a:p>
        </p:txBody>
      </p:sp>
      <p:graphicFrame>
        <p:nvGraphicFramePr>
          <p:cNvPr id="32770" name="Object 2"/>
          <p:cNvGraphicFramePr>
            <a:graphicFrameLocks noChangeAspect="1"/>
          </p:cNvGraphicFramePr>
          <p:nvPr>
            <p:extLst>
              <p:ext uri="{D42A27DB-BD31-4B8C-83A1-F6EECF244321}">
                <p14:modId xmlns:p14="http://schemas.microsoft.com/office/powerpoint/2010/main" val="1382221326"/>
              </p:ext>
            </p:extLst>
          </p:nvPr>
        </p:nvGraphicFramePr>
        <p:xfrm>
          <a:off x="914400" y="1066800"/>
          <a:ext cx="7280275" cy="5116512"/>
        </p:xfrm>
        <a:graphic>
          <a:graphicData uri="http://schemas.openxmlformats.org/presentationml/2006/ole">
            <mc:AlternateContent xmlns:mc="http://schemas.openxmlformats.org/markup-compatibility/2006">
              <mc:Choice xmlns:v="urn:schemas-microsoft-com:vml" Requires="v">
                <p:oleObj spid="_x0000_s32811" name="Document" r:id="rId4" imgW="7301323" imgH="5141381" progId="Word.Document.8">
                  <p:embed/>
                </p:oleObj>
              </mc:Choice>
              <mc:Fallback>
                <p:oleObj name="Document" r:id="rId4" imgW="7301323" imgH="5141381" progId="Word.Document.8">
                  <p:embed/>
                  <p:pic>
                    <p:nvPicPr>
                      <p:cNvPr id="0" name="Object 2"/>
                      <p:cNvPicPr>
                        <a:picLocks noChangeAspect="1" noChangeArrowheads="1"/>
                      </p:cNvPicPr>
                      <p:nvPr/>
                    </p:nvPicPr>
                    <p:blipFill>
                      <a:blip r:embed="rId5"/>
                      <a:srcRect/>
                      <a:stretch>
                        <a:fillRect/>
                      </a:stretch>
                    </p:blipFill>
                    <p:spPr bwMode="auto">
                      <a:xfrm>
                        <a:off x="914400" y="1066800"/>
                        <a:ext cx="7280275" cy="5116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96508521"/>
              </p:ext>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32812"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78DD89A-657B-44AA-89E9-ED2311EBBE58}" type="slidenum">
              <a:rPr lang="en-US" altLang="en-US" sz="900">
                <a:latin typeface="Arial Narrow" pitchFamily="34" charset="0"/>
              </a:rPr>
              <a:pPr algn="r"/>
              <a:t>40</a:t>
            </a:fld>
            <a:endParaRPr lang="en-US" altLang="en-US" sz="900">
              <a:latin typeface="Arial Narrow" pitchFamily="34" charset="0"/>
            </a:endParaRPr>
          </a:p>
        </p:txBody>
      </p:sp>
      <p:graphicFrame>
        <p:nvGraphicFramePr>
          <p:cNvPr id="56322" name="Object 2"/>
          <p:cNvGraphicFramePr>
            <a:graphicFrameLocks noChangeAspect="1"/>
          </p:cNvGraphicFramePr>
          <p:nvPr>
            <p:extLst>
              <p:ext uri="{D42A27DB-BD31-4B8C-83A1-F6EECF244321}">
                <p14:modId xmlns:p14="http://schemas.microsoft.com/office/powerpoint/2010/main" val="1667902051"/>
              </p:ext>
            </p:extLst>
          </p:nvPr>
        </p:nvGraphicFramePr>
        <p:xfrm>
          <a:off x="914400" y="1143000"/>
          <a:ext cx="7443500" cy="5215915"/>
        </p:xfrm>
        <a:graphic>
          <a:graphicData uri="http://schemas.openxmlformats.org/presentationml/2006/ole">
            <mc:AlternateContent xmlns:mc="http://schemas.openxmlformats.org/markup-compatibility/2006">
              <mc:Choice xmlns:v="urn:schemas-microsoft-com:vml" Requires="v">
                <p:oleObj spid="_x0000_s56365" name="Document" r:id="rId4" imgW="7443500" imgH="5215915" progId="Word.Document.8">
                  <p:embed/>
                </p:oleObj>
              </mc:Choice>
              <mc:Fallback>
                <p:oleObj name="Document" r:id="rId4" imgW="7443500" imgH="5215915" progId="Word.Document.8">
                  <p:embed/>
                  <p:pic>
                    <p:nvPicPr>
                      <p:cNvPr id="0" name="Object 2"/>
                      <p:cNvPicPr>
                        <a:picLocks noChangeAspect="1" noChangeArrowheads="1"/>
                      </p:cNvPicPr>
                      <p:nvPr/>
                    </p:nvPicPr>
                    <p:blipFill>
                      <a:blip r:embed="rId5"/>
                      <a:srcRect/>
                      <a:stretch>
                        <a:fillRect/>
                      </a:stretch>
                    </p:blipFill>
                    <p:spPr bwMode="auto">
                      <a:xfrm>
                        <a:off x="914400" y="1143000"/>
                        <a:ext cx="7443500" cy="52159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538611142"/>
              </p:ext>
            </p:extLst>
          </p:nvPr>
        </p:nvGraphicFramePr>
        <p:xfrm>
          <a:off x="914400" y="685800"/>
          <a:ext cx="5956042" cy="426855"/>
        </p:xfrm>
        <a:graphic>
          <a:graphicData uri="http://schemas.openxmlformats.org/presentationml/2006/ole">
            <mc:AlternateContent xmlns:mc="http://schemas.openxmlformats.org/markup-compatibility/2006">
              <mc:Choice xmlns:v="urn:schemas-microsoft-com:vml" Requires="v">
                <p:oleObj spid="_x0000_s56366" name="Document" r:id="rId6" imgW="5956042" imgH="426855" progId="Word.Document.12">
                  <p:embed/>
                </p:oleObj>
              </mc:Choice>
              <mc:Fallback>
                <p:oleObj name="Document" r:id="rId6" imgW="5956042" imgH="426855" progId="Word.Document.12">
                  <p:embed/>
                  <p:pic>
                    <p:nvPicPr>
                      <p:cNvPr id="0" name=""/>
                      <p:cNvPicPr/>
                      <p:nvPr/>
                    </p:nvPicPr>
                    <p:blipFill>
                      <a:blip r:embed="rId7"/>
                      <a:stretch>
                        <a:fillRect/>
                      </a:stretch>
                    </p:blipFill>
                    <p:spPr>
                      <a:xfrm>
                        <a:off x="914400" y="685800"/>
                        <a:ext cx="5956042" cy="4268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15DD44D0-C090-4E8C-97FC-38C155DE4C1F}" type="slidenum">
              <a:rPr lang="en-US" altLang="en-US" sz="900">
                <a:latin typeface="Arial Narrow" pitchFamily="34" charset="0"/>
              </a:rPr>
              <a:pPr algn="r"/>
              <a:t>41</a:t>
            </a:fld>
            <a:endParaRPr lang="en-US" altLang="en-US" sz="900">
              <a:latin typeface="Arial Narrow" pitchFamily="34" charset="0"/>
            </a:endParaRPr>
          </a:p>
        </p:txBody>
      </p:sp>
      <p:graphicFrame>
        <p:nvGraphicFramePr>
          <p:cNvPr id="57347" name="Object 3"/>
          <p:cNvGraphicFramePr>
            <a:graphicFrameLocks noChangeAspect="1"/>
          </p:cNvGraphicFramePr>
          <p:nvPr>
            <p:extLst>
              <p:ext uri="{D42A27DB-BD31-4B8C-83A1-F6EECF244321}">
                <p14:modId xmlns:p14="http://schemas.microsoft.com/office/powerpoint/2010/main" val="534851733"/>
              </p:ext>
            </p:extLst>
          </p:nvPr>
        </p:nvGraphicFramePr>
        <p:xfrm>
          <a:off x="914400" y="1143000"/>
          <a:ext cx="7301323" cy="5261643"/>
        </p:xfrm>
        <a:graphic>
          <a:graphicData uri="http://schemas.openxmlformats.org/presentationml/2006/ole">
            <mc:AlternateContent xmlns:mc="http://schemas.openxmlformats.org/markup-compatibility/2006">
              <mc:Choice xmlns:v="urn:schemas-microsoft-com:vml" Requires="v">
                <p:oleObj spid="_x0000_s57389" name="Document" r:id="rId4" imgW="7301323" imgH="5261643" progId="Word.Document.8">
                  <p:embed/>
                </p:oleObj>
              </mc:Choice>
              <mc:Fallback>
                <p:oleObj name="Document" r:id="rId4" imgW="7301323" imgH="5261643" progId="Word.Document.8">
                  <p:embed/>
                  <p:pic>
                    <p:nvPicPr>
                      <p:cNvPr id="0" name="Object 3"/>
                      <p:cNvPicPr>
                        <a:picLocks noChangeAspect="1" noChangeArrowheads="1"/>
                      </p:cNvPicPr>
                      <p:nvPr/>
                    </p:nvPicPr>
                    <p:blipFill>
                      <a:blip r:embed="rId5"/>
                      <a:srcRect/>
                      <a:stretch>
                        <a:fillRect/>
                      </a:stretch>
                    </p:blipFill>
                    <p:spPr bwMode="auto">
                      <a:xfrm>
                        <a:off x="914400" y="1143000"/>
                        <a:ext cx="7301323" cy="52616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608284825"/>
              </p:ext>
            </p:extLst>
          </p:nvPr>
        </p:nvGraphicFramePr>
        <p:xfrm>
          <a:off x="914400" y="685800"/>
          <a:ext cx="7124700" cy="776287"/>
        </p:xfrm>
        <a:graphic>
          <a:graphicData uri="http://schemas.openxmlformats.org/presentationml/2006/ole">
            <mc:AlternateContent xmlns:mc="http://schemas.openxmlformats.org/markup-compatibility/2006">
              <mc:Choice xmlns:v="urn:schemas-microsoft-com:vml" Requires="v">
                <p:oleObj spid="_x0000_s57390" name="Document" r:id="rId6" imgW="7143282" imgH="778848" progId="Word.Document.12">
                  <p:embed/>
                </p:oleObj>
              </mc:Choice>
              <mc:Fallback>
                <p:oleObj name="Document" r:id="rId6" imgW="7143282" imgH="778848" progId="Word.Document.12">
                  <p:embed/>
                  <p:pic>
                    <p:nvPicPr>
                      <p:cNvPr id="0" name=""/>
                      <p:cNvPicPr/>
                      <p:nvPr/>
                    </p:nvPicPr>
                    <p:blipFill>
                      <a:blip r:embed="rId7"/>
                      <a:stretch>
                        <a:fillRect/>
                      </a:stretch>
                    </p:blipFill>
                    <p:spPr>
                      <a:xfrm>
                        <a:off x="914400" y="685800"/>
                        <a:ext cx="7124700" cy="7762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625492A1-8427-4D84-8175-39FAF3395FBC}" type="slidenum">
              <a:rPr lang="en-US" altLang="en-US" sz="900">
                <a:latin typeface="Arial Narrow" pitchFamily="34" charset="0"/>
              </a:rPr>
              <a:pPr algn="r"/>
              <a:t>42</a:t>
            </a:fld>
            <a:endParaRPr lang="en-US" altLang="en-US" sz="900">
              <a:latin typeface="Arial Narrow" pitchFamily="34" charset="0"/>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783511804"/>
              </p:ext>
            </p:extLst>
          </p:nvPr>
        </p:nvGraphicFramePr>
        <p:xfrm>
          <a:off x="914400" y="1143000"/>
          <a:ext cx="7326313" cy="3924300"/>
        </p:xfrm>
        <a:graphic>
          <a:graphicData uri="http://schemas.openxmlformats.org/presentationml/2006/ole">
            <mc:AlternateContent xmlns:mc="http://schemas.openxmlformats.org/markup-compatibility/2006">
              <mc:Choice xmlns:v="urn:schemas-microsoft-com:vml" Requires="v">
                <p:oleObj spid="_x0000_s58414" name="Document" r:id="rId4" imgW="7352536" imgH="3938761" progId="Word.Document.8">
                  <p:embed/>
                </p:oleObj>
              </mc:Choice>
              <mc:Fallback>
                <p:oleObj name="Document" r:id="rId4" imgW="7352536" imgH="3938761" progId="Word.Document.8">
                  <p:embed/>
                  <p:pic>
                    <p:nvPicPr>
                      <p:cNvPr id="0" name="Object 2"/>
                      <p:cNvPicPr>
                        <a:picLocks noChangeAspect="1" noChangeArrowheads="1"/>
                      </p:cNvPicPr>
                      <p:nvPr/>
                    </p:nvPicPr>
                    <p:blipFill>
                      <a:blip r:embed="rId5"/>
                      <a:srcRect/>
                      <a:stretch>
                        <a:fillRect/>
                      </a:stretch>
                    </p:blipFill>
                    <p:spPr bwMode="auto">
                      <a:xfrm>
                        <a:off x="914400" y="1143000"/>
                        <a:ext cx="7326313" cy="3924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925392129"/>
              </p:ext>
            </p:extLst>
          </p:nvPr>
        </p:nvGraphicFramePr>
        <p:xfrm>
          <a:off x="914400" y="685800"/>
          <a:ext cx="7132638" cy="776287"/>
        </p:xfrm>
        <a:graphic>
          <a:graphicData uri="http://schemas.openxmlformats.org/presentationml/2006/ole">
            <mc:AlternateContent xmlns:mc="http://schemas.openxmlformats.org/markup-compatibility/2006">
              <mc:Choice xmlns:v="urn:schemas-microsoft-com:vml" Requires="v">
                <p:oleObj spid="_x0000_s58415" name="Document" r:id="rId6" imgW="7152301" imgH="778848" progId="Word.Document.12">
                  <p:embed/>
                </p:oleObj>
              </mc:Choice>
              <mc:Fallback>
                <p:oleObj name="Document" r:id="rId6" imgW="7152301" imgH="778848" progId="Word.Document.12">
                  <p:embed/>
                  <p:pic>
                    <p:nvPicPr>
                      <p:cNvPr id="0" name=""/>
                      <p:cNvPicPr/>
                      <p:nvPr/>
                    </p:nvPicPr>
                    <p:blipFill>
                      <a:blip r:embed="rId7"/>
                      <a:stretch>
                        <a:fillRect/>
                      </a:stretch>
                    </p:blipFill>
                    <p:spPr>
                      <a:xfrm>
                        <a:off x="914400" y="685800"/>
                        <a:ext cx="7132638" cy="7762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499E8E5-4B95-4213-80C2-8C2D65B3C81C}" type="slidenum">
              <a:rPr lang="en-US" altLang="en-US" sz="900">
                <a:latin typeface="Arial Narrow" pitchFamily="34" charset="0"/>
              </a:rPr>
              <a:pPr algn="r"/>
              <a:t>43</a:t>
            </a:fld>
            <a:endParaRPr lang="en-US" altLang="en-US" sz="900">
              <a:latin typeface="Arial Narrow" pitchFamily="34" charset="0"/>
            </a:endParaRPr>
          </a:p>
        </p:txBody>
      </p:sp>
      <p:graphicFrame>
        <p:nvGraphicFramePr>
          <p:cNvPr id="72706" name="Object 2"/>
          <p:cNvGraphicFramePr>
            <a:graphicFrameLocks noChangeAspect="1"/>
          </p:cNvGraphicFramePr>
          <p:nvPr>
            <p:extLst>
              <p:ext uri="{D42A27DB-BD31-4B8C-83A1-F6EECF244321}">
                <p14:modId xmlns:p14="http://schemas.microsoft.com/office/powerpoint/2010/main" val="4013146000"/>
              </p:ext>
            </p:extLst>
          </p:nvPr>
        </p:nvGraphicFramePr>
        <p:xfrm>
          <a:off x="914400" y="685800"/>
          <a:ext cx="7301323" cy="588348"/>
        </p:xfrm>
        <a:graphic>
          <a:graphicData uri="http://schemas.openxmlformats.org/presentationml/2006/ole">
            <mc:AlternateContent xmlns:mc="http://schemas.openxmlformats.org/markup-compatibility/2006">
              <mc:Choice xmlns:v="urn:schemas-microsoft-com:vml" Requires="v">
                <p:oleObj spid="_x0000_s72737"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14400"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p:nvPr/>
        </p:nvPicPr>
        <p:blipFill>
          <a:blip r:embed="rId6">
            <a:extLst>
              <a:ext uri="{28A0092B-C50C-407E-A947-70E740481C1C}">
                <a14:useLocalDpi xmlns:a14="http://schemas.microsoft.com/office/drawing/2010/main" val="0"/>
              </a:ext>
            </a:extLst>
          </a:blip>
          <a:stretch>
            <a:fillRect/>
          </a:stretch>
        </p:blipFill>
        <p:spPr>
          <a:xfrm>
            <a:off x="1172419" y="1219200"/>
            <a:ext cx="6752381" cy="3247619"/>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ltLang="en-US"/>
              <a:t>Murach's PHP and MySQL, C1</a:t>
            </a:r>
          </a:p>
        </p:txBody>
      </p:sp>
      <p:sp>
        <p:nvSpPr>
          <p:cNvPr id="5"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6"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650AA84-8C32-44EF-8660-1760D45665A1}" type="slidenum">
              <a:rPr lang="en-US" altLang="en-US" sz="900">
                <a:latin typeface="Arial Narrow" pitchFamily="34" charset="0"/>
              </a:rPr>
              <a:pPr algn="r"/>
              <a:t>44</a:t>
            </a:fld>
            <a:endParaRPr lang="en-US" altLang="en-US" sz="900">
              <a:latin typeface="Arial Narrow" pitchFamily="34" charset="0"/>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889024459"/>
              </p:ext>
            </p:extLst>
          </p:nvPr>
        </p:nvGraphicFramePr>
        <p:xfrm>
          <a:off x="905774" y="685800"/>
          <a:ext cx="7301323" cy="588348"/>
        </p:xfrm>
        <a:graphic>
          <a:graphicData uri="http://schemas.openxmlformats.org/presentationml/2006/ole">
            <mc:AlternateContent xmlns:mc="http://schemas.openxmlformats.org/markup-compatibility/2006">
              <mc:Choice xmlns:v="urn:schemas-microsoft-com:vml" Requires="v">
                <p:oleObj spid="_x0000_s73761"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05774"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2419" y="1248181"/>
            <a:ext cx="6752381" cy="3247619"/>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en-US"/>
              <a:t>Murach's PHP and MySQL, C1</a:t>
            </a:r>
          </a:p>
        </p:txBody>
      </p:sp>
      <p:sp>
        <p:nvSpPr>
          <p:cNvPr id="4"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5"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53EC9129-5EC7-4868-B0E9-9E372108F943}" type="slidenum">
              <a:rPr lang="en-US" altLang="en-US" sz="900">
                <a:latin typeface="Arial Narrow" pitchFamily="34" charset="0"/>
              </a:rPr>
              <a:pPr algn="r"/>
              <a:t>45</a:t>
            </a:fld>
            <a:endParaRPr lang="en-US" altLang="en-US" sz="900">
              <a:latin typeface="Arial Narrow" pitchFamily="34" charset="0"/>
            </a:endParaRPr>
          </a:p>
        </p:txBody>
      </p:sp>
      <p:graphicFrame>
        <p:nvGraphicFramePr>
          <p:cNvPr id="74755" name="Object 3"/>
          <p:cNvGraphicFramePr>
            <a:graphicFrameLocks noChangeAspect="1"/>
          </p:cNvGraphicFramePr>
          <p:nvPr>
            <p:extLst/>
          </p:nvPr>
        </p:nvGraphicFramePr>
        <p:xfrm>
          <a:off x="914400" y="1143000"/>
          <a:ext cx="7422416" cy="3815259"/>
        </p:xfrm>
        <a:graphic>
          <a:graphicData uri="http://schemas.openxmlformats.org/presentationml/2006/ole">
            <mc:AlternateContent xmlns:mc="http://schemas.openxmlformats.org/markup-compatibility/2006">
              <mc:Choice xmlns:v="urn:schemas-microsoft-com:vml" Requires="v">
                <p:oleObj spid="_x0000_s96262" name="Document" r:id="rId4" imgW="7422416" imgH="3815259" progId="Word.Document.8">
                  <p:embed/>
                </p:oleObj>
              </mc:Choice>
              <mc:Fallback>
                <p:oleObj name="Document" r:id="rId4" imgW="7422416" imgH="3815259" progId="Word.Document.8">
                  <p:embed/>
                  <p:pic>
                    <p:nvPicPr>
                      <p:cNvPr id="0" name=""/>
                      <p:cNvPicPr>
                        <a:picLocks noChangeAspect="1" noChangeArrowheads="1"/>
                      </p:cNvPicPr>
                      <p:nvPr/>
                    </p:nvPicPr>
                    <p:blipFill>
                      <a:blip r:embed="rId5"/>
                      <a:srcRect/>
                      <a:stretch>
                        <a:fillRect/>
                      </a:stretch>
                    </p:blipFill>
                    <p:spPr bwMode="auto">
                      <a:xfrm>
                        <a:off x="914400" y="1143000"/>
                        <a:ext cx="7422416" cy="38152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nvPr>
        </p:nvGraphicFramePr>
        <p:xfrm>
          <a:off x="914400" y="685800"/>
          <a:ext cx="5956042" cy="426495"/>
        </p:xfrm>
        <a:graphic>
          <a:graphicData uri="http://schemas.openxmlformats.org/presentationml/2006/ole">
            <mc:AlternateContent xmlns:mc="http://schemas.openxmlformats.org/markup-compatibility/2006">
              <mc:Choice xmlns:v="urn:schemas-microsoft-com:vml" Requires="v">
                <p:oleObj spid="_x0000_s96263" name="Document" r:id="rId6" imgW="5956042" imgH="426495" progId="Word.Document.12">
                  <p:embed/>
                </p:oleObj>
              </mc:Choice>
              <mc:Fallback>
                <p:oleObj name="Document" r:id="rId6" imgW="5956042" imgH="426495" progId="Word.Document.12">
                  <p:embed/>
                  <p:pic>
                    <p:nvPicPr>
                      <p:cNvPr id="0" name=""/>
                      <p:cNvPicPr/>
                      <p:nvPr/>
                    </p:nvPicPr>
                    <p:blipFill>
                      <a:blip r:embed="rId7"/>
                      <a:stretch>
                        <a:fillRect/>
                      </a:stretch>
                    </p:blipFill>
                    <p:spPr>
                      <a:xfrm>
                        <a:off x="914400" y="685800"/>
                        <a:ext cx="5956042" cy="426495"/>
                      </a:xfrm>
                      <a:prstGeom prst="rect">
                        <a:avLst/>
                      </a:prstGeom>
                    </p:spPr>
                  </p:pic>
                </p:oleObj>
              </mc:Fallback>
            </mc:AlternateContent>
          </a:graphicData>
        </a:graphic>
      </p:graphicFrame>
    </p:spTree>
    <p:extLst>
      <p:ext uri="{BB962C8B-B14F-4D97-AF65-F5344CB8AC3E}">
        <p14:creationId xmlns:p14="http://schemas.microsoft.com/office/powerpoint/2010/main" val="762827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dirty="0" smtClean="0"/>
              <a:t>Lab 1</a:t>
            </a:r>
          </a:p>
        </p:txBody>
      </p:sp>
      <p:sp>
        <p:nvSpPr>
          <p:cNvPr id="138243" name="Rectangle 3"/>
          <p:cNvSpPr>
            <a:spLocks noGrp="1" noChangeArrowheads="1"/>
          </p:cNvSpPr>
          <p:nvPr>
            <p:ph type="body" idx="1"/>
          </p:nvPr>
        </p:nvSpPr>
        <p:spPr/>
        <p:txBody>
          <a:bodyPr/>
          <a:lstStyle/>
          <a:p>
            <a:pPr eaLnBrk="1" hangingPunct="1">
              <a:lnSpc>
                <a:spcPct val="90000"/>
              </a:lnSpc>
              <a:defRPr/>
            </a:pPr>
            <a:r>
              <a:rPr lang="en-US" sz="2800" dirty="0"/>
              <a:t>Lab 1 description gives more detail.</a:t>
            </a:r>
          </a:p>
          <a:p>
            <a:pPr lvl="1" eaLnBrk="1" hangingPunct="1">
              <a:lnSpc>
                <a:spcPct val="90000"/>
              </a:lnSpc>
              <a:defRPr/>
            </a:pPr>
            <a:r>
              <a:rPr lang="en-US" sz="2400" dirty="0" smtClean="0"/>
              <a:t>Part I</a:t>
            </a:r>
          </a:p>
          <a:p>
            <a:pPr lvl="2" eaLnBrk="1" hangingPunct="1">
              <a:lnSpc>
                <a:spcPct val="90000"/>
              </a:lnSpc>
              <a:defRPr/>
            </a:pPr>
            <a:r>
              <a:rPr lang="en-US" sz="2000" dirty="0" smtClean="0"/>
              <a:t>Research some web development technologies.  Make ONE post to the forum on the site.</a:t>
            </a:r>
          </a:p>
          <a:p>
            <a:pPr lvl="1" eaLnBrk="1" hangingPunct="1">
              <a:lnSpc>
                <a:spcPct val="90000"/>
              </a:lnSpc>
              <a:defRPr/>
            </a:pPr>
            <a:r>
              <a:rPr lang="en-US" sz="2400" dirty="0" smtClean="0"/>
              <a:t>Part 2</a:t>
            </a:r>
          </a:p>
          <a:p>
            <a:pPr lvl="2" eaLnBrk="1" hangingPunct="1">
              <a:lnSpc>
                <a:spcPct val="90000"/>
              </a:lnSpc>
              <a:defRPr/>
            </a:pPr>
            <a:r>
              <a:rPr lang="en-US" sz="2000" dirty="0" smtClean="0"/>
              <a:t>Read Appendix </a:t>
            </a:r>
            <a:r>
              <a:rPr lang="en-US" sz="2000" dirty="0" smtClean="0"/>
              <a:t>in </a:t>
            </a:r>
            <a:r>
              <a:rPr lang="en-US" sz="2000" dirty="0" smtClean="0"/>
              <a:t>the text</a:t>
            </a:r>
          </a:p>
          <a:p>
            <a:pPr lvl="3" eaLnBrk="1" hangingPunct="1">
              <a:lnSpc>
                <a:spcPct val="90000"/>
              </a:lnSpc>
              <a:defRPr/>
            </a:pPr>
            <a:r>
              <a:rPr lang="en-US" sz="1800" dirty="0" smtClean="0"/>
              <a:t>Installation of Apache, PHP and </a:t>
            </a:r>
            <a:r>
              <a:rPr lang="en-US" sz="1800" dirty="0" err="1" smtClean="0"/>
              <a:t>MySQL</a:t>
            </a:r>
            <a:endParaRPr lang="en-US" sz="1800" dirty="0" smtClean="0"/>
          </a:p>
          <a:p>
            <a:pPr lvl="3" eaLnBrk="1" hangingPunct="1">
              <a:lnSpc>
                <a:spcPct val="90000"/>
              </a:lnSpc>
              <a:defRPr/>
            </a:pPr>
            <a:r>
              <a:rPr lang="en-US" sz="1800" dirty="0" smtClean="0"/>
              <a:t>Oh, by the way, you have a reading quiz this week.  It covers the appendix as well as chapter 1 in the text.</a:t>
            </a:r>
          </a:p>
          <a:p>
            <a:pPr lvl="2" eaLnBrk="1" hangingPunct="1">
              <a:lnSpc>
                <a:spcPct val="90000"/>
              </a:lnSpc>
              <a:defRPr/>
            </a:pPr>
            <a:r>
              <a:rPr lang="en-US" sz="2000" dirty="0" smtClean="0"/>
              <a:t>Install, configure and test with the 3 sample files on whatever machine you’re going to use for labs</a:t>
            </a:r>
            <a:r>
              <a:rPr lang="en-US" sz="2000" dirty="0" smtClean="0"/>
              <a:t>. </a:t>
            </a:r>
          </a:p>
          <a:p>
            <a:pPr lvl="2" eaLnBrk="1" hangingPunct="1">
              <a:lnSpc>
                <a:spcPct val="90000"/>
              </a:lnSpc>
              <a:defRPr/>
            </a:pPr>
            <a:r>
              <a:rPr lang="en-US" sz="2000" dirty="0" smtClean="0"/>
              <a:t>Work with the Discount Calculator app from chapter 1.</a:t>
            </a:r>
          </a:p>
          <a:p>
            <a:pPr lvl="3" eaLnBrk="1" hangingPunct="1">
              <a:lnSpc>
                <a:spcPct val="90000"/>
              </a:lnSpc>
              <a:defRPr/>
            </a:pPr>
            <a:r>
              <a:rPr lang="en-US" sz="1800" dirty="0" smtClean="0"/>
              <a:t>Exercises 1-1, 1-2 and 1-3 or 1-4 in the text.</a:t>
            </a:r>
          </a:p>
          <a:p>
            <a:pPr lvl="2" eaLnBrk="1" hangingPunct="1">
              <a:lnSpc>
                <a:spcPct val="90000"/>
              </a:lnSpc>
              <a:defRPr/>
            </a:pPr>
            <a:r>
              <a:rPr lang="en-US" sz="2000" dirty="0" smtClean="0"/>
              <a:t>Post all of it to </a:t>
            </a:r>
            <a:r>
              <a:rPr lang="en-US" sz="2000" dirty="0" err="1" smtClean="0"/>
              <a:t>citstudent</a:t>
            </a:r>
            <a:r>
              <a:rPr lang="en-US" sz="2000" dirty="0" smtClean="0"/>
              <a:t> and test each page to make sure that it all works!</a:t>
            </a:r>
            <a:endParaRPr lang="en-US" sz="2000" dirty="0"/>
          </a:p>
        </p:txBody>
      </p:sp>
    </p:spTree>
    <p:extLst>
      <p:ext uri="{BB962C8B-B14F-4D97-AF65-F5344CB8AC3E}">
        <p14:creationId xmlns:p14="http://schemas.microsoft.com/office/powerpoint/2010/main" val="16475210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en-US" dirty="0" smtClean="0"/>
              <a:t>Next Time</a:t>
            </a:r>
          </a:p>
        </p:txBody>
      </p:sp>
      <p:sp>
        <p:nvSpPr>
          <p:cNvPr id="178179" name="Rectangle 3"/>
          <p:cNvSpPr>
            <a:spLocks noGrp="1" noChangeArrowheads="1"/>
          </p:cNvSpPr>
          <p:nvPr>
            <p:ph type="body" idx="1"/>
          </p:nvPr>
        </p:nvSpPr>
        <p:spPr/>
        <p:txBody>
          <a:bodyPr/>
          <a:lstStyle/>
          <a:p>
            <a:pPr eaLnBrk="1" hangingPunct="1">
              <a:lnSpc>
                <a:spcPct val="80000"/>
              </a:lnSpc>
              <a:defRPr/>
            </a:pPr>
            <a:r>
              <a:rPr lang="en-US" sz="2800" dirty="0" smtClean="0"/>
              <a:t>We’ll </a:t>
            </a:r>
            <a:r>
              <a:rPr lang="en-US" sz="2800" dirty="0" smtClean="0"/>
              <a:t>look at a slightly more complex web application. </a:t>
            </a:r>
            <a:endParaRPr lang="en-US" sz="2800" dirty="0"/>
          </a:p>
          <a:p>
            <a:pPr eaLnBrk="1" hangingPunct="1">
              <a:lnSpc>
                <a:spcPct val="80000"/>
              </a:lnSpc>
              <a:defRPr/>
            </a:pPr>
            <a:r>
              <a:rPr lang="en-US" sz="2800" dirty="0" smtClean="0"/>
              <a:t>Begin </a:t>
            </a:r>
            <a:r>
              <a:rPr lang="en-US" sz="2800" dirty="0" smtClean="0"/>
              <a:t>to read chapter </a:t>
            </a:r>
            <a:r>
              <a:rPr lang="en-US" sz="2800" dirty="0" smtClean="0"/>
              <a:t>2 </a:t>
            </a:r>
            <a:r>
              <a:rPr lang="en-US" sz="2800" dirty="0" smtClean="0"/>
              <a:t>of the </a:t>
            </a:r>
            <a:r>
              <a:rPr lang="en-US" sz="2800" dirty="0" smtClean="0"/>
              <a:t>text.</a:t>
            </a:r>
          </a:p>
          <a:p>
            <a:pPr eaLnBrk="1" hangingPunct="1">
              <a:lnSpc>
                <a:spcPct val="80000"/>
              </a:lnSpc>
              <a:defRPr/>
            </a:pPr>
            <a:r>
              <a:rPr lang="en-US" sz="2800" dirty="0" smtClean="0"/>
              <a:t>Reading Quiz 2</a:t>
            </a:r>
          </a:p>
          <a:p>
            <a:pPr eaLnBrk="1" hangingPunct="1">
              <a:lnSpc>
                <a:spcPct val="80000"/>
              </a:lnSpc>
              <a:defRPr/>
            </a:pPr>
            <a:r>
              <a:rPr lang="en-US" sz="2800" smtClean="0"/>
              <a:t>Lab 2</a:t>
            </a:r>
            <a:endParaRPr lang="en-US" sz="2800" dirty="0" smtClean="0"/>
          </a:p>
        </p:txBody>
      </p:sp>
    </p:spTree>
    <p:extLst>
      <p:ext uri="{BB962C8B-B14F-4D97-AF65-F5344CB8AC3E}">
        <p14:creationId xmlns:p14="http://schemas.microsoft.com/office/powerpoint/2010/main" val="33438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796915287"/>
              </p:ext>
            </p:extLst>
          </p:nvPr>
        </p:nvGraphicFramePr>
        <p:xfrm>
          <a:off x="1333500" y="1146175"/>
          <a:ext cx="6819900" cy="6092825"/>
        </p:xfrm>
        <a:graphic>
          <a:graphicData uri="http://schemas.openxmlformats.org/presentationml/2006/ole">
            <mc:AlternateContent xmlns:mc="http://schemas.openxmlformats.org/markup-compatibility/2006">
              <mc:Choice xmlns:v="urn:schemas-microsoft-com:vml" Requires="v">
                <p:oleObj spid="_x0000_s34877" name="Visio" r:id="rId4" imgW="5109851" imgH="4572304" progId="Visio.Drawing.11">
                  <p:embed/>
                </p:oleObj>
              </mc:Choice>
              <mc:Fallback>
                <p:oleObj name="Visio" r:id="rId4" imgW="5109851" imgH="4572304" progId="Visio.Drawing.11">
                  <p:embed/>
                  <p:pic>
                    <p:nvPicPr>
                      <p:cNvPr id="0" name=""/>
                      <p:cNvPicPr/>
                      <p:nvPr/>
                    </p:nvPicPr>
                    <p:blipFill>
                      <a:blip r:embed="rId5"/>
                      <a:stretch>
                        <a:fillRect/>
                      </a:stretch>
                    </p:blipFill>
                    <p:spPr>
                      <a:xfrm>
                        <a:off x="1333500" y="1146175"/>
                        <a:ext cx="6819900" cy="6092825"/>
                      </a:xfrm>
                      <a:prstGeom prst="rect">
                        <a:avLst/>
                      </a:prstGeom>
                    </p:spPr>
                  </p:pic>
                </p:oleObj>
              </mc:Fallback>
            </mc:AlternateContent>
          </a:graphicData>
        </a:graphic>
      </p:graphicFrame>
      <p:sp>
        <p:nvSpPr>
          <p:cNvPr id="5" name="Date Placeholder 1"/>
          <p:cNvSpPr>
            <a:spLocks noGrp="1"/>
          </p:cNvSpPr>
          <p:nvPr>
            <p:ph type="dt" sz="half" idx="10"/>
          </p:nvPr>
        </p:nvSpPr>
        <p:spPr/>
        <p:txBody>
          <a:bodyPr/>
          <a:lstStyle/>
          <a:p>
            <a:r>
              <a:rPr lang="en-US" altLang="en-US"/>
              <a:t>Murach's PHP and MySQL, C1</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E7C6C44-B17D-44DD-8ADC-8A035425BE79}" type="slidenum">
              <a:rPr lang="en-US" altLang="en-US" sz="900">
                <a:latin typeface="Arial Narrow" pitchFamily="34" charset="0"/>
              </a:rPr>
              <a:pPr algn="r"/>
              <a:t>5</a:t>
            </a:fld>
            <a:endParaRPr lang="en-US" altLang="en-US" sz="900">
              <a:latin typeface="Arial Narrow" pitchFamily="34" charset="0"/>
            </a:endParaRPr>
          </a:p>
        </p:txBody>
      </p:sp>
      <p:graphicFrame>
        <p:nvGraphicFramePr>
          <p:cNvPr id="34818" name="Object 2"/>
          <p:cNvGraphicFramePr>
            <a:graphicFrameLocks noChangeAspect="1"/>
          </p:cNvGraphicFramePr>
          <p:nvPr>
            <p:extLst>
              <p:ext uri="{D42A27DB-BD31-4B8C-83A1-F6EECF244321}">
                <p14:modId xmlns:p14="http://schemas.microsoft.com/office/powerpoint/2010/main" val="2710969544"/>
              </p:ext>
            </p:extLst>
          </p:nvPr>
        </p:nvGraphicFramePr>
        <p:xfrm>
          <a:off x="921338" y="685800"/>
          <a:ext cx="7301323" cy="588348"/>
        </p:xfrm>
        <a:graphic>
          <a:graphicData uri="http://schemas.openxmlformats.org/presentationml/2006/ole">
            <mc:AlternateContent xmlns:mc="http://schemas.openxmlformats.org/markup-compatibility/2006">
              <mc:Choice xmlns:v="urn:schemas-microsoft-com:vml" Requires="v">
                <p:oleObj spid="_x0000_s34878" name="Document" r:id="rId6" imgW="7301323" imgH="588348" progId="Word.Document.8">
                  <p:embed/>
                </p:oleObj>
              </mc:Choice>
              <mc:Fallback>
                <p:oleObj name="Document" r:id="rId6" imgW="7301323" imgH="588348" progId="Word.Document.8">
                  <p:embed/>
                  <p:pic>
                    <p:nvPicPr>
                      <p:cNvPr id="0" name="Object 2"/>
                      <p:cNvPicPr>
                        <a:picLocks noChangeAspect="1" noChangeArrowheads="1"/>
                      </p:cNvPicPr>
                      <p:nvPr/>
                    </p:nvPicPr>
                    <p:blipFill>
                      <a:blip r:embed="rId7"/>
                      <a:srcRect/>
                      <a:stretch>
                        <a:fillRect/>
                      </a:stretch>
                    </p:blipFill>
                    <p:spPr bwMode="auto">
                      <a:xfrm>
                        <a:off x="921338"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4"/>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a:t>Murach's PHP and MySQL, C1</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23A7F9D5-6559-499B-831A-87FE7C4E08C5}" type="slidenum">
              <a:rPr lang="en-US" altLang="en-US" sz="900">
                <a:latin typeface="Arial Narrow" pitchFamily="34" charset="0"/>
              </a:rPr>
              <a:pPr algn="r"/>
              <a:t>6</a:t>
            </a:fld>
            <a:endParaRPr lang="en-US" altLang="en-US" sz="900">
              <a:latin typeface="Arial Narrow" pitchFamily="34" charset="0"/>
            </a:endParaRPr>
          </a:p>
        </p:txBody>
      </p:sp>
      <p:graphicFrame>
        <p:nvGraphicFramePr>
          <p:cNvPr id="37890" name="Object 2"/>
          <p:cNvGraphicFramePr>
            <a:graphicFrameLocks noChangeAspect="1"/>
          </p:cNvGraphicFramePr>
          <p:nvPr>
            <p:extLst>
              <p:ext uri="{D42A27DB-BD31-4B8C-83A1-F6EECF244321}">
                <p14:modId xmlns:p14="http://schemas.microsoft.com/office/powerpoint/2010/main" val="3728449170"/>
              </p:ext>
            </p:extLst>
          </p:nvPr>
        </p:nvGraphicFramePr>
        <p:xfrm>
          <a:off x="921338" y="685800"/>
          <a:ext cx="7301323" cy="588348"/>
        </p:xfrm>
        <a:graphic>
          <a:graphicData uri="http://schemas.openxmlformats.org/presentationml/2006/ole">
            <mc:AlternateContent xmlns:mc="http://schemas.openxmlformats.org/markup-compatibility/2006">
              <mc:Choice xmlns:v="urn:schemas-microsoft-com:vml" Requires="v">
                <p:oleObj spid="_x0000_s37950"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21338"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Rectangle 4"/>
          <p:cNvSpPr>
            <a:spLocks noChangeArrowheads="1"/>
          </p:cNvSpPr>
          <p:nvPr/>
        </p:nvSpPr>
        <p:spPr bwMode="auto">
          <a:xfrm>
            <a:off x="0" y="24431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445545779"/>
              </p:ext>
            </p:extLst>
          </p:nvPr>
        </p:nvGraphicFramePr>
        <p:xfrm>
          <a:off x="914400" y="1143000"/>
          <a:ext cx="7473369" cy="2057400"/>
        </p:xfrm>
        <a:graphic>
          <a:graphicData uri="http://schemas.openxmlformats.org/presentationml/2006/ole">
            <mc:AlternateContent xmlns:mc="http://schemas.openxmlformats.org/markup-compatibility/2006">
              <mc:Choice xmlns:v="urn:schemas-microsoft-com:vml" Requires="v">
                <p:oleObj spid="_x0000_s37951" name="Visio" r:id="rId6" imgW="3997157" imgH="1102680" progId="Visio.Drawing.11">
                  <p:embed/>
                </p:oleObj>
              </mc:Choice>
              <mc:Fallback>
                <p:oleObj name="Visio" r:id="rId6" imgW="3997157" imgH="1102680" progId="Visio.Drawing.11">
                  <p:embed/>
                  <p:pic>
                    <p:nvPicPr>
                      <p:cNvPr id="0" name=""/>
                      <p:cNvPicPr/>
                      <p:nvPr/>
                    </p:nvPicPr>
                    <p:blipFill>
                      <a:blip r:embed="rId7"/>
                      <a:stretch>
                        <a:fillRect/>
                      </a:stretch>
                    </p:blipFill>
                    <p:spPr>
                      <a:xfrm>
                        <a:off x="914400" y="1143000"/>
                        <a:ext cx="7473369" cy="20574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ltLang="en-US"/>
              <a:t>Murach's PHP and MySQL, C1</a:t>
            </a:r>
          </a:p>
        </p:txBody>
      </p:sp>
      <p:sp>
        <p:nvSpPr>
          <p:cNvPr id="6" name="Footer Placeholder 2"/>
          <p:cNvSpPr>
            <a:spLocks noGrp="1"/>
          </p:cNvSpPr>
          <p:nvPr>
            <p:ph type="ftr" sz="quarter" idx="11"/>
          </p:nvPr>
        </p:nvSpPr>
        <p:spPr/>
        <p:txBody>
          <a:bodyPr/>
          <a:lstStyle/>
          <a:p>
            <a:r>
              <a:rPr lang="en-US" altLang="en-US" dirty="0"/>
              <a:t>© </a:t>
            </a:r>
            <a:r>
              <a:rPr lang="en-US" altLang="en-US" dirty="0" smtClean="0"/>
              <a:t>2014, </a:t>
            </a:r>
            <a:r>
              <a:rPr lang="en-US" altLang="en-US" dirty="0"/>
              <a:t>Mike </a:t>
            </a:r>
            <a:r>
              <a:rPr lang="en-US" altLang="en-US" dirty="0" err="1"/>
              <a:t>Murach</a:t>
            </a:r>
            <a:r>
              <a:rPr lang="en-US" altLang="en-US" dirty="0"/>
              <a:t> &amp; Associates, Inc.</a:t>
            </a:r>
          </a:p>
        </p:txBody>
      </p:sp>
      <p:sp>
        <p:nvSpPr>
          <p:cNvPr id="7" name="Slide Number Placeholder 3"/>
          <p:cNvSpPr>
            <a:spLocks noGrp="1"/>
          </p:cNvSpPr>
          <p:nvPr>
            <p:ph type="sldNum" sz="quarter" idx="12"/>
          </p:nvPr>
        </p:nvSpPr>
        <p:spPr/>
        <p:txBody>
          <a:bodyPr/>
          <a:lstStyle/>
          <a:p>
            <a:endParaRPr lang="en-US" altLang="en-US"/>
          </a:p>
          <a:p>
            <a:pPr algn="r"/>
            <a:r>
              <a:rPr lang="en-US" altLang="en-US" sz="900">
                <a:latin typeface="Arial Narrow" pitchFamily="34" charset="0"/>
              </a:rPr>
              <a:t>Slide </a:t>
            </a:r>
            <a:fld id="{393CC0BC-3120-464D-976F-2502C3F7B71D}" type="slidenum">
              <a:rPr lang="en-US" altLang="en-US" sz="900">
                <a:latin typeface="Arial Narrow" pitchFamily="34" charset="0"/>
              </a:rPr>
              <a:pPr algn="r"/>
              <a:t>7</a:t>
            </a:fld>
            <a:endParaRPr lang="en-US" altLang="en-US" sz="900">
              <a:latin typeface="Arial Narrow" pitchFamily="34" charset="0"/>
            </a:endParaRPr>
          </a:p>
        </p:txBody>
      </p:sp>
      <p:graphicFrame>
        <p:nvGraphicFramePr>
          <p:cNvPr id="43010" name="Object 2"/>
          <p:cNvGraphicFramePr>
            <a:graphicFrameLocks noChangeAspect="1"/>
          </p:cNvGraphicFramePr>
          <p:nvPr>
            <p:extLst>
              <p:ext uri="{D42A27DB-BD31-4B8C-83A1-F6EECF244321}">
                <p14:modId xmlns:p14="http://schemas.microsoft.com/office/powerpoint/2010/main" val="2917197419"/>
              </p:ext>
            </p:extLst>
          </p:nvPr>
        </p:nvGraphicFramePr>
        <p:xfrm>
          <a:off x="921338" y="685800"/>
          <a:ext cx="7301323" cy="588348"/>
        </p:xfrm>
        <a:graphic>
          <a:graphicData uri="http://schemas.openxmlformats.org/presentationml/2006/ole">
            <mc:AlternateContent xmlns:mc="http://schemas.openxmlformats.org/markup-compatibility/2006">
              <mc:Choice xmlns:v="urn:schemas-microsoft-com:vml" Requires="v">
                <p:oleObj spid="_x0000_s43070" name="Document" r:id="rId4" imgW="7301323" imgH="588348" progId="Word.Document.8">
                  <p:embed/>
                </p:oleObj>
              </mc:Choice>
              <mc:Fallback>
                <p:oleObj name="Document" r:id="rId4" imgW="7301323" imgH="588348" progId="Word.Document.8">
                  <p:embed/>
                  <p:pic>
                    <p:nvPicPr>
                      <p:cNvPr id="0" name="Object 2"/>
                      <p:cNvPicPr>
                        <a:picLocks noChangeAspect="1" noChangeArrowheads="1"/>
                      </p:cNvPicPr>
                      <p:nvPr/>
                    </p:nvPicPr>
                    <p:blipFill>
                      <a:blip r:embed="rId5"/>
                      <a:srcRect/>
                      <a:stretch>
                        <a:fillRect/>
                      </a:stretch>
                    </p:blipFill>
                    <p:spPr bwMode="auto">
                      <a:xfrm>
                        <a:off x="921338" y="685800"/>
                        <a:ext cx="7301323" cy="5883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Rectangle 4"/>
          <p:cNvSpPr>
            <a:spLocks noChangeArrowheads="1"/>
          </p:cNvSpPr>
          <p:nvPr/>
        </p:nvSpPr>
        <p:spPr bwMode="auto">
          <a:xfrm>
            <a:off x="0" y="1924050"/>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653788268"/>
              </p:ext>
            </p:extLst>
          </p:nvPr>
        </p:nvGraphicFramePr>
        <p:xfrm>
          <a:off x="-505388" y="1219200"/>
          <a:ext cx="8506388" cy="3505200"/>
        </p:xfrm>
        <a:graphic>
          <a:graphicData uri="http://schemas.openxmlformats.org/presentationml/2006/ole">
            <mc:AlternateContent xmlns:mc="http://schemas.openxmlformats.org/markup-compatibility/2006">
              <mc:Choice xmlns:v="urn:schemas-microsoft-com:vml" Requires="v">
                <p:oleObj spid="_x0000_s43071" name="Visio" r:id="rId6" imgW="7420320" imgH="3057120" progId="Visio.Drawing.11">
                  <p:embed/>
                </p:oleObj>
              </mc:Choice>
              <mc:Fallback>
                <p:oleObj name="Visio" r:id="rId6" imgW="7420320" imgH="3057120" progId="Visio.Drawing.11">
                  <p:embed/>
                  <p:pic>
                    <p:nvPicPr>
                      <p:cNvPr id="0" name=""/>
                      <p:cNvPicPr/>
                      <p:nvPr/>
                    </p:nvPicPr>
                    <p:blipFill>
                      <a:blip r:embed="rId7"/>
                      <a:stretch>
                        <a:fillRect/>
                      </a:stretch>
                    </p:blipFill>
                    <p:spPr>
                      <a:xfrm>
                        <a:off x="-505388" y="1219200"/>
                        <a:ext cx="8506388" cy="35052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t>Web Programming</a:t>
            </a:r>
          </a:p>
        </p:txBody>
      </p:sp>
      <p:sp>
        <p:nvSpPr>
          <p:cNvPr id="5123" name="Rectangle 4"/>
          <p:cNvSpPr>
            <a:spLocks noChangeArrowheads="1"/>
          </p:cNvSpPr>
          <p:nvPr/>
        </p:nvSpPr>
        <p:spPr bwMode="auto">
          <a:xfrm>
            <a:off x="685800" y="3886200"/>
            <a:ext cx="1752600" cy="2590800"/>
          </a:xfrm>
          <a:prstGeom prst="rect">
            <a:avLst/>
          </a:prstGeom>
          <a:solidFill>
            <a:schemeClr val="accent1"/>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400">
                <a:latin typeface="Times New Roman" panose="02020603050405020304" pitchFamily="18" charset="0"/>
              </a:rPr>
              <a:t>client</a:t>
            </a:r>
          </a:p>
        </p:txBody>
      </p:sp>
      <p:sp>
        <p:nvSpPr>
          <p:cNvPr id="5124" name="Rectangle 7"/>
          <p:cNvSpPr>
            <a:spLocks noChangeArrowheads="1"/>
          </p:cNvSpPr>
          <p:nvPr/>
        </p:nvSpPr>
        <p:spPr bwMode="auto">
          <a:xfrm>
            <a:off x="6858000" y="1371600"/>
            <a:ext cx="2133600" cy="2971800"/>
          </a:xfrm>
          <a:prstGeom prst="rect">
            <a:avLst/>
          </a:prstGeom>
          <a:solidFill>
            <a:schemeClr val="accent1"/>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400">
                <a:latin typeface="Times New Roman" panose="02020603050405020304" pitchFamily="18" charset="0"/>
              </a:rPr>
              <a:t>server</a:t>
            </a:r>
          </a:p>
        </p:txBody>
      </p:sp>
      <p:sp>
        <p:nvSpPr>
          <p:cNvPr id="5125" name="Rectangle 8"/>
          <p:cNvSpPr>
            <a:spLocks noChangeArrowheads="1"/>
          </p:cNvSpPr>
          <p:nvPr/>
        </p:nvSpPr>
        <p:spPr bwMode="auto">
          <a:xfrm>
            <a:off x="838200" y="4038600"/>
            <a:ext cx="1447800" cy="1600200"/>
          </a:xfrm>
          <a:prstGeom prst="rect">
            <a:avLst/>
          </a:prstGeom>
          <a:solidFill>
            <a:schemeClr val="accent2"/>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400">
                <a:latin typeface="Times New Roman" panose="02020603050405020304" pitchFamily="18" charset="0"/>
              </a:rPr>
              <a:t>browser</a:t>
            </a:r>
          </a:p>
        </p:txBody>
      </p:sp>
      <p:sp>
        <p:nvSpPr>
          <p:cNvPr id="5126" name="Rectangle 9"/>
          <p:cNvSpPr>
            <a:spLocks noChangeArrowheads="1"/>
          </p:cNvSpPr>
          <p:nvPr/>
        </p:nvSpPr>
        <p:spPr bwMode="auto">
          <a:xfrm>
            <a:off x="7010400" y="1524000"/>
            <a:ext cx="1828800" cy="2438400"/>
          </a:xfrm>
          <a:prstGeom prst="rect">
            <a:avLst/>
          </a:prstGeom>
          <a:solidFill>
            <a:schemeClr val="accent2"/>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400">
                <a:latin typeface="Times New Roman" panose="02020603050405020304" pitchFamily="18" charset="0"/>
              </a:rPr>
              <a:t>web server</a:t>
            </a:r>
          </a:p>
        </p:txBody>
      </p:sp>
      <p:sp>
        <p:nvSpPr>
          <p:cNvPr id="5127" name="Rectangle 10"/>
          <p:cNvSpPr>
            <a:spLocks noChangeArrowheads="1"/>
          </p:cNvSpPr>
          <p:nvPr/>
        </p:nvSpPr>
        <p:spPr bwMode="auto">
          <a:xfrm>
            <a:off x="7162800" y="1676400"/>
            <a:ext cx="1600200" cy="1905000"/>
          </a:xfrm>
          <a:prstGeom prst="rect">
            <a:avLst/>
          </a:prstGeom>
          <a:solidFill>
            <a:schemeClr val="accent1"/>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400">
                <a:latin typeface="Times New Roman" panose="02020603050405020304" pitchFamily="18" charset="0"/>
              </a:rPr>
              <a:t>script</a:t>
            </a:r>
            <a:br>
              <a:rPr lang="en-US" altLang="en-US" sz="2400">
                <a:latin typeface="Times New Roman" panose="02020603050405020304" pitchFamily="18" charset="0"/>
              </a:rPr>
            </a:br>
            <a:r>
              <a:rPr lang="en-US" altLang="en-US" sz="2400">
                <a:latin typeface="Times New Roman" panose="02020603050405020304" pitchFamily="18" charset="0"/>
              </a:rPr>
              <a:t>processors</a:t>
            </a:r>
          </a:p>
        </p:txBody>
      </p:sp>
      <p:sp>
        <p:nvSpPr>
          <p:cNvPr id="5128" name="Rectangle 11"/>
          <p:cNvSpPr>
            <a:spLocks noChangeArrowheads="1"/>
          </p:cNvSpPr>
          <p:nvPr/>
        </p:nvSpPr>
        <p:spPr bwMode="auto">
          <a:xfrm>
            <a:off x="7239000" y="1752600"/>
            <a:ext cx="381000" cy="381000"/>
          </a:xfrm>
          <a:prstGeom prst="rect">
            <a:avLst/>
          </a:prstGeom>
          <a:solidFill>
            <a:schemeClr val="accent2"/>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5129" name="Rectangle 12"/>
          <p:cNvSpPr>
            <a:spLocks noChangeArrowheads="1"/>
          </p:cNvSpPr>
          <p:nvPr/>
        </p:nvSpPr>
        <p:spPr bwMode="auto">
          <a:xfrm>
            <a:off x="8229600" y="1752600"/>
            <a:ext cx="381000" cy="381000"/>
          </a:xfrm>
          <a:prstGeom prst="rect">
            <a:avLst/>
          </a:prstGeom>
          <a:solidFill>
            <a:schemeClr val="accent2"/>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5130" name="Rectangle 13"/>
          <p:cNvSpPr>
            <a:spLocks noChangeArrowheads="1"/>
          </p:cNvSpPr>
          <p:nvPr/>
        </p:nvSpPr>
        <p:spPr bwMode="auto">
          <a:xfrm>
            <a:off x="7772400" y="2362200"/>
            <a:ext cx="381000" cy="381000"/>
          </a:xfrm>
          <a:prstGeom prst="rect">
            <a:avLst/>
          </a:prstGeom>
          <a:solidFill>
            <a:schemeClr val="accent2"/>
          </a:solidFill>
          <a:ln w="9525">
            <a:solidFill>
              <a:schemeClr val="tx1"/>
            </a:solidFill>
            <a:miter lim="800000"/>
            <a:headEnd/>
            <a:tailEnd/>
          </a:ln>
        </p:spPr>
        <p:txBody>
          <a:bodyPr wrap="none" anchor="b" anchorCtr="1"/>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5131" name="Line 15"/>
          <p:cNvSpPr>
            <a:spLocks noChangeShapeType="1"/>
          </p:cNvSpPr>
          <p:nvPr/>
        </p:nvSpPr>
        <p:spPr bwMode="auto">
          <a:xfrm flipH="1">
            <a:off x="7391400" y="990600"/>
            <a:ext cx="381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2" name="Line 16"/>
          <p:cNvSpPr>
            <a:spLocks noChangeShapeType="1"/>
          </p:cNvSpPr>
          <p:nvPr/>
        </p:nvSpPr>
        <p:spPr bwMode="auto">
          <a:xfrm>
            <a:off x="7772400" y="990600"/>
            <a:ext cx="1524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3" name="Line 17"/>
          <p:cNvSpPr>
            <a:spLocks noChangeShapeType="1"/>
          </p:cNvSpPr>
          <p:nvPr/>
        </p:nvSpPr>
        <p:spPr bwMode="auto">
          <a:xfrm>
            <a:off x="7772400" y="990600"/>
            <a:ext cx="609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34" name="Text Box 18"/>
          <p:cNvSpPr txBox="1">
            <a:spLocks noChangeArrowheads="1"/>
          </p:cNvSpPr>
          <p:nvPr/>
        </p:nvSpPr>
        <p:spPr bwMode="auto">
          <a:xfrm>
            <a:off x="6705600" y="381000"/>
            <a:ext cx="213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interpreter for each scripting language</a:t>
            </a:r>
          </a:p>
        </p:txBody>
      </p:sp>
      <p:sp>
        <p:nvSpPr>
          <p:cNvPr id="5135" name="Text Box 19"/>
          <p:cNvSpPr txBox="1">
            <a:spLocks noChangeArrowheads="1"/>
          </p:cNvSpPr>
          <p:nvPr/>
        </p:nvSpPr>
        <p:spPr bwMode="auto">
          <a:xfrm>
            <a:off x="6318250" y="4939228"/>
            <a:ext cx="28257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5.  Web server packages “stuff” in the original page with the output generated by the script.  The </a:t>
            </a:r>
            <a:r>
              <a:rPr lang="en-US" altLang="en-US" sz="1800" b="1" dirty="0">
                <a:latin typeface="Times New Roman" panose="02020603050405020304" pitchFamily="18" charset="0"/>
              </a:rPr>
              <a:t>response</a:t>
            </a:r>
            <a:r>
              <a:rPr lang="en-US" altLang="en-US" sz="1800" dirty="0">
                <a:latin typeface="Times New Roman" panose="02020603050405020304" pitchFamily="18" charset="0"/>
              </a:rPr>
              <a:t> is sent to user </a:t>
            </a:r>
          </a:p>
        </p:txBody>
      </p:sp>
      <p:cxnSp>
        <p:nvCxnSpPr>
          <p:cNvPr id="5136" name="AutoShape 20"/>
          <p:cNvCxnSpPr>
            <a:cxnSpLocks noChangeShapeType="1"/>
            <a:stCxn id="5123" idx="0"/>
          </p:cNvCxnSpPr>
          <p:nvPr/>
        </p:nvCxnSpPr>
        <p:spPr bwMode="auto">
          <a:xfrm rot="5400000" flipH="1" flipV="1">
            <a:off x="3058795" y="121185"/>
            <a:ext cx="2268320" cy="5261711"/>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7" name="Text Box 21"/>
          <p:cNvSpPr txBox="1">
            <a:spLocks noChangeArrowheads="1"/>
          </p:cNvSpPr>
          <p:nvPr/>
        </p:nvSpPr>
        <p:spPr bwMode="auto">
          <a:xfrm>
            <a:off x="2709" y="3103603"/>
            <a:ext cx="24375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2.  User </a:t>
            </a:r>
            <a:r>
              <a:rPr lang="en-US" altLang="en-US" sz="1800" b="1" dirty="0">
                <a:latin typeface="Times New Roman" panose="02020603050405020304" pitchFamily="18" charset="0"/>
              </a:rPr>
              <a:t>requests</a:t>
            </a:r>
            <a:r>
              <a:rPr lang="en-US" altLang="en-US" sz="1800" dirty="0">
                <a:latin typeface="Times New Roman" panose="02020603050405020304" pitchFamily="18" charset="0"/>
              </a:rPr>
              <a:t> a page</a:t>
            </a:r>
          </a:p>
        </p:txBody>
      </p:sp>
      <p:sp>
        <p:nvSpPr>
          <p:cNvPr id="5138" name="Text Box 22"/>
          <p:cNvSpPr txBox="1">
            <a:spLocks noChangeArrowheads="1"/>
          </p:cNvSpPr>
          <p:nvPr/>
        </p:nvSpPr>
        <p:spPr bwMode="auto">
          <a:xfrm>
            <a:off x="4065955" y="1963341"/>
            <a:ext cx="27011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3.  Web server locates page</a:t>
            </a:r>
          </a:p>
        </p:txBody>
      </p:sp>
      <p:sp>
        <p:nvSpPr>
          <p:cNvPr id="5139" name="Text Box 23"/>
          <p:cNvSpPr txBox="1">
            <a:spLocks noChangeArrowheads="1"/>
          </p:cNvSpPr>
          <p:nvPr/>
        </p:nvSpPr>
        <p:spPr bwMode="auto">
          <a:xfrm>
            <a:off x="2632811" y="2485072"/>
            <a:ext cx="4267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4. Web server looks at the extension of the file to determine which scripting engine should process scripts.  The scripting engine hands the code to the appropriate interpreter (or compiler) for execution.</a:t>
            </a:r>
          </a:p>
        </p:txBody>
      </p:sp>
      <p:cxnSp>
        <p:nvCxnSpPr>
          <p:cNvPr id="5140" name="AutoShape 25"/>
          <p:cNvCxnSpPr>
            <a:cxnSpLocks noChangeShapeType="1"/>
            <a:stCxn id="5124" idx="2"/>
          </p:cNvCxnSpPr>
          <p:nvPr/>
        </p:nvCxnSpPr>
        <p:spPr bwMode="auto">
          <a:xfrm rot="5400000">
            <a:off x="4516807" y="2383205"/>
            <a:ext cx="1447799" cy="5368189"/>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41" name="Text Box 26"/>
          <p:cNvSpPr txBox="1">
            <a:spLocks noChangeArrowheads="1"/>
          </p:cNvSpPr>
          <p:nvPr/>
        </p:nvSpPr>
        <p:spPr bwMode="auto">
          <a:xfrm>
            <a:off x="2590800" y="4390936"/>
            <a:ext cx="2825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6.  Browser processes client side scripts, interprets java code in applets, instantiates plugins/ActiveX controls </a:t>
            </a:r>
          </a:p>
        </p:txBody>
      </p:sp>
      <p:sp>
        <p:nvSpPr>
          <p:cNvPr id="5142" name="Text Box 27"/>
          <p:cNvSpPr txBox="1">
            <a:spLocks noChangeArrowheads="1"/>
          </p:cNvSpPr>
          <p:nvPr/>
        </p:nvSpPr>
        <p:spPr bwMode="auto">
          <a:xfrm>
            <a:off x="2590800" y="5791200"/>
            <a:ext cx="28257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7.  Browser renders HTML and displays resulting page to user </a:t>
            </a:r>
          </a:p>
        </p:txBody>
      </p:sp>
      <p:sp>
        <p:nvSpPr>
          <p:cNvPr id="5143" name="Text Box 28"/>
          <p:cNvSpPr txBox="1">
            <a:spLocks noChangeArrowheads="1"/>
          </p:cNvSpPr>
          <p:nvPr/>
        </p:nvSpPr>
        <p:spPr bwMode="auto">
          <a:xfrm>
            <a:off x="304800" y="1752600"/>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1800" dirty="0">
                <a:latin typeface="Times New Roman" panose="02020603050405020304" pitchFamily="18" charset="0"/>
              </a:rPr>
              <a:t>1. Someone creates a web page that contains server-side or client side code or both!</a:t>
            </a:r>
          </a:p>
        </p:txBody>
      </p:sp>
    </p:spTree>
    <p:extLst>
      <p:ext uri="{BB962C8B-B14F-4D97-AF65-F5344CB8AC3E}">
        <p14:creationId xmlns:p14="http://schemas.microsoft.com/office/powerpoint/2010/main" val="2648364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Web Programming</a:t>
            </a:r>
          </a:p>
        </p:txBody>
      </p:sp>
      <p:sp>
        <p:nvSpPr>
          <p:cNvPr id="73731" name="Rectangle 3"/>
          <p:cNvSpPr>
            <a:spLocks noGrp="1" noChangeArrowheads="1"/>
          </p:cNvSpPr>
          <p:nvPr>
            <p:ph type="body" idx="1"/>
          </p:nvPr>
        </p:nvSpPr>
        <p:spPr/>
        <p:txBody>
          <a:bodyPr/>
          <a:lstStyle/>
          <a:p>
            <a:pPr eaLnBrk="1" hangingPunct="1">
              <a:lnSpc>
                <a:spcPct val="90000"/>
              </a:lnSpc>
              <a:defRPr/>
            </a:pPr>
            <a:r>
              <a:rPr lang="en-US" sz="2400" smtClean="0"/>
              <a:t>In this schematic, you can see that programming can happen on either the client side or the server side of this process – or both</a:t>
            </a:r>
          </a:p>
          <a:p>
            <a:pPr eaLnBrk="1" hangingPunct="1">
              <a:lnSpc>
                <a:spcPct val="90000"/>
              </a:lnSpc>
              <a:defRPr/>
            </a:pPr>
            <a:r>
              <a:rPr lang="en-US" sz="2400" smtClean="0"/>
              <a:t>Client –</a:t>
            </a:r>
          </a:p>
          <a:p>
            <a:pPr lvl="1" eaLnBrk="1" hangingPunct="1">
              <a:lnSpc>
                <a:spcPct val="90000"/>
              </a:lnSpc>
              <a:defRPr/>
            </a:pPr>
            <a:r>
              <a:rPr lang="en-US" sz="2000" smtClean="0"/>
              <a:t>What kinds of processing are likely to be done on the client?  </a:t>
            </a:r>
          </a:p>
          <a:p>
            <a:pPr lvl="1" eaLnBrk="1" hangingPunct="1">
              <a:lnSpc>
                <a:spcPct val="90000"/>
              </a:lnSpc>
              <a:defRPr/>
            </a:pPr>
            <a:r>
              <a:rPr lang="en-US" sz="2000" smtClean="0"/>
              <a:t>What are some of the issues associated with programming on the client?  </a:t>
            </a:r>
          </a:p>
          <a:p>
            <a:pPr lvl="1" eaLnBrk="1" hangingPunct="1">
              <a:lnSpc>
                <a:spcPct val="90000"/>
              </a:lnSpc>
              <a:defRPr/>
            </a:pPr>
            <a:r>
              <a:rPr lang="en-US" sz="2000" smtClean="0"/>
              <a:t>What are some of the technologies used in programming on the client?</a:t>
            </a:r>
          </a:p>
          <a:p>
            <a:pPr lvl="1" eaLnBrk="1" hangingPunct="1">
              <a:lnSpc>
                <a:spcPct val="90000"/>
              </a:lnSpc>
              <a:defRPr/>
            </a:pPr>
            <a:r>
              <a:rPr lang="en-US" sz="2000" smtClean="0"/>
              <a:t>If you only had time to learn one, which would you choose?</a:t>
            </a:r>
          </a:p>
        </p:txBody>
      </p:sp>
    </p:spTree>
    <p:extLst>
      <p:ext uri="{BB962C8B-B14F-4D97-AF65-F5344CB8AC3E}">
        <p14:creationId xmlns:p14="http://schemas.microsoft.com/office/powerpoint/2010/main" val="2885001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8_Master slides">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8_Master slide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slides</Template>
  <TotalTime>590</TotalTime>
  <Words>2007</Words>
  <Application>Microsoft Office PowerPoint</Application>
  <PresentationFormat>On-screen Show (4:3)</PresentationFormat>
  <Paragraphs>291</Paragraphs>
  <Slides>47</Slides>
  <Notes>37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4" baseType="lpstr">
      <vt:lpstr>Arial</vt:lpstr>
      <vt:lpstr>Arial Narrow</vt:lpstr>
      <vt:lpstr>Times New Roman</vt:lpstr>
      <vt:lpstr>Wingdings</vt:lpstr>
      <vt:lpstr>8_Master slides</vt:lpstr>
      <vt:lpstr>Document</vt:lpstr>
      <vt:lpstr>Visio</vt:lpstr>
      <vt:lpstr>PowerPoint Presentation</vt:lpstr>
      <vt:lpstr>Topics</vt:lpstr>
      <vt:lpstr>PowerPoint Presentation</vt:lpstr>
      <vt:lpstr>PowerPoint Presentation</vt:lpstr>
      <vt:lpstr>PowerPoint Presentation</vt:lpstr>
      <vt:lpstr>PowerPoint Presentation</vt:lpstr>
      <vt:lpstr>PowerPoint Presentation</vt:lpstr>
      <vt:lpstr>Web Programming</vt:lpstr>
      <vt:lpstr>Web Programming</vt:lpstr>
      <vt:lpstr>Web Programming</vt:lpstr>
      <vt:lpstr>PHP</vt:lpstr>
      <vt:lpstr>PowerPoint Presentation</vt:lpstr>
      <vt:lpstr>PowerPoint Presentation</vt:lpstr>
      <vt:lpstr>Web Development</vt:lpstr>
      <vt:lpstr>Software Requirements</vt:lpstr>
      <vt:lpstr>Apache</vt:lpstr>
      <vt:lpstr>PowerPoint Presentation</vt:lpstr>
      <vt:lpstr>#AMP</vt:lpstr>
      <vt:lpstr>WAMPServer</vt:lpstr>
      <vt:lpstr>WAMPServer</vt:lpstr>
      <vt:lpstr>PowerPoint Presentation</vt:lpstr>
      <vt:lpstr>PowerPoint Presentation</vt:lpstr>
      <vt:lpstr>PowerPoint Presentation</vt:lpstr>
      <vt:lpstr>PowerPoint Presentation</vt:lpstr>
      <vt:lpstr>PowerPoint Presentation</vt:lpstr>
      <vt:lpstr>PowerPoint Presentation</vt:lpstr>
      <vt:lpstr>Just Enough PHP</vt:lpstr>
      <vt:lpstr>Just Enough PHP</vt:lpstr>
      <vt:lpstr>Just Enough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1</vt:lpstr>
      <vt:lpstr>Next Time</vt:lpstr>
    </vt:vector>
  </TitlesOfParts>
  <Company>Mike Murach &amp; Associates,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GoodM</cp:lastModifiedBy>
  <cp:revision>57</cp:revision>
  <dcterms:created xsi:type="dcterms:W3CDTF">2010-11-30T18:46:51Z</dcterms:created>
  <dcterms:modified xsi:type="dcterms:W3CDTF">2016-03-29T03:16:30Z</dcterms:modified>
</cp:coreProperties>
</file>