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99"/>
  </p:notesMasterIdLst>
  <p:handoutMasterIdLst>
    <p:handoutMasterId r:id="rId100"/>
  </p:handoutMasterIdLst>
  <p:sldIdLst>
    <p:sldId id="280" r:id="rId2"/>
    <p:sldId id="281" r:id="rId3"/>
    <p:sldId id="282" r:id="rId4"/>
    <p:sldId id="500" r:id="rId5"/>
    <p:sldId id="416" r:id="rId6"/>
    <p:sldId id="417" r:id="rId7"/>
    <p:sldId id="418" r:id="rId8"/>
    <p:sldId id="419" r:id="rId9"/>
    <p:sldId id="499" r:id="rId10"/>
    <p:sldId id="420" r:id="rId11"/>
    <p:sldId id="283" r:id="rId12"/>
    <p:sldId id="501" r:id="rId13"/>
    <p:sldId id="503" r:id="rId14"/>
    <p:sldId id="502" r:id="rId15"/>
    <p:sldId id="505" r:id="rId16"/>
    <p:sldId id="504" r:id="rId17"/>
    <p:sldId id="506" r:id="rId18"/>
    <p:sldId id="507" r:id="rId19"/>
    <p:sldId id="381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454" r:id="rId54"/>
    <p:sldId id="455" r:id="rId55"/>
    <p:sldId id="456" r:id="rId56"/>
    <p:sldId id="457" r:id="rId57"/>
    <p:sldId id="458" r:id="rId58"/>
    <p:sldId id="459" r:id="rId59"/>
    <p:sldId id="460" r:id="rId60"/>
    <p:sldId id="461" r:id="rId61"/>
    <p:sldId id="462" r:id="rId62"/>
    <p:sldId id="463" r:id="rId63"/>
    <p:sldId id="464" r:id="rId64"/>
    <p:sldId id="465" r:id="rId65"/>
    <p:sldId id="466" r:id="rId66"/>
    <p:sldId id="467" r:id="rId67"/>
    <p:sldId id="468" r:id="rId68"/>
    <p:sldId id="469" r:id="rId69"/>
    <p:sldId id="470" r:id="rId70"/>
    <p:sldId id="471" r:id="rId71"/>
    <p:sldId id="472" r:id="rId72"/>
    <p:sldId id="473" r:id="rId73"/>
    <p:sldId id="474" r:id="rId74"/>
    <p:sldId id="475" r:id="rId75"/>
    <p:sldId id="476" r:id="rId76"/>
    <p:sldId id="477" r:id="rId77"/>
    <p:sldId id="478" r:id="rId78"/>
    <p:sldId id="479" r:id="rId79"/>
    <p:sldId id="480" r:id="rId80"/>
    <p:sldId id="481" r:id="rId81"/>
    <p:sldId id="482" r:id="rId82"/>
    <p:sldId id="483" r:id="rId83"/>
    <p:sldId id="484" r:id="rId84"/>
    <p:sldId id="485" r:id="rId85"/>
    <p:sldId id="486" r:id="rId86"/>
    <p:sldId id="487" r:id="rId87"/>
    <p:sldId id="488" r:id="rId88"/>
    <p:sldId id="489" r:id="rId89"/>
    <p:sldId id="490" r:id="rId90"/>
    <p:sldId id="491" r:id="rId91"/>
    <p:sldId id="492" r:id="rId92"/>
    <p:sldId id="493" r:id="rId93"/>
    <p:sldId id="494" r:id="rId94"/>
    <p:sldId id="495" r:id="rId95"/>
    <p:sldId id="496" r:id="rId96"/>
    <p:sldId id="497" r:id="rId97"/>
    <p:sldId id="498" r:id="rId9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emf"/><Relationship Id="rId1" Type="http://schemas.openxmlformats.org/officeDocument/2006/relationships/image" Target="../media/image126.e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emf"/><Relationship Id="rId1" Type="http://schemas.openxmlformats.org/officeDocument/2006/relationships/image" Target="../media/image130.e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image" Target="../media/image134.e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emf"/><Relationship Id="rId1" Type="http://schemas.openxmlformats.org/officeDocument/2006/relationships/image" Target="../media/image13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emf"/><Relationship Id="rId1" Type="http://schemas.openxmlformats.org/officeDocument/2006/relationships/image" Target="../media/image138.e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emf"/><Relationship Id="rId1" Type="http://schemas.openxmlformats.org/officeDocument/2006/relationships/image" Target="../media/image140.emf"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emf"/><Relationship Id="rId1" Type="http://schemas.openxmlformats.org/officeDocument/2006/relationships/image" Target="../media/image142.e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emf"/><Relationship Id="rId1" Type="http://schemas.openxmlformats.org/officeDocument/2006/relationships/image" Target="../media/image146.emf"/></Relationships>
</file>

<file path=ppt/drawings/_rels/vmlDrawing7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emf"/><Relationship Id="rId1" Type="http://schemas.openxmlformats.org/officeDocument/2006/relationships/image" Target="../media/image148.e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emf"/><Relationship Id="rId1" Type="http://schemas.openxmlformats.org/officeDocument/2006/relationships/image" Target="../media/image150.e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emf"/><Relationship Id="rId1" Type="http://schemas.openxmlformats.org/officeDocument/2006/relationships/image" Target="../media/image152.e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7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emf"/><Relationship Id="rId1" Type="http://schemas.openxmlformats.org/officeDocument/2006/relationships/image" Target="../media/image15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23FAAE-CED7-40C4-AC60-81BCE2B56580}" type="datetimeFigureOut">
              <a:rPr lang="en-US" altLang="en-US"/>
              <a:pPr/>
              <a:t>4/15/2016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622F1A-AF71-4047-B625-FB23CFBAC2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815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05AB715-F1C2-4102-8916-24A1127D2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2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01B128-6C67-43DD-8F1B-81F6DFB1A07C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5624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662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6992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738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1526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4282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3131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4230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B95886-9F89-4756-B2B4-26C622E2E824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9127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9257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109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39AD25-2184-4312-B77E-9AD2962F211A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6224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6517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5755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4103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7575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8708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8163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6938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1464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9030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911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0998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0161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8187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9816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6597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3256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4203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92715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27906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41154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871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3119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62997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63706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47770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53315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18954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70429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3562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86263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94972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591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54530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82544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CBF868-C188-421A-A3A2-7D013BB3245B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18456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45858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55160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2139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28896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03146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30249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87305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366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03632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73687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15172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5822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81498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11969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87743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00841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37356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3092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577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869833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84953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36808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4819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39128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00310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66058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85938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55311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36091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734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2791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356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Murach's PHP and MySQL,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A93B73A-B6EE-43FF-B863-39A266DD6C0A}" type="slidenum">
              <a:rPr lang="en-US" altLang="en-US" sz="900">
                <a:latin typeface="Arial Narrow" pitchFamily="34" charset="0"/>
              </a:rPr>
              <a:pPr algn="r"/>
              <a:t>‹#›</a:t>
            </a:fld>
            <a:endParaRPr lang="en-US" alt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2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1A000-2D89-45A0-B390-B2B7EFD1FD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45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altLang="en-US"/>
              <a:t>Murach's PHP and MySQL, C7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/>
            <a:endParaRPr lang="en-US" altLang="en-US" sz="1400">
              <a:latin typeface="Times New Roman" pitchFamily="18" charset="0"/>
            </a:endParaRPr>
          </a:p>
          <a:p>
            <a:r>
              <a:rPr lang="en-US" altLang="en-US"/>
              <a:t>Slide </a:t>
            </a:r>
            <a:fld id="{D1A42DD1-6735-4D08-984B-8A74514DC4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1.doc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2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3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4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5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4.docx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6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7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8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Document9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Document10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Document11.doc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Document12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11.docx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Document13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12.docx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Word_97_-_2003_Document14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Word_Document13.docx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Document15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14.docx"/><Relationship Id="rId5" Type="http://schemas.openxmlformats.org/officeDocument/2006/relationships/image" Target="../media/image29.emf"/><Relationship Id="rId4" Type="http://schemas.openxmlformats.org/officeDocument/2006/relationships/oleObject" Target="../embeddings/Microsoft_Word_97_-_2003_Document16.doc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emf"/><Relationship Id="rId4" Type="http://schemas.openxmlformats.org/officeDocument/2006/relationships/oleObject" Target="../embeddings/Microsoft_Word_97_-_2003_Document17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15.docx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Document18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16.docx"/><Relationship Id="rId5" Type="http://schemas.openxmlformats.org/officeDocument/2006/relationships/image" Target="../media/image34.emf"/><Relationship Id="rId4" Type="http://schemas.openxmlformats.org/officeDocument/2006/relationships/oleObject" Target="../embeddings/Microsoft_Word_97_-_2003_Document19.doc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17.docx"/><Relationship Id="rId5" Type="http://schemas.openxmlformats.org/officeDocument/2006/relationships/image" Target="../media/image36.emf"/><Relationship Id="rId4" Type="http://schemas.openxmlformats.org/officeDocument/2006/relationships/oleObject" Target="../embeddings/Microsoft_Word_97_-_2003_Document20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38.emf"/><Relationship Id="rId4" Type="http://schemas.openxmlformats.org/officeDocument/2006/relationships/oleObject" Target="../embeddings/Microsoft_Word_97_-_2003_Document21.doc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package" Target="../embeddings/Microsoft_Word_Document19.docx"/><Relationship Id="rId5" Type="http://schemas.openxmlformats.org/officeDocument/2006/relationships/image" Target="../media/image40.emf"/><Relationship Id="rId4" Type="http://schemas.openxmlformats.org/officeDocument/2006/relationships/oleObject" Target="../embeddings/Microsoft_Word_97_-_2003_Document22.doc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package" Target="../embeddings/Microsoft_Word_Document20.docx"/><Relationship Id="rId5" Type="http://schemas.openxmlformats.org/officeDocument/2006/relationships/image" Target="../media/image42.emf"/><Relationship Id="rId4" Type="http://schemas.openxmlformats.org/officeDocument/2006/relationships/oleObject" Target="../embeddings/Microsoft_Word_97_-_2003_Document23.doc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Word_Document21.docx"/><Relationship Id="rId5" Type="http://schemas.openxmlformats.org/officeDocument/2006/relationships/image" Target="../media/image44.emf"/><Relationship Id="rId4" Type="http://schemas.openxmlformats.org/officeDocument/2006/relationships/oleObject" Target="../embeddings/Microsoft_Word_97_-_2003_Document24.doc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package" Target="../embeddings/Microsoft_Word_Document22.docx"/><Relationship Id="rId5" Type="http://schemas.openxmlformats.org/officeDocument/2006/relationships/image" Target="../media/image46.emf"/><Relationship Id="rId4" Type="http://schemas.openxmlformats.org/officeDocument/2006/relationships/oleObject" Target="../embeddings/Microsoft_Word_97_-_2003_Document25.doc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package" Target="../embeddings/Microsoft_Word_Document23.docx"/><Relationship Id="rId5" Type="http://schemas.openxmlformats.org/officeDocument/2006/relationships/image" Target="../media/image48.emf"/><Relationship Id="rId4" Type="http://schemas.openxmlformats.org/officeDocument/2006/relationships/oleObject" Target="../embeddings/Microsoft_Word_97_-_2003_Document26.doc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package" Target="../embeddings/Microsoft_Word_Document24.docx"/><Relationship Id="rId5" Type="http://schemas.openxmlformats.org/officeDocument/2006/relationships/image" Target="../media/image50.emf"/><Relationship Id="rId4" Type="http://schemas.openxmlformats.org/officeDocument/2006/relationships/oleObject" Target="../embeddings/Microsoft_Word_97_-_2003_Document27.doc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package" Target="../embeddings/Microsoft_Word_Document25.docx"/><Relationship Id="rId5" Type="http://schemas.openxmlformats.org/officeDocument/2006/relationships/image" Target="../media/image52.emf"/><Relationship Id="rId4" Type="http://schemas.openxmlformats.org/officeDocument/2006/relationships/oleObject" Target="../embeddings/Microsoft_Word_97_-_2003_Document28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package" Target="../embeddings/Microsoft_Word_Document26.docx"/><Relationship Id="rId5" Type="http://schemas.openxmlformats.org/officeDocument/2006/relationships/image" Target="../media/image54.emf"/><Relationship Id="rId4" Type="http://schemas.openxmlformats.org/officeDocument/2006/relationships/oleObject" Target="../embeddings/Microsoft_Word_97_-_2003_Document29.doc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package" Target="../embeddings/Microsoft_Word_Document27.docx"/><Relationship Id="rId5" Type="http://schemas.openxmlformats.org/officeDocument/2006/relationships/image" Target="../media/image56.emf"/><Relationship Id="rId4" Type="http://schemas.openxmlformats.org/officeDocument/2006/relationships/oleObject" Target="../embeddings/Microsoft_Word_97_-_2003_Document30.doc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notesSlide" Target="../notesSlides/notesSlide31.xml"/><Relationship Id="rId7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0.png"/><Relationship Id="rId5" Type="http://schemas.openxmlformats.org/officeDocument/2006/relationships/image" Target="../media/image58.emf"/><Relationship Id="rId4" Type="http://schemas.openxmlformats.org/officeDocument/2006/relationships/oleObject" Target="../embeddings/Microsoft_Word_97_-_2003_Document31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notesSlide" Target="../notesSlides/notesSlide32.xml"/><Relationship Id="rId7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3.png"/><Relationship Id="rId5" Type="http://schemas.openxmlformats.org/officeDocument/2006/relationships/image" Target="../media/image61.emf"/><Relationship Id="rId4" Type="http://schemas.openxmlformats.org/officeDocument/2006/relationships/oleObject" Target="../embeddings/Microsoft_Word_97_-_2003_Document32.doc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package" Target="../embeddings/Microsoft_Word_Document30.docx"/><Relationship Id="rId5" Type="http://schemas.openxmlformats.org/officeDocument/2006/relationships/image" Target="../media/image64.emf"/><Relationship Id="rId4" Type="http://schemas.openxmlformats.org/officeDocument/2006/relationships/oleObject" Target="../embeddings/Microsoft_Word_97_-_2003_Document33.doc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package" Target="../embeddings/Microsoft_Word_Document31.docx"/><Relationship Id="rId5" Type="http://schemas.openxmlformats.org/officeDocument/2006/relationships/image" Target="../media/image66.emf"/><Relationship Id="rId4" Type="http://schemas.openxmlformats.org/officeDocument/2006/relationships/oleObject" Target="../embeddings/Microsoft_Word_97_-_2003_Document34.doc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package" Target="../embeddings/Microsoft_Word_Document32.docx"/><Relationship Id="rId5" Type="http://schemas.openxmlformats.org/officeDocument/2006/relationships/image" Target="../media/image68.emf"/><Relationship Id="rId4" Type="http://schemas.openxmlformats.org/officeDocument/2006/relationships/oleObject" Target="../embeddings/Microsoft_Word_97_-_2003_Document35.doc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package" Target="../embeddings/Microsoft_Word_Document33.docx"/><Relationship Id="rId5" Type="http://schemas.openxmlformats.org/officeDocument/2006/relationships/image" Target="../media/image70.emf"/><Relationship Id="rId4" Type="http://schemas.openxmlformats.org/officeDocument/2006/relationships/oleObject" Target="../embeddings/Microsoft_Word_97_-_2003_Document36.doc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7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package" Target="../embeddings/Microsoft_Word_Document34.docx"/><Relationship Id="rId5" Type="http://schemas.openxmlformats.org/officeDocument/2006/relationships/image" Target="../media/image72.emf"/><Relationship Id="rId4" Type="http://schemas.openxmlformats.org/officeDocument/2006/relationships/oleObject" Target="../embeddings/Microsoft_Word_97_-_2003_Document37.doc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7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package" Target="../embeddings/Microsoft_Word_Document35.docx"/><Relationship Id="rId5" Type="http://schemas.openxmlformats.org/officeDocument/2006/relationships/image" Target="../media/image74.emf"/><Relationship Id="rId4" Type="http://schemas.openxmlformats.org/officeDocument/2006/relationships/oleObject" Target="../embeddings/Microsoft_Word_97_-_2003_Document38.doc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package" Target="../embeddings/Microsoft_Word_Document36.docx"/><Relationship Id="rId5" Type="http://schemas.openxmlformats.org/officeDocument/2006/relationships/image" Target="../media/image76.emf"/><Relationship Id="rId4" Type="http://schemas.openxmlformats.org/officeDocument/2006/relationships/oleObject" Target="../embeddings/Microsoft_Word_97_-_2003_Document39.doc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7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package" Target="../embeddings/Microsoft_Word_Document37.docx"/><Relationship Id="rId5" Type="http://schemas.openxmlformats.org/officeDocument/2006/relationships/image" Target="../media/image78.emf"/><Relationship Id="rId4" Type="http://schemas.openxmlformats.org/officeDocument/2006/relationships/oleObject" Target="../embeddings/Microsoft_Word_97_-_2003_Document40.doc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8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package" Target="../embeddings/Microsoft_Word_Document38.docx"/><Relationship Id="rId5" Type="http://schemas.openxmlformats.org/officeDocument/2006/relationships/image" Target="../media/image80.emf"/><Relationship Id="rId4" Type="http://schemas.openxmlformats.org/officeDocument/2006/relationships/oleObject" Target="../embeddings/Microsoft_Word_97_-_2003_Document41.doc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8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package" Target="../embeddings/Microsoft_Word_Document39.docx"/><Relationship Id="rId5" Type="http://schemas.openxmlformats.org/officeDocument/2006/relationships/image" Target="../media/image82.emf"/><Relationship Id="rId4" Type="http://schemas.openxmlformats.org/officeDocument/2006/relationships/oleObject" Target="../embeddings/Microsoft_Word_97_-_2003_Document42.doc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package" Target="../embeddings/Microsoft_Word_Document40.docx"/><Relationship Id="rId5" Type="http://schemas.openxmlformats.org/officeDocument/2006/relationships/image" Target="../media/image84.emf"/><Relationship Id="rId4" Type="http://schemas.openxmlformats.org/officeDocument/2006/relationships/oleObject" Target="../embeddings/Microsoft_Word_97_-_2003_Document43.doc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8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package" Target="../embeddings/Microsoft_Word_Document41.docx"/><Relationship Id="rId5" Type="http://schemas.openxmlformats.org/officeDocument/2006/relationships/image" Target="../media/image86.emf"/><Relationship Id="rId4" Type="http://schemas.openxmlformats.org/officeDocument/2006/relationships/oleObject" Target="../embeddings/Microsoft_Word_97_-_2003_Document44.doc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8.emf"/><Relationship Id="rId4" Type="http://schemas.openxmlformats.org/officeDocument/2006/relationships/oleObject" Target="../embeddings/oleObject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9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0.emf"/><Relationship Id="rId4" Type="http://schemas.openxmlformats.org/officeDocument/2006/relationships/oleObject" Target="../embeddings/oleObject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9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6" Type="http://schemas.openxmlformats.org/officeDocument/2006/relationships/package" Target="../embeddings/Microsoft_Word_Document42.docx"/><Relationship Id="rId5" Type="http://schemas.openxmlformats.org/officeDocument/2006/relationships/image" Target="../media/image92.emf"/><Relationship Id="rId4" Type="http://schemas.openxmlformats.org/officeDocument/2006/relationships/oleObject" Target="../embeddings/Microsoft_Word_97_-_2003_Document45.doc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9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6" Type="http://schemas.openxmlformats.org/officeDocument/2006/relationships/package" Target="../embeddings/Microsoft_Word_Document43.docx"/><Relationship Id="rId5" Type="http://schemas.openxmlformats.org/officeDocument/2006/relationships/image" Target="../media/image94.emf"/><Relationship Id="rId4" Type="http://schemas.openxmlformats.org/officeDocument/2006/relationships/oleObject" Target="../embeddings/Microsoft_Word_97_-_2003_Document46.doc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9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6" Type="http://schemas.openxmlformats.org/officeDocument/2006/relationships/package" Target="../embeddings/Microsoft_Word_Document44.docx"/><Relationship Id="rId5" Type="http://schemas.openxmlformats.org/officeDocument/2006/relationships/image" Target="../media/image96.emf"/><Relationship Id="rId4" Type="http://schemas.openxmlformats.org/officeDocument/2006/relationships/oleObject" Target="../embeddings/Microsoft_Word_97_-_2003_Document47.doc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9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6" Type="http://schemas.openxmlformats.org/officeDocument/2006/relationships/package" Target="../embeddings/Microsoft_Word_Document45.docx"/><Relationship Id="rId5" Type="http://schemas.openxmlformats.org/officeDocument/2006/relationships/image" Target="../media/image98.emf"/><Relationship Id="rId4" Type="http://schemas.openxmlformats.org/officeDocument/2006/relationships/oleObject" Target="../embeddings/Microsoft_Word_97_-_2003_Document48.doc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00.emf"/><Relationship Id="rId4" Type="http://schemas.openxmlformats.org/officeDocument/2006/relationships/oleObject" Target="../embeddings/Microsoft_Word_97_-_2003_Document49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10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2.vml"/><Relationship Id="rId6" Type="http://schemas.openxmlformats.org/officeDocument/2006/relationships/package" Target="../embeddings/Microsoft_Word_Document46.docx"/><Relationship Id="rId5" Type="http://schemas.openxmlformats.org/officeDocument/2006/relationships/image" Target="../media/image101.emf"/><Relationship Id="rId4" Type="http://schemas.openxmlformats.org/officeDocument/2006/relationships/oleObject" Target="../embeddings/Microsoft_Word_97_-_2003_Document50.doc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10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3.vml"/><Relationship Id="rId6" Type="http://schemas.openxmlformats.org/officeDocument/2006/relationships/package" Target="../embeddings/Microsoft_Word_Document47.docx"/><Relationship Id="rId5" Type="http://schemas.openxmlformats.org/officeDocument/2006/relationships/image" Target="../media/image103.emf"/><Relationship Id="rId4" Type="http://schemas.openxmlformats.org/officeDocument/2006/relationships/oleObject" Target="../embeddings/Microsoft_Word_97_-_2003_Document51.doc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10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4.vml"/><Relationship Id="rId6" Type="http://schemas.openxmlformats.org/officeDocument/2006/relationships/package" Target="../embeddings/Microsoft_Word_Document48.docx"/><Relationship Id="rId5" Type="http://schemas.openxmlformats.org/officeDocument/2006/relationships/image" Target="../media/image105.emf"/><Relationship Id="rId4" Type="http://schemas.openxmlformats.org/officeDocument/2006/relationships/oleObject" Target="../embeddings/Microsoft_Word_97_-_2003_Document52.doc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10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5.vml"/><Relationship Id="rId6" Type="http://schemas.openxmlformats.org/officeDocument/2006/relationships/package" Target="../embeddings/Microsoft_Word_Document49.docx"/><Relationship Id="rId5" Type="http://schemas.openxmlformats.org/officeDocument/2006/relationships/image" Target="../media/image107.emf"/><Relationship Id="rId4" Type="http://schemas.openxmlformats.org/officeDocument/2006/relationships/oleObject" Target="../embeddings/Microsoft_Word_97_-_2003_Document53.doc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11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6.vml"/><Relationship Id="rId6" Type="http://schemas.openxmlformats.org/officeDocument/2006/relationships/package" Target="../embeddings/Microsoft_Word_Document50.docx"/><Relationship Id="rId5" Type="http://schemas.openxmlformats.org/officeDocument/2006/relationships/image" Target="../media/image109.emf"/><Relationship Id="rId4" Type="http://schemas.openxmlformats.org/officeDocument/2006/relationships/oleObject" Target="../embeddings/Microsoft_Word_97_-_2003_Document54.doc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notesSlide" Target="../notesSlides/notesSlide57.xml"/><Relationship Id="rId7" Type="http://schemas.openxmlformats.org/officeDocument/2006/relationships/oleObject" Target="../embeddings/Microsoft_Word_97_-_2003_Document56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11.emf"/><Relationship Id="rId5" Type="http://schemas.openxmlformats.org/officeDocument/2006/relationships/oleObject" Target="../embeddings/Microsoft_Word_97_-_2003_Document55.doc"/><Relationship Id="rId10" Type="http://schemas.openxmlformats.org/officeDocument/2006/relationships/image" Target="../media/image113.emf"/><Relationship Id="rId4" Type="http://schemas.openxmlformats.org/officeDocument/2006/relationships/hyperlink" Target="http://www.php.net/manual/en/ref.datetime.php" TargetMode="External"/><Relationship Id="rId9" Type="http://schemas.openxmlformats.org/officeDocument/2006/relationships/package" Target="../embeddings/Microsoft_Word_Document51.docx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11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8.vml"/><Relationship Id="rId6" Type="http://schemas.openxmlformats.org/officeDocument/2006/relationships/package" Target="../embeddings/Microsoft_Word_Document52.docx"/><Relationship Id="rId5" Type="http://schemas.openxmlformats.org/officeDocument/2006/relationships/image" Target="../media/image114.emf"/><Relationship Id="rId4" Type="http://schemas.openxmlformats.org/officeDocument/2006/relationships/oleObject" Target="../embeddings/Microsoft_Word_97_-_2003_Document57.doc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11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9.vml"/><Relationship Id="rId6" Type="http://schemas.openxmlformats.org/officeDocument/2006/relationships/package" Target="../embeddings/Microsoft_Word_Document53.docx"/><Relationship Id="rId5" Type="http://schemas.openxmlformats.org/officeDocument/2006/relationships/image" Target="../media/image116.emf"/><Relationship Id="rId4" Type="http://schemas.openxmlformats.org/officeDocument/2006/relationships/oleObject" Target="../embeddings/Microsoft_Word_97_-_2003_Document58.doc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11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0.vml"/><Relationship Id="rId6" Type="http://schemas.openxmlformats.org/officeDocument/2006/relationships/package" Target="../embeddings/Microsoft_Word_Document54.docx"/><Relationship Id="rId5" Type="http://schemas.openxmlformats.org/officeDocument/2006/relationships/image" Target="../media/image118.emf"/><Relationship Id="rId4" Type="http://schemas.openxmlformats.org/officeDocument/2006/relationships/oleObject" Target="../embeddings/Microsoft_Word_97_-_2003_Document59.doc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12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1.vml"/><Relationship Id="rId6" Type="http://schemas.openxmlformats.org/officeDocument/2006/relationships/package" Target="../embeddings/Microsoft_Word_Document55.docx"/><Relationship Id="rId5" Type="http://schemas.openxmlformats.org/officeDocument/2006/relationships/image" Target="../media/image120.emf"/><Relationship Id="rId4" Type="http://schemas.openxmlformats.org/officeDocument/2006/relationships/oleObject" Target="../embeddings/Microsoft_Word_97_-_2003_Document60.doc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12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2.vml"/><Relationship Id="rId6" Type="http://schemas.openxmlformats.org/officeDocument/2006/relationships/package" Target="../embeddings/Microsoft_Word_Document56.docx"/><Relationship Id="rId5" Type="http://schemas.openxmlformats.org/officeDocument/2006/relationships/image" Target="../media/image122.emf"/><Relationship Id="rId4" Type="http://schemas.openxmlformats.org/officeDocument/2006/relationships/oleObject" Target="../embeddings/Microsoft_Word_97_-_2003_Document61.doc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7" Type="http://schemas.openxmlformats.org/officeDocument/2006/relationships/image" Target="../media/image12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3.vml"/><Relationship Id="rId6" Type="http://schemas.openxmlformats.org/officeDocument/2006/relationships/package" Target="../embeddings/Microsoft_Word_Document57.docx"/><Relationship Id="rId5" Type="http://schemas.openxmlformats.org/officeDocument/2006/relationships/image" Target="../media/image124.emf"/><Relationship Id="rId4" Type="http://schemas.openxmlformats.org/officeDocument/2006/relationships/oleObject" Target="../embeddings/Microsoft_Word_97_-_2003_Document62.doc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7" Type="http://schemas.openxmlformats.org/officeDocument/2006/relationships/image" Target="../media/image12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4.vml"/><Relationship Id="rId6" Type="http://schemas.openxmlformats.org/officeDocument/2006/relationships/package" Target="../embeddings/Microsoft_Word_Document58.docx"/><Relationship Id="rId5" Type="http://schemas.openxmlformats.org/officeDocument/2006/relationships/image" Target="../media/image126.emf"/><Relationship Id="rId4" Type="http://schemas.openxmlformats.org/officeDocument/2006/relationships/oleObject" Target="../embeddings/Microsoft_Word_97_-_2003_Document63.doc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12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5.vml"/><Relationship Id="rId6" Type="http://schemas.openxmlformats.org/officeDocument/2006/relationships/package" Target="../embeddings/Microsoft_Word_Document59.docx"/><Relationship Id="rId5" Type="http://schemas.openxmlformats.org/officeDocument/2006/relationships/image" Target="../media/image128.emf"/><Relationship Id="rId4" Type="http://schemas.openxmlformats.org/officeDocument/2006/relationships/oleObject" Target="../embeddings/Microsoft_Word_97_-_2003_Document64.doc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13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6.vml"/><Relationship Id="rId6" Type="http://schemas.openxmlformats.org/officeDocument/2006/relationships/package" Target="../embeddings/Microsoft_Word_Document60.docx"/><Relationship Id="rId5" Type="http://schemas.openxmlformats.org/officeDocument/2006/relationships/image" Target="../media/image130.emf"/><Relationship Id="rId4" Type="http://schemas.openxmlformats.org/officeDocument/2006/relationships/oleObject" Target="../embeddings/Microsoft_Word_97_-_2003_Document65.doc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13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7.vml"/><Relationship Id="rId6" Type="http://schemas.openxmlformats.org/officeDocument/2006/relationships/package" Target="../embeddings/Microsoft_Word_Document61.docx"/><Relationship Id="rId5" Type="http://schemas.openxmlformats.org/officeDocument/2006/relationships/image" Target="../media/image132.emf"/><Relationship Id="rId4" Type="http://schemas.openxmlformats.org/officeDocument/2006/relationships/oleObject" Target="../embeddings/Microsoft_Word_97_-_2003_Document66.doc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13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8.vml"/><Relationship Id="rId6" Type="http://schemas.openxmlformats.org/officeDocument/2006/relationships/package" Target="../embeddings/Microsoft_Word_Document62.docx"/><Relationship Id="rId5" Type="http://schemas.openxmlformats.org/officeDocument/2006/relationships/image" Target="../media/image134.emf"/><Relationship Id="rId4" Type="http://schemas.openxmlformats.org/officeDocument/2006/relationships/oleObject" Target="../embeddings/Microsoft_Word_97_-_2003_Document67.doc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7" Type="http://schemas.openxmlformats.org/officeDocument/2006/relationships/image" Target="../media/image13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9.vml"/><Relationship Id="rId6" Type="http://schemas.openxmlformats.org/officeDocument/2006/relationships/package" Target="../embeddings/Microsoft_Word_Document63.docx"/><Relationship Id="rId5" Type="http://schemas.openxmlformats.org/officeDocument/2006/relationships/image" Target="../media/image136.emf"/><Relationship Id="rId4" Type="http://schemas.openxmlformats.org/officeDocument/2006/relationships/oleObject" Target="../embeddings/Microsoft_Word_97_-_2003_Document68.doc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13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0.vml"/><Relationship Id="rId6" Type="http://schemas.openxmlformats.org/officeDocument/2006/relationships/package" Target="../embeddings/Microsoft_Word_Document64.docx"/><Relationship Id="rId5" Type="http://schemas.openxmlformats.org/officeDocument/2006/relationships/image" Target="../media/image138.emf"/><Relationship Id="rId4" Type="http://schemas.openxmlformats.org/officeDocument/2006/relationships/oleObject" Target="../embeddings/Microsoft_Word_97_-_2003_Document69.doc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7" Type="http://schemas.openxmlformats.org/officeDocument/2006/relationships/image" Target="../media/image14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1.vml"/><Relationship Id="rId6" Type="http://schemas.openxmlformats.org/officeDocument/2006/relationships/package" Target="../embeddings/Microsoft_Word_Document65.docx"/><Relationship Id="rId5" Type="http://schemas.openxmlformats.org/officeDocument/2006/relationships/image" Target="../media/image140.emf"/><Relationship Id="rId4" Type="http://schemas.openxmlformats.org/officeDocument/2006/relationships/oleObject" Target="../embeddings/Microsoft_Word_97_-_2003_Document70.doc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7" Type="http://schemas.openxmlformats.org/officeDocument/2006/relationships/image" Target="../media/image14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2.vml"/><Relationship Id="rId6" Type="http://schemas.openxmlformats.org/officeDocument/2006/relationships/package" Target="../embeddings/Microsoft_Word_Document66.docx"/><Relationship Id="rId5" Type="http://schemas.openxmlformats.org/officeDocument/2006/relationships/image" Target="../media/image142.emf"/><Relationship Id="rId4" Type="http://schemas.openxmlformats.org/officeDocument/2006/relationships/oleObject" Target="../embeddings/Microsoft_Word_97_-_2003_Document71.doc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14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3.vml"/><Relationship Id="rId6" Type="http://schemas.openxmlformats.org/officeDocument/2006/relationships/package" Target="../embeddings/Microsoft_Word_Document67.docx"/><Relationship Id="rId5" Type="http://schemas.openxmlformats.org/officeDocument/2006/relationships/image" Target="../media/image144.emf"/><Relationship Id="rId4" Type="http://schemas.openxmlformats.org/officeDocument/2006/relationships/oleObject" Target="../embeddings/Microsoft_Word_97_-_2003_Document72.doc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7" Type="http://schemas.openxmlformats.org/officeDocument/2006/relationships/image" Target="../media/image14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4.vml"/><Relationship Id="rId6" Type="http://schemas.openxmlformats.org/officeDocument/2006/relationships/package" Target="../embeddings/Microsoft_Word_Document68.docx"/><Relationship Id="rId5" Type="http://schemas.openxmlformats.org/officeDocument/2006/relationships/image" Target="../media/image146.emf"/><Relationship Id="rId4" Type="http://schemas.openxmlformats.org/officeDocument/2006/relationships/oleObject" Target="../embeddings/Microsoft_Word_97_-_2003_Document73.doc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7" Type="http://schemas.openxmlformats.org/officeDocument/2006/relationships/image" Target="../media/image14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5.vml"/><Relationship Id="rId6" Type="http://schemas.openxmlformats.org/officeDocument/2006/relationships/package" Target="../embeddings/Microsoft_Word_Document69.docx"/><Relationship Id="rId5" Type="http://schemas.openxmlformats.org/officeDocument/2006/relationships/image" Target="../media/image148.emf"/><Relationship Id="rId4" Type="http://schemas.openxmlformats.org/officeDocument/2006/relationships/oleObject" Target="../embeddings/Microsoft_Word_97_-_2003_Document74.doc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15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6.vml"/><Relationship Id="rId6" Type="http://schemas.openxmlformats.org/officeDocument/2006/relationships/package" Target="../embeddings/Microsoft_Word_Document70.docx"/><Relationship Id="rId5" Type="http://schemas.openxmlformats.org/officeDocument/2006/relationships/image" Target="../media/image150.emf"/><Relationship Id="rId4" Type="http://schemas.openxmlformats.org/officeDocument/2006/relationships/oleObject" Target="../embeddings/Microsoft_Word_97_-_2003_Document75.doc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1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7.vml"/><Relationship Id="rId6" Type="http://schemas.openxmlformats.org/officeDocument/2006/relationships/package" Target="../embeddings/Microsoft_Word_Document71.docx"/><Relationship Id="rId5" Type="http://schemas.openxmlformats.org/officeDocument/2006/relationships/image" Target="../media/image152.emf"/><Relationship Id="rId4" Type="http://schemas.openxmlformats.org/officeDocument/2006/relationships/oleObject" Target="../embeddings/Microsoft_Word_97_-_2003_Document76.doc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7" Type="http://schemas.openxmlformats.org/officeDocument/2006/relationships/image" Target="../media/image15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8.vml"/><Relationship Id="rId6" Type="http://schemas.openxmlformats.org/officeDocument/2006/relationships/package" Target="../embeddings/Microsoft_Word_Document72.docx"/><Relationship Id="rId5" Type="http://schemas.openxmlformats.org/officeDocument/2006/relationships/image" Target="../media/image154.emf"/><Relationship Id="rId4" Type="http://schemas.openxmlformats.org/officeDocument/2006/relationships/oleObject" Target="../embeddings/Microsoft_Word_97_-_2003_Document77.doc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7" Type="http://schemas.openxmlformats.org/officeDocument/2006/relationships/image" Target="../media/image15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9.vml"/><Relationship Id="rId6" Type="http://schemas.openxmlformats.org/officeDocument/2006/relationships/package" Target="../embeddings/Microsoft_Word_Document73.docx"/><Relationship Id="rId5" Type="http://schemas.openxmlformats.org/officeDocument/2006/relationships/image" Target="../media/image156.emf"/><Relationship Id="rId4" Type="http://schemas.openxmlformats.org/officeDocument/2006/relationships/oleObject" Target="../embeddings/Microsoft_Word_97_-_2003_Document78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BE1E6AF-A094-49F6-8BA3-7CB8C4118AF0}" type="slidenum">
              <a:rPr lang="en-US" altLang="en-US" sz="900">
                <a:latin typeface="Arial Narrow" pitchFamily="34" charset="0"/>
              </a:rPr>
              <a:pPr algn="r"/>
              <a:t>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82419"/>
              </p:ext>
            </p:extLst>
          </p:nvPr>
        </p:nvGraphicFramePr>
        <p:xfrm>
          <a:off x="914400" y="1603375"/>
          <a:ext cx="7113588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0" name="Document" r:id="rId4" imgW="7317363" imgH="2379499" progId="Word.Document.8">
                  <p:embed/>
                </p:oleObj>
              </mc:Choice>
              <mc:Fallback>
                <p:oleObj name="Document" r:id="rId4" imgW="7317363" imgH="23794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3375"/>
                        <a:ext cx="7113588" cy="231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7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Doing the Translation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Putting it all together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Change the filename on the ccc.html file to </a:t>
            </a:r>
            <a:r>
              <a:rPr lang="en-US" altLang="en-US" dirty="0" err="1" smtClean="0"/>
              <a:t>ccc.php</a:t>
            </a: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How do you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Reference an external </a:t>
            </a:r>
            <a:r>
              <a:rPr lang="en-US" altLang="en-US" dirty="0" err="1" smtClean="0"/>
              <a:t>php</a:t>
            </a:r>
            <a:r>
              <a:rPr lang="en-US" altLang="en-US" dirty="0" smtClean="0"/>
              <a:t> file?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Call the function in the right spot in the ccc file?</a:t>
            </a:r>
            <a:endParaRPr lang="en-US" altLang="en-US" sz="2800" dirty="0" smtClean="0"/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How will you test it?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With a date as the parameter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Without a parameter? </a:t>
            </a:r>
          </a:p>
          <a:p>
            <a:pPr lvl="2">
              <a:lnSpc>
                <a:spcPct val="80000"/>
              </a:lnSpc>
            </a:pPr>
            <a:endParaRPr lang="en-US" altLang="en-US" sz="1400" dirty="0" smtClean="0"/>
          </a:p>
          <a:p>
            <a:pPr lvl="1">
              <a:lnSpc>
                <a:spcPct val="80000"/>
              </a:lnSpc>
            </a:pPr>
            <a:endParaRPr lang="en-US" altLang="en-US" sz="1800" dirty="0" smtClean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470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Loan Amortization Schedule</a:t>
            </a:r>
            <a:endParaRPr lang="en-US" sz="4000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Start with your “1 page” version of the Mortgage Calculator from lab 2</a:t>
            </a:r>
            <a:r>
              <a:rPr lang="en-US" sz="2800" dirty="0"/>
              <a:t> </a:t>
            </a:r>
            <a:r>
              <a:rPr lang="en-US" sz="2800" dirty="0" smtClean="0"/>
              <a:t>or use my solution from the starting files.</a:t>
            </a:r>
          </a:p>
          <a:p>
            <a:pPr eaLnBrk="1" hangingPunct="1">
              <a:defRPr/>
            </a:pPr>
            <a:r>
              <a:rPr lang="en-US" sz="2800" dirty="0" smtClean="0"/>
              <a:t>There </a:t>
            </a:r>
            <a:r>
              <a:rPr lang="en-US" sz="2800" dirty="0" smtClean="0"/>
              <a:t>is NO new syntax in this problem but I’d like to talk about the design of the app and where all of the code goes if you’re using the MVC design pattern.</a:t>
            </a:r>
          </a:p>
        </p:txBody>
      </p:sp>
    </p:spTree>
    <p:extLst>
      <p:ext uri="{BB962C8B-B14F-4D97-AF65-F5344CB8AC3E}">
        <p14:creationId xmlns:p14="http://schemas.microsoft.com/office/powerpoint/2010/main" val="12006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Loan Amortization Schedule</a:t>
            </a:r>
            <a:endParaRPr lang="en-US" sz="4000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Remember that in MVC</a:t>
            </a:r>
          </a:p>
          <a:p>
            <a:pPr lvl="1" eaLnBrk="1" hangingPunct="1">
              <a:defRPr/>
            </a:pPr>
            <a:r>
              <a:rPr lang="en-US" sz="2400" dirty="0" smtClean="0"/>
              <a:t>The model is the data.  In this case, the data is </a:t>
            </a:r>
          </a:p>
          <a:p>
            <a:pPr lvl="2" eaLnBrk="1" hangingPunct="1">
              <a:defRPr/>
            </a:pPr>
            <a:r>
              <a:rPr lang="en-US" sz="2000" dirty="0" smtClean="0"/>
              <a:t>the input from the user as well as </a:t>
            </a:r>
          </a:p>
          <a:p>
            <a:pPr lvl="2" eaLnBrk="1" hangingPunct="1">
              <a:defRPr/>
            </a:pPr>
            <a:r>
              <a:rPr lang="en-US" sz="2000" dirty="0" smtClean="0"/>
              <a:t>the things that are calculated</a:t>
            </a:r>
          </a:p>
          <a:p>
            <a:pPr lvl="3" eaLnBrk="1" hangingPunct="1">
              <a:defRPr/>
            </a:pPr>
            <a:r>
              <a:rPr lang="en-US" sz="1800" dirty="0" smtClean="0"/>
              <a:t>the payment and </a:t>
            </a:r>
          </a:p>
          <a:p>
            <a:pPr lvl="3" eaLnBrk="1" hangingPunct="1">
              <a:defRPr/>
            </a:pPr>
            <a:r>
              <a:rPr lang="en-US" sz="1800" dirty="0" smtClean="0"/>
              <a:t>the amortization schedule itself</a:t>
            </a:r>
          </a:p>
          <a:p>
            <a:pPr lvl="1" eaLnBrk="1" hangingPunct="1">
              <a:defRPr/>
            </a:pPr>
            <a:r>
              <a:rPr lang="en-US" dirty="0" smtClean="0"/>
              <a:t>The view is the UI.  In this case, </a:t>
            </a:r>
            <a:r>
              <a:rPr lang="en-US" dirty="0" err="1" smtClean="0"/>
              <a:t>view.php</a:t>
            </a:r>
            <a:r>
              <a:rPr lang="en-US" dirty="0" smtClean="0"/>
              <a:t> has</a:t>
            </a:r>
          </a:p>
          <a:p>
            <a:pPr lvl="2" eaLnBrk="1" hangingPunct="1">
              <a:defRPr/>
            </a:pPr>
            <a:r>
              <a:rPr lang="en-US" dirty="0" smtClean="0"/>
              <a:t>The html form that gets the data</a:t>
            </a:r>
          </a:p>
          <a:p>
            <a:pPr lvl="2" eaLnBrk="1" hangingPunct="1">
              <a:defRPr/>
            </a:pPr>
            <a:r>
              <a:rPr lang="en-US" dirty="0" smtClean="0"/>
              <a:t>A table that displays the schedule</a:t>
            </a:r>
          </a:p>
        </p:txBody>
      </p:sp>
    </p:spTree>
    <p:extLst>
      <p:ext uri="{BB962C8B-B14F-4D97-AF65-F5344CB8AC3E}">
        <p14:creationId xmlns:p14="http://schemas.microsoft.com/office/powerpoint/2010/main" val="24954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Loan Amortization Schedule</a:t>
            </a:r>
            <a:endParaRPr lang="en-US" sz="4000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sz="2400" dirty="0" smtClean="0"/>
              <a:t>The controller contains the logic.  </a:t>
            </a:r>
            <a:r>
              <a:rPr lang="en-US" sz="2400" dirty="0" err="1" smtClean="0"/>
              <a:t>Index.php</a:t>
            </a:r>
            <a:r>
              <a:rPr lang="en-US" sz="2400" dirty="0" smtClean="0"/>
              <a:t> </a:t>
            </a:r>
          </a:p>
          <a:p>
            <a:pPr lvl="2" eaLnBrk="1" hangingPunct="1">
              <a:defRPr/>
            </a:pPr>
            <a:r>
              <a:rPr lang="en-US" sz="2000" dirty="0" smtClean="0"/>
              <a:t>Gets the data</a:t>
            </a:r>
          </a:p>
          <a:p>
            <a:pPr lvl="2" eaLnBrk="1" hangingPunct="1">
              <a:defRPr/>
            </a:pPr>
            <a:r>
              <a:rPr lang="en-US" sz="2000" dirty="0" smtClean="0"/>
              <a:t>Does calculations</a:t>
            </a:r>
          </a:p>
          <a:p>
            <a:pPr lvl="2" eaLnBrk="1" hangingPunct="1">
              <a:defRPr/>
            </a:pPr>
            <a:r>
              <a:rPr lang="en-US" sz="2000" dirty="0" smtClean="0"/>
              <a:t>Displays the view</a:t>
            </a:r>
          </a:p>
          <a:p>
            <a:pPr lvl="1" eaLnBrk="1" hangingPunct="1">
              <a:defRPr/>
            </a:pPr>
            <a:r>
              <a:rPr lang="en-US" sz="2400" dirty="0" smtClean="0"/>
              <a:t>Some of this work is complex, so we’ll write some functions to break it up into individual pieces that we can test independently.  </a:t>
            </a:r>
            <a:r>
              <a:rPr lang="en-US" sz="2400" dirty="0" err="1" smtClean="0"/>
              <a:t>loanFunctions.php</a:t>
            </a:r>
            <a:r>
              <a:rPr lang="en-US" sz="2400" dirty="0" smtClean="0"/>
              <a:t> contains </a:t>
            </a:r>
          </a:p>
          <a:p>
            <a:pPr lvl="2" eaLnBrk="1" hangingPunct="1">
              <a:defRPr/>
            </a:pPr>
            <a:r>
              <a:rPr lang="en-US" sz="2000" dirty="0" smtClean="0"/>
              <a:t>the “heading” for a number of functions that we’ll write together and</a:t>
            </a:r>
          </a:p>
          <a:p>
            <a:pPr lvl="2" eaLnBrk="1" hangingPunct="1">
              <a:defRPr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 err="1" smtClean="0"/>
              <a:t>implementataion</a:t>
            </a:r>
            <a:r>
              <a:rPr lang="en-US" sz="2000" dirty="0" smtClean="0"/>
              <a:t> for a couple of functions that I wrote to make your life easier</a:t>
            </a:r>
          </a:p>
          <a:p>
            <a:pPr lvl="2" eaLnBrk="1" hangingPunct="1">
              <a:defRPr/>
            </a:pPr>
            <a:r>
              <a:rPr lang="en-US" sz="2000" dirty="0" smtClean="0"/>
              <a:t>Let’s look at just the names of the functions first.</a:t>
            </a:r>
          </a:p>
        </p:txBody>
      </p:sp>
    </p:spTree>
    <p:extLst>
      <p:ext uri="{BB962C8B-B14F-4D97-AF65-F5344CB8AC3E}">
        <p14:creationId xmlns:p14="http://schemas.microsoft.com/office/powerpoint/2010/main" val="18574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Loan Amortization Schedule</a:t>
            </a:r>
            <a:endParaRPr lang="en-US" sz="4000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View – </a:t>
            </a:r>
            <a:r>
              <a:rPr lang="en-US" sz="2800" dirty="0" err="1" smtClean="0"/>
              <a:t>view.php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sz="2400" dirty="0" smtClean="0"/>
              <a:t>Add a check box to the form </a:t>
            </a:r>
            <a:r>
              <a:rPr lang="en-US" sz="2400" dirty="0" smtClean="0"/>
              <a:t>that </a:t>
            </a:r>
            <a:r>
              <a:rPr lang="en-US" sz="2400" dirty="0" smtClean="0"/>
              <a:t>allows the user to add the loan amortization schedule</a:t>
            </a:r>
            <a:r>
              <a:rPr lang="en-US" sz="2400" dirty="0" smtClean="0"/>
              <a:t>.</a:t>
            </a:r>
          </a:p>
          <a:p>
            <a:pPr lvl="1" eaLnBrk="1" hangingPunct="1">
              <a:defRPr/>
            </a:pPr>
            <a:r>
              <a:rPr lang="en-US" sz="2400" dirty="0" smtClean="0"/>
              <a:t>Add some code to the </a:t>
            </a:r>
            <a:r>
              <a:rPr lang="en-US" sz="2400" dirty="0" err="1" smtClean="0"/>
              <a:t>php</a:t>
            </a:r>
            <a:r>
              <a:rPr lang="en-US" sz="2400" dirty="0" smtClean="0"/>
              <a:t> block that will display the amortization schedule.  Notice that you’ll be calling a function that I wrote for you that prints the amortization schedule.</a:t>
            </a:r>
          </a:p>
          <a:p>
            <a:pPr lvl="1" eaLnBrk="1" hangingPunct="1">
              <a:defRPr/>
            </a:pPr>
            <a:r>
              <a:rPr lang="en-US" sz="2400" dirty="0" smtClean="0"/>
              <a:t>NOTICE that there is very little </a:t>
            </a:r>
            <a:r>
              <a:rPr lang="en-US" sz="2400" dirty="0" err="1" smtClean="0"/>
              <a:t>php</a:t>
            </a:r>
            <a:r>
              <a:rPr lang="en-US" sz="2400" dirty="0" smtClean="0"/>
              <a:t> code in the view.  Most of work is done in the controller!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937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Loan Amortization Schedule</a:t>
            </a:r>
            <a:endParaRPr lang="en-US" sz="4000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controller.  </a:t>
            </a:r>
            <a:r>
              <a:rPr lang="en-US" sz="2400" dirty="0" smtClean="0"/>
              <a:t>Let’s start by writing the functions </a:t>
            </a:r>
          </a:p>
          <a:p>
            <a:pPr lvl="1" eaLnBrk="1" hangingPunct="1">
              <a:defRPr/>
            </a:pPr>
            <a:r>
              <a:rPr lang="en-US" sz="2400" dirty="0" err="1" smtClean="0"/>
              <a:t>calculateMontlyPayment</a:t>
            </a:r>
            <a:r>
              <a:rPr lang="en-US" sz="2400" dirty="0" smtClean="0"/>
              <a:t> – calculates the payment.  </a:t>
            </a:r>
          </a:p>
          <a:p>
            <a:pPr lvl="2" eaLnBrk="1" hangingPunct="1">
              <a:defRPr/>
            </a:pPr>
            <a:r>
              <a:rPr lang="en-US" sz="2000" dirty="0" smtClean="0"/>
              <a:t>You should be able to copy the calculations for this from the index page in the original version</a:t>
            </a:r>
          </a:p>
          <a:p>
            <a:pPr lvl="1" eaLnBrk="1" hangingPunct="1">
              <a:defRPr/>
            </a:pPr>
            <a:r>
              <a:rPr lang="en-US" sz="2400" dirty="0" err="1" smtClean="0"/>
              <a:t>calculateMonthlyInterest</a:t>
            </a:r>
            <a:r>
              <a:rPr lang="en-US" sz="2400" dirty="0" smtClean="0"/>
              <a:t> – calculates the interest for one month.  </a:t>
            </a:r>
          </a:p>
          <a:p>
            <a:pPr lvl="2" eaLnBrk="1" hangingPunct="1">
              <a:defRPr/>
            </a:pPr>
            <a:r>
              <a:rPr lang="en-US" sz="2000" dirty="0" smtClean="0"/>
              <a:t>Calculate the monthly interest rate from the yearly rate.</a:t>
            </a:r>
          </a:p>
          <a:p>
            <a:pPr lvl="2" eaLnBrk="1" hangingPunct="1">
              <a:defRPr/>
            </a:pPr>
            <a:r>
              <a:rPr lang="en-US" sz="2000" dirty="0" smtClean="0"/>
              <a:t>Multiply the </a:t>
            </a:r>
            <a:r>
              <a:rPr lang="en-US" sz="2000" dirty="0" err="1" smtClean="0"/>
              <a:t>loan_amount</a:t>
            </a:r>
            <a:r>
              <a:rPr lang="en-US" sz="2000" dirty="0" smtClean="0"/>
              <a:t> by the monthly interest rate.</a:t>
            </a:r>
          </a:p>
          <a:p>
            <a:pPr lvl="2" eaLnBrk="1" hangingPunct="1">
              <a:defRPr/>
            </a:pPr>
            <a:r>
              <a:rPr lang="en-US" sz="2000" dirty="0" smtClean="0"/>
              <a:t>Return that value</a:t>
            </a:r>
          </a:p>
          <a:p>
            <a:pPr lvl="1" eaLnBrk="1" hangingPunct="1">
              <a:defRPr/>
            </a:pPr>
            <a:r>
              <a:rPr lang="en-US" sz="2400" dirty="0" smtClean="0"/>
              <a:t>Let’s test both of those before we continue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136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Loan Amortization Schedule</a:t>
            </a:r>
            <a:endParaRPr lang="en-US" sz="4000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controller.  </a:t>
            </a:r>
            <a:r>
              <a:rPr lang="en-US" sz="2400" dirty="0" smtClean="0"/>
              <a:t>Let’s start by writing the functions </a:t>
            </a:r>
          </a:p>
          <a:p>
            <a:pPr lvl="1" eaLnBrk="1" hangingPunct="1">
              <a:defRPr/>
            </a:pPr>
            <a:r>
              <a:rPr lang="en-US" sz="2400" dirty="0" err="1" smtClean="0"/>
              <a:t>calculateMonthlyScheduleLine</a:t>
            </a:r>
            <a:r>
              <a:rPr lang="en-US" sz="2400" dirty="0" smtClean="0"/>
              <a:t> – creates an array for each “line” or month of the schedule</a:t>
            </a:r>
          </a:p>
          <a:p>
            <a:pPr lvl="2" eaLnBrk="1" hangingPunct="1">
              <a:defRPr/>
            </a:pPr>
            <a:r>
              <a:rPr lang="en-US" sz="2000" dirty="0" smtClean="0"/>
              <a:t>Notice the associative array</a:t>
            </a:r>
          </a:p>
          <a:p>
            <a:pPr lvl="2" eaLnBrk="1" hangingPunct="1">
              <a:defRPr/>
            </a:pPr>
            <a:r>
              <a:rPr lang="en-US" sz="2000" dirty="0" smtClean="0"/>
              <a:t>Notice the reference parameters</a:t>
            </a:r>
          </a:p>
          <a:p>
            <a:pPr lvl="2" eaLnBrk="1" hangingPunct="1">
              <a:defRPr/>
            </a:pPr>
            <a:r>
              <a:rPr lang="en-US" sz="2000" dirty="0" smtClean="0"/>
              <a:t>Let’s test this one so we make sure that you know how to use it 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497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Loan Amortization Schedule</a:t>
            </a:r>
            <a:endParaRPr lang="en-US" sz="4000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controller.  </a:t>
            </a:r>
            <a:r>
              <a:rPr lang="en-US" sz="2400" dirty="0" smtClean="0"/>
              <a:t>Let’s start by writing the functions </a:t>
            </a:r>
          </a:p>
          <a:p>
            <a:pPr lvl="1" eaLnBrk="1" hangingPunct="1">
              <a:defRPr/>
            </a:pPr>
            <a:r>
              <a:rPr lang="en-US" sz="2400" dirty="0" err="1" smtClean="0"/>
              <a:t>calculateSchedule</a:t>
            </a:r>
            <a:r>
              <a:rPr lang="en-US" sz="2400" dirty="0" smtClean="0"/>
              <a:t> – creates a 2-d array of “lines” from the previous function</a:t>
            </a:r>
          </a:p>
          <a:p>
            <a:pPr lvl="2" eaLnBrk="1" hangingPunct="1">
              <a:defRPr/>
            </a:pPr>
            <a:r>
              <a:rPr lang="en-US" sz="2000" dirty="0" smtClean="0"/>
              <a:t>Notice the default parameter</a:t>
            </a:r>
          </a:p>
          <a:p>
            <a:pPr lvl="2" eaLnBrk="1" hangingPunct="1">
              <a:defRPr/>
            </a:pPr>
            <a:r>
              <a:rPr lang="en-US" sz="2000" dirty="0" smtClean="0"/>
              <a:t>Calculate the payment if you need to</a:t>
            </a:r>
          </a:p>
          <a:p>
            <a:pPr lvl="2" eaLnBrk="1" hangingPunct="1">
              <a:defRPr/>
            </a:pPr>
            <a:r>
              <a:rPr lang="en-US" sz="2000" dirty="0" smtClean="0"/>
              <a:t>Create an array for the schedule</a:t>
            </a:r>
          </a:p>
          <a:p>
            <a:pPr lvl="2" eaLnBrk="1" hangingPunct="1">
              <a:defRPr/>
            </a:pPr>
            <a:r>
              <a:rPr lang="en-US" sz="2000" dirty="0" smtClean="0"/>
              <a:t>Call the function to create ONE line and add that line to the array</a:t>
            </a:r>
          </a:p>
          <a:p>
            <a:pPr lvl="2" eaLnBrk="1" hangingPunct="1">
              <a:defRPr/>
            </a:pPr>
            <a:r>
              <a:rPr lang="en-US" sz="2000" dirty="0" smtClean="0"/>
              <a:t>Return the schedule array</a:t>
            </a:r>
          </a:p>
          <a:p>
            <a:pPr lvl="1" eaLnBrk="1" hangingPunct="1">
              <a:defRPr/>
            </a:pPr>
            <a:r>
              <a:rPr lang="en-US" sz="2400" dirty="0" err="1" smtClean="0"/>
              <a:t>printSchedule</a:t>
            </a:r>
            <a:r>
              <a:rPr lang="en-US" sz="2400" dirty="0" smtClean="0"/>
              <a:t> – prints the schedule in a table.  Let’s use it to test the previous function.</a:t>
            </a:r>
          </a:p>
          <a:p>
            <a:pPr lvl="1" eaLnBrk="1" hangingPunct="1">
              <a:defRPr/>
            </a:pPr>
            <a:r>
              <a:rPr lang="en-US" sz="2400" dirty="0" smtClean="0"/>
              <a:t>COMMENT OUT YOUR TESTING</a:t>
            </a:r>
          </a:p>
          <a:p>
            <a:pPr lvl="2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00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Loan Amortization Schedule</a:t>
            </a:r>
            <a:endParaRPr lang="en-US" sz="4000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controller.  </a:t>
            </a:r>
            <a:r>
              <a:rPr lang="en-US" sz="2400" dirty="0" err="1" smtClean="0"/>
              <a:t>Index.php</a:t>
            </a:r>
            <a:r>
              <a:rPr lang="en-US" sz="2400" dirty="0" smtClean="0"/>
              <a:t>.  Most of the controller is already done from the previous version</a:t>
            </a:r>
          </a:p>
          <a:p>
            <a:pPr lvl="1" eaLnBrk="1" hangingPunct="1">
              <a:defRPr/>
            </a:pPr>
            <a:r>
              <a:rPr lang="en-US" sz="2400" dirty="0" smtClean="0"/>
              <a:t>Add a variable for displaying the schedule where you initialized the other variables</a:t>
            </a:r>
          </a:p>
          <a:p>
            <a:pPr lvl="1" eaLnBrk="1" hangingPunct="1">
              <a:defRPr/>
            </a:pPr>
            <a:r>
              <a:rPr lang="en-US" sz="2400" dirty="0" smtClean="0"/>
              <a:t>After all of the validation is done, check to see if the user wants to display the schedule</a:t>
            </a:r>
          </a:p>
          <a:p>
            <a:pPr lvl="1" eaLnBrk="1" hangingPunct="1">
              <a:defRPr/>
            </a:pPr>
            <a:r>
              <a:rPr lang="en-US" sz="2400" dirty="0" smtClean="0"/>
              <a:t>Call the function to create the schedule array if the user wants to see the schedule</a:t>
            </a:r>
            <a:endParaRPr lang="en-US" sz="2000" dirty="0" smtClean="0"/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466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Next Time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At this point, you’ve created several reasonably sophisticated web apps and have been exposed to lots of </a:t>
            </a:r>
            <a:r>
              <a:rPr lang="en-US" sz="2800" dirty="0" err="1" smtClean="0"/>
              <a:t>php</a:t>
            </a:r>
            <a:r>
              <a:rPr lang="en-US" sz="2800" smtClean="0"/>
              <a:t> syntax.</a:t>
            </a:r>
            <a:endParaRPr lang="en-US" sz="28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Lab </a:t>
            </a:r>
            <a:r>
              <a:rPr lang="en-US" sz="2800" dirty="0" smtClean="0"/>
              <a:t>5 will add Ajax calls to several of the problems that you did in previous labs.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The ajax information in not in your text.  You’ll want to be in class for our discussion of lab 5.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Quiz 1</a:t>
            </a:r>
          </a:p>
        </p:txBody>
      </p:sp>
    </p:spTree>
    <p:extLst>
      <p:ext uri="{BB962C8B-B14F-4D97-AF65-F5344CB8AC3E}">
        <p14:creationId xmlns:p14="http://schemas.microsoft.com/office/powerpoint/2010/main" val="29209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Topics</a:t>
            </a:r>
            <a:endParaRPr lang="en-US" sz="400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2 Exercises</a:t>
            </a:r>
          </a:p>
          <a:p>
            <a:pPr lvl="1" eaLnBrk="1" hangingPunct="1">
              <a:defRPr/>
            </a:pPr>
            <a:r>
              <a:rPr lang="en-US" sz="2400" dirty="0" smtClean="0"/>
              <a:t>Calendar from JS class</a:t>
            </a:r>
          </a:p>
          <a:p>
            <a:pPr lvl="2" eaLnBrk="1" hangingPunct="1">
              <a:defRPr/>
            </a:pPr>
            <a:r>
              <a:rPr lang="en-US" sz="2000" dirty="0" smtClean="0"/>
              <a:t>Requires you to know about dates, arrays and functions.  This information is covered in chapters 10, 11 and 12 of your text.</a:t>
            </a:r>
          </a:p>
          <a:p>
            <a:pPr lvl="1" eaLnBrk="1" hangingPunct="1">
              <a:defRPr/>
            </a:pPr>
            <a:r>
              <a:rPr lang="en-US" sz="2400" dirty="0" smtClean="0"/>
              <a:t>Loan Amortization Schedule</a:t>
            </a:r>
          </a:p>
          <a:p>
            <a:pPr lvl="2" eaLnBrk="1" hangingPunct="1">
              <a:defRPr/>
            </a:pPr>
            <a:r>
              <a:rPr lang="en-US" sz="2000" dirty="0" smtClean="0"/>
              <a:t>Arrays and functions</a:t>
            </a:r>
          </a:p>
          <a:p>
            <a:pPr lvl="1" eaLnBrk="1" hangingPunct="1">
              <a:defRPr/>
            </a:pPr>
            <a:r>
              <a:rPr lang="en-US" sz="2400" dirty="0" smtClean="0"/>
              <a:t>Both of these problems are lab 4</a:t>
            </a:r>
          </a:p>
          <a:p>
            <a:pPr lvl="1" eaLnBrk="1" hangingPunct="1">
              <a:defRPr/>
            </a:pPr>
            <a:r>
              <a:rPr lang="en-US" sz="2400" dirty="0" smtClean="0"/>
              <a:t>I’ll “guide you” through each one and in the process we’ll talk about lots of the information in the chapters.</a:t>
            </a:r>
          </a:p>
          <a:p>
            <a:pPr lvl="2" eaLnBrk="1" hangingPunct="1"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463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5DA2BDB-FD72-42F7-8788-5E071870480C}" type="slidenum">
              <a:rPr lang="en-US" altLang="en-US" sz="900">
                <a:latin typeface="Arial Narrow" pitchFamily="34" charset="0"/>
              </a:rPr>
              <a:pPr algn="r"/>
              <a:t>20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/>
          </p:nvPr>
        </p:nvGraphicFramePr>
        <p:xfrm>
          <a:off x="914400" y="1600200"/>
          <a:ext cx="7467600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2" name="Document" r:id="rId4" imgW="7434851" imgH="2725339" progId="Word.Document.8">
                  <p:embed/>
                </p:oleObj>
              </mc:Choice>
              <mc:Fallback>
                <p:oleObj name="Document" r:id="rId4" imgW="7434851" imgH="27253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467600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0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75EEE05-75BC-42E3-9632-6BD85534C9BB}" type="slidenum">
              <a:rPr lang="en-US" altLang="en-US" sz="900">
                <a:latin typeface="Arial Narrow" pitchFamily="34" charset="0"/>
              </a:rPr>
              <a:pPr algn="r"/>
              <a:t>21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065213"/>
          <a:ext cx="7288213" cy="341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02" name="Document" r:id="rId4" imgW="7301323" imgH="3435749" progId="Word.Document.8">
                  <p:embed/>
                </p:oleObj>
              </mc:Choice>
              <mc:Fallback>
                <p:oleObj name="Document" r:id="rId4" imgW="7301323" imgH="34357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5213"/>
                        <a:ext cx="7288213" cy="341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0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8F5BF4B-D9A3-42D9-B2EB-561755702CE5}" type="slidenum">
              <a:rPr lang="en-US" altLang="en-US" sz="900">
                <a:latin typeface="Arial Narrow" pitchFamily="34" charset="0"/>
              </a:rPr>
              <a:pPr algn="r"/>
              <a:t>22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04900"/>
          <a:ext cx="7288213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6" name="Document" r:id="rId4" imgW="7301323" imgH="3784653" progId="Word.Document.8">
                  <p:embed/>
                </p:oleObj>
              </mc:Choice>
              <mc:Fallback>
                <p:oleObj name="Document" r:id="rId4" imgW="7301323" imgH="3784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4900"/>
                        <a:ext cx="7288213" cy="377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8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EBE1250-626F-4351-A8FD-C4C81D8917F8}" type="slidenum">
              <a:rPr lang="en-US" altLang="en-US" sz="900">
                <a:latin typeface="Arial Narrow" pitchFamily="34" charset="0"/>
              </a:rPr>
              <a:pPr algn="r"/>
              <a:t>23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288213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50" name="Document" r:id="rId4" imgW="7301323" imgH="2280298" progId="Word.Document.8">
                  <p:embed/>
                </p:oleObj>
              </mc:Choice>
              <mc:Fallback>
                <p:oleObj name="Document" r:id="rId4" imgW="7301323" imgH="22802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1374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51" name="Document" r:id="rId6" imgW="7152301" imgH="1192387" progId="Word.Document.12">
                  <p:embed/>
                </p:oleObj>
              </mc:Choice>
              <mc:Fallback>
                <p:oleObj name="Document" r:id="rId6" imgW="7152301" imgH="1192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37400" cy="11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0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854BC56-A0AA-4025-82EC-0A28BA28FB52}" type="slidenum">
              <a:rPr lang="en-US" altLang="en-US" sz="900">
                <a:latin typeface="Arial Narrow" pitchFamily="34" charset="0"/>
              </a:rPr>
              <a:pPr algn="r"/>
              <a:t>24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38237"/>
          <a:ext cx="4616450" cy="35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4" name="Document" r:id="rId4" imgW="4610061" imgH="3513523" progId="Word.Document.8">
                  <p:embed/>
                </p:oleObj>
              </mc:Choice>
              <mc:Fallback>
                <p:oleObj name="Document" r:id="rId4" imgW="4610061" imgH="35135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8237"/>
                        <a:ext cx="4616450" cy="350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6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7C9CCB1-92B4-4898-B26C-909C8BDCC5AE}" type="slidenum">
              <a:rPr lang="en-US" altLang="en-US" sz="900">
                <a:latin typeface="Arial Narrow" pitchFamily="34" charset="0"/>
              </a:rPr>
              <a:pPr algn="r"/>
              <a:t>25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extLst/>
          </p:nvPr>
        </p:nvGraphicFramePr>
        <p:xfrm>
          <a:off x="904875" y="1127125"/>
          <a:ext cx="7289800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8" name="Document" r:id="rId4" imgW="7301323" imgH="4825964" progId="Word.Document.8">
                  <p:embed/>
                </p:oleObj>
              </mc:Choice>
              <mc:Fallback>
                <p:oleObj name="Document" r:id="rId4" imgW="7301323" imgH="48259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27125"/>
                        <a:ext cx="7289800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3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4C03DC9-1B53-4899-94E8-1D9C94DC7E44}" type="slidenum">
              <a:rPr lang="en-US" altLang="en-US" sz="900">
                <a:latin typeface="Arial Narrow" pitchFamily="34" charset="0"/>
              </a:rPr>
              <a:pPr algn="r"/>
              <a:t>26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16012"/>
          <a:ext cx="732155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2" name="Document" r:id="rId4" imgW="7301323" imgH="2624881" progId="Word.Document.8">
                  <p:embed/>
                </p:oleObj>
              </mc:Choice>
              <mc:Fallback>
                <p:oleObj name="Document" r:id="rId4" imgW="7301323" imgH="26248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6012"/>
                        <a:ext cx="732155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315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3" name="Document" r:id="rId6" imgW="7330514" imgH="453488" progId="Word.Document.12">
                  <p:embed/>
                </p:oleObj>
              </mc:Choice>
              <mc:Fallback>
                <p:oleObj name="Document" r:id="rId6" imgW="7330514" imgH="4534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5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1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4C70E34-4C96-4A44-B2E5-7D6A19B33AAE}" type="slidenum">
              <a:rPr lang="en-US" altLang="en-US" sz="900">
                <a:latin typeface="Arial Narrow" pitchFamily="34" charset="0"/>
              </a:rPr>
              <a:pPr algn="r"/>
              <a:t>27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09662"/>
          <a:ext cx="7321550" cy="330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6" name="Document" r:id="rId4" imgW="7301323" imgH="3316927" progId="Word.Document.8">
                  <p:embed/>
                </p:oleObj>
              </mc:Choice>
              <mc:Fallback>
                <p:oleObj name="Document" r:id="rId4" imgW="7301323" imgH="33169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9662"/>
                        <a:ext cx="7321550" cy="330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9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AD0B6F3-2906-4BCD-8C81-8CD9B8C82E76}" type="slidenum">
              <a:rPr lang="en-US" altLang="en-US" sz="900">
                <a:latin typeface="Arial Narrow" pitchFamily="34" charset="0"/>
              </a:rPr>
              <a:pPr algn="r"/>
              <a:t>28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4588"/>
          <a:ext cx="7288213" cy="364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0" name="Document" r:id="rId4" imgW="7301323" imgH="3667272" progId="Word.Document.8">
                  <p:embed/>
                </p:oleObj>
              </mc:Choice>
              <mc:Fallback>
                <p:oleObj name="Document" r:id="rId4" imgW="7301323" imgH="3667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364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1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9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325A1A4-A6A4-4A9C-9186-9F59C53BA71E}" type="slidenum">
              <a:rPr lang="en-US" altLang="en-US" sz="900">
                <a:latin typeface="Arial Narrow" pitchFamily="34" charset="0"/>
              </a:rPr>
              <a:pPr algn="r"/>
              <a:t>29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36650"/>
          <a:ext cx="7288213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4" name="Document" r:id="rId4" imgW="7301323" imgH="3667272" progId="Word.Document.8">
                  <p:embed/>
                </p:oleObj>
              </mc:Choice>
              <mc:Fallback>
                <p:oleObj name="Document" r:id="rId4" imgW="7301323" imgH="3667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6650"/>
                        <a:ext cx="7288213" cy="364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1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Calendar Problem</a:t>
            </a:r>
            <a:endParaRPr lang="en-US" sz="4000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Is the first problem in lab 4.  The starting files are in </a:t>
            </a:r>
            <a:r>
              <a:rPr lang="en-US" sz="2800" dirty="0" err="1" smtClean="0"/>
              <a:t>moodle</a:t>
            </a:r>
            <a:r>
              <a:rPr lang="en-US" sz="2800" dirty="0" smtClean="0"/>
              <a:t>.</a:t>
            </a:r>
          </a:p>
          <a:p>
            <a:pPr lvl="1" eaLnBrk="1" hangingPunct="1">
              <a:defRPr/>
            </a:pPr>
            <a:r>
              <a:rPr lang="en-US" sz="2400" dirty="0" smtClean="0"/>
              <a:t>Let’s run the JS version so that you remember what it does.</a:t>
            </a:r>
          </a:p>
          <a:p>
            <a:pPr lvl="1" eaLnBrk="1" hangingPunct="1">
              <a:defRPr/>
            </a:pPr>
            <a:r>
              <a:rPr lang="en-US" sz="2400" dirty="0" smtClean="0"/>
              <a:t>And then look at the source code.</a:t>
            </a:r>
          </a:p>
          <a:p>
            <a:pPr lvl="1" eaLnBrk="1" hangingPunct="1">
              <a:defRPr/>
            </a:pPr>
            <a:r>
              <a:rPr lang="en-US" sz="2400" dirty="0" smtClean="0"/>
              <a:t>It’s not uncommon for me to re-write a problem that I’ve solved before when I’m teaching myself a new programming language.  It allows me to focus on syntax rather than on design and logic. </a:t>
            </a:r>
          </a:p>
          <a:p>
            <a:pPr eaLnBrk="1" hangingPunct="1"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045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B3A238A-849B-4E8E-9BE4-9C0327389F0E}" type="slidenum">
              <a:rPr lang="en-US" altLang="en-US" sz="900">
                <a:latin typeface="Arial Narrow" pitchFamily="34" charset="0"/>
              </a:rPr>
              <a:pPr algn="r"/>
              <a:t>30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078841"/>
          <a:ext cx="4857244" cy="174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8" name="Document" r:id="rId4" imgW="4857244" imgH="1740559" progId="Word.Document.8">
                  <p:embed/>
                </p:oleObj>
              </mc:Choice>
              <mc:Fallback>
                <p:oleObj name="Document" r:id="rId4" imgW="4857244" imgH="17405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78841"/>
                        <a:ext cx="4857244" cy="1740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7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EF2ACE8-7EAF-4433-9311-040F4F0024FE}" type="slidenum">
              <a:rPr lang="en-US" altLang="en-US" sz="900">
                <a:latin typeface="Arial Narrow" pitchFamily="34" charset="0"/>
              </a:rPr>
              <a:pPr algn="r"/>
              <a:t>31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09662"/>
          <a:ext cx="7321550" cy="330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42" name="Document" r:id="rId4" imgW="7301323" imgH="3316927" progId="Word.Document.8">
                  <p:embed/>
                </p:oleObj>
              </mc:Choice>
              <mc:Fallback>
                <p:oleObj name="Document" r:id="rId4" imgW="7301323" imgH="33169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9662"/>
                        <a:ext cx="7321550" cy="330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4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2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491E807-5E85-47A9-9AEA-46EC4A4A5813}" type="slidenum">
              <a:rPr lang="en-US" altLang="en-US" sz="900">
                <a:latin typeface="Arial Narrow" pitchFamily="34" charset="0"/>
              </a:rPr>
              <a:pPr algn="r"/>
              <a:t>32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20775"/>
          <a:ext cx="732155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6" name="Document" r:id="rId4" imgW="7301323" imgH="2161476" progId="Word.Document.8">
                  <p:embed/>
                </p:oleObj>
              </mc:Choice>
              <mc:Fallback>
                <p:oleObj name="Document" r:id="rId4" imgW="7301323" imgH="21614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0775"/>
                        <a:ext cx="7321550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220BF51-8782-403D-BD6F-EA7E476F9AE4}" type="slidenum">
              <a:rPr lang="en-US" altLang="en-US" sz="900">
                <a:latin typeface="Arial Narrow" pitchFamily="34" charset="0"/>
              </a:rPr>
              <a:pPr algn="r"/>
              <a:t>33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530350"/>
          <a:ext cx="7321550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0" name="Document" r:id="rId4" imgW="7301323" imgH="2513620" progId="Word.Document.8">
                  <p:embed/>
                </p:oleObj>
              </mc:Choice>
              <mc:Fallback>
                <p:oleObj name="Document" r:id="rId4" imgW="7301323" imgH="25136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30350"/>
                        <a:ext cx="7321550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1" name="Document" r:id="rId6" imgW="5956042" imgH="777049" progId="Word.Document.12">
                  <p:embed/>
                </p:oleObj>
              </mc:Choice>
              <mc:Fallback>
                <p:oleObj name="Document" r:id="rId6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7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7F7ED0F-831A-47BE-A799-2E96E483C100}" type="slidenum">
              <a:rPr lang="en-US" altLang="en-US" sz="900">
                <a:latin typeface="Arial Narrow" pitchFamily="34" charset="0"/>
              </a:rPr>
              <a:pPr algn="r"/>
              <a:t>34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3215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4" name="Document" r:id="rId4" imgW="7301323" imgH="3435749" progId="Word.Document.8">
                  <p:embed/>
                </p:oleObj>
              </mc:Choice>
              <mc:Fallback>
                <p:oleObj name="Document" r:id="rId4" imgW="7301323" imgH="34357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2882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5" name="Document" r:id="rId6" imgW="7303818" imgH="773810" progId="Word.Document.12">
                  <p:embed/>
                </p:oleObj>
              </mc:Choice>
              <mc:Fallback>
                <p:oleObj name="Document" r:id="rId6" imgW="7303818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8821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7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CFBEBD0-B860-43AD-8769-2778EAFEADBB}" type="slidenum">
              <a:rPr lang="en-US" altLang="en-US" sz="900">
                <a:latin typeface="Arial Narrow" pitchFamily="34" charset="0"/>
              </a:rPr>
              <a:pPr algn="r"/>
              <a:t>35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/>
          </p:nvPr>
        </p:nvGraphicFramePr>
        <p:xfrm>
          <a:off x="914400" y="1600200"/>
          <a:ext cx="746760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2" name="Document" r:id="rId4" imgW="7434851" imgH="2803113" progId="Word.Document.8">
                  <p:embed/>
                </p:oleObj>
              </mc:Choice>
              <mc:Fallback>
                <p:oleObj name="Document" r:id="rId4" imgW="7434851" imgH="2803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467600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6C4B9B9-A316-4C1C-B257-3F0BB7DF275F}" type="slidenum">
              <a:rPr lang="en-US" altLang="en-US" sz="900">
                <a:latin typeface="Arial Narrow" pitchFamily="34" charset="0"/>
              </a:rPr>
              <a:pPr algn="r"/>
              <a:t>36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05478"/>
          <a:ext cx="7301323" cy="4380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2" name="Document" r:id="rId4" imgW="7301323" imgH="4382362" progId="Word.Document.8">
                  <p:embed/>
                </p:oleObj>
              </mc:Choice>
              <mc:Fallback>
                <p:oleObj name="Document" r:id="rId4" imgW="7301323" imgH="43823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5478"/>
                        <a:ext cx="7301323" cy="4380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368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3" name="Document" r:id="rId6" imgW="5956042" imgH="368189" progId="Word.Document.12">
                  <p:embed/>
                </p:oleObj>
              </mc:Choice>
              <mc:Fallback>
                <p:oleObj name="Document" r:id="rId6" imgW="5956042" imgH="3681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368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8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06DBCBD-AA01-4C57-94DF-8702F54D764D}" type="slidenum">
              <a:rPr lang="en-US" altLang="en-US" sz="900">
                <a:latin typeface="Arial Narrow" pitchFamily="34" charset="0"/>
              </a:rPr>
              <a:pPr algn="r"/>
              <a:t>37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066800"/>
          <a:ext cx="7301323" cy="282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6" name="Document" r:id="rId4" imgW="7301323" imgH="2827598" progId="Word.Document.8">
                  <p:embed/>
                </p:oleObj>
              </mc:Choice>
              <mc:Fallback>
                <p:oleObj name="Document" r:id="rId4" imgW="7301323" imgH="2827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2827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7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EF46163-06E3-4A93-8494-0DF65775CFFB}" type="slidenum">
              <a:rPr lang="en-US" altLang="en-US" sz="900">
                <a:latin typeface="Arial Narrow" pitchFamily="34" charset="0"/>
              </a:rPr>
              <a:pPr algn="r"/>
              <a:t>38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>
            <p:extLst/>
          </p:nvPr>
        </p:nvGraphicFramePr>
        <p:xfrm>
          <a:off x="914400" y="1095496"/>
          <a:ext cx="3114225" cy="187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0" name="Document" r:id="rId4" imgW="3114225" imgH="1876304" progId="Word.Document.8">
                  <p:embed/>
                </p:oleObj>
              </mc:Choice>
              <mc:Fallback>
                <p:oleObj name="Document" r:id="rId4" imgW="3114225" imgH="18763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5496"/>
                        <a:ext cx="3114225" cy="1876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35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1" name="Document" r:id="rId6" imgW="5956042" imgH="350554" progId="Word.Document.12">
                  <p:embed/>
                </p:oleObj>
              </mc:Choice>
              <mc:Fallback>
                <p:oleObj name="Document" r:id="rId6" imgW="5956042" imgH="350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350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2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7D0A3A9-094A-4E8A-852D-6D11FD2C3D7D}" type="slidenum">
              <a:rPr lang="en-US" altLang="en-US" sz="900">
                <a:latin typeface="Arial Narrow" pitchFamily="34" charset="0"/>
              </a:rPr>
              <a:pPr algn="r"/>
              <a:t>39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14425"/>
          <a:ext cx="7288213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34" name="Document" r:id="rId4" imgW="7301323" imgH="4850088" progId="Word.Document.8">
                  <p:embed/>
                </p:oleObj>
              </mc:Choice>
              <mc:Fallback>
                <p:oleObj name="Document" r:id="rId4" imgW="7301323" imgH="48500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4425"/>
                        <a:ext cx="7288213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1453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35" name="Document" r:id="rId6" imgW="7161320" imgH="773810" progId="Word.Document.12">
                  <p:embed/>
                </p:oleObj>
              </mc:Choice>
              <mc:Fallback>
                <p:oleObj name="Document" r:id="rId6" imgW="7161320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4533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9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Doing the Translation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Create a new file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Save the file as </a:t>
            </a:r>
            <a:r>
              <a:rPr lang="en-US" altLang="en-US" sz="2000" dirty="0" err="1" smtClean="0"/>
              <a:t>calendar.php</a:t>
            </a:r>
            <a:r>
              <a:rPr lang="en-US" altLang="en-US" sz="2000" dirty="0" smtClean="0"/>
              <a:t>.  Where does it have to be saved if your web server is Apache?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Add the </a:t>
            </a:r>
            <a:r>
              <a:rPr lang="en-US" altLang="en-US" sz="2000" dirty="0" err="1" smtClean="0"/>
              <a:t>php</a:t>
            </a:r>
            <a:r>
              <a:rPr lang="en-US" altLang="en-US" sz="2000" dirty="0" smtClean="0"/>
              <a:t> script </a:t>
            </a:r>
            <a:r>
              <a:rPr lang="en-US" altLang="en-US" sz="2000" dirty="0" smtClean="0"/>
              <a:t>delimiters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369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AB5AD7D-F863-4F4F-960B-EFE2A007E788}" type="slidenum">
              <a:rPr lang="en-US" altLang="en-US" sz="900">
                <a:latin typeface="Arial Narrow" pitchFamily="34" charset="0"/>
              </a:rPr>
              <a:pPr algn="r"/>
              <a:t>40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288213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8" name="Document" r:id="rId4" imgW="7301323" imgH="5226717" progId="Word.Document.8">
                  <p:embed/>
                </p:oleObj>
              </mc:Choice>
              <mc:Fallback>
                <p:oleObj name="Document" r:id="rId4" imgW="7301323" imgH="52267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52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2707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9" name="Document" r:id="rId6" imgW="7292995" imgH="773810" progId="Word.Document.12">
                  <p:embed/>
                </p:oleObj>
              </mc:Choice>
              <mc:Fallback>
                <p:oleObj name="Document" r:id="rId6" imgW="7292995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707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7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5503B64-DE20-4D5B-B8FE-0B3AFEA957AA}" type="slidenum">
              <a:rPr lang="en-US" altLang="en-US" sz="900">
                <a:latin typeface="Arial Narrow" pitchFamily="34" charset="0"/>
              </a:rPr>
              <a:pPr algn="r"/>
              <a:t>41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19188"/>
          <a:ext cx="727075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82" name="Document" r:id="rId4" imgW="7352536" imgH="5152183" progId="Word.Document.8">
                  <p:embed/>
                </p:oleObj>
              </mc:Choice>
              <mc:Fallback>
                <p:oleObj name="Document" r:id="rId4" imgW="7352536" imgH="51521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9188"/>
                        <a:ext cx="727075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6915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83" name="Document" r:id="rId6" imgW="6930438" imgH="773810" progId="Word.Document.12">
                  <p:embed/>
                </p:oleObj>
              </mc:Choice>
              <mc:Fallback>
                <p:oleObj name="Document" r:id="rId6" imgW="6930438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151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C438F88-8AC4-47F4-BB65-0F7A90E8C80E}" type="slidenum">
              <a:rPr lang="en-US" altLang="en-US" sz="900">
                <a:latin typeface="Arial Narrow" pitchFamily="34" charset="0"/>
              </a:rPr>
              <a:pPr algn="r"/>
              <a:t>42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4588"/>
          <a:ext cx="7413625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6" name="Document" r:id="rId4" imgW="7434851" imgH="2046975" progId="Word.Document.8">
                  <p:embed/>
                </p:oleObj>
              </mc:Choice>
              <mc:Fallback>
                <p:oleObj name="Document" r:id="rId4" imgW="7434851" imgH="20469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413625" cy="203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67722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7" name="Document" r:id="rId6" imgW="6787579" imgH="693909" progId="Word.Document.12">
                  <p:embed/>
                </p:oleObj>
              </mc:Choice>
              <mc:Fallback>
                <p:oleObj name="Document" r:id="rId6" imgW="6787579" imgH="6939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772275" cy="69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702F4C7-6219-4D35-BA30-69886A1FC1B5}" type="slidenum">
              <a:rPr lang="en-US" altLang="en-US" sz="900">
                <a:latin typeface="Arial Narrow" pitchFamily="34" charset="0"/>
              </a:rPr>
              <a:pPr algn="r"/>
              <a:t>43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11250"/>
          <a:ext cx="732155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0" name="Document" r:id="rId4" imgW="7301323" imgH="3086845" progId="Word.Document.8">
                  <p:embed/>
                </p:oleObj>
              </mc:Choice>
              <mc:Fallback>
                <p:oleObj name="Document" r:id="rId4" imgW="7301323" imgH="30868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1250"/>
                        <a:ext cx="7321550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35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1" name="Document" r:id="rId6" imgW="5956042" imgH="350554" progId="Word.Document.12">
                  <p:embed/>
                </p:oleObj>
              </mc:Choice>
              <mc:Fallback>
                <p:oleObj name="Document" r:id="rId6" imgW="5956042" imgH="350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350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1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5E57977-38CD-4425-9CA5-73E789053646}" type="slidenum">
              <a:rPr lang="en-US" altLang="en-US" sz="900">
                <a:latin typeface="Arial Narrow" pitchFamily="34" charset="0"/>
              </a:rPr>
              <a:pPr algn="r"/>
              <a:t>44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288213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4" name="Document" r:id="rId4" imgW="7301323" imgH="3719121" progId="Word.Document.8">
                  <p:embed/>
                </p:oleObj>
              </mc:Choice>
              <mc:Fallback>
                <p:oleObj name="Document" r:id="rId4" imgW="7301323" imgH="37191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207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5" name="Document" r:id="rId6" imgW="7223731" imgH="773090" progId="Word.Document.12">
                  <p:embed/>
                </p:oleObj>
              </mc:Choice>
              <mc:Fallback>
                <p:oleObj name="Document" r:id="rId6" imgW="7223731" imgH="7730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072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0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3267973-5FFF-4A91-8051-E16D91CA4362}" type="slidenum">
              <a:rPr lang="en-US" altLang="en-US" sz="900">
                <a:latin typeface="Arial Narrow" pitchFamily="34" charset="0"/>
              </a:rPr>
              <a:pPr algn="r"/>
              <a:t>45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extLst/>
          </p:nvPr>
        </p:nvGraphicFramePr>
        <p:xfrm>
          <a:off x="914400" y="1120952"/>
          <a:ext cx="7301323" cy="3755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8" name="Document" r:id="rId4" imgW="7301323" imgH="3755848" progId="Word.Document.8">
                  <p:embed/>
                </p:oleObj>
              </mc:Choice>
              <mc:Fallback>
                <p:oleObj name="Document" r:id="rId4" imgW="7301323" imgH="37558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0952"/>
                        <a:ext cx="7301323" cy="3755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69770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9" name="Document" r:id="rId6" imgW="6992487" imgH="773810" progId="Word.Document.12">
                  <p:embed/>
                </p:oleObj>
              </mc:Choice>
              <mc:Fallback>
                <p:oleObj name="Document" r:id="rId6" imgW="6992487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7706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4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B755505-9B2D-4088-BEF6-C8778ACC32E1}" type="slidenum">
              <a:rPr lang="en-US" altLang="en-US" sz="900">
                <a:latin typeface="Arial Narrow" pitchFamily="34" charset="0"/>
              </a:rPr>
              <a:pPr algn="r"/>
              <a:t>46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4588"/>
          <a:ext cx="7288213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2" name="Document" r:id="rId4" imgW="7301323" imgH="5036242" progId="Word.Document.8">
                  <p:embed/>
                </p:oleObj>
              </mc:Choice>
              <mc:Fallback>
                <p:oleObj name="Document" r:id="rId4" imgW="7301323" imgH="50362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501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1643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3" name="Document" r:id="rId6" imgW="7183687" imgH="773810" progId="Word.Document.12">
                  <p:embed/>
                </p:oleObj>
              </mc:Choice>
              <mc:Fallback>
                <p:oleObj name="Document" r:id="rId6" imgW="7183687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643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8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3C95FA9-4776-4B0D-A3F9-8AE9A412A89B}" type="slidenum">
              <a:rPr lang="en-US" altLang="en-US" sz="900">
                <a:latin typeface="Arial Narrow" pitchFamily="34" charset="0"/>
              </a:rPr>
              <a:pPr algn="r"/>
              <a:t>47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27125"/>
          <a:ext cx="728821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6" name="Document" r:id="rId4" imgW="7301323" imgH="3678074" progId="Word.Document.8">
                  <p:embed/>
                </p:oleObj>
              </mc:Choice>
              <mc:Fallback>
                <p:oleObj name="Document" r:id="rId4" imgW="7301323" imgH="36780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7125"/>
                        <a:ext cx="7288213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11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45F383D-6E1F-4F2F-8B4D-6FB16E8C4E5F}" type="slidenum">
              <a:rPr lang="en-US" altLang="en-US" sz="900">
                <a:latin typeface="Arial Narrow" pitchFamily="34" charset="0"/>
              </a:rPr>
              <a:pPr algn="r"/>
              <a:t>48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32155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50" name="Document" r:id="rId4" imgW="7301323" imgH="2743702" progId="Word.Document.8">
                  <p:embed/>
                </p:oleObj>
              </mc:Choice>
              <mc:Fallback>
                <p:oleObj name="Document" r:id="rId4" imgW="7301323" imgH="27437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51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6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83868DD-A33A-4347-A051-EC1112EE0AA3}" type="slidenum">
              <a:rPr lang="en-US" altLang="en-US" sz="900">
                <a:latin typeface="Arial Narrow" pitchFamily="34" charset="0"/>
              </a:rPr>
              <a:pPr algn="r"/>
              <a:t>49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1412"/>
          <a:ext cx="7467600" cy="449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4" name="Document" r:id="rId4" imgW="7434851" imgH="4499744" progId="Word.Document.8">
                  <p:embed/>
                </p:oleObj>
              </mc:Choice>
              <mc:Fallback>
                <p:oleObj name="Document" r:id="rId4" imgW="7434851" imgH="44997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1412"/>
                        <a:ext cx="7467600" cy="449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79" name="Picture 3" descr="11-06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63119"/>
            <a:ext cx="36322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5" name="Document" r:id="rId7" imgW="5956042" imgH="426495" progId="Word.Document.12">
                  <p:embed/>
                </p:oleObj>
              </mc:Choice>
              <mc:Fallback>
                <p:oleObj name="Document" r:id="rId7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0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Doing the Translation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Which </a:t>
            </a:r>
            <a:r>
              <a:rPr lang="en-US" altLang="en-US" sz="2400" dirty="0" smtClean="0"/>
              <a:t>function should we start with?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Find one that doesn't call any other functions.  </a:t>
            </a:r>
            <a:r>
              <a:rPr lang="en-US" altLang="en-US" sz="2000" dirty="0" err="1" smtClean="0"/>
              <a:t>WriteDayNames</a:t>
            </a:r>
            <a:r>
              <a:rPr lang="en-US" altLang="en-US" sz="2000" dirty="0" smtClean="0"/>
              <a:t> would work.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How do you (in </a:t>
            </a:r>
            <a:r>
              <a:rPr lang="en-US" altLang="en-US" sz="2400" dirty="0" err="1" smtClean="0"/>
              <a:t>php</a:t>
            </a:r>
            <a:r>
              <a:rPr lang="en-US" altLang="en-US" sz="2400" dirty="0" smtClean="0"/>
              <a:t>)?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>
                <a:hlinkClick r:id="rId2" action="ppaction://hlinksldjump"/>
              </a:rPr>
              <a:t>Write a function definition</a:t>
            </a:r>
            <a:endParaRPr lang="en-US" altLang="en-US" sz="1800" dirty="0" smtClean="0"/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Define a parameter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Declare a variable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>
                <a:hlinkClick r:id="rId3" action="ppaction://hlinksldjump"/>
              </a:rPr>
              <a:t>Declare and initialize and array</a:t>
            </a:r>
            <a:endParaRPr lang="en-US" altLang="en-US" sz="1800" dirty="0" smtClean="0"/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Display information on the page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Create a for loop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Concatenate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Call the function to test.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How will you test it?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Does it run?  Did anyone get an error message?  What does the error message mean?</a:t>
            </a:r>
          </a:p>
          <a:p>
            <a:pPr lvl="1">
              <a:lnSpc>
                <a:spcPct val="80000"/>
              </a:lnSpc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009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91A6E35-8DF9-40DE-8B19-BFEA695F6302}" type="slidenum">
              <a:rPr lang="en-US" altLang="en-US" sz="900">
                <a:latin typeface="Arial Narrow" pitchFamily="34" charset="0"/>
              </a:rPr>
              <a:pPr algn="r"/>
              <a:t>50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4588"/>
          <a:ext cx="7413625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8" name="Document" r:id="rId4" imgW="7434851" imgH="2711657" progId="Word.Document.8">
                  <p:embed/>
                </p:oleObj>
              </mc:Choice>
              <mc:Fallback>
                <p:oleObj name="Document" r:id="rId4" imgW="7434851" imgH="27116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413625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3" name="Picture 3" descr="11-06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90900"/>
            <a:ext cx="37973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4295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9" name="Document" r:id="rId7" imgW="7446316" imgH="773810" progId="Word.Document.12">
                  <p:embed/>
                </p:oleObj>
              </mc:Choice>
              <mc:Fallback>
                <p:oleObj name="Document" r:id="rId7" imgW="7446316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4295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0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6A22DF2-6D6B-4F25-8873-2EDB17D33365}" type="slidenum">
              <a:rPr lang="en-US" altLang="en-US" sz="900">
                <a:latin typeface="Arial Narrow" pitchFamily="34" charset="0"/>
              </a:rPr>
              <a:pPr algn="r"/>
              <a:t>51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454150"/>
          <a:ext cx="7321550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22" name="Document" r:id="rId4" imgW="7301323" imgH="2513620" progId="Word.Document.8">
                  <p:embed/>
                </p:oleObj>
              </mc:Choice>
              <mc:Fallback>
                <p:oleObj name="Document" r:id="rId4" imgW="7301323" imgH="25136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54150"/>
                        <a:ext cx="7321550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23" name="Document" r:id="rId6" imgW="5956042" imgH="777049" progId="Word.Document.12">
                  <p:embed/>
                </p:oleObj>
              </mc:Choice>
              <mc:Fallback>
                <p:oleObj name="Document" r:id="rId6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1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6A22DF2-6D6B-4F25-8873-2EDB17D33365}" type="slidenum">
              <a:rPr lang="en-US" altLang="en-US" sz="900">
                <a:latin typeface="Arial Narrow" pitchFamily="34" charset="0"/>
              </a:rPr>
              <a:pPr algn="r"/>
              <a:t>52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3106738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6" name="Document" r:id="rId4" imgW="3114225" imgH="2513620" progId="Word.Document.8">
                  <p:embed/>
                </p:oleObj>
              </mc:Choice>
              <mc:Fallback>
                <p:oleObj name="Document" r:id="rId4" imgW="3114225" imgH="25136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3106738" cy="250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0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975EBDB-D617-4DAF-BBE3-DF8A0262DD2A}" type="slidenum">
              <a:rPr lang="en-US" altLang="en-US" sz="900">
                <a:latin typeface="Arial Narrow" pitchFamily="34" charset="0"/>
              </a:rPr>
              <a:pPr algn="r"/>
              <a:t>53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01725"/>
          <a:ext cx="7288213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70" name="Document" r:id="rId4" imgW="7301323" imgH="4017976" progId="Word.Document.8">
                  <p:embed/>
                </p:oleObj>
              </mc:Choice>
              <mc:Fallback>
                <p:oleObj name="Document" r:id="rId4" imgW="7301323" imgH="40179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1725"/>
                        <a:ext cx="7288213" cy="400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3326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71" name="Document" r:id="rId6" imgW="7348191" imgH="773810" progId="Word.Document.12">
                  <p:embed/>
                </p:oleObj>
              </mc:Choice>
              <mc:Fallback>
                <p:oleObj name="Document" r:id="rId6" imgW="7348191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3266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9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FB3F1EA-41AA-44E3-90B3-8A5915412FAF}" type="slidenum">
              <a:rPr lang="en-US" altLang="en-US" sz="900">
                <a:latin typeface="Arial Narrow" pitchFamily="34" charset="0"/>
              </a:rPr>
              <a:pPr algn="r"/>
              <a:t>54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9350"/>
          <a:ext cx="732155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4" name="Document" r:id="rId4" imgW="7301323" imgH="2743702" progId="Word.Document.8">
                  <p:embed/>
                </p:oleObj>
              </mc:Choice>
              <mc:Fallback>
                <p:oleObj name="Document" r:id="rId4" imgW="7301323" imgH="27437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9350"/>
                        <a:ext cx="732155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8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AE98E53-5D05-4881-9C8E-ABCE1C900CCE}" type="slidenum">
              <a:rPr lang="en-US" altLang="en-US" sz="900">
                <a:latin typeface="Arial Narrow" pitchFamily="34" charset="0"/>
              </a:rPr>
              <a:pPr algn="r"/>
              <a:t>55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4588"/>
          <a:ext cx="7288213" cy="476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8" name="Document" r:id="rId4" imgW="7301323" imgH="4789237" progId="Word.Document.8">
                  <p:embed/>
                </p:oleObj>
              </mc:Choice>
              <mc:Fallback>
                <p:oleObj name="Document" r:id="rId4" imgW="7301323" imgH="47892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476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2517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9" name="Document" r:id="rId6" imgW="7268103" imgH="773810" progId="Word.Document.12">
                  <p:embed/>
                </p:oleObj>
              </mc:Choice>
              <mc:Fallback>
                <p:oleObj name="Document" r:id="rId6" imgW="7268103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517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4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9D5022B-090E-46BE-90CF-F0FD982E747C}" type="slidenum">
              <a:rPr lang="en-US" altLang="en-US" sz="900">
                <a:latin typeface="Arial Narrow" pitchFamily="34" charset="0"/>
              </a:rPr>
              <a:pPr algn="r"/>
              <a:t>56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>
            <p:extLst/>
          </p:nvPr>
        </p:nvGraphicFramePr>
        <p:xfrm>
          <a:off x="914400" y="1066800"/>
          <a:ext cx="508635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2" name="Document" r:id="rId4" imgW="5108507" imgH="1934274" progId="Word.Document.8">
                  <p:embed/>
                </p:oleObj>
              </mc:Choice>
              <mc:Fallback>
                <p:oleObj name="Document" r:id="rId4" imgW="5108507" imgH="19342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5086350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8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899638F-A984-453B-B836-0928434667BC}" type="slidenum">
              <a:rPr lang="en-US" altLang="en-US" sz="900">
                <a:latin typeface="Arial Narrow" pitchFamily="34" charset="0"/>
              </a:rPr>
              <a:pPr algn="r"/>
              <a:t>57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30300"/>
          <a:ext cx="72882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6" name="Document" r:id="rId4" imgW="7301323" imgH="1006024" progId="Word.Document.8">
                  <p:embed/>
                </p:oleObj>
              </mc:Choice>
              <mc:Fallback>
                <p:oleObj name="Document" r:id="rId4" imgW="7301323" imgH="10060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0300"/>
                        <a:ext cx="72882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4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CAF5C5A-CDA2-4751-B837-139A4E1B98BD}" type="slidenum">
              <a:rPr lang="en-US" altLang="en-US" sz="900">
                <a:latin typeface="Arial Narrow" pitchFamily="34" charset="0"/>
              </a:rPr>
              <a:pPr algn="r"/>
              <a:t>58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15124"/>
          <a:ext cx="7301323" cy="216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0" name="Document" r:id="rId4" imgW="7301323" imgH="2162916" progId="Word.Document.8">
                  <p:embed/>
                </p:oleObj>
              </mc:Choice>
              <mc:Fallback>
                <p:oleObj name="Document" r:id="rId4" imgW="7301323" imgH="21629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5124"/>
                        <a:ext cx="7301323" cy="2161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1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1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463402A-1C73-45A2-838D-0646B554DD67}" type="slidenum">
              <a:rPr lang="en-US" altLang="en-US" sz="900">
                <a:latin typeface="Arial Narrow" pitchFamily="34" charset="0"/>
              </a:rPr>
              <a:pPr algn="r"/>
              <a:t>59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447800"/>
          <a:ext cx="7321550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4" name="Document" r:id="rId4" imgW="7301323" imgH="2283538" progId="Word.Document.8">
                  <p:embed/>
                </p:oleObj>
              </mc:Choice>
              <mc:Fallback>
                <p:oleObj name="Document" r:id="rId4" imgW="7301323" imgH="22835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321550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010525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5" name="Document" r:id="rId6" imgW="7010525" imgH="777049" progId="Word.Document.12">
                  <p:embed/>
                </p:oleObj>
              </mc:Choice>
              <mc:Fallback>
                <p:oleObj name="Document" r:id="rId6" imgW="7010525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10525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Doing the Translation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Which one is next?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writeCalTitle</a:t>
            </a:r>
            <a:r>
              <a:rPr lang="en-US" altLang="en-US" dirty="0" smtClean="0"/>
              <a:t> doesn't call any others and the only new thing it has is the date stuff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How do you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>
                <a:hlinkClick r:id="rId2" action="ppaction://hlinksldjump"/>
              </a:rPr>
              <a:t>Find the month and year from a date?</a:t>
            </a:r>
            <a:endParaRPr lang="en-US" altLang="en-US" dirty="0" smtClean="0"/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Create a date?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How will you test it?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Could anyone write it without the array … just using the date function parameters?</a:t>
            </a:r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743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2355708-A08A-40B2-BBDA-6904CC94CD1C}" type="slidenum">
              <a:rPr lang="en-US" altLang="en-US" sz="900">
                <a:latin typeface="Arial Narrow" pitchFamily="34" charset="0"/>
              </a:rPr>
              <a:pPr algn="r"/>
              <a:t>60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20775"/>
          <a:ext cx="7321550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8" name="Document" r:id="rId4" imgW="7301323" imgH="5065047" progId="Word.Document.8">
                  <p:embed/>
                </p:oleObj>
              </mc:Choice>
              <mc:Fallback>
                <p:oleObj name="Document" r:id="rId4" imgW="7301323" imgH="50650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0775"/>
                        <a:ext cx="7321550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7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28402CF-8077-401D-AC03-19D7DA4B9683}" type="slidenum">
              <a:rPr lang="en-US" altLang="en-US" sz="900">
                <a:latin typeface="Arial Narrow" pitchFamily="34" charset="0"/>
              </a:rPr>
              <a:pPr algn="r"/>
              <a:t>61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288213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62" name="Document" r:id="rId4" imgW="7301323" imgH="4481381" progId="Word.Document.8">
                  <p:embed/>
                </p:oleObj>
              </mc:Choice>
              <mc:Fallback>
                <p:oleObj name="Document" r:id="rId4" imgW="7301323" imgH="4481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6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7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8012718-1534-489A-A1F0-F09902AFCE7E}" type="slidenum">
              <a:rPr lang="en-US" altLang="en-US" sz="900">
                <a:latin typeface="Arial Narrow" pitchFamily="34" charset="0"/>
              </a:rPr>
              <a:pPr algn="r"/>
              <a:t>62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01725"/>
          <a:ext cx="7288213" cy="491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86" name="Document" r:id="rId4" imgW="7301323" imgH="4933983" progId="Word.Document.8">
                  <p:embed/>
                </p:oleObj>
              </mc:Choice>
              <mc:Fallback>
                <p:oleObj name="Document" r:id="rId4" imgW="7301323" imgH="4933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1725"/>
                        <a:ext cx="7288213" cy="491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8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2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C5E6EF4-A4BF-4A3C-866D-78248849A588}" type="slidenum">
              <a:rPr lang="en-US" altLang="en-US" sz="900">
                <a:latin typeface="Arial Narrow" pitchFamily="34" charset="0"/>
              </a:rPr>
              <a:pPr algn="r"/>
              <a:t>63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914400" y="685800"/>
          <a:ext cx="7467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10" name="Document" r:id="rId4" imgW="7443515" imgH="786082" progId="Word.Document.8">
                  <p:embed/>
                </p:oleObj>
              </mc:Choice>
              <mc:Fallback>
                <p:oleObj name="Document" r:id="rId4" imgW="7443515" imgH="7860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>
            <p:extLst/>
          </p:nvPr>
        </p:nvGraphicFramePr>
        <p:xfrm>
          <a:off x="914400" y="1219200"/>
          <a:ext cx="7467600" cy="101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11" name="Visio" r:id="rId6" imgW="4344614" imgH="589539" progId="Visio.Drawing.11">
                  <p:embed/>
                </p:oleObj>
              </mc:Choice>
              <mc:Fallback>
                <p:oleObj name="Visio" r:id="rId6" imgW="4344614" imgH="5895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467600" cy="10159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4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04B8BE5-2376-42FA-A13B-3800BBBD8C6A}" type="slidenum">
              <a:rPr lang="en-US" altLang="en-US" sz="900">
                <a:latin typeface="Arial Narrow" pitchFamily="34" charset="0"/>
              </a:rPr>
              <a:pPr algn="r"/>
              <a:t>64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467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4" name="Document" r:id="rId4" imgW="7443515" imgH="665590" progId="Word.Document.8">
                  <p:embed/>
                </p:oleObj>
              </mc:Choice>
              <mc:Fallback>
                <p:oleObj name="Document" r:id="rId4" imgW="7443515" imgH="6655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>
            <p:extLst/>
          </p:nvPr>
        </p:nvGraphicFramePr>
        <p:xfrm>
          <a:off x="914400" y="1219200"/>
          <a:ext cx="726985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5" name="Visio" r:id="rId6" imgW="4710374" imgH="2326814" progId="Visio.Drawing.11">
                  <p:embed/>
                </p:oleObj>
              </mc:Choice>
              <mc:Fallback>
                <p:oleObj name="Visio" r:id="rId6" imgW="4710374" imgH="23268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269853" cy="3581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7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21E1008-E80A-4C73-942B-5614B87D6FA5}" type="slidenum">
              <a:rPr lang="en-US" altLang="en-US" sz="900">
                <a:latin typeface="Arial Narrow" pitchFamily="34" charset="0"/>
              </a:rPr>
              <a:pPr algn="r"/>
              <a:t>65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00138"/>
          <a:ext cx="7288213" cy="423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8" name="Document" r:id="rId4" imgW="7301323" imgH="4248058" progId="Word.Document.8">
                  <p:embed/>
                </p:oleObj>
              </mc:Choice>
              <mc:Fallback>
                <p:oleObj name="Document" r:id="rId4" imgW="7301323" imgH="42480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0138"/>
                        <a:ext cx="7288213" cy="423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3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21E1008-E80A-4C73-942B-5614B87D6FA5}" type="slidenum">
              <a:rPr lang="en-US" altLang="en-US" sz="900">
                <a:latin typeface="Arial Narrow" pitchFamily="34" charset="0"/>
              </a:rPr>
              <a:pPr algn="r"/>
              <a:t>66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4588"/>
          <a:ext cx="7288213" cy="42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2" name="Document" r:id="rId4" imgW="7301323" imgH="4248058" progId="Word.Document.8">
                  <p:embed/>
                </p:oleObj>
              </mc:Choice>
              <mc:Fallback>
                <p:oleObj name="Document" r:id="rId4" imgW="7301323" imgH="42480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423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6654E40-9866-44B8-B12E-E7AE3A83A721}" type="slidenum">
              <a:rPr lang="en-US" altLang="en-US" sz="900">
                <a:latin typeface="Arial Narrow" pitchFamily="34" charset="0"/>
              </a:rPr>
              <a:pPr algn="r"/>
              <a:t>67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095375"/>
          <a:ext cx="7288213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6" name="Document" r:id="rId4" imgW="7301323" imgH="4712903" progId="Word.Document.8">
                  <p:embed/>
                </p:oleObj>
              </mc:Choice>
              <mc:Fallback>
                <p:oleObj name="Document" r:id="rId4" imgW="7301323" imgH="47129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5375"/>
                        <a:ext cx="7288213" cy="469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6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93D9B1B-F49F-4C39-AC97-C0B6BC8E8445}" type="slidenum">
              <a:rPr lang="en-US" altLang="en-US" sz="900">
                <a:latin typeface="Arial Narrow" pitchFamily="34" charset="0"/>
              </a:rPr>
              <a:pPr algn="r"/>
              <a:t>68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30300"/>
          <a:ext cx="73215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30" name="Document" r:id="rId4" imgW="7301323" imgH="1004584" progId="Word.Document.8">
                  <p:embed/>
                </p:oleObj>
              </mc:Choice>
              <mc:Fallback>
                <p:oleObj name="Document" r:id="rId4" imgW="7301323" imgH="10045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0300"/>
                        <a:ext cx="73215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69945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31" name="Document" r:id="rId6" imgW="7010525" imgH="773090" progId="Word.Document.12">
                  <p:embed/>
                </p:oleObj>
              </mc:Choice>
              <mc:Fallback>
                <p:oleObj name="Document" r:id="rId6" imgW="7010525" imgH="7730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945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56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20A4188-B57F-449B-B4EA-AC9C8E934EC6}" type="slidenum">
              <a:rPr lang="en-US" altLang="en-US" sz="900">
                <a:latin typeface="Arial Narrow" pitchFamily="34" charset="0"/>
              </a:rPr>
              <a:pPr algn="r"/>
              <a:t>69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/>
          </p:nvPr>
        </p:nvGraphicFramePr>
        <p:xfrm>
          <a:off x="914400" y="1600200"/>
          <a:ext cx="7301323" cy="2386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6" name="Document" r:id="rId4" imgW="7301323" imgH="2386877" progId="Word.Document.8">
                  <p:embed/>
                </p:oleObj>
              </mc:Choice>
              <mc:Fallback>
                <p:oleObj name="Document" r:id="rId4" imgW="7301323" imgH="23868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301323" cy="2386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0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Doing the Translation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 smtClean="0"/>
              <a:t>daysInMonth</a:t>
            </a:r>
            <a:r>
              <a:rPr lang="en-US" altLang="en-US" dirty="0" smtClean="0"/>
              <a:t>?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How do you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Create an if statement ?  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Use relational and logical operators?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Don't forget all of those variables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How will you test it?  This one returns a value?  How will you display the return value on the screen?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Can anyone write it using just the date function?</a:t>
            </a:r>
          </a:p>
          <a:p>
            <a:pPr lvl="1">
              <a:lnSpc>
                <a:spcPct val="80000"/>
              </a:lnSpc>
            </a:pPr>
            <a:endParaRPr lang="en-US" altLang="en-US" sz="1800" dirty="0" smtClean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3914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C54C9B0-5C98-463A-91CD-536FBE498EF7}" type="slidenum">
              <a:rPr lang="en-US" altLang="en-US" sz="900">
                <a:latin typeface="Arial Narrow" pitchFamily="34" charset="0"/>
              </a:rPr>
              <a:pPr algn="r"/>
              <a:t>70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096962"/>
          <a:ext cx="73215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4" name="Document" r:id="rId4" imgW="7301323" imgH="655320" progId="Word.Document.8">
                  <p:embed/>
                </p:oleObj>
              </mc:Choice>
              <mc:Fallback>
                <p:oleObj name="Document" r:id="rId4" imgW="7301323" imgH="655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6962"/>
                        <a:ext cx="73215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7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1C6F9BA-B83E-4C39-8221-0821D9686F3F}" type="slidenum">
              <a:rPr lang="en-US" altLang="en-US" sz="900">
                <a:latin typeface="Arial Narrow" pitchFamily="34" charset="0"/>
              </a:rPr>
              <a:pPr algn="r"/>
              <a:t>71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22362"/>
          <a:ext cx="7404100" cy="535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8" name="Document" r:id="rId4" imgW="7409490" imgH="5373264" progId="Word.Document.8">
                  <p:embed/>
                </p:oleObj>
              </mc:Choice>
              <mc:Fallback>
                <p:oleObj name="Document" r:id="rId4" imgW="7409490" imgH="53732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2362"/>
                        <a:ext cx="7404100" cy="535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1104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9" name="Document" r:id="rId6" imgW="7125606" imgH="773810" progId="Word.Document.12">
                  <p:embed/>
                </p:oleObj>
              </mc:Choice>
              <mc:Fallback>
                <p:oleObj name="Document" r:id="rId6" imgW="7125606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1041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1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B6064BE-DB29-4D6A-A87E-070ACDB1C930}" type="slidenum">
              <a:rPr lang="en-US" altLang="en-US" sz="900">
                <a:latin typeface="Arial Narrow" pitchFamily="34" charset="0"/>
              </a:rPr>
              <a:pPr algn="r"/>
              <a:t>72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413625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22" name="Document" r:id="rId4" imgW="7409490" imgH="3864228" progId="Word.Document.8">
                  <p:embed/>
                </p:oleObj>
              </mc:Choice>
              <mc:Fallback>
                <p:oleObj name="Document" r:id="rId4" imgW="7409490" imgH="3864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413625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1199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23" name="Document" r:id="rId6" imgW="7134624" imgH="773810" progId="Word.Document.12">
                  <p:embed/>
                </p:oleObj>
              </mc:Choice>
              <mc:Fallback>
                <p:oleObj name="Document" r:id="rId6" imgW="7134624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1993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7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9A4A97E-04EA-4245-82CC-19BF95F30C63}" type="slidenum">
              <a:rPr lang="en-US" altLang="en-US" sz="900">
                <a:latin typeface="Arial Narrow" pitchFamily="34" charset="0"/>
              </a:rPr>
              <a:pPr algn="r"/>
              <a:t>73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4588"/>
          <a:ext cx="7288213" cy="316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6" name="Document" r:id="rId4" imgW="7301323" imgH="3176502" progId="Word.Document.8">
                  <p:embed/>
                </p:oleObj>
              </mc:Choice>
              <mc:Fallback>
                <p:oleObj name="Document" r:id="rId4" imgW="7301323" imgH="31765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316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4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9A4A97E-04EA-4245-82CC-19BF95F30C63}" type="slidenum">
              <a:rPr lang="en-US" altLang="en-US" sz="900">
                <a:latin typeface="Arial Narrow" pitchFamily="34" charset="0"/>
              </a:rPr>
              <a:pPr algn="r"/>
              <a:t>74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066800"/>
          <a:ext cx="7301323" cy="287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0" name="Document" r:id="rId4" imgW="7301323" imgH="2874766" progId="Word.Document.8">
                  <p:embed/>
                </p:oleObj>
              </mc:Choice>
              <mc:Fallback>
                <p:oleObj name="Document" r:id="rId4" imgW="7301323" imgH="28747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2874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1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9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DD73C17-17EE-4C65-A38A-029B4F655C2C}" type="slidenum">
              <a:rPr lang="en-US" altLang="en-US" sz="900">
                <a:latin typeface="Arial Narrow" pitchFamily="34" charset="0"/>
              </a:rPr>
              <a:pPr algn="r"/>
              <a:t>75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7893" name="Object 5">
            <a:hlinkClick r:id="rId4"/>
          </p:cNvPr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3215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8" name="Document" r:id="rId5" imgW="7301323" imgH="655320" progId="Word.Document.8">
                  <p:embed/>
                </p:oleObj>
              </mc:Choice>
              <mc:Fallback>
                <p:oleObj name="Document" r:id="rId5" imgW="7301323" imgH="655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>
            <p:extLst/>
          </p:nvPr>
        </p:nvGraphicFramePr>
        <p:xfrm>
          <a:off x="914400" y="1447800"/>
          <a:ext cx="7288213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9" name="Document" r:id="rId7" imgW="7301323" imgH="3621543" progId="Word.Document.8">
                  <p:embed/>
                </p:oleObj>
              </mc:Choice>
              <mc:Fallback>
                <p:oleObj name="Document" r:id="rId7" imgW="7301323" imgH="36215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288213" cy="360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76275"/>
          <a:ext cx="72786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0" name="Document" r:id="rId9" imgW="7294799" imgH="773090" progId="Word.Document.12">
                  <p:embed/>
                </p:oleObj>
              </mc:Choice>
              <mc:Fallback>
                <p:oleObj name="Document" r:id="rId9" imgW="7294799" imgH="7730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76275"/>
                        <a:ext cx="72786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9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97FEB76-D773-4DCB-91E5-7E5EDC7D6D98}" type="slidenum">
              <a:rPr lang="en-US" altLang="en-US" sz="900">
                <a:latin typeface="Arial Narrow" pitchFamily="34" charset="0"/>
              </a:rPr>
              <a:pPr algn="r"/>
              <a:t>76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066800"/>
          <a:ext cx="7288213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8" name="Document" r:id="rId4" imgW="7301323" imgH="3216109" progId="Word.Document.8">
                  <p:embed/>
                </p:oleObj>
              </mc:Choice>
              <mc:Fallback>
                <p:oleObj name="Document" r:id="rId4" imgW="7301323" imgH="32161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288213" cy="320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7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7AA4FFE-C48E-4BD5-9F1B-0A2741D83055}" type="slidenum">
              <a:rPr lang="en-US" altLang="en-US" sz="900">
                <a:latin typeface="Arial Narrow" pitchFamily="34" charset="0"/>
              </a:rPr>
              <a:pPr algn="r"/>
              <a:t>77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04900"/>
          <a:ext cx="7288213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2" name="Document" r:id="rId4" imgW="7301323" imgH="3789334" progId="Word.Document.8">
                  <p:embed/>
                </p:oleObj>
              </mc:Choice>
              <mc:Fallback>
                <p:oleObj name="Document" r:id="rId4" imgW="7301323" imgH="3789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4900"/>
                        <a:ext cx="7288213" cy="377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4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3034D7E-7A08-4411-837D-B804DBDFCCE0}" type="slidenum">
              <a:rPr lang="en-US" altLang="en-US" sz="900">
                <a:latin typeface="Arial Narrow" pitchFamily="34" charset="0"/>
              </a:rPr>
              <a:pPr algn="r"/>
              <a:t>78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20775"/>
          <a:ext cx="732155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6" name="Document" r:id="rId4" imgW="7301323" imgH="2005927" progId="Word.Document.8">
                  <p:embed/>
                </p:oleObj>
              </mc:Choice>
              <mc:Fallback>
                <p:oleObj name="Document" r:id="rId4" imgW="7301323" imgH="20059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0775"/>
                        <a:ext cx="732155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1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445CA8D-FCC9-430A-9199-8FA64A82CD11}" type="slidenum">
              <a:rPr lang="en-US" altLang="en-US" sz="900">
                <a:latin typeface="Arial Narrow" pitchFamily="34" charset="0"/>
              </a:rPr>
              <a:pPr algn="r"/>
              <a:t>79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524000"/>
          <a:ext cx="7288213" cy="271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0" name="Document" r:id="rId4" imgW="7301323" imgH="2725339" progId="Word.Document.8">
                  <p:embed/>
                </p:oleObj>
              </mc:Choice>
              <mc:Fallback>
                <p:oleObj name="Document" r:id="rId4" imgW="7301323" imgH="27253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7288213" cy="271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286141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1" name="Document" r:id="rId6" imgW="7286141" imgH="777049" progId="Word.Document.12">
                  <p:embed/>
                </p:oleObj>
              </mc:Choice>
              <mc:Fallback>
                <p:oleObj name="Document" r:id="rId6" imgW="7286141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86141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3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Doing the Translation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 smtClean="0"/>
              <a:t>writeCalDays</a:t>
            </a:r>
            <a:r>
              <a:rPr lang="en-US" altLang="en-US" dirty="0" smtClean="0"/>
              <a:t>?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How do you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Get the day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Change the day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Get the weekday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How will you test it?</a:t>
            </a:r>
            <a:endParaRPr lang="en-US" altLang="en-US" sz="2400" dirty="0" smtClean="0"/>
          </a:p>
          <a:p>
            <a:pPr lvl="2">
              <a:lnSpc>
                <a:spcPct val="80000"/>
              </a:lnSpc>
            </a:pPr>
            <a:endParaRPr lang="en-US" altLang="en-US" sz="1400" dirty="0" smtClean="0"/>
          </a:p>
          <a:p>
            <a:pPr lvl="1">
              <a:lnSpc>
                <a:spcPct val="80000"/>
              </a:lnSpc>
            </a:pPr>
            <a:endParaRPr lang="en-US" altLang="en-US" sz="1800" dirty="0" smtClean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69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0C3625F-BB73-4663-B89D-8D79E7AD2733}" type="slidenum">
              <a:rPr lang="en-US" altLang="en-US" sz="900">
                <a:latin typeface="Arial Narrow" pitchFamily="34" charset="0"/>
              </a:rPr>
              <a:pPr algn="r"/>
              <a:t>80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288213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14" name="Document" r:id="rId4" imgW="7301323" imgH="4409727" progId="Word.Document.8">
                  <p:embed/>
                </p:oleObj>
              </mc:Choice>
              <mc:Fallback>
                <p:oleObj name="Document" r:id="rId4" imgW="7301323" imgH="44097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3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2342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15" name="Document" r:id="rId6" imgW="7250426" imgH="773810" progId="Word.Document.12">
                  <p:embed/>
                </p:oleObj>
              </mc:Choice>
              <mc:Fallback>
                <p:oleObj name="Document" r:id="rId6" imgW="7250426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3423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743BDA7-EA37-4EDF-8E0C-DEE7FB792255}" type="slidenum">
              <a:rPr lang="en-US" altLang="en-US" sz="900">
                <a:latin typeface="Arial Narrow" pitchFamily="34" charset="0"/>
              </a:rPr>
              <a:pPr algn="r"/>
              <a:t>81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301323" cy="891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8" name="Document" r:id="rId4" imgW="7301323" imgH="891883" progId="Word.Document.8">
                  <p:embed/>
                </p:oleObj>
              </mc:Choice>
              <mc:Fallback>
                <p:oleObj name="Document" r:id="rId4" imgW="7301323" imgH="8918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891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1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743BDA7-EA37-4EDF-8E0C-DEE7FB792255}" type="slidenum">
              <a:rPr lang="en-US" altLang="en-US" sz="900">
                <a:latin typeface="Arial Narrow" pitchFamily="34" charset="0"/>
              </a:rPr>
              <a:pPr algn="r"/>
              <a:t>82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35146"/>
          <a:ext cx="7301323" cy="160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62" name="Document" r:id="rId4" imgW="7301323" imgH="1608054" progId="Word.Document.8">
                  <p:embed/>
                </p:oleObj>
              </mc:Choice>
              <mc:Fallback>
                <p:oleObj name="Document" r:id="rId4" imgW="7301323" imgH="16080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5146"/>
                        <a:ext cx="7301323" cy="1608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6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4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873AD4F-AED5-4EB4-9C45-378154496457}" type="slidenum">
              <a:rPr lang="en-US" altLang="en-US" sz="900">
                <a:latin typeface="Arial Narrow" pitchFamily="34" charset="0"/>
              </a:rPr>
              <a:pPr algn="r"/>
              <a:t>83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301323" cy="3998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6" name="Document" r:id="rId4" imgW="7301323" imgH="3998172" progId="Word.Document.8">
                  <p:embed/>
                </p:oleObj>
              </mc:Choice>
              <mc:Fallback>
                <p:oleObj name="Document" r:id="rId4" imgW="7301323" imgH="39981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3998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066069C-3708-4210-BAC4-11C4D8F60BA5}" type="slidenum">
              <a:rPr lang="en-US" altLang="en-US" sz="900">
                <a:latin typeface="Arial Narrow" pitchFamily="34" charset="0"/>
              </a:rPr>
              <a:pPr algn="r"/>
              <a:t>84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288213" cy="529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0" name="Document" r:id="rId4" imgW="7301323" imgH="5309172" progId="Word.Document.8">
                  <p:embed/>
                </p:oleObj>
              </mc:Choice>
              <mc:Fallback>
                <p:oleObj name="Document" r:id="rId4" imgW="7301323" imgH="53091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529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1104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1" name="Document" r:id="rId6" imgW="7125606" imgH="773810" progId="Word.Document.12">
                  <p:embed/>
                </p:oleObj>
              </mc:Choice>
              <mc:Fallback>
                <p:oleObj name="Document" r:id="rId6" imgW="7125606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1041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6A7A1BE-D9CC-4E56-BC41-9C0BB8895D3F}" type="slidenum">
              <a:rPr lang="en-US" altLang="en-US" sz="900">
                <a:latin typeface="Arial Narrow" pitchFamily="34" charset="0"/>
              </a:rPr>
              <a:pPr algn="r"/>
              <a:t>85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608888" cy="367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4" name="Document" r:id="rId4" imgW="7644148" imgH="3687075" progId="Word.Document.8">
                  <p:embed/>
                </p:oleObj>
              </mc:Choice>
              <mc:Fallback>
                <p:oleObj name="Document" r:id="rId4" imgW="7644148" imgH="3687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608888" cy="367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69056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5" name="Document" r:id="rId6" imgW="6921419" imgH="773810" progId="Word.Document.12">
                  <p:embed/>
                </p:oleObj>
              </mc:Choice>
              <mc:Fallback>
                <p:oleObj name="Document" r:id="rId6" imgW="6921419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056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2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CE96396-6CAA-4A22-BF4B-C12F4C978801}" type="slidenum">
              <a:rPr lang="en-US" altLang="en-US" sz="900">
                <a:latin typeface="Arial Narrow" pitchFamily="34" charset="0"/>
              </a:rPr>
              <a:pPr algn="r"/>
              <a:t>86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04372"/>
          <a:ext cx="7301323" cy="2553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8" name="Document" r:id="rId4" imgW="7301323" imgH="2553228" progId="Word.Document.8">
                  <p:embed/>
                </p:oleObj>
              </mc:Choice>
              <mc:Fallback>
                <p:oleObj name="Document" r:id="rId4" imgW="7301323" imgH="2553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4372"/>
                        <a:ext cx="7301323" cy="2553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6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3141A8C-80DC-4F75-AF78-09B2529B25EF}" type="slidenum">
              <a:rPr lang="en-US" altLang="en-US" sz="900">
                <a:latin typeface="Arial Narrow" pitchFamily="34" charset="0"/>
              </a:rPr>
              <a:pPr algn="r"/>
              <a:t>87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32155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2" name="Document" r:id="rId4" imgW="7301323" imgH="2259054" progId="Word.Document.8">
                  <p:embed/>
                </p:oleObj>
              </mc:Choice>
              <mc:Fallback>
                <p:oleObj name="Document" r:id="rId4" imgW="7301323" imgH="22590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225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7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972D74F-F6D9-45D5-8EEE-382CD81718F4}" type="slidenum">
              <a:rPr lang="en-US" altLang="en-US" sz="900">
                <a:latin typeface="Arial Narrow" pitchFamily="34" charset="0"/>
              </a:rPr>
              <a:pPr algn="r"/>
              <a:t>88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288213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6" name="Document" r:id="rId4" imgW="7301323" imgH="4892936" progId="Word.Document.8">
                  <p:embed/>
                </p:oleObj>
              </mc:Choice>
              <mc:Fallback>
                <p:oleObj name="Document" r:id="rId4" imgW="7301323" imgH="48929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1548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7" name="Document" r:id="rId6" imgW="7169978" imgH="773810" progId="Word.Document.12">
                  <p:embed/>
                </p:oleObj>
              </mc:Choice>
              <mc:Fallback>
                <p:oleObj name="Document" r:id="rId6" imgW="7169978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5486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7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C716A50-BAC4-4A22-AFE4-3904FA5BA468}" type="slidenum">
              <a:rPr lang="en-US" altLang="en-US" sz="900">
                <a:latin typeface="Arial Narrow" pitchFamily="34" charset="0"/>
              </a:rPr>
              <a:pPr algn="r"/>
              <a:t>89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4588"/>
          <a:ext cx="7386638" cy="502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0" name="Document" r:id="rId4" imgW="7409490" imgH="5040923" progId="Word.Document.8">
                  <p:embed/>
                </p:oleObj>
              </mc:Choice>
              <mc:Fallback>
                <p:oleObj name="Document" r:id="rId4" imgW="7409490" imgH="50409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386638" cy="502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1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8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Doing the Translation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calendar?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How do you</a:t>
            </a:r>
            <a:endParaRPr lang="en-US" altLang="en-US" sz="2400" dirty="0" smtClean="0"/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Create a default parameter?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Convert a string to a date?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Get the current date and time?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How will you test it?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With a date as the parameter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Without a parameter?  </a:t>
            </a:r>
          </a:p>
          <a:p>
            <a:pPr lvl="2">
              <a:lnSpc>
                <a:spcPct val="80000"/>
              </a:lnSpc>
            </a:pPr>
            <a:endParaRPr lang="en-US" altLang="en-US" sz="1400" dirty="0" smtClean="0"/>
          </a:p>
          <a:p>
            <a:pPr lvl="1">
              <a:lnSpc>
                <a:spcPct val="80000"/>
              </a:lnSpc>
            </a:pPr>
            <a:endParaRPr lang="en-US" altLang="en-US" sz="1800" dirty="0" smtClean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464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7FB68ED-7729-4D32-80A7-655F031FCDD4}" type="slidenum">
              <a:rPr lang="en-US" altLang="en-US" sz="900">
                <a:latin typeface="Arial Narrow" pitchFamily="34" charset="0"/>
              </a:rPr>
              <a:pPr algn="r"/>
              <a:t>90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301323" cy="201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54" name="Document" r:id="rId4" imgW="7301323" imgH="2014929" progId="Word.Document.8">
                  <p:embed/>
                </p:oleObj>
              </mc:Choice>
              <mc:Fallback>
                <p:oleObj name="Document" r:id="rId4" imgW="7301323" imgH="20149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014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5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00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288C967-AC8F-4C05-9569-A87B227ABA88}" type="slidenum">
              <a:rPr lang="en-US" altLang="en-US" sz="900">
                <a:latin typeface="Arial Narrow" pitchFamily="34" charset="0"/>
              </a:rPr>
              <a:pPr algn="r"/>
              <a:t>91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09663"/>
          <a:ext cx="7377113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78" name="Document" r:id="rId4" imgW="7390137" imgH="4993394" progId="Word.Document.8">
                  <p:embed/>
                </p:oleObj>
              </mc:Choice>
              <mc:Fallback>
                <p:oleObj name="Document" r:id="rId4" imgW="7390137" imgH="49933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9663"/>
                        <a:ext cx="7377113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1199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79" name="Document" r:id="rId6" imgW="7134624" imgH="773810" progId="Word.Document.12">
                  <p:embed/>
                </p:oleObj>
              </mc:Choice>
              <mc:Fallback>
                <p:oleObj name="Document" r:id="rId6" imgW="7134624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1993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4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175C7B3-DC7F-47C5-AA69-2B992333DBD0}" type="slidenum">
              <a:rPr lang="en-US" altLang="en-US" sz="900">
                <a:latin typeface="Arial Narrow" pitchFamily="34" charset="0"/>
              </a:rPr>
              <a:pPr algn="r"/>
              <a:t>92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508125"/>
          <a:ext cx="732155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02" name="Document" r:id="rId4" imgW="7301323" imgH="1691950" progId="Word.Document.8">
                  <p:embed/>
                </p:oleObj>
              </mc:Choice>
              <mc:Fallback>
                <p:oleObj name="Document" r:id="rId4" imgW="7301323" imgH="1691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08125"/>
                        <a:ext cx="732155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12885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03" name="Document" r:id="rId6" imgW="7128852" imgH="777049" progId="Word.Document.12">
                  <p:embed/>
                </p:oleObj>
              </mc:Choice>
              <mc:Fallback>
                <p:oleObj name="Document" r:id="rId6" imgW="712885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2885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5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88EA8E8-5B27-4259-8C18-7F0FD7892349}" type="slidenum">
              <a:rPr lang="en-US" altLang="en-US" sz="900">
                <a:latin typeface="Arial Narrow" pitchFamily="34" charset="0"/>
              </a:rPr>
              <a:pPr algn="r"/>
              <a:t>93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288213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6" name="Document" r:id="rId4" imgW="7301323" imgH="3191985" progId="Word.Document.8">
                  <p:embed/>
                </p:oleObj>
              </mc:Choice>
              <mc:Fallback>
                <p:oleObj name="Document" r:id="rId4" imgW="7301323" imgH="31919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17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5295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7" name="Document" r:id="rId6" imgW="7546244" imgH="773810" progId="Word.Document.12">
                  <p:embed/>
                </p:oleObj>
              </mc:Choice>
              <mc:Fallback>
                <p:oleObj name="Document" r:id="rId6" imgW="7546244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52951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94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4C0F84B-DD80-4946-942A-09557A1B94B5}" type="slidenum">
              <a:rPr lang="en-US" altLang="en-US" sz="900">
                <a:latin typeface="Arial Narrow" pitchFamily="34" charset="0"/>
              </a:rPr>
              <a:pPr algn="r"/>
              <a:t>94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32155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0" name="Document" r:id="rId4" imgW="7301323" imgH="1349167" progId="Word.Document.8">
                  <p:embed/>
                </p:oleObj>
              </mc:Choice>
              <mc:Fallback>
                <p:oleObj name="Document" r:id="rId4" imgW="7301323" imgH="13491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0119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1" name="Document" r:id="rId6" imgW="7028202" imgH="773810" progId="Word.Document.12">
                  <p:embed/>
                </p:oleObj>
              </mc:Choice>
              <mc:Fallback>
                <p:oleObj name="Document" r:id="rId6" imgW="7028202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119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5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7B28309-9725-469D-AED7-268FBF731967}" type="slidenum">
              <a:rPr lang="en-US" altLang="en-US" sz="900">
                <a:latin typeface="Arial Narrow" pitchFamily="34" charset="0"/>
              </a:rPr>
              <a:pPr algn="r"/>
              <a:t>95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4588"/>
          <a:ext cx="7288213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4" name="Document" r:id="rId4" imgW="7301323" imgH="3996732" progId="Word.Document.8">
                  <p:embed/>
                </p:oleObj>
              </mc:Choice>
              <mc:Fallback>
                <p:oleObj name="Document" r:id="rId4" imgW="7301323" imgH="39967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9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BED6195-FE63-4737-90BD-D77E014B86A0}" type="slidenum">
              <a:rPr lang="en-US" altLang="en-US" sz="900">
                <a:latin typeface="Arial Narrow" pitchFamily="34" charset="0"/>
              </a:rPr>
              <a:pPr algn="r"/>
              <a:t>96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4588"/>
          <a:ext cx="7288213" cy="477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8" name="Document" r:id="rId4" imgW="7301323" imgH="4792478" progId="Word.Document.8">
                  <p:embed/>
                </p:oleObj>
              </mc:Choice>
              <mc:Fallback>
                <p:oleObj name="Document" r:id="rId4" imgW="7301323" imgH="47924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477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68611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9" name="Document" r:id="rId6" imgW="6876686" imgH="773810" progId="Word.Document.12">
                  <p:embed/>
                </p:oleObj>
              </mc:Choice>
              <mc:Fallback>
                <p:oleObj name="Document" r:id="rId6" imgW="6876686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11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5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1EF0A18-285D-41A9-991F-C0E84E17BB1C}" type="slidenum">
              <a:rPr lang="en-US" altLang="en-US" sz="900">
                <a:latin typeface="Arial Narrow" pitchFamily="34" charset="0"/>
              </a:rPr>
              <a:pPr algn="r"/>
              <a:t>97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653338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2" name="Document" r:id="rId4" imgW="7663804" imgH="4101871" progId="Word.Document.8">
                  <p:embed/>
                </p:oleObj>
              </mc:Choice>
              <mc:Fallback>
                <p:oleObj name="Document" r:id="rId4" imgW="7663804" imgH="41018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653338" cy="408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66405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3" name="Document" r:id="rId6" imgW="6654101" imgH="773810" progId="Word.Document.12">
                  <p:embed/>
                </p:oleObj>
              </mc:Choice>
              <mc:Fallback>
                <p:oleObj name="Document" r:id="rId6" imgW="6654101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64051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7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_Master slid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330</TotalTime>
  <Words>2553</Words>
  <Application>Microsoft Office PowerPoint</Application>
  <PresentationFormat>On-screen Show (4:3)</PresentationFormat>
  <Paragraphs>458</Paragraphs>
  <Slides>97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 Narrow</vt:lpstr>
      <vt:lpstr>Times New Roman</vt:lpstr>
      <vt:lpstr>8_Master slides</vt:lpstr>
      <vt:lpstr>Document</vt:lpstr>
      <vt:lpstr>Visio</vt:lpstr>
      <vt:lpstr>PowerPoint Presentation</vt:lpstr>
      <vt:lpstr>Topics</vt:lpstr>
      <vt:lpstr>Calendar Problem</vt:lpstr>
      <vt:lpstr>Doing the Translation</vt:lpstr>
      <vt:lpstr>Doing the Translation</vt:lpstr>
      <vt:lpstr>Doing the Translation</vt:lpstr>
      <vt:lpstr>Doing the Translation</vt:lpstr>
      <vt:lpstr>Doing the Translation</vt:lpstr>
      <vt:lpstr>Doing the Translation</vt:lpstr>
      <vt:lpstr>Doing the Translation</vt:lpstr>
      <vt:lpstr>Loan Amortization Schedule</vt:lpstr>
      <vt:lpstr>Loan Amortization Schedule</vt:lpstr>
      <vt:lpstr>Loan Amortization Schedule</vt:lpstr>
      <vt:lpstr>Loan Amortization Schedule</vt:lpstr>
      <vt:lpstr>Loan Amortization Schedule</vt:lpstr>
      <vt:lpstr>Loan Amortization Schedule</vt:lpstr>
      <vt:lpstr>Loan Amortization Schedule</vt:lpstr>
      <vt:lpstr>Loan Amortization Schedule</vt:lpstr>
      <vt:lpstr>Next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GoodM</cp:lastModifiedBy>
  <cp:revision>72</cp:revision>
  <dcterms:created xsi:type="dcterms:W3CDTF">2010-12-01T19:23:30Z</dcterms:created>
  <dcterms:modified xsi:type="dcterms:W3CDTF">2016-04-15T17:53:43Z</dcterms:modified>
</cp:coreProperties>
</file>