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468" r:id="rId2"/>
    <p:sldId id="469" r:id="rId3"/>
    <p:sldId id="527" r:id="rId4"/>
    <p:sldId id="529" r:id="rId5"/>
    <p:sldId id="530" r:id="rId6"/>
    <p:sldId id="531" r:id="rId7"/>
    <p:sldId id="532" r:id="rId8"/>
    <p:sldId id="538" r:id="rId9"/>
    <p:sldId id="539" r:id="rId10"/>
    <p:sldId id="542" r:id="rId11"/>
    <p:sldId id="547" r:id="rId12"/>
    <p:sldId id="543" r:id="rId13"/>
    <p:sldId id="537" r:id="rId14"/>
    <p:sldId id="544" r:id="rId15"/>
    <p:sldId id="541" r:id="rId16"/>
    <p:sldId id="545" r:id="rId17"/>
    <p:sldId id="548" r:id="rId18"/>
    <p:sldId id="528" r:id="rId19"/>
    <p:sldId id="546" r:id="rId20"/>
  </p:sldIdLst>
  <p:sldSz cx="9144000" cy="6858000" type="screen4x3"/>
  <p:notesSz cx="7102475" cy="93884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9831" autoAdjust="0"/>
  </p:normalViewPr>
  <p:slideViewPr>
    <p:cSldViewPr>
      <p:cViewPr varScale="1">
        <p:scale>
          <a:sx n="72" d="100"/>
          <a:sy n="72" d="100"/>
        </p:scale>
        <p:origin x="13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4229" tIns="47114" rIns="94229" bIns="47114" rtlCol="0"/>
          <a:lstStyle>
            <a:lvl1pPr algn="r">
              <a:defRPr sz="1200">
                <a:latin typeface="Arial" charset="0"/>
              </a:defRPr>
            </a:lvl1pPr>
          </a:lstStyle>
          <a:p>
            <a:pPr>
              <a:defRPr/>
            </a:pPr>
            <a:fld id="{AC44CB58-6570-4D4B-AE4F-A8886BBF02C0}" type="datetimeFigureOut">
              <a:rPr lang="en-US"/>
              <a:pPr>
                <a:defRPr/>
              </a:pPr>
              <a:t>5/3/2016</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4229" tIns="47114" rIns="94229" bIns="47114"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fld id="{89B7FC0A-C6C6-435E-BB23-2B05F69083DF}" type="slidenum">
              <a:rPr lang="en-US" altLang="en-US"/>
              <a:pPr/>
              <a:t>‹#›</a:t>
            </a:fld>
            <a:endParaRPr lang="en-US" altLang="en-US"/>
          </a:p>
        </p:txBody>
      </p:sp>
    </p:spTree>
    <p:extLst>
      <p:ext uri="{BB962C8B-B14F-4D97-AF65-F5344CB8AC3E}">
        <p14:creationId xmlns:p14="http://schemas.microsoft.com/office/powerpoint/2010/main" val="29339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78163"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defRPr sz="1200">
                <a:latin typeface="Arial" charset="0"/>
              </a:defRPr>
            </a:lvl1pPr>
          </a:lstStyle>
          <a:p>
            <a:pPr>
              <a:defRPr/>
            </a:pPr>
            <a:endParaRPr lang="en-US"/>
          </a:p>
        </p:txBody>
      </p:sp>
      <p:sp>
        <p:nvSpPr>
          <p:cNvPr id="73731" name="Rectangle 3"/>
          <p:cNvSpPr>
            <a:spLocks noGrp="1" noChangeArrowheads="1"/>
          </p:cNvSpPr>
          <p:nvPr>
            <p:ph type="dt" idx="1"/>
          </p:nvPr>
        </p:nvSpPr>
        <p:spPr bwMode="auto">
          <a:xfrm>
            <a:off x="4022725" y="0"/>
            <a:ext cx="3078163"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709613" y="4459288"/>
            <a:ext cx="5683250" cy="4224337"/>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3734" name="Rectangle 6"/>
          <p:cNvSpPr>
            <a:spLocks noGrp="1" noChangeArrowheads="1"/>
          </p:cNvSpPr>
          <p:nvPr>
            <p:ph type="ftr" sz="quarter" idx="4"/>
          </p:nvPr>
        </p:nvSpPr>
        <p:spPr bwMode="auto">
          <a:xfrm>
            <a:off x="0" y="8916988"/>
            <a:ext cx="3078163"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defRPr sz="1200">
                <a:latin typeface="Arial" charset="0"/>
              </a:defRPr>
            </a:lvl1pPr>
          </a:lstStyle>
          <a:p>
            <a:pPr>
              <a:defRPr/>
            </a:pPr>
            <a:endParaRPr lang="en-US"/>
          </a:p>
        </p:txBody>
      </p:sp>
      <p:sp>
        <p:nvSpPr>
          <p:cNvPr id="73735" name="Rectangle 7"/>
          <p:cNvSpPr>
            <a:spLocks noGrp="1" noChangeArrowheads="1"/>
          </p:cNvSpPr>
          <p:nvPr>
            <p:ph type="sldNum" sz="quarter" idx="5"/>
          </p:nvPr>
        </p:nvSpPr>
        <p:spPr bwMode="auto">
          <a:xfrm>
            <a:off x="4022725" y="8916988"/>
            <a:ext cx="3078163"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defRPr sz="1200"/>
            </a:lvl1pPr>
          </a:lstStyle>
          <a:p>
            <a:fld id="{2D5FD138-1027-4F82-AF41-D94DB16071BD}" type="slidenum">
              <a:rPr lang="en-US" altLang="en-US"/>
              <a:pPr/>
              <a:t>‹#›</a:t>
            </a:fld>
            <a:endParaRPr lang="en-US" altLang="en-US"/>
          </a:p>
        </p:txBody>
      </p:sp>
    </p:spTree>
    <p:extLst>
      <p:ext uri="{BB962C8B-B14F-4D97-AF65-F5344CB8AC3E}">
        <p14:creationId xmlns:p14="http://schemas.microsoft.com/office/powerpoint/2010/main" val="240271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sz="quarter" idx="10"/>
          </p:nvPr>
        </p:nvSpPr>
        <p:spPr>
          <a:ln/>
        </p:spPr>
        <p:txBody>
          <a:bodyPr/>
          <a:lstStyle>
            <a:lvl1pPr>
              <a:defRPr/>
            </a:lvl1pPr>
          </a:lstStyle>
          <a:p>
            <a:r>
              <a:rPr lang="en-US" altLang="en-US"/>
              <a:t> </a:t>
            </a:r>
            <a:fld id="{BFE33CBF-8E59-4D97-B11A-E941E8656D6B}" type="slidenum">
              <a:rPr lang="en-US" altLang="en-US"/>
              <a:pPr/>
              <a:t>‹#›</a:t>
            </a:fld>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245924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r>
              <a:rPr lang="en-US" altLang="en-US"/>
              <a:t> </a:t>
            </a:r>
            <a:fld id="{C6AC5D96-4A19-4BD2-8088-F8D3E72B79DB}" type="slidenum">
              <a:rPr lang="en-US" altLang="en-US"/>
              <a:pPr/>
              <a:t>‹#›</a:t>
            </a:fld>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76405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r>
              <a:rPr lang="en-US" altLang="en-US"/>
              <a:t> </a:t>
            </a:r>
            <a:fld id="{6E04331D-E068-49DF-BDFF-7ACBD7C69540}" type="slidenum">
              <a:rPr lang="en-US" altLang="en-US"/>
              <a:pPr/>
              <a:t>‹#›</a:t>
            </a:fld>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399875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r>
              <a:rPr lang="en-US" altLang="en-US"/>
              <a:t> </a:t>
            </a:r>
            <a:fld id="{E2DF9A65-FC7D-4E5D-B690-16DC16B591A6}" type="slidenum">
              <a:rPr lang="en-US" altLang="en-US"/>
              <a:pPr/>
              <a:t>‹#›</a:t>
            </a:fld>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281102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r>
              <a:rPr lang="en-US" altLang="en-US"/>
              <a:t> </a:t>
            </a:r>
            <a:fld id="{5BDD39EB-6EAB-446B-B42C-C6779F223404}" type="slidenum">
              <a:rPr lang="en-US" altLang="en-US"/>
              <a:pPr/>
              <a:t>‹#›</a:t>
            </a:fld>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27474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r>
              <a:rPr lang="en-US" altLang="en-US"/>
              <a:t> </a:t>
            </a:r>
            <a:fld id="{11D96090-77C7-4166-BDE7-A398F59884A7}" type="slidenum">
              <a:rPr lang="en-US" altLang="en-US"/>
              <a:pPr/>
              <a:t>‹#›</a:t>
            </a:fld>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31035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r>
              <a:rPr lang="en-US" altLang="en-US"/>
              <a:t> </a:t>
            </a:r>
            <a:fld id="{1ADC3BB5-17B6-467E-B809-9A3B5E8E766D}" type="slidenum">
              <a:rPr lang="en-US" altLang="en-US"/>
              <a:pPr/>
              <a:t>‹#›</a:t>
            </a:fld>
            <a:endParaRPr lang="en-US" alt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233527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r>
              <a:rPr lang="en-US" altLang="en-US"/>
              <a:t> </a:t>
            </a:r>
            <a:fld id="{C0F6566F-74D5-45E9-95AA-15452AC31000}" type="slidenum">
              <a:rPr lang="en-US" altLang="en-US"/>
              <a:pPr/>
              <a:t>‹#›</a:t>
            </a:fld>
            <a:endParaRPr lang="en-US" alt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219259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r>
              <a:rPr lang="en-US" altLang="en-US"/>
              <a:t> </a:t>
            </a:r>
            <a:fld id="{5772D6B9-214C-4020-8EA5-6639C4F896D0}" type="slidenum">
              <a:rPr lang="en-US" altLang="en-US"/>
              <a:pPr/>
              <a:t>‹#›</a:t>
            </a:fld>
            <a:endParaRPr lang="en-US" alt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34012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r>
              <a:rPr lang="en-US" altLang="en-US"/>
              <a:t> </a:t>
            </a:r>
            <a:fld id="{252B555A-F339-4E96-802F-2B4454E9BC44}" type="slidenum">
              <a:rPr lang="en-US" altLang="en-US"/>
              <a:pPr/>
              <a:t>‹#›</a:t>
            </a:fld>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156996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r>
              <a:rPr lang="en-US" altLang="en-US"/>
              <a:t> </a:t>
            </a:r>
            <a:fld id="{1C46AAEF-0013-4987-A184-1ACF8089A099}" type="slidenum">
              <a:rPr lang="en-US" altLang="en-US"/>
              <a:pPr/>
              <a:t>‹#›</a:t>
            </a:fld>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PHP Programming with MySQL, 2nd Edition</a:t>
            </a:r>
            <a:endParaRPr lang="en-US" sz="2000"/>
          </a:p>
        </p:txBody>
      </p:sp>
    </p:spTree>
    <p:extLst>
      <p:ext uri="{BB962C8B-B14F-4D97-AF65-F5344CB8AC3E}">
        <p14:creationId xmlns:p14="http://schemas.microsoft.com/office/powerpoint/2010/main" val="312931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p:cNvSpPr>
            <a:spLocks noGrp="1" noChangeArrowheads="1"/>
          </p:cNvSpPr>
          <p:nvPr>
            <p:ph type="sldNum" sz="quarter" idx="4"/>
          </p:nvPr>
        </p:nvSpPr>
        <p:spPr bwMode="auto">
          <a:xfrm>
            <a:off x="65532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r>
              <a:rPr lang="en-US" altLang="en-US"/>
              <a:t> </a:t>
            </a:r>
            <a:fld id="{9E47C3DE-20A0-4CCC-9D1E-5A86A3156EF8}" type="slidenum">
              <a:rPr lang="en-US" altLang="en-US"/>
              <a:pPr/>
              <a:t>‹#›</a:t>
            </a:fld>
            <a:endParaRPr lang="en-US" altLang="en-US"/>
          </a:p>
        </p:txBody>
      </p:sp>
      <p:sp>
        <p:nvSpPr>
          <p:cNvPr id="1036" name="Rectangle 12"/>
          <p:cNvSpPr>
            <a:spLocks noGrp="1" noChangeArrowheads="1"/>
          </p:cNvSpPr>
          <p:nvPr>
            <p:ph type="ftr" sz="quarter" idx="3"/>
          </p:nvPr>
        </p:nvSpPr>
        <p:spPr bwMode="auto">
          <a:xfrm>
            <a:off x="457200" y="6172200"/>
            <a:ext cx="51831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latin typeface="Arial" charset="0"/>
              </a:defRPr>
            </a:lvl1pPr>
          </a:lstStyle>
          <a:p>
            <a:pPr>
              <a:defRPr/>
            </a:pPr>
            <a:r>
              <a:rPr lang="en-US"/>
              <a:t>PHP Programming with MySQL, 2nd Edition</a:t>
            </a:r>
            <a:endParaRPr lang="en-US"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1997075"/>
            <a:ext cx="7696200" cy="1431925"/>
          </a:xfrm>
        </p:spPr>
        <p:txBody>
          <a:bodyPr/>
          <a:lstStyle/>
          <a:p>
            <a:r>
              <a:rPr lang="en-US" altLang="en-US"/>
              <a:t>Intro to AJAX</a:t>
            </a:r>
          </a:p>
        </p:txBody>
      </p:sp>
      <p:sp>
        <p:nvSpPr>
          <p:cNvPr id="2051" name="Rectangle 3"/>
          <p:cNvSpPr>
            <a:spLocks noGrp="1" noChangeArrowheads="1"/>
          </p:cNvSpPr>
          <p:nvPr>
            <p:ph type="subTitle" idx="1"/>
          </p:nvPr>
        </p:nvSpPr>
        <p:spPr/>
        <p:txBody>
          <a:bodyPr/>
          <a:lstStyle/>
          <a:p>
            <a:pPr>
              <a:lnSpc>
                <a:spcPct val="90000"/>
              </a:lnSpc>
            </a:pPr>
            <a:r>
              <a:rPr lang="en-US" altLang="en-US">
                <a:cs typeface="Times New Roman" panose="02020603050405020304" pitchFamily="18" charset="0"/>
              </a:rPr>
              <a:t>CS 295P</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Lab 5</a:t>
            </a:r>
            <a:endParaRPr lang="en-US" altLang="en-US" sz="4000" dirty="0"/>
          </a:p>
        </p:txBody>
      </p:sp>
      <p:sp>
        <p:nvSpPr>
          <p:cNvPr id="11267" name="Rectangle 3"/>
          <p:cNvSpPr>
            <a:spLocks noGrp="1" noChangeArrowheads="1"/>
          </p:cNvSpPr>
          <p:nvPr>
            <p:ph type="body" idx="1"/>
          </p:nvPr>
        </p:nvSpPr>
        <p:spPr>
          <a:xfrm>
            <a:off x="457200" y="1646238"/>
            <a:ext cx="8229600" cy="4525962"/>
          </a:xfrm>
        </p:spPr>
        <p:txBody>
          <a:bodyPr/>
          <a:lstStyle/>
          <a:p>
            <a:r>
              <a:rPr lang="en-US" altLang="en-US" sz="2400" dirty="0"/>
              <a:t>Add links, in </a:t>
            </a:r>
            <a:r>
              <a:rPr lang="en-US" altLang="en-US" sz="2400" dirty="0" err="1"/>
              <a:t>php</a:t>
            </a:r>
            <a:r>
              <a:rPr lang="en-US" altLang="en-US" sz="2400" dirty="0"/>
              <a:t> code, to the calendar days that have events associated with them</a:t>
            </a:r>
          </a:p>
          <a:p>
            <a:pPr lvl="1"/>
            <a:r>
              <a:rPr lang="en-US" altLang="en-US" sz="2000" dirty="0"/>
              <a:t>Locate your </a:t>
            </a:r>
            <a:r>
              <a:rPr lang="en-US" altLang="en-US" sz="2000" dirty="0" err="1"/>
              <a:t>calendarFunctionsStart</a:t>
            </a:r>
            <a:r>
              <a:rPr lang="en-US" altLang="en-US" sz="2000" dirty="0"/>
              <a:t> for lab 5.  These are very similar to your functions from lab 4.</a:t>
            </a:r>
          </a:p>
          <a:p>
            <a:pPr lvl="1"/>
            <a:r>
              <a:rPr lang="en-US" altLang="en-US" sz="2000" dirty="0"/>
              <a:t>Add a line of code at the top of the file that allows the calendar functions to access the </a:t>
            </a:r>
            <a:r>
              <a:rPr lang="en-US" altLang="en-US" sz="2000" dirty="0" err="1"/>
              <a:t>eventCalendarFunctions</a:t>
            </a:r>
            <a:r>
              <a:rPr lang="en-US" altLang="en-US" sz="2000" dirty="0"/>
              <a:t> file.  </a:t>
            </a:r>
          </a:p>
          <a:p>
            <a:pPr lvl="1"/>
            <a:r>
              <a:rPr lang="en-US" altLang="en-US" sz="2000" dirty="0"/>
              <a:t>Which function writes each of the days to the calendar?  I added a function called </a:t>
            </a:r>
            <a:r>
              <a:rPr lang="en-US" altLang="en-US" sz="2000" dirty="0" err="1"/>
              <a:t>writeDay</a:t>
            </a:r>
            <a:r>
              <a:rPr lang="en-US" altLang="en-US" sz="2000" dirty="0"/>
              <a:t> … because writing the day on the calendar just got more complicated.</a:t>
            </a:r>
            <a:endParaRPr lang="en-US" altLang="en-US" sz="1800" dirty="0"/>
          </a:p>
          <a:p>
            <a:pPr lvl="2"/>
            <a:r>
              <a:rPr lang="en-US" altLang="en-US" sz="1800" dirty="0"/>
              <a:t>Can you find the line of code that calls my new function?</a:t>
            </a:r>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Lab 5</a:t>
            </a:r>
            <a:endParaRPr lang="en-US" altLang="en-US" sz="4000" dirty="0"/>
          </a:p>
        </p:txBody>
      </p:sp>
      <p:sp>
        <p:nvSpPr>
          <p:cNvPr id="3075" name="Rectangle 3"/>
          <p:cNvSpPr>
            <a:spLocks noGrp="1" noChangeArrowheads="1"/>
          </p:cNvSpPr>
          <p:nvPr>
            <p:ph type="body" idx="1"/>
          </p:nvPr>
        </p:nvSpPr>
        <p:spPr>
          <a:xfrm>
            <a:off x="457200" y="1646238"/>
            <a:ext cx="8229600" cy="4525962"/>
          </a:xfrm>
        </p:spPr>
        <p:txBody>
          <a:bodyPr/>
          <a:lstStyle/>
          <a:p>
            <a:pPr>
              <a:defRPr/>
            </a:pPr>
            <a:r>
              <a:rPr lang="en-US" sz="2400" dirty="0"/>
              <a:t>Add links, in </a:t>
            </a:r>
            <a:r>
              <a:rPr lang="en-US" sz="2400" dirty="0" err="1"/>
              <a:t>php</a:t>
            </a:r>
            <a:r>
              <a:rPr lang="en-US" sz="2400" dirty="0"/>
              <a:t> code, to the calendar days that have events associated with them</a:t>
            </a:r>
          </a:p>
          <a:p>
            <a:pPr lvl="1">
              <a:defRPr/>
            </a:pPr>
            <a:r>
              <a:rPr lang="en-US" sz="2000" dirty="0"/>
              <a:t>Find the definition of the function </a:t>
            </a:r>
            <a:r>
              <a:rPr lang="en-US" sz="2000" dirty="0" err="1"/>
              <a:t>writeDay</a:t>
            </a:r>
            <a:r>
              <a:rPr lang="en-US" sz="2000" dirty="0"/>
              <a:t>.  What does it do?</a:t>
            </a:r>
          </a:p>
          <a:p>
            <a:pPr lvl="1">
              <a:defRPr/>
            </a:pPr>
            <a:r>
              <a:rPr lang="en-US" sz="2000" dirty="0"/>
              <a:t>Can you find the first comment where I asked you to write code?</a:t>
            </a:r>
          </a:p>
          <a:p>
            <a:pPr lvl="2">
              <a:defRPr/>
            </a:pPr>
            <a:r>
              <a:rPr lang="en-US" sz="1800" dirty="0"/>
              <a:t>Add an if statement so that it displays an anchor tag styled with a class called </a:t>
            </a:r>
            <a:r>
              <a:rPr lang="en-US" sz="1800" dirty="0" err="1"/>
              <a:t>hasEvents</a:t>
            </a:r>
            <a:r>
              <a:rPr lang="en-US" sz="1800" dirty="0"/>
              <a:t> and with an </a:t>
            </a:r>
            <a:r>
              <a:rPr lang="en-US" sz="1800" dirty="0" err="1"/>
              <a:t>href</a:t>
            </a:r>
            <a:r>
              <a:rPr lang="en-US" sz="1800" dirty="0"/>
              <a:t> attribute like </a:t>
            </a:r>
            <a:r>
              <a:rPr lang="en-US" sz="1800" dirty="0" err="1"/>
              <a:t>href</a:t>
            </a:r>
            <a:r>
              <a:rPr lang="en-US" sz="1800" dirty="0"/>
              <a:t>=‘</a:t>
            </a:r>
            <a:r>
              <a:rPr lang="en-US" sz="1800" dirty="0" err="1"/>
              <a:t>displayEvents.php?date</a:t>
            </a:r>
            <a:r>
              <a:rPr lang="en-US" sz="1800" dirty="0"/>
              <a:t>=</a:t>
            </a:r>
            <a:r>
              <a:rPr lang="en-US" sz="1800" dirty="0" err="1"/>
              <a:t>yyyy</a:t>
            </a:r>
            <a:r>
              <a:rPr lang="en-US" sz="1800" dirty="0"/>
              <a:t>-mm-</a:t>
            </a:r>
            <a:r>
              <a:rPr lang="en-US" sz="1800" dirty="0" err="1"/>
              <a:t>dd</a:t>
            </a:r>
            <a:r>
              <a:rPr lang="en-US" sz="1800" dirty="0"/>
              <a:t>’ where </a:t>
            </a:r>
            <a:r>
              <a:rPr lang="en-US" sz="1800" dirty="0" err="1"/>
              <a:t>yyyy</a:t>
            </a:r>
            <a:r>
              <a:rPr lang="en-US" sz="1800" dirty="0"/>
              <a:t>-mm-</a:t>
            </a:r>
            <a:r>
              <a:rPr lang="en-US" sz="1800" dirty="0" err="1"/>
              <a:t>dd</a:t>
            </a:r>
            <a:r>
              <a:rPr lang="en-US" sz="1800" dirty="0"/>
              <a:t> is the current date.  The </a:t>
            </a:r>
            <a:r>
              <a:rPr lang="en-US" sz="1800" dirty="0" err="1"/>
              <a:t>pseudocode</a:t>
            </a:r>
            <a:r>
              <a:rPr lang="en-US" sz="1800" dirty="0"/>
              <a:t> on the next slide may help.</a:t>
            </a:r>
          </a:p>
          <a:p>
            <a:pPr lvl="1">
              <a:defRPr/>
            </a:pPr>
            <a:r>
              <a:rPr lang="en-US" sz="2000" dirty="0"/>
              <a:t>Can you find the second comment where I asked you to write code?</a:t>
            </a:r>
          </a:p>
          <a:p>
            <a:pPr lvl="2">
              <a:defRPr/>
            </a:pPr>
            <a:r>
              <a:rPr lang="en-US" sz="1800" dirty="0"/>
              <a:t>Add an if statement that closes the anchor tag if the day has events</a:t>
            </a:r>
          </a:p>
          <a:p>
            <a:pPr lvl="1">
              <a:defRPr/>
            </a:pPr>
            <a:r>
              <a:rPr lang="en-US" sz="2000" dirty="0"/>
              <a:t>When you’re done altering that one function test it.  You should see the calendar displayed with the dates that have events underlined.  If you hover over any of the dates, you should see the </a:t>
            </a:r>
            <a:r>
              <a:rPr lang="en-US" sz="2000" dirty="0" err="1"/>
              <a:t>url</a:t>
            </a:r>
            <a:r>
              <a:rPr lang="en-US" sz="2000" dirty="0"/>
              <a:t> in the status bar.</a:t>
            </a:r>
          </a:p>
          <a:p>
            <a:pPr marL="914400" lvl="2" indent="0">
              <a:buFontTx/>
              <a:buNone/>
              <a:defRPr/>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Lab 5</a:t>
            </a:r>
            <a:endParaRPr lang="en-US" altLang="en-US" sz="4000" dirty="0"/>
          </a:p>
        </p:txBody>
      </p:sp>
      <p:sp>
        <p:nvSpPr>
          <p:cNvPr id="13315" name="Rectangle 3"/>
          <p:cNvSpPr>
            <a:spLocks noGrp="1" noChangeArrowheads="1"/>
          </p:cNvSpPr>
          <p:nvPr>
            <p:ph type="body" idx="1"/>
          </p:nvPr>
        </p:nvSpPr>
        <p:spPr/>
        <p:txBody>
          <a:bodyPr/>
          <a:lstStyle/>
          <a:p>
            <a:r>
              <a:rPr lang="en-US" altLang="en-US" sz="2400"/>
              <a:t>Add links, in php code, to the calendar days that have events associated with them</a:t>
            </a:r>
          </a:p>
          <a:p>
            <a:pPr marL="914400" lvl="2" indent="0">
              <a:buFontTx/>
              <a:buNone/>
            </a:pPr>
            <a:r>
              <a:rPr lang="en-US" altLang="en-US" sz="1600"/>
              <a:t>if hasEvents (the current day)</a:t>
            </a:r>
          </a:p>
          <a:p>
            <a:pPr marL="914400" lvl="2" indent="0">
              <a:buFontTx/>
              <a:buNone/>
            </a:pPr>
            <a:r>
              <a:rPr lang="en-US" altLang="en-US" sz="1600"/>
              <a:t>	write an anchor tag with the class hasEvents and the href attribute</a:t>
            </a:r>
          </a:p>
          <a:p>
            <a:pPr marL="914400" lvl="2" indent="0">
              <a:buFontTx/>
              <a:buNone/>
            </a:pPr>
            <a:r>
              <a:rPr lang="en-US" altLang="en-US" sz="1600"/>
              <a:t>End if</a:t>
            </a:r>
          </a:p>
          <a:p>
            <a:pPr marL="914400" lvl="2" indent="0">
              <a:buFontTx/>
              <a:buNone/>
            </a:pPr>
            <a:r>
              <a:rPr lang="en-US" altLang="en-US" sz="1600"/>
              <a:t>…</a:t>
            </a:r>
          </a:p>
          <a:p>
            <a:pPr marL="914400" lvl="2" indent="0">
              <a:buFontTx/>
              <a:buNone/>
            </a:pPr>
            <a:r>
              <a:rPr lang="en-US" altLang="en-US" sz="1600"/>
              <a:t>If hasEvents (the current day)</a:t>
            </a:r>
          </a:p>
          <a:p>
            <a:pPr marL="914400" lvl="2" indent="0">
              <a:buFontTx/>
              <a:buNone/>
            </a:pPr>
            <a:r>
              <a:rPr lang="en-US" altLang="en-US" sz="1600"/>
              <a:t>	write the ending anchor tag</a:t>
            </a:r>
          </a:p>
          <a:p>
            <a:pPr marL="914400" lvl="2" indent="0">
              <a:buFontTx/>
              <a:buNone/>
            </a:pPr>
            <a:r>
              <a:rPr lang="en-US" altLang="en-US" sz="1600"/>
              <a:t>End if</a:t>
            </a:r>
          </a:p>
          <a:p>
            <a:pPr marL="914400" lvl="2" indent="0">
              <a:buFontTx/>
              <a:buNone/>
            </a:pPr>
            <a:r>
              <a:rPr lang="en-US" altLang="en-US" sz="1800"/>
              <a:t>..</a:t>
            </a:r>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Lab 5</a:t>
            </a:r>
            <a:endParaRPr lang="en-US" altLang="en-US" sz="4000" dirty="0"/>
          </a:p>
        </p:txBody>
      </p:sp>
      <p:sp>
        <p:nvSpPr>
          <p:cNvPr id="14339" name="Rectangle 3"/>
          <p:cNvSpPr>
            <a:spLocks noGrp="1" noChangeArrowheads="1"/>
          </p:cNvSpPr>
          <p:nvPr>
            <p:ph type="body" idx="1"/>
          </p:nvPr>
        </p:nvSpPr>
        <p:spPr/>
        <p:txBody>
          <a:bodyPr/>
          <a:lstStyle/>
          <a:p>
            <a:pPr marL="514350" indent="-514350"/>
            <a:r>
              <a:rPr lang="en-US" altLang="en-US" sz="2400"/>
              <a:t>Create a php page that displays the events for one day</a:t>
            </a:r>
          </a:p>
          <a:p>
            <a:pPr lvl="1"/>
            <a:r>
              <a:rPr lang="en-US" altLang="en-US" sz="2000"/>
              <a:t>In the starting files for this week, I’ve given you a file called eventCalendarFunctionsStart.php.  It contains</a:t>
            </a:r>
          </a:p>
          <a:p>
            <a:pPr lvl="2"/>
            <a:r>
              <a:rPr lang="en-US" altLang="en-US" sz="1800"/>
              <a:t>A function called displayEvent.  Right now this function calls print_r.  You’ll have to re-write that function so that the event is displayed in a more attractive way.</a:t>
            </a:r>
          </a:p>
          <a:p>
            <a:pPr lvl="2"/>
            <a:r>
              <a:rPr lang="en-US" altLang="en-US" sz="1800"/>
              <a:t>A function called displayEvents.  It uses a global variable.  It calls displayEvent in a foreach loop.  Can you explain what each line of code in displayEvents does?</a:t>
            </a:r>
          </a:p>
          <a:p>
            <a:pPr lvl="2"/>
            <a:r>
              <a:rPr lang="en-US" altLang="en-US" sz="1800"/>
              <a:t>When you’re finished re-writing displayEvent test it.  The test code at the bottom of the eventCalendarFunctions file illustrates how to call the function. </a:t>
            </a:r>
          </a:p>
          <a:p>
            <a:pPr marL="514350" indent="-514350"/>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Lab 5</a:t>
            </a:r>
            <a:endParaRPr lang="en-US" altLang="en-US" sz="4000" dirty="0"/>
          </a:p>
        </p:txBody>
      </p:sp>
      <p:sp>
        <p:nvSpPr>
          <p:cNvPr id="15363" name="Rectangle 3"/>
          <p:cNvSpPr>
            <a:spLocks noGrp="1" noChangeArrowheads="1"/>
          </p:cNvSpPr>
          <p:nvPr>
            <p:ph type="body" idx="1"/>
          </p:nvPr>
        </p:nvSpPr>
        <p:spPr/>
        <p:txBody>
          <a:bodyPr/>
          <a:lstStyle/>
          <a:p>
            <a:pPr marL="514350" indent="-514350"/>
            <a:r>
              <a:rPr lang="en-US" altLang="en-US" sz="2400" dirty="0"/>
              <a:t>Create a </a:t>
            </a:r>
            <a:r>
              <a:rPr lang="en-US" altLang="en-US" sz="2400" dirty="0" err="1"/>
              <a:t>php</a:t>
            </a:r>
            <a:r>
              <a:rPr lang="en-US" altLang="en-US" sz="2400" dirty="0"/>
              <a:t> page that displays the events for one day</a:t>
            </a:r>
          </a:p>
          <a:p>
            <a:pPr lvl="1"/>
            <a:r>
              <a:rPr lang="en-US" altLang="en-US" sz="2000" dirty="0"/>
              <a:t>In the starting files for this week, I’ve given you a file called </a:t>
            </a:r>
            <a:r>
              <a:rPr lang="en-US" altLang="en-US" sz="2000" dirty="0" err="1"/>
              <a:t>displayEvents.php</a:t>
            </a:r>
            <a:r>
              <a:rPr lang="en-US" altLang="en-US" sz="2000" dirty="0"/>
              <a:t>.  It allows you to display the events for a date that is part of the URL</a:t>
            </a:r>
            <a:r>
              <a:rPr lang="en-US" altLang="en-US" sz="2400" dirty="0"/>
              <a:t>.</a:t>
            </a:r>
          </a:p>
          <a:p>
            <a:pPr lvl="2"/>
            <a:r>
              <a:rPr lang="en-US" altLang="en-US" sz="1800" dirty="0"/>
              <a:t>The $_GET array is populated automatically by the </a:t>
            </a:r>
            <a:r>
              <a:rPr lang="en-US" altLang="en-US" sz="1800" dirty="0" err="1"/>
              <a:t>php</a:t>
            </a:r>
            <a:r>
              <a:rPr lang="en-US" altLang="en-US" sz="1800" dirty="0"/>
              <a:t> interpreter with the values that are appended to the end of the </a:t>
            </a:r>
            <a:r>
              <a:rPr lang="en-US" altLang="en-US" sz="1800" dirty="0" err="1"/>
              <a:t>url</a:t>
            </a:r>
            <a:r>
              <a:rPr lang="en-US" altLang="en-US" sz="1800" dirty="0"/>
              <a:t>. </a:t>
            </a:r>
          </a:p>
          <a:p>
            <a:pPr lvl="2"/>
            <a:r>
              <a:rPr lang="en-US" altLang="en-US" sz="1800" dirty="0"/>
              <a:t>Can you describe what each line of code in the file does?</a:t>
            </a:r>
          </a:p>
          <a:p>
            <a:pPr lvl="2"/>
            <a:r>
              <a:rPr lang="en-US" altLang="en-US" sz="1800" dirty="0"/>
              <a:t>You can test the file by entering </a:t>
            </a:r>
            <a:r>
              <a:rPr lang="en-US" altLang="en-US" sz="1800" dirty="0" err="1"/>
              <a:t>displayEvents.php</a:t>
            </a:r>
            <a:r>
              <a:rPr lang="en-US" altLang="en-US" sz="1800" dirty="0"/>
              <a:t> in the </a:t>
            </a:r>
            <a:r>
              <a:rPr lang="en-US" altLang="en-US" sz="1800" dirty="0" err="1"/>
              <a:t>url</a:t>
            </a:r>
            <a:r>
              <a:rPr lang="en-US" altLang="en-US" sz="1800" dirty="0"/>
              <a:t>.  </a:t>
            </a:r>
            <a:r>
              <a:rPr lang="en-US" altLang="en-US" sz="1800" dirty="0" err="1"/>
              <a:t>displayEvents.php?date</a:t>
            </a:r>
            <a:r>
              <a:rPr lang="en-US" altLang="en-US" sz="1800" dirty="0"/>
              <a:t>=2016-04-01 will display the events for </a:t>
            </a:r>
            <a:r>
              <a:rPr lang="en-US" altLang="en-US" sz="1800" dirty="0" err="1"/>
              <a:t>april</a:t>
            </a:r>
            <a:r>
              <a:rPr lang="en-US" altLang="en-US" sz="1800" dirty="0"/>
              <a:t> first.  What will happen if there are no events on a particular day?  What will happen if you use </a:t>
            </a:r>
            <a:r>
              <a:rPr lang="en-US" altLang="en-US" sz="1800" dirty="0" err="1"/>
              <a:t>displayEvents.php</a:t>
            </a:r>
            <a:r>
              <a:rPr lang="en-US" altLang="en-US" sz="1800" dirty="0"/>
              <a:t> without a date?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Lab 5</a:t>
            </a:r>
            <a:endParaRPr lang="en-US" altLang="en-US" sz="4000" dirty="0"/>
          </a:p>
        </p:txBody>
      </p:sp>
      <p:sp>
        <p:nvSpPr>
          <p:cNvPr id="16387" name="Rectangle 3"/>
          <p:cNvSpPr>
            <a:spLocks noGrp="1" noChangeArrowheads="1"/>
          </p:cNvSpPr>
          <p:nvPr>
            <p:ph type="body" idx="1"/>
          </p:nvPr>
        </p:nvSpPr>
        <p:spPr/>
        <p:txBody>
          <a:bodyPr/>
          <a:lstStyle/>
          <a:p>
            <a:pPr marL="514350" indent="-514350"/>
            <a:r>
              <a:rPr lang="en-US" altLang="en-US" sz="2400"/>
              <a:t>Add JavaScript code to the calendar page that runs the php code to display events when you hover over one of the links.</a:t>
            </a:r>
          </a:p>
          <a:p>
            <a:pPr marL="914400" lvl="1" indent="-514350"/>
            <a:r>
              <a:rPr lang="en-US" altLang="en-US" sz="1800"/>
              <a:t>In the starting files for this week, I’ve given you a file called displayEvents.js.  With the exception of the AJAX call in the function displayEvents, this code is like lots of code you wrote in tutorial 13 in 133JS.  Can you describe what each line of code in the file does?</a:t>
            </a:r>
          </a:p>
          <a:p>
            <a:pPr marL="914400" lvl="1" indent="-514350"/>
            <a:r>
              <a:rPr lang="en-US" altLang="en-US" sz="1800"/>
              <a:t>The function displayEvents uses JQuery, which is an extensive framework created in JavaScript that simplifies writing all kinds of cross-browser compatible JavaScript code.  There’s a comment in the code that describes what the one line of Jquery code does.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Lab 5</a:t>
            </a:r>
            <a:endParaRPr lang="en-US" altLang="en-US" sz="4000" dirty="0"/>
          </a:p>
        </p:txBody>
      </p:sp>
      <p:sp>
        <p:nvSpPr>
          <p:cNvPr id="17411" name="Rectangle 3"/>
          <p:cNvSpPr>
            <a:spLocks noGrp="1" noChangeArrowheads="1"/>
          </p:cNvSpPr>
          <p:nvPr>
            <p:ph type="body" idx="1"/>
          </p:nvPr>
        </p:nvSpPr>
        <p:spPr/>
        <p:txBody>
          <a:bodyPr/>
          <a:lstStyle/>
          <a:p>
            <a:pPr marL="514350" indent="-514350"/>
            <a:r>
              <a:rPr lang="en-US" altLang="en-US" sz="2400" dirty="0"/>
              <a:t>Add JavaScript code to the calendar page that runs the </a:t>
            </a:r>
            <a:r>
              <a:rPr lang="en-US" altLang="en-US" sz="2400" dirty="0" err="1"/>
              <a:t>php</a:t>
            </a:r>
            <a:r>
              <a:rPr lang="en-US" altLang="en-US" sz="2400" dirty="0"/>
              <a:t> code to display events when you hover over one of the links.</a:t>
            </a:r>
          </a:p>
          <a:p>
            <a:pPr marL="914400" lvl="1" indent="-514350"/>
            <a:r>
              <a:rPr lang="en-US" altLang="en-US" sz="1800" dirty="0"/>
              <a:t>Add a div tag with the id of events to the </a:t>
            </a:r>
            <a:r>
              <a:rPr lang="en-US" altLang="en-US" sz="1800" dirty="0" err="1"/>
              <a:t>cccStart.php</a:t>
            </a:r>
            <a:r>
              <a:rPr lang="en-US" altLang="en-US" sz="1800" dirty="0"/>
              <a:t> page.  I put it by my calendar but you could put it anywhere in the body.</a:t>
            </a:r>
          </a:p>
          <a:p>
            <a:pPr marL="914400" lvl="1" indent="-514350"/>
            <a:r>
              <a:rPr lang="en-US" altLang="en-US" sz="1800" dirty="0"/>
              <a:t>Add two references to external </a:t>
            </a:r>
            <a:r>
              <a:rPr lang="en-US" altLang="en-US" sz="1800" dirty="0" err="1"/>
              <a:t>javascript</a:t>
            </a:r>
            <a:r>
              <a:rPr lang="en-US" altLang="en-US" sz="1800" dirty="0"/>
              <a:t> files to </a:t>
            </a:r>
            <a:r>
              <a:rPr lang="en-US" altLang="en-US" sz="1800" dirty="0" err="1"/>
              <a:t>ccc.php</a:t>
            </a:r>
            <a:endParaRPr lang="en-US" altLang="en-US" sz="1800" dirty="0"/>
          </a:p>
          <a:p>
            <a:pPr marL="1314450" lvl="2" indent="-514350"/>
            <a:r>
              <a:rPr lang="en-US" altLang="en-US" sz="1600" dirty="0"/>
              <a:t>&lt;script type='text/</a:t>
            </a:r>
            <a:r>
              <a:rPr lang="en-US" altLang="en-US" sz="1600" dirty="0" err="1"/>
              <a:t>javascript</a:t>
            </a:r>
            <a:r>
              <a:rPr lang="en-US" altLang="en-US" sz="1600" dirty="0"/>
              <a:t>' </a:t>
            </a:r>
            <a:r>
              <a:rPr lang="en-US" altLang="en-US" sz="1600" dirty="0" err="1"/>
              <a:t>src</a:t>
            </a:r>
            <a:r>
              <a:rPr lang="en-US" altLang="en-US" sz="1600" dirty="0"/>
              <a:t>='</a:t>
            </a:r>
            <a:r>
              <a:rPr lang="en-US" altLang="en-US" sz="1600" dirty="0" err="1"/>
              <a:t>js</a:t>
            </a:r>
            <a:r>
              <a:rPr lang="en-US" altLang="en-US" sz="1600" dirty="0"/>
              <a:t>/jquery-1.7.1.min.js'&gt;&lt;/script&gt;</a:t>
            </a:r>
          </a:p>
          <a:p>
            <a:pPr marL="1314450" lvl="2" indent="-514350"/>
            <a:r>
              <a:rPr lang="en-US" altLang="en-US" sz="1600" dirty="0"/>
              <a:t>&lt;script type="text/</a:t>
            </a:r>
            <a:r>
              <a:rPr lang="en-US" altLang="en-US" sz="1600" dirty="0" err="1"/>
              <a:t>javascript</a:t>
            </a:r>
            <a:r>
              <a:rPr lang="en-US" altLang="en-US" sz="1600" dirty="0"/>
              <a:t>" </a:t>
            </a:r>
            <a:r>
              <a:rPr lang="en-US" altLang="en-US" sz="1600" dirty="0" err="1"/>
              <a:t>src</a:t>
            </a:r>
            <a:r>
              <a:rPr lang="en-US" altLang="en-US" sz="1600" dirty="0"/>
              <a:t>='</a:t>
            </a:r>
            <a:r>
              <a:rPr lang="en-US" altLang="en-US" sz="1600" dirty="0" err="1"/>
              <a:t>js</a:t>
            </a:r>
            <a:r>
              <a:rPr lang="en-US" altLang="en-US" sz="1600" dirty="0"/>
              <a:t>/displayEvents.js'&gt;&lt;/script&gt;</a:t>
            </a:r>
          </a:p>
          <a:p>
            <a:pPr marL="1314450" lvl="2" indent="-514350"/>
            <a:r>
              <a:rPr lang="en-US" altLang="en-US" sz="1600" dirty="0"/>
              <a:t>Can you add a newer version of </a:t>
            </a:r>
            <a:r>
              <a:rPr lang="en-US" altLang="en-US" sz="1600" dirty="0" err="1"/>
              <a:t>Jquery</a:t>
            </a:r>
            <a:r>
              <a:rPr lang="en-US" altLang="en-US" sz="16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Lab 5</a:t>
            </a:r>
            <a:endParaRPr lang="en-US" altLang="en-US" sz="4000" dirty="0"/>
          </a:p>
        </p:txBody>
      </p:sp>
      <p:sp>
        <p:nvSpPr>
          <p:cNvPr id="18435" name="Rectangle 3"/>
          <p:cNvSpPr>
            <a:spLocks noGrp="1" noChangeArrowheads="1"/>
          </p:cNvSpPr>
          <p:nvPr>
            <p:ph type="body" idx="1"/>
          </p:nvPr>
        </p:nvSpPr>
        <p:spPr/>
        <p:txBody>
          <a:bodyPr/>
          <a:lstStyle/>
          <a:p>
            <a:pPr marL="514350" indent="-514350"/>
            <a:r>
              <a:rPr lang="en-US" altLang="en-US" sz="2400" dirty="0"/>
              <a:t>Add JavaScript code to the calendar page that runs the </a:t>
            </a:r>
            <a:r>
              <a:rPr lang="en-US" altLang="en-US" sz="2400" dirty="0" err="1"/>
              <a:t>php</a:t>
            </a:r>
            <a:r>
              <a:rPr lang="en-US" altLang="en-US" sz="2400" dirty="0"/>
              <a:t> code to display events when you hover over one of the links.</a:t>
            </a:r>
          </a:p>
          <a:p>
            <a:pPr marL="914400" lvl="1" indent="-514350"/>
            <a:r>
              <a:rPr lang="en-US" altLang="en-US" sz="2000" dirty="0"/>
              <a:t>Test the </a:t>
            </a:r>
            <a:r>
              <a:rPr lang="en-US" altLang="en-US" sz="2000" dirty="0" err="1"/>
              <a:t>ccc.php</a:t>
            </a:r>
            <a:r>
              <a:rPr lang="en-US" altLang="en-US" sz="2000" dirty="0"/>
              <a:t> page.  </a:t>
            </a:r>
          </a:p>
          <a:p>
            <a:pPr marL="1314450" lvl="2" indent="-514350"/>
            <a:r>
              <a:rPr lang="en-US" altLang="en-US" sz="1800" dirty="0"/>
              <a:t>It should display a calendar with links.  </a:t>
            </a:r>
          </a:p>
          <a:p>
            <a:pPr marL="1314450" lvl="2" indent="-514350"/>
            <a:r>
              <a:rPr lang="en-US" altLang="en-US" sz="1800" dirty="0"/>
              <a:t>It should also display the events for any days that are links when you hover over the link.  The events should disappear when you move your mouse over another part of the page.  When you click on one of the links nothing should happen.  Can you tell me what function in the </a:t>
            </a:r>
            <a:r>
              <a:rPr lang="en-US" altLang="en-US" sz="1800" dirty="0" err="1"/>
              <a:t>js</a:t>
            </a:r>
            <a:r>
              <a:rPr lang="en-US" altLang="en-US" sz="1800" dirty="0"/>
              <a:t> file is responsible for each of these events?</a:t>
            </a:r>
          </a:p>
          <a:p>
            <a:pPr marL="1314450" lvl="2" indent="-514350"/>
            <a:r>
              <a:rPr lang="en-US" altLang="en-US" sz="1800" dirty="0"/>
              <a:t>Can you make the “dialog box” that appears more attractive?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43000"/>
          </a:xfrm>
        </p:spPr>
        <p:txBody>
          <a:bodyPr/>
          <a:lstStyle/>
          <a:p>
            <a:r>
              <a:rPr lang="en-US" altLang="en-US" dirty="0"/>
              <a:t>Lab 5</a:t>
            </a:r>
            <a:endParaRPr lang="en-US" altLang="en-US" sz="4000" dirty="0"/>
          </a:p>
        </p:txBody>
      </p:sp>
      <p:sp>
        <p:nvSpPr>
          <p:cNvPr id="19459" name="Rectangle 3"/>
          <p:cNvSpPr>
            <a:spLocks noGrp="1" noChangeArrowheads="1"/>
          </p:cNvSpPr>
          <p:nvPr>
            <p:ph type="body" idx="1"/>
          </p:nvPr>
        </p:nvSpPr>
        <p:spPr/>
        <p:txBody>
          <a:bodyPr/>
          <a:lstStyle/>
          <a:p>
            <a:r>
              <a:rPr lang="en-US" altLang="en-US" dirty="0"/>
              <a:t>Upload to </a:t>
            </a:r>
            <a:r>
              <a:rPr lang="en-US" altLang="en-US" dirty="0" err="1"/>
              <a:t>citstudent</a:t>
            </a:r>
            <a:endParaRPr lang="en-US" altLang="en-US" dirty="0"/>
          </a:p>
          <a:p>
            <a:pPr lvl="1"/>
            <a:r>
              <a:rPr lang="en-US" altLang="en-US" sz="2400" dirty="0"/>
              <a:t>your solution.  Test your solution and make sure it works!  </a:t>
            </a:r>
          </a:p>
          <a:p>
            <a:pPr lvl="1"/>
            <a:r>
              <a:rPr lang="en-US" altLang="en-US" sz="2400" dirty="0"/>
              <a:t>A txt file or a word processing file that describes what all of the “pieces” are that make up the solution to this problem and whether they run on the client or on the server.</a:t>
            </a:r>
          </a:p>
          <a:p>
            <a:pPr lvl="1"/>
            <a:r>
              <a:rPr lang="en-US" altLang="en-US" sz="2400" dirty="0"/>
              <a:t>Txt files copies of any code that you wrote.</a:t>
            </a:r>
          </a:p>
          <a:p>
            <a:pPr lvl="1"/>
            <a:r>
              <a:rPr lang="en-US" altLang="en-US" sz="2400" dirty="0"/>
              <a:t>Post the </a:t>
            </a:r>
            <a:r>
              <a:rPr lang="en-US" altLang="en-US" sz="2400" dirty="0" err="1"/>
              <a:t>url</a:t>
            </a:r>
            <a:r>
              <a:rPr lang="en-US" altLang="en-US" sz="2400" dirty="0"/>
              <a:t> for the </a:t>
            </a:r>
            <a:r>
              <a:rPr lang="en-US" altLang="en-US" sz="2400" dirty="0" err="1"/>
              <a:t>ccc.php</a:t>
            </a:r>
            <a:r>
              <a:rPr lang="en-US" altLang="en-US" sz="2400" dirty="0"/>
              <a:t> page in </a:t>
            </a:r>
            <a:r>
              <a:rPr lang="en-US" altLang="en-US" sz="2400" dirty="0" err="1"/>
              <a:t>moodle</a:t>
            </a:r>
            <a:r>
              <a:rPr lang="en-US" altLang="en-US" sz="2400" dirty="0"/>
              <a:t> under lab 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What’s Next</a:t>
            </a:r>
            <a:endParaRPr lang="en-US" altLang="en-US" sz="4000"/>
          </a:p>
        </p:txBody>
      </p:sp>
      <p:sp>
        <p:nvSpPr>
          <p:cNvPr id="20483" name="Rectangle 3"/>
          <p:cNvSpPr>
            <a:spLocks noGrp="1" noChangeArrowheads="1"/>
          </p:cNvSpPr>
          <p:nvPr>
            <p:ph type="body" idx="1"/>
          </p:nvPr>
        </p:nvSpPr>
        <p:spPr/>
        <p:txBody>
          <a:bodyPr/>
          <a:lstStyle/>
          <a:p>
            <a:r>
              <a:rPr lang="en-US" altLang="en-US" dirty="0"/>
              <a:t>Quiz 1</a:t>
            </a:r>
          </a:p>
          <a:p>
            <a:pPr lvl="1"/>
            <a:r>
              <a:rPr lang="en-US" altLang="en-US" sz="2400" dirty="0"/>
              <a:t>Covers chapters 1 and 2, 7 – 11 and 13 as well as simple regular expressions</a:t>
            </a:r>
          </a:p>
          <a:p>
            <a:pPr lvl="1"/>
            <a:r>
              <a:rPr lang="en-US" altLang="en-US" sz="2400" dirty="0"/>
              <a:t>Multiple choice</a:t>
            </a:r>
          </a:p>
          <a:p>
            <a:pPr lvl="1"/>
            <a:r>
              <a:rPr lang="en-US" altLang="en-US" sz="2400" dirty="0"/>
              <a:t>Matching</a:t>
            </a:r>
          </a:p>
          <a:p>
            <a:pPr lvl="1"/>
            <a:r>
              <a:rPr lang="en-US" altLang="en-US" sz="2400" dirty="0"/>
              <a:t>Essay Questions</a:t>
            </a:r>
          </a:p>
          <a:p>
            <a:pPr lvl="2"/>
            <a:r>
              <a:rPr lang="en-US" altLang="en-US" sz="2000" dirty="0"/>
              <a:t>Let’s look at the practice quiz questions together</a:t>
            </a:r>
          </a:p>
          <a:p>
            <a:r>
              <a:rPr lang="en-US" altLang="en-US" dirty="0"/>
              <a:t>Chapter 3 and Chapters 16, 17 and 18</a:t>
            </a:r>
          </a:p>
          <a:p>
            <a:pPr lvl="1"/>
            <a:r>
              <a:rPr lang="en-US" altLang="en-US" sz="2400" dirty="0"/>
              <a:t>MySQL</a:t>
            </a:r>
          </a:p>
          <a:p>
            <a:r>
              <a:rPr lang="en-US" altLang="en-US" dirty="0"/>
              <a:t>Chapter 4 and 5 – 296P in </a:t>
            </a:r>
            <a:r>
              <a:rPr lang="en-US" altLang="en-US"/>
              <a:t>the fall</a:t>
            </a:r>
            <a:endParaRPr lang="en-US" altLang="en-US" dirty="0"/>
          </a:p>
          <a:p>
            <a:pPr lvl="1"/>
            <a:r>
              <a:rPr lang="en-US" altLang="en-US" sz="2400" dirty="0"/>
              <a:t>PHP and MySQL to build data driven apps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Topics</a:t>
            </a:r>
            <a:endParaRPr lang="en-US" altLang="en-US" sz="4000"/>
          </a:p>
        </p:txBody>
      </p:sp>
      <p:sp>
        <p:nvSpPr>
          <p:cNvPr id="3075" name="Rectangle 3"/>
          <p:cNvSpPr>
            <a:spLocks noGrp="1" noChangeArrowheads="1"/>
          </p:cNvSpPr>
          <p:nvPr>
            <p:ph type="body" idx="1"/>
          </p:nvPr>
        </p:nvSpPr>
        <p:spPr/>
        <p:txBody>
          <a:bodyPr/>
          <a:lstStyle/>
          <a:p>
            <a:r>
              <a:rPr lang="en-US" altLang="en-US" dirty="0"/>
              <a:t>Lab 4 recap</a:t>
            </a:r>
          </a:p>
          <a:p>
            <a:r>
              <a:rPr lang="en-US" altLang="en-US" dirty="0"/>
              <a:t>Converting our calendar to an event calendar</a:t>
            </a:r>
          </a:p>
          <a:p>
            <a:pPr lvl="1"/>
            <a:r>
              <a:rPr lang="en-US" altLang="en-US" dirty="0"/>
              <a:t>Use the calendar in </a:t>
            </a:r>
            <a:r>
              <a:rPr lang="en-US" altLang="en-US" dirty="0" err="1"/>
              <a:t>moodle</a:t>
            </a:r>
            <a:r>
              <a:rPr lang="en-US" altLang="en-US" dirty="0"/>
              <a:t> as an example</a:t>
            </a:r>
          </a:p>
          <a:p>
            <a:r>
              <a:rPr lang="en-US" altLang="en-US" dirty="0"/>
              <a:t>What is AJAX?</a:t>
            </a:r>
          </a:p>
          <a:p>
            <a:r>
              <a:rPr lang="en-US" altLang="en-US" dirty="0"/>
              <a:t>What is JQuery?</a:t>
            </a:r>
          </a:p>
          <a:p>
            <a:r>
              <a:rPr lang="en-US" altLang="en-US" dirty="0"/>
              <a:t>What’s next </a:t>
            </a: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Lab 4</a:t>
            </a:r>
            <a:endParaRPr lang="en-US" altLang="en-US" sz="4000" dirty="0"/>
          </a:p>
        </p:txBody>
      </p:sp>
      <p:sp>
        <p:nvSpPr>
          <p:cNvPr id="4099" name="Rectangle 3"/>
          <p:cNvSpPr>
            <a:spLocks noGrp="1" noChangeArrowheads="1"/>
          </p:cNvSpPr>
          <p:nvPr>
            <p:ph type="body" idx="1"/>
          </p:nvPr>
        </p:nvSpPr>
        <p:spPr/>
        <p:txBody>
          <a:bodyPr/>
          <a:lstStyle/>
          <a:p>
            <a:r>
              <a:rPr lang="en-US" altLang="en-US" dirty="0"/>
              <a:t>Bugs?</a:t>
            </a:r>
          </a:p>
          <a:p>
            <a:r>
              <a:rPr lang="en-US" altLang="en-US" dirty="0"/>
              <a:t>Problems running the application on </a:t>
            </a:r>
            <a:r>
              <a:rPr lang="en-US" altLang="en-US" dirty="0" err="1"/>
              <a:t>citstudent</a:t>
            </a:r>
            <a:r>
              <a:rPr lang="en-US" altLang="en-US" dirty="0"/>
              <a:t>?</a:t>
            </a:r>
          </a:p>
          <a:p>
            <a:r>
              <a:rPr lang="en-US" altLang="en-US" dirty="0"/>
              <a:t>Any of the code itself that you’re unclear about?  Because you can bet money that you’ll be asked to tell me about this code on your next quiz!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Client side vs Server side code</a:t>
            </a:r>
            <a:endParaRPr lang="en-US" altLang="en-US" sz="4000"/>
          </a:p>
        </p:txBody>
      </p:sp>
      <p:sp>
        <p:nvSpPr>
          <p:cNvPr id="5123" name="Rectangle 3"/>
          <p:cNvSpPr>
            <a:spLocks noGrp="1" noChangeArrowheads="1"/>
          </p:cNvSpPr>
          <p:nvPr>
            <p:ph type="body" idx="1"/>
          </p:nvPr>
        </p:nvSpPr>
        <p:spPr/>
        <p:txBody>
          <a:bodyPr/>
          <a:lstStyle/>
          <a:p>
            <a:r>
              <a:rPr lang="en-US" altLang="en-US"/>
              <a:t>Now that you know that you can create a calendar on a web page in either client side or server side code, which should you use and why?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Event Calendar</a:t>
            </a:r>
            <a:endParaRPr lang="en-US" altLang="en-US" sz="4000"/>
          </a:p>
        </p:txBody>
      </p:sp>
      <p:sp>
        <p:nvSpPr>
          <p:cNvPr id="6147" name="Rectangle 3"/>
          <p:cNvSpPr>
            <a:spLocks noGrp="1" noChangeArrowheads="1"/>
          </p:cNvSpPr>
          <p:nvPr>
            <p:ph type="body" idx="1"/>
          </p:nvPr>
        </p:nvSpPr>
        <p:spPr/>
        <p:txBody>
          <a:bodyPr/>
          <a:lstStyle/>
          <a:p>
            <a:r>
              <a:rPr lang="en-US" altLang="en-US" sz="2400"/>
              <a:t>Most calendars on web pages contain information about events scheduled during that calendar period.  </a:t>
            </a:r>
          </a:p>
          <a:p>
            <a:pPr lvl="1"/>
            <a:r>
              <a:rPr lang="en-US" altLang="en-US" sz="2000"/>
              <a:t>Moodle has a calendar that gives you information about college wide and course related events.</a:t>
            </a:r>
          </a:p>
          <a:p>
            <a:pPr lvl="1"/>
            <a:r>
              <a:rPr lang="en-US" altLang="en-US" sz="2000"/>
              <a:t>Let’s look at the calendar in moodle together</a:t>
            </a:r>
          </a:p>
          <a:p>
            <a:pPr lvl="2"/>
            <a:r>
              <a:rPr lang="en-US" altLang="en-US" sz="1800"/>
              <a:t>Where do you think event information is stored.  Where do you think the code is that creates the calendar?</a:t>
            </a:r>
          </a:p>
          <a:p>
            <a:pPr lvl="2"/>
            <a:r>
              <a:rPr lang="en-US" altLang="en-US" sz="1800"/>
              <a:t>What happens when I click on one of the days that has events? Because it displays a completely different page on the server, do you think there is client side or server side code involved?</a:t>
            </a:r>
          </a:p>
          <a:p>
            <a:pPr lvl="2"/>
            <a:r>
              <a:rPr lang="en-US" altLang="en-US" sz="1800"/>
              <a:t>What happens if I go back to the calendar and hover over one of the days that has events?  Because it stays on the same page but shows a new “block” of information, do you think there is client side or server side code involved?</a:t>
            </a:r>
          </a:p>
          <a:p>
            <a:pPr lvl="2"/>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AJAX</a:t>
            </a:r>
            <a:endParaRPr lang="en-US" altLang="en-US" sz="4000"/>
          </a:p>
        </p:txBody>
      </p:sp>
      <p:sp>
        <p:nvSpPr>
          <p:cNvPr id="7171" name="Rectangle 3"/>
          <p:cNvSpPr>
            <a:spLocks noGrp="1" noChangeArrowheads="1"/>
          </p:cNvSpPr>
          <p:nvPr>
            <p:ph type="body" idx="1"/>
          </p:nvPr>
        </p:nvSpPr>
        <p:spPr/>
        <p:txBody>
          <a:bodyPr/>
          <a:lstStyle/>
          <a:p>
            <a:r>
              <a:rPr lang="en-US" altLang="en-US" sz="2400"/>
              <a:t>The answer to the last question is that in modern applications there is both client and server side code involved.</a:t>
            </a:r>
          </a:p>
          <a:p>
            <a:pPr lvl="1"/>
            <a:r>
              <a:rPr lang="en-US" altLang="en-US" sz="2000"/>
              <a:t>Client side code (under the covers without the user being aware) runs a relatively small bit of server side code and uses it to refresh a relatively small portion of the page.</a:t>
            </a:r>
          </a:p>
          <a:p>
            <a:pPr lvl="1"/>
            <a:r>
              <a:rPr lang="en-US" altLang="en-US" sz="2000"/>
              <a:t>AJAX is the name of the “strategy” that allows web developers to use client and server side code together in this way.</a:t>
            </a:r>
          </a:p>
          <a:p>
            <a:pPr lvl="2"/>
            <a:r>
              <a:rPr lang="en-US" altLang="en-US" sz="1800"/>
              <a:t>AJAX isn’t a language or even a technology … it’s simply a mechanism that allows web applications can send data to, and retrieve data from, a server asynchronously (in the background) without interfering with the display and behavior of the existing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Lab 5</a:t>
            </a:r>
            <a:endParaRPr lang="en-US" altLang="en-US" sz="4000" dirty="0"/>
          </a:p>
        </p:txBody>
      </p:sp>
      <p:sp>
        <p:nvSpPr>
          <p:cNvPr id="8195" name="Rectangle 3"/>
          <p:cNvSpPr>
            <a:spLocks noGrp="1" noChangeArrowheads="1"/>
          </p:cNvSpPr>
          <p:nvPr>
            <p:ph type="body" idx="1"/>
          </p:nvPr>
        </p:nvSpPr>
        <p:spPr/>
        <p:txBody>
          <a:bodyPr/>
          <a:lstStyle/>
          <a:p>
            <a:r>
              <a:rPr lang="en-US" altLang="en-US" dirty="0"/>
              <a:t>The objective of the lab is to introduce you to AJAX.  We’ll do that by adding events to the calendar from lab 4.</a:t>
            </a:r>
          </a:p>
          <a:p>
            <a:pPr marL="914400" lvl="1" indent="-514350"/>
            <a:r>
              <a:rPr lang="en-US" altLang="en-US" sz="2400" dirty="0"/>
              <a:t>Create some events that can be accessed by server side code.</a:t>
            </a:r>
          </a:p>
          <a:p>
            <a:pPr marL="914400" lvl="1" indent="-514350"/>
            <a:r>
              <a:rPr lang="en-US" altLang="en-US" sz="2400" dirty="0"/>
              <a:t>Add links, in </a:t>
            </a:r>
            <a:r>
              <a:rPr lang="en-US" altLang="en-US" sz="2400" dirty="0" err="1"/>
              <a:t>php</a:t>
            </a:r>
            <a:r>
              <a:rPr lang="en-US" altLang="en-US" sz="2400" dirty="0"/>
              <a:t> code, to the calendar days that have events associated with them </a:t>
            </a:r>
          </a:p>
          <a:p>
            <a:pPr marL="914400" lvl="1" indent="-514350"/>
            <a:r>
              <a:rPr lang="en-US" altLang="en-US" sz="2400" dirty="0"/>
              <a:t>Create a </a:t>
            </a:r>
            <a:r>
              <a:rPr lang="en-US" altLang="en-US" sz="2400" dirty="0" err="1"/>
              <a:t>php</a:t>
            </a:r>
            <a:r>
              <a:rPr lang="en-US" altLang="en-US" sz="2400" dirty="0"/>
              <a:t> page that displays the events for one day</a:t>
            </a:r>
          </a:p>
          <a:p>
            <a:pPr marL="914400" lvl="1" indent="-514350"/>
            <a:r>
              <a:rPr lang="en-US" altLang="en-US" sz="2400" dirty="0"/>
              <a:t>Add JavaScript code to the calendar page that runs the </a:t>
            </a:r>
            <a:r>
              <a:rPr lang="en-US" altLang="en-US" sz="2400" dirty="0" err="1"/>
              <a:t>php</a:t>
            </a:r>
            <a:r>
              <a:rPr lang="en-US" altLang="en-US" sz="2400" dirty="0"/>
              <a:t> code to display events when you hover over one of the links.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Lab 5</a:t>
            </a:r>
            <a:endParaRPr lang="en-US" altLang="en-US" sz="4000" dirty="0"/>
          </a:p>
        </p:txBody>
      </p:sp>
      <p:sp>
        <p:nvSpPr>
          <p:cNvPr id="9219" name="Rectangle 3"/>
          <p:cNvSpPr>
            <a:spLocks noGrp="1" noChangeArrowheads="1"/>
          </p:cNvSpPr>
          <p:nvPr>
            <p:ph type="body" idx="1"/>
          </p:nvPr>
        </p:nvSpPr>
        <p:spPr/>
        <p:txBody>
          <a:bodyPr/>
          <a:lstStyle/>
          <a:p>
            <a:r>
              <a:rPr lang="en-US" altLang="en-US" sz="2400" dirty="0"/>
              <a:t>Create some events that can be accessed by server side code.</a:t>
            </a:r>
          </a:p>
          <a:p>
            <a:pPr lvl="1"/>
            <a:r>
              <a:rPr lang="en-US" altLang="en-US" sz="2000" dirty="0"/>
              <a:t>In the starting files for this week, I’ve given you a file called </a:t>
            </a:r>
            <a:r>
              <a:rPr lang="en-US" altLang="en-US" sz="2000" dirty="0" err="1"/>
              <a:t>eventCalendarFunctionsStart.php</a:t>
            </a:r>
            <a:r>
              <a:rPr lang="en-US" altLang="en-US" sz="2000" dirty="0"/>
              <a:t>.  </a:t>
            </a:r>
            <a:r>
              <a:rPr lang="en-US" altLang="en-US" sz="1800" dirty="0"/>
              <a:t>It contains</a:t>
            </a:r>
          </a:p>
          <a:p>
            <a:pPr lvl="2"/>
            <a:r>
              <a:rPr lang="en-US" altLang="en-US" sz="1800" dirty="0"/>
              <a:t>An array of events.  Each event is itself an associative array so $events is an array of arrays or a 2 – dimensional array. Can you draw a picture of what $events looks like?  How would you add events to the array?</a:t>
            </a:r>
          </a:p>
          <a:p>
            <a:pPr lvl="2"/>
            <a:r>
              <a:rPr lang="en-US" altLang="en-US" sz="1800" dirty="0"/>
              <a:t>This array replaces the array in the </a:t>
            </a:r>
            <a:r>
              <a:rPr lang="en-US" altLang="en-US" sz="1800" dirty="0" err="1"/>
              <a:t>events.php</a:t>
            </a:r>
            <a:r>
              <a:rPr lang="en-US" altLang="en-US" sz="1800" dirty="0"/>
              <a:t> page in lab 4.  Why is it a more reasonable data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Lab 5</a:t>
            </a:r>
            <a:endParaRPr lang="en-US" altLang="en-US" sz="4000" dirty="0"/>
          </a:p>
        </p:txBody>
      </p:sp>
      <p:sp>
        <p:nvSpPr>
          <p:cNvPr id="10243" name="Rectangle 3"/>
          <p:cNvSpPr>
            <a:spLocks noGrp="1" noChangeArrowheads="1"/>
          </p:cNvSpPr>
          <p:nvPr>
            <p:ph type="body" idx="1"/>
          </p:nvPr>
        </p:nvSpPr>
        <p:spPr/>
        <p:txBody>
          <a:bodyPr/>
          <a:lstStyle/>
          <a:p>
            <a:r>
              <a:rPr lang="en-US" altLang="en-US" sz="2400"/>
              <a:t>Add links, in php code, to the calendar days that have events associated with them</a:t>
            </a:r>
          </a:p>
          <a:p>
            <a:pPr lvl="1"/>
            <a:r>
              <a:rPr lang="en-US" altLang="en-US" sz="2000"/>
              <a:t>In the starting files for this week, I’ve given you a file called eventCalendarFunctionsStart.php.  It contains</a:t>
            </a:r>
            <a:endParaRPr lang="en-US" altLang="en-US" sz="1800"/>
          </a:p>
          <a:p>
            <a:pPr lvl="2"/>
            <a:r>
              <a:rPr lang="en-US" altLang="en-US" sz="1800"/>
              <a:t>A function called hasEvents.  It takes a date as it’s parameter and returns true or false.  Syntactically, it has a default parameter and a global variable.  Can you explain what each line of code in hasEvents does?  Notice the testing of the function at the bottom of the page?  Can you test it and make sure that it works for the events that you added?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3581</TotalTime>
  <Words>1703</Words>
  <Application>Microsoft Office PowerPoint</Application>
  <PresentationFormat>On-screen Show (4:3)</PresentationFormat>
  <Paragraphs>112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Times New Roman</vt:lpstr>
      <vt:lpstr>Default Design</vt:lpstr>
      <vt:lpstr>Intro to AJAX</vt:lpstr>
      <vt:lpstr>Topics</vt:lpstr>
      <vt:lpstr>Lab 4</vt:lpstr>
      <vt:lpstr>Client side vs Server side code</vt:lpstr>
      <vt:lpstr>Event Calendar</vt:lpstr>
      <vt:lpstr>AJAX</vt:lpstr>
      <vt:lpstr>Lab 5</vt:lpstr>
      <vt:lpstr>Lab 5</vt:lpstr>
      <vt:lpstr>Lab 5</vt:lpstr>
      <vt:lpstr>Lab 5</vt:lpstr>
      <vt:lpstr>Lab 5</vt:lpstr>
      <vt:lpstr>Lab 5</vt:lpstr>
      <vt:lpstr>Lab 5</vt:lpstr>
      <vt:lpstr>Lab 5</vt:lpstr>
      <vt:lpstr>Lab 5</vt:lpstr>
      <vt:lpstr>Lab 5</vt:lpstr>
      <vt:lpstr>Lab 5</vt:lpstr>
      <vt:lpstr>Lab 5</vt:lpstr>
      <vt:lpstr>What’s Next</vt:lpstr>
    </vt:vector>
  </TitlesOfParts>
  <Company>FourPawsDesign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Amanda Akins</cp:lastModifiedBy>
  <cp:revision>287</cp:revision>
  <cp:lastPrinted>2012-04-18T16:15:59Z</cp:lastPrinted>
  <dcterms:created xsi:type="dcterms:W3CDTF">2005-09-19T23:06:59Z</dcterms:created>
  <dcterms:modified xsi:type="dcterms:W3CDTF">2016-05-03T18:19:55Z</dcterms:modified>
</cp:coreProperties>
</file>