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8"/>
    <p:restoredTop sz="94718"/>
  </p:normalViewPr>
  <p:slideViewPr>
    <p:cSldViewPr snapToGrid="0">
      <p:cViewPr>
        <p:scale>
          <a:sx n="119" d="100"/>
          <a:sy n="119" d="100"/>
        </p:scale>
        <p:origin x="1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4A2C-11CB-D776-5E2C-3986AC3CC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32AB7-8A6F-C3CE-5E8A-14A824F04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223BB-C52B-7093-3DDE-32952597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FA2A-CDCA-3642-B1C0-73687A0A44A1}" type="datetimeFigureOut">
              <a:rPr lang="en-RU" smtClean="0"/>
              <a:t>11.02.2023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151E2-73F5-DE4D-470D-D81E82F0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D5B0B-871B-B8A5-72C3-F68514AB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1733-EFF6-CF42-BB5D-16465F00C0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0882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221B-7E6E-6C02-AFF4-D175FAD5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72025-B3C1-361E-D0D8-21157A2F9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3C945-9827-7E31-1E13-5592AFFE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FA2A-CDCA-3642-B1C0-73687A0A44A1}" type="datetimeFigureOut">
              <a:rPr lang="en-RU" smtClean="0"/>
              <a:t>11.02.2023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39C5-1238-1277-D8B3-BB0CFE0A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633EA-C2FF-7D1C-C79D-EC1A2E3C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1733-EFF6-CF42-BB5D-16465F00C0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3398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D2687-00C5-1594-F02C-4A7C951C1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7A400-CD0F-D3BA-0968-3018AA052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51F29-0DFB-0B13-2EEB-03B0DAF7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FA2A-CDCA-3642-B1C0-73687A0A44A1}" type="datetimeFigureOut">
              <a:rPr lang="en-RU" smtClean="0"/>
              <a:t>11.02.2023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95DD-700E-CF58-99E3-0C3DDB18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8A088-A361-A3FA-6456-0D794027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1733-EFF6-CF42-BB5D-16465F00C0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576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2F5F-A7B9-4640-B64B-B3F46FB9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3E184-EEAC-A25F-741F-7847DB26B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10063-1004-5E79-D08D-0E83B217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FA2A-CDCA-3642-B1C0-73687A0A44A1}" type="datetimeFigureOut">
              <a:rPr lang="en-RU" smtClean="0"/>
              <a:t>11.02.2023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39F05-129E-675B-9EA0-0D32044A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2DB5-8DE8-C4E9-802C-E0A838C3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1733-EFF6-CF42-BB5D-16465F00C0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5051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30AB-F099-1670-8D9F-C4F6AF8A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F7AF-9E5F-3185-051B-B72A56538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4CAB2-C65D-20A6-E277-A1566628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FA2A-CDCA-3642-B1C0-73687A0A44A1}" type="datetimeFigureOut">
              <a:rPr lang="en-RU" smtClean="0"/>
              <a:t>11.02.2023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0D73E-617B-F619-2219-16212E23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D2B4-4650-7C7E-2739-7236F901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1733-EFF6-CF42-BB5D-16465F00C0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9073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2A39-7688-62D3-042F-5AA3D1F8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56390-50E2-751A-092A-C1F3BA472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1F9E0-1A68-206A-0552-04D519DF3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CDCF1-E7D3-B9D5-3196-060923AA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FA2A-CDCA-3642-B1C0-73687A0A44A1}" type="datetimeFigureOut">
              <a:rPr lang="en-RU" smtClean="0"/>
              <a:t>11.02.2023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6E22C-FFAD-0879-BFCD-17B61A48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EBE6D-96D1-B70A-246C-E2A73389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1733-EFF6-CF42-BB5D-16465F00C0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0567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3A8E-3FCE-87C4-16B5-9713F091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5D8D-8C78-8BC9-1236-EB673DC2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9DF63-8682-BD36-3D15-B7374CFF1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76F7B-468D-DE9D-5B4C-C0BF914EE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CE417-24E1-A730-5EEA-1C9E385AF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6BD32-6618-9382-B18F-443D5DA3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FA2A-CDCA-3642-B1C0-73687A0A44A1}" type="datetimeFigureOut">
              <a:rPr lang="en-RU" smtClean="0"/>
              <a:t>11.02.2023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56883-6EF2-104A-3D77-58B44417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16670-C90D-3F64-D958-27733375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1733-EFF6-CF42-BB5D-16465F00C0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7791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4792-AF80-1B93-F84C-4CF91A5A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7103B-9D45-EBDB-2DDC-C712A534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FA2A-CDCA-3642-B1C0-73687A0A44A1}" type="datetimeFigureOut">
              <a:rPr lang="en-RU" smtClean="0"/>
              <a:t>11.02.2023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B652E-28D6-A749-26D8-2E2B435E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A9FE9-B2B2-B635-73EE-03D6FAC8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1733-EFF6-CF42-BB5D-16465F00C0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0448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3FD94-2C20-3898-A32C-21213632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FA2A-CDCA-3642-B1C0-73687A0A44A1}" type="datetimeFigureOut">
              <a:rPr lang="en-RU" smtClean="0"/>
              <a:t>11.02.2023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60E86-DC83-57D2-A4AB-A136E864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E0300-73D0-9F74-1F6E-6B452D9E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1733-EFF6-CF42-BB5D-16465F00C0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9105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8DE3-9F7F-7CF8-CF4E-1911E073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63C9-EBC4-FAEA-AD29-B664B173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51B24-9960-1254-4F29-35E982E8E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0CC7E-9A4F-4F7C-0BAD-FD0C4626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FA2A-CDCA-3642-B1C0-73687A0A44A1}" type="datetimeFigureOut">
              <a:rPr lang="en-RU" smtClean="0"/>
              <a:t>11.02.2023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1A86B-362D-1461-BA75-D9550A21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6D089-83FF-54DB-F69B-6A54058F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1733-EFF6-CF42-BB5D-16465F00C0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8736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6A22-A0EE-7D84-070C-8440FD74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D2542-46EB-41A2-AE3E-DF403C4A2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421AF-15D6-8E41-6676-5F7BE6105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6F2F4-4E07-258B-DB4A-400A38BC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FA2A-CDCA-3642-B1C0-73687A0A44A1}" type="datetimeFigureOut">
              <a:rPr lang="en-RU" smtClean="0"/>
              <a:t>11.02.2023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6B5FA-DBE6-50B9-65B5-BEB8F1E0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A6159-3A01-68C9-3376-1056464A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1733-EFF6-CF42-BB5D-16465F00C0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0747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1BD2E-4E13-812D-0A5C-286D1451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A7EC4-36F0-0DD2-224F-EAF164C23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A2517-906E-08A1-6636-7D7711510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AFA2A-CDCA-3642-B1C0-73687A0A44A1}" type="datetimeFigureOut">
              <a:rPr lang="en-RU" smtClean="0"/>
              <a:t>11.02.2023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39ED9-A951-434A-4F0A-1C90DFC33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A9E41-1B63-9F8F-0CED-A827F5D4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1733-EFF6-CF42-BB5D-16465F00C0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0478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gif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ublimetext.com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code.visualstudio.com/" TargetMode="External"/><Relationship Id="rId10" Type="http://schemas.openxmlformats.org/officeDocument/2006/relationships/image" Target="../media/image7.gif"/><Relationship Id="rId4" Type="http://schemas.openxmlformats.org/officeDocument/2006/relationships/image" Target="../media/image4.gif"/><Relationship Id="rId9" Type="http://schemas.openxmlformats.org/officeDocument/2006/relationships/hyperlink" Target="https://codepen.i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7514-93F2-953A-3B87-887D112B5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Веб-верстка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2432A-4F81-75E7-CC26-81BD8FC45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ru-RU" sz="3200" dirty="0"/>
              <a:t>Экерт Никита Андреевич</a:t>
            </a:r>
          </a:p>
          <a:p>
            <a:r>
              <a:rPr lang="en-US" sz="2400" dirty="0">
                <a:latin typeface="+mj-lt"/>
              </a:rPr>
              <a:t>ekertn7@gmail.com</a:t>
            </a:r>
          </a:p>
          <a:p>
            <a:r>
              <a:rPr lang="en-US" sz="2400" dirty="0" err="1">
                <a:latin typeface="+mj-lt"/>
              </a:rPr>
              <a:t>vk.com</a:t>
            </a:r>
            <a:r>
              <a:rPr lang="en-US" sz="2400" dirty="0">
                <a:latin typeface="+mj-lt"/>
              </a:rPr>
              <a:t>/ekertn7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A46A38-0AF3-6450-F5EA-3AC4A17E9725}"/>
              </a:ext>
            </a:extLst>
          </p:cNvPr>
          <p:cNvCxnSpPr/>
          <p:nvPr/>
        </p:nvCxnSpPr>
        <p:spPr>
          <a:xfrm>
            <a:off x="7293428" y="6139543"/>
            <a:ext cx="1894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CF539406-BEA3-5FC6-51B3-A9E0D6352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43" y="4811885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58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B44D-1121-0254-A599-79F77FEB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занятий</a:t>
            </a:r>
            <a:endParaRPr lang="en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0D4AB6-5383-0B4D-DA1F-60B9A65BA0B6}"/>
              </a:ext>
            </a:extLst>
          </p:cNvPr>
          <p:cNvSpPr/>
          <p:nvPr/>
        </p:nvSpPr>
        <p:spPr>
          <a:xfrm>
            <a:off x="1828800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4B2841-5A7C-FD9C-FBD8-89B9F5A5790C}"/>
              </a:ext>
            </a:extLst>
          </p:cNvPr>
          <p:cNvSpPr/>
          <p:nvPr/>
        </p:nvSpPr>
        <p:spPr>
          <a:xfrm>
            <a:off x="5638800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EC613868-40AD-D842-F829-D177ADAAD9DE}"/>
              </a:ext>
            </a:extLst>
          </p:cNvPr>
          <p:cNvSpPr/>
          <p:nvPr/>
        </p:nvSpPr>
        <p:spPr>
          <a:xfrm>
            <a:off x="9448800" y="2971800"/>
            <a:ext cx="914400" cy="914400"/>
          </a:xfrm>
          <a:prstGeom prst="star5">
            <a:avLst>
              <a:gd name="adj" fmla="val 30942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51EC5B-AD6A-A350-E515-0F42D1D1D16C}"/>
              </a:ext>
            </a:extLst>
          </p:cNvPr>
          <p:cNvCxnSpPr/>
          <p:nvPr/>
        </p:nvCxnSpPr>
        <p:spPr>
          <a:xfrm>
            <a:off x="3243943" y="3429000"/>
            <a:ext cx="1894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841338-20F3-08F3-BE0D-D8516B1CE0D6}"/>
              </a:ext>
            </a:extLst>
          </p:cNvPr>
          <p:cNvCxnSpPr/>
          <p:nvPr/>
        </p:nvCxnSpPr>
        <p:spPr>
          <a:xfrm>
            <a:off x="7075714" y="3429000"/>
            <a:ext cx="1894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CEA0D-AFAB-B586-922E-E0F0EFD7B979}"/>
              </a:ext>
            </a:extLst>
          </p:cNvPr>
          <p:cNvSpPr txBox="1"/>
          <p:nvPr/>
        </p:nvSpPr>
        <p:spPr>
          <a:xfrm>
            <a:off x="1851361" y="3886200"/>
            <a:ext cx="86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Теория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3356B-81D1-9396-31D5-01575C6BA94B}"/>
              </a:ext>
            </a:extLst>
          </p:cNvPr>
          <p:cNvSpPr txBox="1"/>
          <p:nvPr/>
        </p:nvSpPr>
        <p:spPr>
          <a:xfrm>
            <a:off x="5546909" y="3886200"/>
            <a:ext cx="109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Практика</a:t>
            </a:r>
            <a:endParaRPr lang="en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D90FB-D98D-ACA0-30C2-ECCA0D0C9470}"/>
              </a:ext>
            </a:extLst>
          </p:cNvPr>
          <p:cNvSpPr txBox="1"/>
          <p:nvPr/>
        </p:nvSpPr>
        <p:spPr>
          <a:xfrm>
            <a:off x="9193787" y="3886200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Повторение</a:t>
            </a:r>
            <a:endParaRPr lang="en-RU" dirty="0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868C205-7E02-2EF0-D73F-4B7452D6ED27}"/>
              </a:ext>
            </a:extLst>
          </p:cNvPr>
          <p:cNvCxnSpPr>
            <a:cxnSpLocks/>
          </p:cNvCxnSpPr>
          <p:nvPr/>
        </p:nvCxnSpPr>
        <p:spPr>
          <a:xfrm rot="10800000">
            <a:off x="2272752" y="4395463"/>
            <a:ext cx="7619997" cy="654899"/>
          </a:xfrm>
          <a:prstGeom prst="bentConnector3">
            <a:avLst>
              <a:gd name="adj1" fmla="val 9999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D88384-32CF-5CEB-1962-73FCE0FCCE35}"/>
              </a:ext>
            </a:extLst>
          </p:cNvPr>
          <p:cNvCxnSpPr/>
          <p:nvPr/>
        </p:nvCxnSpPr>
        <p:spPr>
          <a:xfrm flipV="1">
            <a:off x="9892749" y="4413277"/>
            <a:ext cx="0" cy="6549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5B21FB-45E5-B401-BBDF-4AEDBB6DBC31}"/>
              </a:ext>
            </a:extLst>
          </p:cNvPr>
          <p:cNvSpPr txBox="1"/>
          <p:nvPr/>
        </p:nvSpPr>
        <p:spPr>
          <a:xfrm>
            <a:off x="5649404" y="506817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Вопрос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44438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3A9B-E7E0-C833-A211-E019FEC2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9C9BB-E98C-3384-021F-8B1DBCF9E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81" y="2145424"/>
            <a:ext cx="1879600" cy="187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DF7D3-81A1-DE15-F2F0-3C8B1F566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068" y="2145423"/>
            <a:ext cx="1879599" cy="1879599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879F7A1-63E2-BAF2-A4F1-71C5EFB46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81" y="2145424"/>
            <a:ext cx="18796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E38971-F2AA-6621-3F0D-CF2EB43AE4BA}"/>
              </a:ext>
            </a:extLst>
          </p:cNvPr>
          <p:cNvSpPr txBox="1"/>
          <p:nvPr/>
        </p:nvSpPr>
        <p:spPr>
          <a:xfrm>
            <a:off x="1178792" y="4025022"/>
            <a:ext cx="298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RU" dirty="0">
                <a:hlinkClick r:id="rId5"/>
              </a:rPr>
              <a:t>https://code.visualstudio.com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0BC8B4-CEFA-E1C4-D6E6-4C927504E8D8}"/>
              </a:ext>
            </a:extLst>
          </p:cNvPr>
          <p:cNvSpPr txBox="1"/>
          <p:nvPr/>
        </p:nvSpPr>
        <p:spPr>
          <a:xfrm>
            <a:off x="7959409" y="4025021"/>
            <a:ext cx="300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hlinkClick r:id="rId6"/>
              </a:rPr>
              <a:t>https://</a:t>
            </a:r>
            <a:r>
              <a:rPr lang="en-GB" dirty="0" err="1">
                <a:hlinkClick r:id="rId6"/>
              </a:rPr>
              <a:t>www.sublimetext.com</a:t>
            </a:r>
            <a:endParaRPr lang="en-RU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D260782-59D6-6848-E4E8-A021C7744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200" y="2145422"/>
            <a:ext cx="18796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094DF2-B831-CA3B-7159-F7FB63112E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0823" y="4615405"/>
            <a:ext cx="1879599" cy="187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F1315B-8916-A81A-C226-20A1DAEFAFEF}"/>
              </a:ext>
            </a:extLst>
          </p:cNvPr>
          <p:cNvSpPr txBox="1"/>
          <p:nvPr/>
        </p:nvSpPr>
        <p:spPr>
          <a:xfrm>
            <a:off x="5100528" y="4035779"/>
            <a:ext cx="203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9"/>
              </a:rPr>
              <a:t>https://</a:t>
            </a:r>
            <a:r>
              <a:rPr lang="en-GB" dirty="0" err="1">
                <a:hlinkClick r:id="rId9"/>
              </a:rPr>
              <a:t>codepen.io</a:t>
            </a:r>
            <a:r>
              <a:rPr lang="en-GB" dirty="0">
                <a:hlinkClick r:id="rId9"/>
              </a:rPr>
              <a:t>/</a:t>
            </a:r>
            <a:endParaRPr lang="en-RU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E484D15-C6FE-97BA-C41E-75E829FF7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823" y="2145421"/>
            <a:ext cx="1890357" cy="1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26DC23-A682-3431-9EFB-149EC858CA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98266" y="4613276"/>
            <a:ext cx="1879599" cy="18795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06C937-EE11-B68D-A4B5-A49606C0E7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57812" y="4806569"/>
            <a:ext cx="1493011" cy="14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0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254-5CBE-CC1F-7247-FF9956D7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браузер</a:t>
            </a:r>
            <a:endParaRPr lang="en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94782D-0188-B561-1724-765310BFE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121" y="221908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B8E86E-D008-30E4-B9AC-96B1AC5D2467}"/>
              </a:ext>
            </a:extLst>
          </p:cNvPr>
          <p:cNvSpPr txBox="1"/>
          <p:nvPr/>
        </p:nvSpPr>
        <p:spPr>
          <a:xfrm>
            <a:off x="1074820" y="3544643"/>
            <a:ext cx="273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Java Script </a:t>
            </a:r>
            <a:r>
              <a:rPr lang="ru-RU" dirty="0"/>
              <a:t>интерпретатор</a:t>
            </a:r>
            <a:endParaRPr lang="en-RU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6B9AC12-BFAC-86E7-73B6-AFACAB789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292" y="2219080"/>
            <a:ext cx="273077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75E06D-4F9A-ED43-7060-441C0C6CB2D2}"/>
              </a:ext>
            </a:extLst>
          </p:cNvPr>
          <p:cNvSpPr txBox="1"/>
          <p:nvPr/>
        </p:nvSpPr>
        <p:spPr>
          <a:xfrm>
            <a:off x="4655455" y="3544643"/>
            <a:ext cx="24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Модуль визуализации</a:t>
            </a:r>
            <a:endParaRPr lang="en-RU" b="1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91E7E6D-A1B9-DBEA-1E5F-5D2801E37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121" y="2219080"/>
            <a:ext cx="247877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D34567-FB30-B522-0ABE-562F48D697B7}"/>
              </a:ext>
            </a:extLst>
          </p:cNvPr>
          <p:cNvSpPr txBox="1"/>
          <p:nvPr/>
        </p:nvSpPr>
        <p:spPr>
          <a:xfrm>
            <a:off x="8505673" y="3544643"/>
            <a:ext cx="211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Сетевой компонент</a:t>
            </a:r>
            <a:endParaRPr lang="en-RU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DEECBE01-5885-C498-501A-41586920F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968" y="4354531"/>
            <a:ext cx="2371868" cy="133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B58BE1-ED73-1900-F754-5C6643D43B9C}"/>
              </a:ext>
            </a:extLst>
          </p:cNvPr>
          <p:cNvSpPr txBox="1"/>
          <p:nvPr/>
        </p:nvSpPr>
        <p:spPr>
          <a:xfrm>
            <a:off x="1388463" y="5689055"/>
            <a:ext cx="21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Хранилище данных</a:t>
            </a:r>
            <a:endParaRPr lang="en-RU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71275C95-5AEB-3433-4C0F-E0715D407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3" t="21491" r="18383" b="20941"/>
          <a:stretch/>
        </p:blipFill>
        <p:spPr bwMode="auto">
          <a:xfrm>
            <a:off x="4762023" y="4359011"/>
            <a:ext cx="222131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1AEE580-14CF-6FE3-7633-EE2FA07493EC}"/>
              </a:ext>
            </a:extLst>
          </p:cNvPr>
          <p:cNvSpPr txBox="1"/>
          <p:nvPr/>
        </p:nvSpPr>
        <p:spPr>
          <a:xfrm>
            <a:off x="5241161" y="5684574"/>
            <a:ext cx="12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Интерфейс</a:t>
            </a:r>
            <a:endParaRPr lang="en-RU" dirty="0"/>
          </a:p>
        </p:txBody>
      </p:sp>
      <p:pic>
        <p:nvPicPr>
          <p:cNvPr id="3088" name="Picture 16">
            <a:extLst>
              <a:ext uri="{FF2B5EF4-FFF2-40B4-BE49-F238E27FC236}">
                <a16:creationId xmlns:a16="http://schemas.microsoft.com/office/drawing/2014/main" id="{0B116201-C4DD-1F81-ED50-1F4D8C190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459" y="4354531"/>
            <a:ext cx="1856095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384A73-BC68-03C6-54AA-9D5E8759DA55}"/>
              </a:ext>
            </a:extLst>
          </p:cNvPr>
          <p:cNvSpPr txBox="1"/>
          <p:nvPr/>
        </p:nvSpPr>
        <p:spPr>
          <a:xfrm>
            <a:off x="8605864" y="5689055"/>
            <a:ext cx="191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Движок браузера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564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6913-CC18-D9FF-E2C8-5530A0F0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47F11-EF68-B5AC-3088-144D3F3AF11C}"/>
              </a:ext>
            </a:extLst>
          </p:cNvPr>
          <p:cNvSpPr txBox="1"/>
          <p:nvPr/>
        </p:nvSpPr>
        <p:spPr>
          <a:xfrm>
            <a:off x="838200" y="1690688"/>
            <a:ext cx="10515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1B1B1B"/>
                </a:solidFill>
                <a:effectLst/>
                <a:latin typeface="Inter"/>
              </a:rPr>
              <a:t>Hypertext Markup Language - </a:t>
            </a:r>
            <a:r>
              <a:rPr lang="ru-RU" b="0" i="0" u="none" strike="noStrike" dirty="0">
                <a:solidFill>
                  <a:srgbClr val="1B1B1B"/>
                </a:solidFill>
                <a:effectLst/>
                <a:latin typeface="Inter"/>
              </a:rPr>
              <a:t>это язык разметки, который используется для структурирования и отображения веб-страницы и её контента.</a:t>
            </a:r>
          </a:p>
          <a:p>
            <a:endParaRPr lang="ru-RU" dirty="0">
              <a:solidFill>
                <a:srgbClr val="1B1B1B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B1B1B"/>
                </a:solidFill>
                <a:latin typeface="Inter"/>
              </a:rPr>
              <a:t>это не язык программирования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B1B1B"/>
                </a:solidFill>
                <a:latin typeface="Inter"/>
              </a:rPr>
              <a:t>используется, чтобы сообщить браузеру то, как отображать загружаемую веб-страницу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B1B1B"/>
                </a:solidFill>
                <a:latin typeface="Inter"/>
              </a:rPr>
              <a:t>состоит из ряда элементов (тегов)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B1B1B"/>
                </a:solidFill>
                <a:latin typeface="Inter"/>
              </a:rPr>
              <a:t>элементы состоят из частей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B1B1B"/>
                </a:solidFill>
                <a:latin typeface="Inter"/>
              </a:rPr>
              <a:t>элементы могут содержать ряд атрибутов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B1B1B"/>
                </a:solidFill>
                <a:latin typeface="Inter"/>
              </a:rPr>
              <a:t>элементы могут иметь вложенность</a:t>
            </a:r>
          </a:p>
        </p:txBody>
      </p:sp>
    </p:spTree>
    <p:extLst>
      <p:ext uri="{BB962C8B-B14F-4D97-AF65-F5344CB8AC3E}">
        <p14:creationId xmlns:p14="http://schemas.microsoft.com/office/powerpoint/2010/main" val="391769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E849-2833-0589-4CEE-CE3A07B6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</a:t>
            </a:r>
            <a:r>
              <a:rPr lang="en-US" dirty="0"/>
              <a:t> </a:t>
            </a:r>
            <a:r>
              <a:rPr lang="ru-RU" dirty="0"/>
              <a:t>и атрибуты элемента </a:t>
            </a:r>
            <a:r>
              <a:rPr lang="en-US" dirty="0"/>
              <a:t>HTML</a:t>
            </a:r>
            <a:endParaRPr lang="en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9F6D1-FD46-F679-975A-C43586413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5354"/>
            <a:ext cx="10521228" cy="326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AB0285C-2F9B-47CA-850D-16AF23639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61654"/>
            <a:ext cx="10515600" cy="127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83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6660-7288-36CF-DAC5-0EFB6608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CSS</a:t>
            </a:r>
          </a:p>
        </p:txBody>
      </p:sp>
      <p:pic>
        <p:nvPicPr>
          <p:cNvPr id="7170" name="Picture 2" descr="css_osnovy">
            <a:extLst>
              <a:ext uri="{FF2B5EF4-FFF2-40B4-BE49-F238E27FC236}">
                <a16:creationId xmlns:a16="http://schemas.microsoft.com/office/drawing/2014/main" id="{624BF945-B746-B70C-F2F1-511FC2641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915709"/>
            <a:ext cx="5715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B994E6-E97D-E10A-653B-6484FEA46CBA}"/>
              </a:ext>
            </a:extLst>
          </p:cNvPr>
          <p:cNvSpPr txBox="1"/>
          <p:nvPr/>
        </p:nvSpPr>
        <p:spPr>
          <a:xfrm>
            <a:off x="838200" y="1690688"/>
            <a:ext cx="10515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1B1B1B"/>
                </a:solidFill>
                <a:effectLst/>
                <a:latin typeface="Inter"/>
              </a:rPr>
              <a:t>Cascading Style Sheets — </a:t>
            </a:r>
            <a:r>
              <a:rPr lang="ru-RU" b="0" i="0" u="none" strike="noStrike" dirty="0">
                <a:solidFill>
                  <a:srgbClr val="1B1B1B"/>
                </a:solidFill>
                <a:effectLst/>
                <a:latin typeface="Inter"/>
              </a:rPr>
              <a:t>язык таблиц стилей, который позволяет прикреплять стиль (например, шрифты и цвет) к структурированным документам.</a:t>
            </a:r>
          </a:p>
          <a:p>
            <a:endParaRPr lang="ru-RU" dirty="0">
              <a:solidFill>
                <a:srgbClr val="1B1B1B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B1B1B"/>
                </a:solidFill>
                <a:latin typeface="Inter"/>
              </a:rPr>
              <a:t>используются для создания и изменения стиля элементов веб-страницы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B1B1B"/>
                </a:solidFill>
                <a:latin typeface="Inter"/>
              </a:rPr>
              <a:t>описывают правила форматирования элементов с помощью свойств и допустимых значений этих свойств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B1B1B"/>
                </a:solidFill>
                <a:latin typeface="Inter"/>
              </a:rPr>
              <a:t>состоят из словаря формата свойство –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407993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>
            <a:extLst>
              <a:ext uri="{FF2B5EF4-FFF2-40B4-BE49-F238E27FC236}">
                <a16:creationId xmlns:a16="http://schemas.microsoft.com/office/drawing/2014/main" id="{C02CCC99-97C8-DEB8-EC9E-B09580121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864" y="1449509"/>
            <a:ext cx="6889749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6EF479-0074-40F6-FD0F-40867CFF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</a:t>
            </a:r>
            <a:r>
              <a:rPr lang="en-US" dirty="0"/>
              <a:t>  HTML                        HTML + CSS</a:t>
            </a:r>
            <a:endParaRPr lang="en-RU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B866C02-5D23-CF1A-CB3B-047673588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56" y="1690688"/>
            <a:ext cx="3373819" cy="46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43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172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Office Theme</vt:lpstr>
      <vt:lpstr>Веб-верстка</vt:lpstr>
      <vt:lpstr>Формат занятий</vt:lpstr>
      <vt:lpstr>Инструменты</vt:lpstr>
      <vt:lpstr>Как работает браузер</vt:lpstr>
      <vt:lpstr>HTML</vt:lpstr>
      <vt:lpstr>Части и атрибуты элемента HTML</vt:lpstr>
      <vt:lpstr>CSS</vt:lpstr>
      <vt:lpstr>            HTML                        HTML +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Веб-верстка</dc:title>
  <dc:creator>Nikita Ekert</dc:creator>
  <cp:lastModifiedBy>Nikita Ekert</cp:lastModifiedBy>
  <cp:revision>5</cp:revision>
  <dcterms:created xsi:type="dcterms:W3CDTF">2023-02-11T09:43:33Z</dcterms:created>
  <dcterms:modified xsi:type="dcterms:W3CDTF">2023-02-11T13:54:44Z</dcterms:modified>
</cp:coreProperties>
</file>