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F3218-A2A5-64F4-2DBD-877744037F67}" v="39" dt="2022-05-29T23:28:04.551"/>
    <p1510:client id="{30D5FAB4-A1E0-4B8F-A69B-B02A1EDDBBAE}" v="28" dt="2022-05-29T22:27:48.904"/>
    <p1510:client id="{6F0254A6-88B2-118C-5F1F-B954C6134710}" v="1441" dt="2022-05-29T22:58:27.995"/>
    <p1510:client id="{868A754A-EE6C-ACCB-9D4C-AC07EF6CE114}" v="2696" dt="2022-05-29T23:12:34.097"/>
    <p1510:client id="{FF930A59-9DD7-4F42-B8B0-3F5089ED344B}" vWet="2" dt="2022-05-29T22:39:28.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4625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87100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78283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0593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92177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36679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5/29/2022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28167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72169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97024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10685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5/29/2022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4596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5/29/2022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615395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REhttps:/github.com/AAlbaB/ProyectoFinal_Prueb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250CE6C-5822-218B-3630-71672150323C}"/>
              </a:ext>
            </a:extLst>
          </p:cNvPr>
          <p:cNvSpPr>
            <a:spLocks noGrp="1"/>
          </p:cNvSpPr>
          <p:nvPr>
            <p:ph type="ctrTitle"/>
          </p:nvPr>
        </p:nvSpPr>
        <p:spPr>
          <a:xfrm>
            <a:off x="684225" y="746840"/>
            <a:ext cx="5402454" cy="2510445"/>
          </a:xfrm>
        </p:spPr>
        <p:txBody>
          <a:bodyPr>
            <a:normAutofit fontScale="90000"/>
          </a:bodyPr>
          <a:lstStyle/>
          <a:p>
            <a:r>
              <a:rPr lang="en-CO" dirty="0"/>
              <a:t>Presentación pruebas automatizadas – Proyecto Final</a:t>
            </a:r>
          </a:p>
        </p:txBody>
      </p:sp>
      <p:sp>
        <p:nvSpPr>
          <p:cNvPr id="3" name="Subtitle 2">
            <a:extLst>
              <a:ext uri="{FF2B5EF4-FFF2-40B4-BE49-F238E27FC236}">
                <a16:creationId xmlns:a16="http://schemas.microsoft.com/office/drawing/2014/main" id="{0B12412D-8FF9-E822-93E5-AF209824BF92}"/>
              </a:ext>
            </a:extLst>
          </p:cNvPr>
          <p:cNvSpPr>
            <a:spLocks noGrp="1"/>
          </p:cNvSpPr>
          <p:nvPr>
            <p:ph type="subTitle" idx="1"/>
          </p:nvPr>
        </p:nvSpPr>
        <p:spPr>
          <a:xfrm>
            <a:off x="684225" y="3425899"/>
            <a:ext cx="5185297" cy="2791000"/>
          </a:xfrm>
        </p:spPr>
        <p:txBody>
          <a:bodyPr vert="horz" lIns="91440" tIns="45720" rIns="91440" bIns="45720" rtlCol="0" anchor="t">
            <a:normAutofit fontScale="92500" lnSpcReduction="10000"/>
          </a:bodyPr>
          <a:lstStyle/>
          <a:p>
            <a:r>
              <a:rPr lang="en-CO" dirty="0"/>
              <a:t>José Palacio Muñoz</a:t>
            </a:r>
          </a:p>
          <a:p>
            <a:r>
              <a:rPr lang="en-CO" dirty="0"/>
              <a:t>Diego Castro</a:t>
            </a:r>
          </a:p>
          <a:p>
            <a:r>
              <a:rPr lang="en-CO" dirty="0"/>
              <a:t>Diego Ramirez</a:t>
            </a:r>
          </a:p>
          <a:p>
            <a:r>
              <a:rPr lang="en-CO" dirty="0"/>
              <a:t>Andrés Alba</a:t>
            </a:r>
          </a:p>
          <a:p>
            <a:endParaRPr lang="en-CO" dirty="0"/>
          </a:p>
          <a:p>
            <a:r>
              <a:rPr lang="en-CO"/>
              <a:t>Grupo - 21</a:t>
            </a:r>
            <a:endParaRPr lang="en-CO" dirty="0"/>
          </a:p>
        </p:txBody>
      </p:sp>
      <p:pic>
        <p:nvPicPr>
          <p:cNvPr id="4" name="Picture 3" descr="Manhattan skyline in dark fog">
            <a:extLst>
              <a:ext uri="{FF2B5EF4-FFF2-40B4-BE49-F238E27FC236}">
                <a16:creationId xmlns:a16="http://schemas.microsoft.com/office/drawing/2014/main" id="{787C2966-CFEF-4FAF-97E9-3727CFE312A0}"/>
              </a:ext>
            </a:extLst>
          </p:cNvPr>
          <p:cNvPicPr>
            <a:picLocks noChangeAspect="1"/>
          </p:cNvPicPr>
          <p:nvPr/>
        </p:nvPicPr>
        <p:blipFill rotWithShape="1">
          <a:blip r:embed="rId2"/>
          <a:srcRect l="22472" r="17954"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09604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9BB2E-75E4-EA39-4511-9A53F18508A9}"/>
              </a:ext>
            </a:extLst>
          </p:cNvPr>
          <p:cNvSpPr>
            <a:spLocks noGrp="1"/>
          </p:cNvSpPr>
          <p:nvPr>
            <p:ph type="title"/>
          </p:nvPr>
        </p:nvSpPr>
        <p:spPr/>
        <p:txBody>
          <a:bodyPr/>
          <a:lstStyle/>
          <a:p>
            <a:r>
              <a:rPr lang="es-ES" dirty="0"/>
              <a:t>SPRINT 3</a:t>
            </a:r>
          </a:p>
        </p:txBody>
      </p:sp>
      <p:sp>
        <p:nvSpPr>
          <p:cNvPr id="3" name="Marcador de contenido 2">
            <a:extLst>
              <a:ext uri="{FF2B5EF4-FFF2-40B4-BE49-F238E27FC236}">
                <a16:creationId xmlns:a16="http://schemas.microsoft.com/office/drawing/2014/main" id="{B5E554CD-DCBB-6694-D604-A354042DEC6A}"/>
              </a:ext>
            </a:extLst>
          </p:cNvPr>
          <p:cNvSpPr>
            <a:spLocks noGrp="1"/>
          </p:cNvSpPr>
          <p:nvPr>
            <p:ph idx="1"/>
          </p:nvPr>
        </p:nvSpPr>
        <p:spPr>
          <a:xfrm>
            <a:off x="691079" y="2340131"/>
            <a:ext cx="10325000" cy="4055725"/>
          </a:xfrm>
        </p:spPr>
        <p:txBody>
          <a:bodyPr vert="horz" lIns="91440" tIns="45720" rIns="91440" bIns="45720" rtlCol="0" anchor="t">
            <a:normAutofit/>
          </a:bodyPr>
          <a:lstStyle/>
          <a:p>
            <a:pPr algn="just"/>
            <a:r>
              <a:rPr lang="es-ES" dirty="0">
                <a:ea typeface="+mn-lt"/>
                <a:cs typeface="+mn-lt"/>
              </a:rPr>
              <a:t>Duración: Dos semanas </a:t>
            </a:r>
            <a:endParaRPr lang="es-ES">
              <a:ea typeface="+mn-lt"/>
              <a:cs typeface="+mn-lt"/>
            </a:endParaRPr>
          </a:p>
          <a:p>
            <a:pPr marL="0" indent="0" algn="just">
              <a:buClr>
                <a:srgbClr val="7BA4B6"/>
              </a:buClr>
              <a:buNone/>
            </a:pPr>
            <a:endParaRPr lang="es-ES" dirty="0"/>
          </a:p>
          <a:p>
            <a:pPr algn="just">
              <a:buClr>
                <a:srgbClr val="7BA4B6"/>
              </a:buClr>
            </a:pPr>
            <a:r>
              <a:rPr lang="es-ES" dirty="0">
                <a:ea typeface="+mn-lt"/>
                <a:cs typeface="+mn-lt"/>
              </a:rPr>
              <a:t>En esta etapa del proyecto se espera una nueva versión de la aplicación por lo tanto todos los esfuerzos se centrarán se centrarán en realizar pruebas de regresión visual, para encontrar posibles defectos o cambios no esperados en la aplicación. Estas pruebas iniciarán por comprobar las funcionalidades principales y se espera que cubran un 80% de la aplicación. Con esto se espera cubrir el conjunto de impacto de los cambios en la última versión. </a:t>
            </a:r>
          </a:p>
          <a:p>
            <a:pPr algn="just">
              <a:buClr>
                <a:srgbClr val="7BA4B6"/>
              </a:buClr>
            </a:pPr>
            <a:endParaRPr lang="es-ES" dirty="0"/>
          </a:p>
        </p:txBody>
      </p:sp>
    </p:spTree>
    <p:extLst>
      <p:ext uri="{BB962C8B-B14F-4D97-AF65-F5344CB8AC3E}">
        <p14:creationId xmlns:p14="http://schemas.microsoft.com/office/powerpoint/2010/main" val="332631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9BB2E-75E4-EA39-4511-9A53F18508A9}"/>
              </a:ext>
            </a:extLst>
          </p:cNvPr>
          <p:cNvSpPr>
            <a:spLocks noGrp="1"/>
          </p:cNvSpPr>
          <p:nvPr>
            <p:ph type="title"/>
          </p:nvPr>
        </p:nvSpPr>
        <p:spPr/>
        <p:txBody>
          <a:bodyPr/>
          <a:lstStyle/>
          <a:p>
            <a:r>
              <a:rPr lang="es-ES" dirty="0"/>
              <a:t>SPRINT 4</a:t>
            </a:r>
          </a:p>
        </p:txBody>
      </p:sp>
      <p:sp>
        <p:nvSpPr>
          <p:cNvPr id="3" name="Marcador de contenido 2">
            <a:extLst>
              <a:ext uri="{FF2B5EF4-FFF2-40B4-BE49-F238E27FC236}">
                <a16:creationId xmlns:a16="http://schemas.microsoft.com/office/drawing/2014/main" id="{B5E554CD-DCBB-6694-D604-A354042DEC6A}"/>
              </a:ext>
            </a:extLst>
          </p:cNvPr>
          <p:cNvSpPr>
            <a:spLocks noGrp="1"/>
          </p:cNvSpPr>
          <p:nvPr>
            <p:ph idx="1"/>
          </p:nvPr>
        </p:nvSpPr>
        <p:spPr>
          <a:xfrm>
            <a:off x="691079" y="2340131"/>
            <a:ext cx="10325000" cy="4055725"/>
          </a:xfrm>
        </p:spPr>
        <p:txBody>
          <a:bodyPr vert="horz" lIns="91440" tIns="45720" rIns="91440" bIns="45720" rtlCol="0" anchor="t">
            <a:normAutofit/>
          </a:bodyPr>
          <a:lstStyle/>
          <a:p>
            <a:pPr algn="just"/>
            <a:r>
              <a:rPr lang="es-ES" dirty="0">
                <a:ea typeface="+mn-lt"/>
                <a:cs typeface="+mn-lt"/>
              </a:rPr>
              <a:t>Duración: Dos semanas </a:t>
            </a:r>
          </a:p>
          <a:p>
            <a:pPr marL="0" indent="0" algn="just">
              <a:buClr>
                <a:srgbClr val="7BA4B6"/>
              </a:buClr>
              <a:buNone/>
            </a:pPr>
            <a:endParaRPr lang="es-ES" dirty="0"/>
          </a:p>
          <a:p>
            <a:pPr algn="just">
              <a:buClr>
                <a:srgbClr val="7BA4B6"/>
              </a:buClr>
            </a:pPr>
            <a:r>
              <a:rPr lang="es-ES" dirty="0">
                <a:ea typeface="+mn-lt"/>
                <a:cs typeface="+mn-lt"/>
              </a:rPr>
              <a:t>En la última etapa del proceso, realizaremos las pruebas de extremo a extremo con el objetivo de probar el correcto funcionamiento de funcionalidades completas. Dado que es una de las etapas más costosas del proceso de pruebas, solamente se ejecutarán en esta etapa y se espera un cubrimiento del 40% de las funcionalidades de la aplicación, priorizadas según los hallazgos del Sprint 2. </a:t>
            </a:r>
          </a:p>
          <a:p>
            <a:pPr algn="just">
              <a:buClr>
                <a:srgbClr val="7BA4B6"/>
              </a:buClr>
            </a:pPr>
            <a:endParaRPr lang="es-ES" dirty="0"/>
          </a:p>
        </p:txBody>
      </p:sp>
    </p:spTree>
    <p:extLst>
      <p:ext uri="{BB962C8B-B14F-4D97-AF65-F5344CB8AC3E}">
        <p14:creationId xmlns:p14="http://schemas.microsoft.com/office/powerpoint/2010/main" val="245201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9BB2E-75E4-EA39-4511-9A53F18508A9}"/>
              </a:ext>
            </a:extLst>
          </p:cNvPr>
          <p:cNvSpPr>
            <a:spLocks noGrp="1"/>
          </p:cNvSpPr>
          <p:nvPr>
            <p:ph type="title"/>
          </p:nvPr>
        </p:nvSpPr>
        <p:spPr/>
        <p:txBody>
          <a:bodyPr/>
          <a:lstStyle/>
          <a:p>
            <a:r>
              <a:rPr lang="es-ES" dirty="0"/>
              <a:t>PATRÓN DE PRUEBAS</a:t>
            </a:r>
          </a:p>
        </p:txBody>
      </p:sp>
      <p:sp>
        <p:nvSpPr>
          <p:cNvPr id="3" name="Marcador de contenido 2">
            <a:extLst>
              <a:ext uri="{FF2B5EF4-FFF2-40B4-BE49-F238E27FC236}">
                <a16:creationId xmlns:a16="http://schemas.microsoft.com/office/drawing/2014/main" id="{B5E554CD-DCBB-6694-D604-A354042DEC6A}"/>
              </a:ext>
            </a:extLst>
          </p:cNvPr>
          <p:cNvSpPr>
            <a:spLocks noGrp="1"/>
          </p:cNvSpPr>
          <p:nvPr>
            <p:ph idx="1"/>
          </p:nvPr>
        </p:nvSpPr>
        <p:spPr>
          <a:xfrm>
            <a:off x="691079" y="2340131"/>
            <a:ext cx="10325000" cy="4055725"/>
          </a:xfrm>
        </p:spPr>
        <p:txBody>
          <a:bodyPr vert="horz" lIns="91440" tIns="45720" rIns="91440" bIns="45720" rtlCol="0" anchor="t">
            <a:normAutofit/>
          </a:bodyPr>
          <a:lstStyle/>
          <a:p>
            <a:pPr algn="just"/>
            <a:r>
              <a:rPr lang="es-ES" dirty="0">
                <a:ea typeface="+mn-lt"/>
                <a:cs typeface="+mn-lt"/>
              </a:rPr>
              <a:t>La distribución de esfuerzos para esta estrategia se basa en el patrón de Pirámide de Automatización. En el cual se busca optimizar los esfuerzos dedicados a cada actividad de acuerdo con los resultados que para este caso serían fallas en el sistema. Si contabilizamos los tiempos dedicados a cada tipo de prueba tenemos: </a:t>
            </a:r>
            <a:endParaRPr lang="es-ES" dirty="0"/>
          </a:p>
          <a:p>
            <a:pPr marL="0" indent="0" algn="just">
              <a:buClr>
                <a:srgbClr val="7BA4B6"/>
              </a:buClr>
              <a:buNone/>
            </a:pPr>
            <a:r>
              <a:rPr lang="es-ES" dirty="0">
                <a:ea typeface="+mn-lt"/>
                <a:cs typeface="+mn-lt"/>
              </a:rPr>
              <a:t>Pruebas exploratorias manuales:  4 semanas </a:t>
            </a:r>
            <a:endParaRPr lang="es-ES"/>
          </a:p>
          <a:p>
            <a:pPr marL="0" indent="0" algn="just">
              <a:buClr>
                <a:srgbClr val="7BA4B6"/>
              </a:buClr>
              <a:buNone/>
            </a:pPr>
            <a:r>
              <a:rPr lang="es-ES" dirty="0">
                <a:ea typeface="+mn-lt"/>
                <a:cs typeface="+mn-lt"/>
              </a:rPr>
              <a:t>Pruebas E2E:                             2 semanas </a:t>
            </a:r>
            <a:endParaRPr lang="es-ES"/>
          </a:p>
          <a:p>
            <a:pPr marL="0" indent="0" algn="just">
              <a:buClr>
                <a:srgbClr val="7BA4B6"/>
              </a:buClr>
              <a:buNone/>
            </a:pPr>
            <a:r>
              <a:rPr lang="es-ES" dirty="0">
                <a:ea typeface="+mn-lt"/>
                <a:cs typeface="+mn-lt"/>
              </a:rPr>
              <a:t>Pruebas VRT:                            2 semanas </a:t>
            </a:r>
            <a:endParaRPr lang="es-ES" dirty="0"/>
          </a:p>
          <a:p>
            <a:pPr marL="0" indent="0" algn="just">
              <a:buClr>
                <a:srgbClr val="7BA4B6"/>
              </a:buClr>
              <a:buNone/>
            </a:pPr>
            <a:r>
              <a:rPr lang="es-ES" dirty="0">
                <a:ea typeface="+mn-lt"/>
                <a:cs typeface="+mn-lt"/>
              </a:rPr>
              <a:t>Pruebas de validación de datos: 4 semanas </a:t>
            </a:r>
            <a:endParaRPr lang="es-ES"/>
          </a:p>
          <a:p>
            <a:pPr marL="0" indent="0" algn="just">
              <a:buClr>
                <a:srgbClr val="7BA4B6"/>
              </a:buClr>
              <a:buNone/>
            </a:pPr>
            <a:r>
              <a:rPr lang="es-ES" dirty="0">
                <a:ea typeface="+mn-lt"/>
                <a:cs typeface="+mn-lt"/>
              </a:rPr>
              <a:t>Pruebas de reconocimiento:        6 semanas </a:t>
            </a:r>
            <a:endParaRPr lang="es-ES" dirty="0"/>
          </a:p>
        </p:txBody>
      </p:sp>
    </p:spTree>
    <p:extLst>
      <p:ext uri="{BB962C8B-B14F-4D97-AF65-F5344CB8AC3E}">
        <p14:creationId xmlns:p14="http://schemas.microsoft.com/office/powerpoint/2010/main" val="414145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Diagrama&#10;&#10;Descripción generada automáticamente">
            <a:extLst>
              <a:ext uri="{FF2B5EF4-FFF2-40B4-BE49-F238E27FC236}">
                <a16:creationId xmlns:a16="http://schemas.microsoft.com/office/drawing/2014/main" id="{92CE5750-B583-2B11-5531-BA662B85156E}"/>
              </a:ext>
            </a:extLst>
          </p:cNvPr>
          <p:cNvPicPr>
            <a:picLocks noChangeAspect="1"/>
          </p:cNvPicPr>
          <p:nvPr/>
        </p:nvPicPr>
        <p:blipFill>
          <a:blip r:embed="rId2"/>
          <a:stretch>
            <a:fillRect/>
          </a:stretch>
        </p:blipFill>
        <p:spPr>
          <a:xfrm>
            <a:off x="2114812" y="498453"/>
            <a:ext cx="7377829" cy="6048984"/>
          </a:xfrm>
          <a:prstGeom prst="rect">
            <a:avLst/>
          </a:prstGeom>
        </p:spPr>
      </p:pic>
    </p:spTree>
    <p:extLst>
      <p:ext uri="{BB962C8B-B14F-4D97-AF65-F5344CB8AC3E}">
        <p14:creationId xmlns:p14="http://schemas.microsoft.com/office/powerpoint/2010/main" val="3950838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25ABE-ED9F-D590-7FDD-E3616A4F4893}"/>
              </a:ext>
            </a:extLst>
          </p:cNvPr>
          <p:cNvSpPr>
            <a:spLocks noGrp="1"/>
          </p:cNvSpPr>
          <p:nvPr>
            <p:ph type="title"/>
          </p:nvPr>
        </p:nvSpPr>
        <p:spPr/>
        <p:txBody>
          <a:bodyPr/>
          <a:lstStyle/>
          <a:p>
            <a:r>
              <a:rPr lang="es-ES" dirty="0"/>
              <a:t>Resultados de la semana uno</a:t>
            </a:r>
          </a:p>
        </p:txBody>
      </p:sp>
      <p:sp>
        <p:nvSpPr>
          <p:cNvPr id="3" name="Marcador de contenido 2">
            <a:extLst>
              <a:ext uri="{FF2B5EF4-FFF2-40B4-BE49-F238E27FC236}">
                <a16:creationId xmlns:a16="http://schemas.microsoft.com/office/drawing/2014/main" id="{54FA18C3-15A2-14F4-D111-08D162195A83}"/>
              </a:ext>
            </a:extLst>
          </p:cNvPr>
          <p:cNvSpPr>
            <a:spLocks noGrp="1"/>
          </p:cNvSpPr>
          <p:nvPr>
            <p:ph idx="1"/>
          </p:nvPr>
        </p:nvSpPr>
        <p:spPr>
          <a:xfrm>
            <a:off x="691079" y="2340131"/>
            <a:ext cx="10325000" cy="4075778"/>
          </a:xfrm>
        </p:spPr>
        <p:txBody>
          <a:bodyPr vert="horz" lIns="91440" tIns="45720" rIns="91440" bIns="45720" rtlCol="0" anchor="t">
            <a:normAutofit fontScale="92500" lnSpcReduction="10000"/>
          </a:bodyPr>
          <a:lstStyle/>
          <a:p>
            <a:pPr marL="0" indent="0" algn="just">
              <a:buNone/>
            </a:pPr>
            <a:r>
              <a:rPr lang="es-ES" dirty="0"/>
              <a:t>Para la semana uno, obtuvimos los siguientes resultados:</a:t>
            </a:r>
            <a:endParaRPr lang="es-ES"/>
          </a:p>
          <a:p>
            <a:pPr algn="just"/>
            <a:r>
              <a:rPr lang="es-ES" dirty="0"/>
              <a:t>Se realizaron las pruebas manuales exploratorias a la aplicación, donde se probaron las funcionalidades de </a:t>
            </a:r>
            <a:r>
              <a:rPr lang="es-ES" err="1"/>
              <a:t>Login</a:t>
            </a:r>
            <a:r>
              <a:rPr lang="es-ES" dirty="0"/>
              <a:t>, Crear Post y Crear Page. Se realizaron 21 escenarios de los cuales se encontraron 11 BUGS, que están debidamente informados en el repositorio del grupo.</a:t>
            </a:r>
          </a:p>
          <a:p>
            <a:pPr algn="just">
              <a:buClr>
                <a:srgbClr val="7BA4B6"/>
              </a:buClr>
            </a:pPr>
            <a:r>
              <a:rPr lang="es-ES" dirty="0"/>
              <a:t>Se realizaron las pruebas de reconocimiento con el uso de eventos aleatorios o </a:t>
            </a:r>
            <a:r>
              <a:rPr lang="es-ES" err="1"/>
              <a:t>Monkeys</a:t>
            </a:r>
            <a:r>
              <a:rPr lang="es-ES" dirty="0"/>
              <a:t> en toda la página. Se realizaron 200 eventos aleatorios, pero no se encontraron errores, por consiguiente, se debe </a:t>
            </a:r>
            <a:r>
              <a:rPr lang="es-ES"/>
              <a:t>seguir </a:t>
            </a:r>
            <a:r>
              <a:rPr lang="es-ES" dirty="0"/>
              <a:t>utilizando en las siguientes iteraciones.</a:t>
            </a:r>
          </a:p>
          <a:p>
            <a:pPr algn="just">
              <a:buClr>
                <a:srgbClr val="7BA4B6"/>
              </a:buClr>
            </a:pPr>
            <a:r>
              <a:rPr lang="es-ES" dirty="0">
                <a:ea typeface="+mn-lt"/>
                <a:cs typeface="+mn-lt"/>
              </a:rPr>
              <a:t>Se realizaron las pruebas de validación de datos a la aplicación, donde se probaron las funcionalidades de </a:t>
            </a:r>
            <a:r>
              <a:rPr lang="es-ES" err="1">
                <a:ea typeface="+mn-lt"/>
                <a:cs typeface="+mn-lt"/>
              </a:rPr>
              <a:t>Login</a:t>
            </a:r>
            <a:r>
              <a:rPr lang="es-ES" dirty="0">
                <a:ea typeface="+mn-lt"/>
                <a:cs typeface="+mn-lt"/>
              </a:rPr>
              <a:t>, Crear Post y Crear Page. Se realizaron 123 escenarios de los cuales se encontraron 10 BUGS, que están debidamente informados en el repositorio del grupo.</a:t>
            </a:r>
            <a:endParaRPr lang="es-ES" dirty="0"/>
          </a:p>
        </p:txBody>
      </p:sp>
    </p:spTree>
    <p:extLst>
      <p:ext uri="{BB962C8B-B14F-4D97-AF65-F5344CB8AC3E}">
        <p14:creationId xmlns:p14="http://schemas.microsoft.com/office/powerpoint/2010/main" val="23515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6D9A-4928-388C-FF02-83F3A51D8662}"/>
              </a:ext>
            </a:extLst>
          </p:cNvPr>
          <p:cNvSpPr>
            <a:spLocks noGrp="1"/>
          </p:cNvSpPr>
          <p:nvPr>
            <p:ph type="title"/>
          </p:nvPr>
        </p:nvSpPr>
        <p:spPr>
          <a:xfrm>
            <a:off x="713825" y="191414"/>
            <a:ext cx="10325000" cy="1442463"/>
          </a:xfrm>
        </p:spPr>
        <p:txBody>
          <a:bodyPr/>
          <a:lstStyle/>
          <a:p>
            <a:r>
              <a:rPr lang="en-US"/>
              <a:t>PROS Y CONTRAS - HERRAMIENTAS</a:t>
            </a:r>
          </a:p>
        </p:txBody>
      </p:sp>
      <p:graphicFrame>
        <p:nvGraphicFramePr>
          <p:cNvPr id="4" name="Table 4">
            <a:extLst>
              <a:ext uri="{FF2B5EF4-FFF2-40B4-BE49-F238E27FC236}">
                <a16:creationId xmlns:a16="http://schemas.microsoft.com/office/drawing/2014/main" id="{5D05C8E3-2440-86B9-59CE-A880A086B7AC}"/>
              </a:ext>
            </a:extLst>
          </p:cNvPr>
          <p:cNvGraphicFramePr>
            <a:graphicFrameLocks noGrp="1"/>
          </p:cNvGraphicFramePr>
          <p:nvPr>
            <p:extLst>
              <p:ext uri="{D42A27DB-BD31-4B8C-83A1-F6EECF244321}">
                <p14:modId xmlns:p14="http://schemas.microsoft.com/office/powerpoint/2010/main" val="4018813290"/>
              </p:ext>
            </p:extLst>
          </p:nvPr>
        </p:nvGraphicFramePr>
        <p:xfrm>
          <a:off x="565954" y="1745023"/>
          <a:ext cx="10822314" cy="4655066"/>
        </p:xfrm>
        <a:graphic>
          <a:graphicData uri="http://schemas.openxmlformats.org/drawingml/2006/table">
            <a:tbl>
              <a:tblPr firstRow="1" bandRow="1">
                <a:tableStyleId>{5C22544A-7EE6-4342-B048-85BDC9FD1C3A}</a:tableStyleId>
              </a:tblPr>
              <a:tblGrid>
                <a:gridCol w="1558118">
                  <a:extLst>
                    <a:ext uri="{9D8B030D-6E8A-4147-A177-3AD203B41FA5}">
                      <a16:colId xmlns:a16="http://schemas.microsoft.com/office/drawing/2014/main" val="1438511219"/>
                    </a:ext>
                  </a:extLst>
                </a:gridCol>
                <a:gridCol w="4901820">
                  <a:extLst>
                    <a:ext uri="{9D8B030D-6E8A-4147-A177-3AD203B41FA5}">
                      <a16:colId xmlns:a16="http://schemas.microsoft.com/office/drawing/2014/main" val="2817624607"/>
                    </a:ext>
                  </a:extLst>
                </a:gridCol>
                <a:gridCol w="4362376">
                  <a:extLst>
                    <a:ext uri="{9D8B030D-6E8A-4147-A177-3AD203B41FA5}">
                      <a16:colId xmlns:a16="http://schemas.microsoft.com/office/drawing/2014/main" val="2443783796"/>
                    </a:ext>
                  </a:extLst>
                </a:gridCol>
              </a:tblGrid>
              <a:tr h="1138813">
                <a:tc>
                  <a:txBody>
                    <a:bodyPr/>
                    <a:lstStyle/>
                    <a:p>
                      <a:r>
                        <a:rPr lang="es-CO" noProof="0"/>
                        <a:t>Herramienta</a:t>
                      </a:r>
                    </a:p>
                  </a:txBody>
                  <a:tcPr/>
                </a:tc>
                <a:tc>
                  <a:txBody>
                    <a:bodyPr/>
                    <a:lstStyle/>
                    <a:p>
                      <a:r>
                        <a:rPr lang="es-CO" noProof="0"/>
                        <a:t>Ventajas</a:t>
                      </a:r>
                    </a:p>
                  </a:txBody>
                  <a:tcPr/>
                </a:tc>
                <a:tc>
                  <a:txBody>
                    <a:bodyPr/>
                    <a:lstStyle/>
                    <a:p>
                      <a:r>
                        <a:rPr lang="es-CO" noProof="0"/>
                        <a:t>Desventajas</a:t>
                      </a:r>
                    </a:p>
                  </a:txBody>
                  <a:tcPr/>
                </a:tc>
                <a:extLst>
                  <a:ext uri="{0D108BD9-81ED-4DB2-BD59-A6C34878D82A}">
                    <a16:rowId xmlns:a16="http://schemas.microsoft.com/office/drawing/2014/main" val="3732046807"/>
                  </a:ext>
                </a:extLst>
              </a:tr>
              <a:tr h="1138813">
                <a:tc>
                  <a:txBody>
                    <a:bodyPr/>
                    <a:lstStyle/>
                    <a:p>
                      <a:r>
                        <a:rPr lang="es-CO" noProof="0" err="1"/>
                        <a:t>Cypress</a:t>
                      </a:r>
                    </a:p>
                  </a:txBody>
                  <a:tcPr/>
                </a:tc>
                <a:tc>
                  <a:txBody>
                    <a:bodyPr/>
                    <a:lstStyle/>
                    <a:p>
                      <a:pPr marL="285750" lvl="0" indent="-285750">
                        <a:buFont typeface="Arial"/>
                        <a:buChar char="•"/>
                      </a:pPr>
                      <a:r>
                        <a:rPr lang="es-CO" sz="1800" b="0" i="0" u="none" strike="noStrike" noProof="0">
                          <a:latin typeface="Grandview"/>
                        </a:rPr>
                        <a:t>Amplia cantidad de documentación</a:t>
                      </a:r>
                      <a:endParaRPr lang="es-CO" noProof="0"/>
                    </a:p>
                    <a:p>
                      <a:pPr marL="285750" lvl="0" indent="-285750">
                        <a:buFont typeface="Arial"/>
                        <a:buChar char="•"/>
                      </a:pPr>
                      <a:r>
                        <a:rPr lang="es-CO" noProof="0"/>
                        <a:t>Fácil instalación e implementación</a:t>
                      </a:r>
                    </a:p>
                    <a:p>
                      <a:pPr marL="285750" lvl="0" indent="-285750">
                        <a:buFont typeface="Arial"/>
                        <a:buChar char="•"/>
                      </a:pPr>
                      <a:r>
                        <a:rPr lang="es-CO" noProof="0"/>
                        <a:t>Registro de las acciones para realizar </a:t>
                      </a:r>
                      <a:r>
                        <a:rPr lang="es-CO" noProof="0" err="1"/>
                        <a:t>debugging</a:t>
                      </a:r>
                      <a:endParaRPr lang="es-CO" noProof="0"/>
                    </a:p>
                  </a:txBody>
                  <a:tcPr/>
                </a:tc>
                <a:tc>
                  <a:txBody>
                    <a:bodyPr/>
                    <a:lstStyle/>
                    <a:p>
                      <a:pPr marL="285750" indent="-285750">
                        <a:buFont typeface="Arial"/>
                        <a:buChar char="•"/>
                      </a:pPr>
                      <a:r>
                        <a:rPr lang="es-CO" noProof="0"/>
                        <a:t>Existen algunas limitaciones en el tablero gratuito que solo</a:t>
                      </a:r>
                    </a:p>
                    <a:p>
                      <a:pPr marL="285750" lvl="0" indent="-285750">
                        <a:buFont typeface="Arial"/>
                        <a:buChar char="•"/>
                      </a:pPr>
                      <a:r>
                        <a:rPr lang="es-CO" noProof="0"/>
                        <a:t>Puede ser un poco confuso si no se tiene conocimientos de JS</a:t>
                      </a:r>
                    </a:p>
                  </a:txBody>
                  <a:tcPr/>
                </a:tc>
                <a:extLst>
                  <a:ext uri="{0D108BD9-81ED-4DB2-BD59-A6C34878D82A}">
                    <a16:rowId xmlns:a16="http://schemas.microsoft.com/office/drawing/2014/main" val="2186357215"/>
                  </a:ext>
                </a:extLst>
              </a:tr>
              <a:tr h="1138813">
                <a:tc>
                  <a:txBody>
                    <a:bodyPr/>
                    <a:lstStyle/>
                    <a:p>
                      <a:r>
                        <a:rPr lang="es-CO" noProof="0" err="1"/>
                        <a:t>Faker</a:t>
                      </a:r>
                    </a:p>
                  </a:txBody>
                  <a:tcPr/>
                </a:tc>
                <a:tc>
                  <a:txBody>
                    <a:bodyPr/>
                    <a:lstStyle/>
                    <a:p>
                      <a:pPr marL="285750" indent="-285750">
                        <a:buFont typeface="Arial"/>
                        <a:buChar char="•"/>
                      </a:pPr>
                      <a:r>
                        <a:rPr lang="en-US"/>
                        <a:t>Facil de </a:t>
                      </a:r>
                      <a:r>
                        <a:rPr lang="en-US" err="1"/>
                        <a:t>comprender</a:t>
                      </a:r>
                      <a:r>
                        <a:rPr lang="en-US"/>
                        <a:t> e </a:t>
                      </a:r>
                      <a:r>
                        <a:rPr lang="en-US" err="1"/>
                        <a:t>implementar</a:t>
                      </a:r>
                    </a:p>
                    <a:p>
                      <a:pPr marL="285750" lvl="0" indent="-285750">
                        <a:buFont typeface="Arial"/>
                        <a:buChar char="•"/>
                      </a:pPr>
                      <a:r>
                        <a:rPr lang="en-US" err="1"/>
                        <a:t>Amplia</a:t>
                      </a:r>
                      <a:r>
                        <a:rPr lang="en-US"/>
                        <a:t> </a:t>
                      </a:r>
                      <a:r>
                        <a:rPr lang="en-US" err="1"/>
                        <a:t>cantidad</a:t>
                      </a:r>
                      <a:r>
                        <a:rPr lang="en-US"/>
                        <a:t> de </a:t>
                      </a:r>
                      <a:r>
                        <a:rPr lang="en-US" err="1"/>
                        <a:t>funcionalidades</a:t>
                      </a:r>
                      <a:r>
                        <a:rPr lang="en-US"/>
                        <a:t> para ser </a:t>
                      </a:r>
                      <a:r>
                        <a:rPr lang="en-US" err="1"/>
                        <a:t>implementado</a:t>
                      </a:r>
                      <a:endParaRPr lang="en-US"/>
                    </a:p>
                  </a:txBody>
                  <a:tcPr/>
                </a:tc>
                <a:tc>
                  <a:txBody>
                    <a:bodyPr/>
                    <a:lstStyle/>
                    <a:p>
                      <a:pPr marL="285750" indent="-285750">
                        <a:buFont typeface="Arial"/>
                        <a:buChar char="•"/>
                      </a:pPr>
                      <a:r>
                        <a:rPr lang="en-US" err="1"/>
                        <a:t>Puede</a:t>
                      </a:r>
                      <a:r>
                        <a:rPr lang="en-US"/>
                        <a:t> </a:t>
                      </a:r>
                      <a:r>
                        <a:rPr lang="en-US" err="1"/>
                        <a:t>complicarse</a:t>
                      </a:r>
                      <a:r>
                        <a:rPr lang="en-US"/>
                        <a:t> un poco </a:t>
                      </a:r>
                      <a:r>
                        <a:rPr lang="en-US" err="1"/>
                        <a:t>su</a:t>
                      </a:r>
                      <a:r>
                        <a:rPr lang="en-US"/>
                        <a:t> </a:t>
                      </a:r>
                      <a:r>
                        <a:rPr lang="en-US" err="1"/>
                        <a:t>instalación</a:t>
                      </a:r>
                      <a:r>
                        <a:rPr lang="en-US"/>
                        <a:t> </a:t>
                      </a:r>
                      <a:r>
                        <a:rPr lang="en-US" err="1"/>
                        <a:t>inicial</a:t>
                      </a:r>
                    </a:p>
                  </a:txBody>
                  <a:tcPr/>
                </a:tc>
                <a:extLst>
                  <a:ext uri="{0D108BD9-81ED-4DB2-BD59-A6C34878D82A}">
                    <a16:rowId xmlns:a16="http://schemas.microsoft.com/office/drawing/2014/main" val="3194458200"/>
                  </a:ext>
                </a:extLst>
              </a:tr>
              <a:tr h="1138813">
                <a:tc>
                  <a:txBody>
                    <a:bodyPr/>
                    <a:lstStyle/>
                    <a:p>
                      <a:pPr lvl="0">
                        <a:buNone/>
                      </a:pPr>
                      <a:r>
                        <a:rPr lang="es-CO" noProof="0" err="1"/>
                        <a:t>Mokaroo</a:t>
                      </a:r>
                    </a:p>
                  </a:txBody>
                  <a:tcPr/>
                </a:tc>
                <a:tc>
                  <a:txBody>
                    <a:bodyPr/>
                    <a:lstStyle/>
                    <a:p>
                      <a:pPr marL="285750" lvl="0" indent="-285750">
                        <a:buFont typeface="Arial"/>
                        <a:buChar char="•"/>
                      </a:pPr>
                      <a:r>
                        <a:rPr lang="en-US" err="1"/>
                        <a:t>Facilidad</a:t>
                      </a:r>
                      <a:r>
                        <a:rPr lang="en-US"/>
                        <a:t> de </a:t>
                      </a:r>
                      <a:r>
                        <a:rPr lang="en-US" err="1"/>
                        <a:t>uso</a:t>
                      </a:r>
                    </a:p>
                    <a:p>
                      <a:pPr marL="285750" lvl="0" indent="-285750">
                        <a:buFont typeface="Arial"/>
                        <a:buChar char="•"/>
                      </a:pPr>
                      <a:r>
                        <a:rPr lang="en-US" err="1"/>
                        <a:t>Facilidad</a:t>
                      </a:r>
                      <a:r>
                        <a:rPr lang="en-US"/>
                        <a:t> de </a:t>
                      </a:r>
                      <a:r>
                        <a:rPr lang="en-US" err="1"/>
                        <a:t>implementar</a:t>
                      </a:r>
                      <a:r>
                        <a:rPr lang="en-US"/>
                        <a:t> de </a:t>
                      </a:r>
                      <a:r>
                        <a:rPr lang="en-US" err="1"/>
                        <a:t>diferentes</a:t>
                      </a:r>
                      <a:r>
                        <a:rPr lang="en-US"/>
                        <a:t> </a:t>
                      </a:r>
                      <a:r>
                        <a:rPr lang="en-US" err="1"/>
                        <a:t>maneras</a:t>
                      </a:r>
                      <a:endParaRPr lang="en-US"/>
                    </a:p>
                    <a:p>
                      <a:pPr marL="285750" lvl="0" indent="-285750">
                        <a:buFont typeface="Arial"/>
                        <a:buChar char="•"/>
                      </a:pPr>
                      <a:r>
                        <a:rPr lang="en-US" err="1"/>
                        <a:t>Implementación</a:t>
                      </a:r>
                      <a:r>
                        <a:rPr lang="en-US"/>
                        <a:t> </a:t>
                      </a:r>
                      <a:r>
                        <a:rPr lang="en-US" err="1"/>
                        <a:t>mediante</a:t>
                      </a:r>
                      <a:r>
                        <a:rPr lang="en-US"/>
                        <a:t> APIs</a:t>
                      </a:r>
                    </a:p>
                  </a:txBody>
                  <a:tcPr/>
                </a:tc>
                <a:tc>
                  <a:txBody>
                    <a:bodyPr/>
                    <a:lstStyle/>
                    <a:p>
                      <a:pPr marL="285750" lvl="0" indent="-285750">
                        <a:buFont typeface="Arial"/>
                        <a:buChar char="•"/>
                      </a:pPr>
                      <a:r>
                        <a:rPr lang="en-US" err="1"/>
                        <a:t>Puede</a:t>
                      </a:r>
                      <a:r>
                        <a:rPr lang="en-US"/>
                        <a:t> ser </a:t>
                      </a:r>
                      <a:r>
                        <a:rPr lang="en-US" err="1"/>
                        <a:t>dificil</a:t>
                      </a:r>
                      <a:r>
                        <a:rPr lang="en-US"/>
                        <a:t> de </a:t>
                      </a:r>
                      <a:r>
                        <a:rPr lang="en-US" err="1"/>
                        <a:t>comprender</a:t>
                      </a:r>
                      <a:r>
                        <a:rPr lang="en-US"/>
                        <a:t> </a:t>
                      </a:r>
                      <a:r>
                        <a:rPr lang="en-US" err="1"/>
                        <a:t>su</a:t>
                      </a:r>
                      <a:r>
                        <a:rPr lang="en-US"/>
                        <a:t> </a:t>
                      </a:r>
                      <a:r>
                        <a:rPr lang="en-US" err="1"/>
                        <a:t>implementación</a:t>
                      </a:r>
                      <a:r>
                        <a:rPr lang="en-US"/>
                        <a:t> con APIS</a:t>
                      </a:r>
                    </a:p>
                  </a:txBody>
                  <a:tcPr/>
                </a:tc>
                <a:extLst>
                  <a:ext uri="{0D108BD9-81ED-4DB2-BD59-A6C34878D82A}">
                    <a16:rowId xmlns:a16="http://schemas.microsoft.com/office/drawing/2014/main" val="3765126373"/>
                  </a:ext>
                </a:extLst>
              </a:tr>
            </a:tbl>
          </a:graphicData>
        </a:graphic>
      </p:graphicFrame>
    </p:spTree>
    <p:extLst>
      <p:ext uri="{BB962C8B-B14F-4D97-AF65-F5344CB8AC3E}">
        <p14:creationId xmlns:p14="http://schemas.microsoft.com/office/powerpoint/2010/main" val="277367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25ABE-ED9F-D590-7FDD-E3616A4F4893}"/>
              </a:ext>
            </a:extLst>
          </p:cNvPr>
          <p:cNvSpPr>
            <a:spLocks noGrp="1"/>
          </p:cNvSpPr>
          <p:nvPr>
            <p:ph type="title"/>
          </p:nvPr>
        </p:nvSpPr>
        <p:spPr/>
        <p:txBody>
          <a:bodyPr/>
          <a:lstStyle/>
          <a:p>
            <a:r>
              <a:rPr lang="es-ES" dirty="0"/>
              <a:t>Consideraciones</a:t>
            </a:r>
          </a:p>
        </p:txBody>
      </p:sp>
      <p:sp>
        <p:nvSpPr>
          <p:cNvPr id="3" name="Marcador de contenido 2">
            <a:extLst>
              <a:ext uri="{FF2B5EF4-FFF2-40B4-BE49-F238E27FC236}">
                <a16:creationId xmlns:a16="http://schemas.microsoft.com/office/drawing/2014/main" id="{54FA18C3-15A2-14F4-D111-08D162195A83}"/>
              </a:ext>
            </a:extLst>
          </p:cNvPr>
          <p:cNvSpPr>
            <a:spLocks noGrp="1"/>
          </p:cNvSpPr>
          <p:nvPr>
            <p:ph idx="1"/>
          </p:nvPr>
        </p:nvSpPr>
        <p:spPr>
          <a:xfrm>
            <a:off x="691079" y="2340131"/>
            <a:ext cx="10325000" cy="4075778"/>
          </a:xfrm>
        </p:spPr>
        <p:txBody>
          <a:bodyPr vert="horz" lIns="91440" tIns="45720" rIns="91440" bIns="45720" rtlCol="0" anchor="t">
            <a:normAutofit lnSpcReduction="10000"/>
          </a:bodyPr>
          <a:lstStyle/>
          <a:p>
            <a:pPr marL="342900" indent="-342900" algn="just"/>
            <a:r>
              <a:rPr lang="es-ES" dirty="0"/>
              <a:t>Una de las principales limitaciones en el presupuesto de pruebas es la incertidumbre que se puedo generar, debido a que estamos suponiendo que no habrá ningún inconveniente en el transcurso de lo proyecto.</a:t>
            </a:r>
          </a:p>
          <a:p>
            <a:pPr marL="342900" indent="-342900" algn="just">
              <a:buClr>
                <a:srgbClr val="7BA4B6"/>
              </a:buClr>
            </a:pPr>
            <a:r>
              <a:rPr lang="es-ES" dirty="0"/>
              <a:t>Otra limitación es el poco tiempo que se tendría para analizar y probar la aplicación por completo, debido a que tenemos una limitante de 8 horas semanales/</a:t>
            </a:r>
            <a:r>
              <a:rPr lang="es-ES" dirty="0" err="1"/>
              <a:t>tester</a:t>
            </a:r>
            <a:r>
              <a:rPr lang="es-ES" dirty="0"/>
              <a:t> y la aplicación nos ha demostrado ser grande.</a:t>
            </a:r>
          </a:p>
          <a:p>
            <a:pPr marL="342900" indent="-342900" algn="just">
              <a:buClr>
                <a:srgbClr val="7BA4B6"/>
              </a:buClr>
            </a:pPr>
            <a:r>
              <a:rPr lang="es-ES" dirty="0"/>
              <a:t>Una desventaja es la poca disponibilidad tecnológica. Por lo cual se tendría en cuenta contratar servicios en plataformas Cloud como AWS, que permite aumentar la cobertura de pruebas y así encontrar más errores.</a:t>
            </a:r>
          </a:p>
          <a:p>
            <a:pPr marL="342900" indent="-342900" algn="just">
              <a:buClr>
                <a:srgbClr val="7BA4B6"/>
              </a:buClr>
            </a:pPr>
            <a:r>
              <a:rPr lang="es-ES" dirty="0"/>
              <a:t>Por otro lado, tenemos un equipo de trabajo especializado en la elaboración de pruebas que darán su mejor esfuerzo para lograr los objetivos planteados.</a:t>
            </a:r>
          </a:p>
          <a:p>
            <a:pPr marL="342900" indent="-342900" algn="just">
              <a:buClr>
                <a:srgbClr val="7BA4B6"/>
              </a:buClr>
            </a:pPr>
            <a:endParaRPr lang="es-ES" dirty="0"/>
          </a:p>
          <a:p>
            <a:pPr marL="342900" indent="-342900" algn="just">
              <a:buClr>
                <a:srgbClr val="7BA4B6"/>
              </a:buClr>
            </a:pPr>
            <a:endParaRPr lang="es-ES" dirty="0"/>
          </a:p>
          <a:p>
            <a:pPr marL="342900" indent="-342900" algn="just">
              <a:buClr>
                <a:srgbClr val="7BA4B6"/>
              </a:buClr>
            </a:pPr>
            <a:endParaRPr lang="es-ES" dirty="0"/>
          </a:p>
          <a:p>
            <a:pPr marL="342900" indent="-342900" algn="just"/>
            <a:endParaRPr lang="es-ES" dirty="0"/>
          </a:p>
        </p:txBody>
      </p:sp>
    </p:spTree>
    <p:extLst>
      <p:ext uri="{BB962C8B-B14F-4D97-AF65-F5344CB8AC3E}">
        <p14:creationId xmlns:p14="http://schemas.microsoft.com/office/powerpoint/2010/main" val="197557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25ABE-ED9F-D590-7FDD-E3616A4F4893}"/>
              </a:ext>
            </a:extLst>
          </p:cNvPr>
          <p:cNvSpPr>
            <a:spLocks noGrp="1"/>
          </p:cNvSpPr>
          <p:nvPr>
            <p:ph type="title"/>
          </p:nvPr>
        </p:nvSpPr>
        <p:spPr/>
        <p:txBody>
          <a:bodyPr/>
          <a:lstStyle/>
          <a:p>
            <a:r>
              <a:rPr lang="es-ES" dirty="0"/>
              <a:t>GRACIAS !!!</a:t>
            </a:r>
          </a:p>
        </p:txBody>
      </p:sp>
      <p:sp>
        <p:nvSpPr>
          <p:cNvPr id="5" name="Marcador de contenido 4">
            <a:extLst>
              <a:ext uri="{FF2B5EF4-FFF2-40B4-BE49-F238E27FC236}">
                <a16:creationId xmlns:a16="http://schemas.microsoft.com/office/drawing/2014/main" id="{391D030D-FCA0-7AEA-9EE4-A64DB0B70286}"/>
              </a:ext>
            </a:extLst>
          </p:cNvPr>
          <p:cNvSpPr>
            <a:spLocks noGrp="1"/>
          </p:cNvSpPr>
          <p:nvPr>
            <p:ph idx="1"/>
          </p:nvPr>
        </p:nvSpPr>
        <p:spPr>
          <a:xfrm>
            <a:off x="691079" y="2731157"/>
            <a:ext cx="10325000" cy="3564436"/>
          </a:xfrm>
        </p:spPr>
        <p:txBody>
          <a:bodyPr vert="horz" lIns="91440" tIns="45720" rIns="91440" bIns="45720" rtlCol="0" anchor="t">
            <a:normAutofit/>
          </a:bodyPr>
          <a:lstStyle/>
          <a:p>
            <a:pPr marL="0" indent="0">
              <a:buNone/>
            </a:pPr>
            <a:r>
              <a:rPr lang="es-ES" dirty="0">
                <a:solidFill>
                  <a:srgbClr val="0070C0"/>
                </a:solidFill>
                <a:latin typeface="Calibri"/>
                <a:cs typeface="Calibri"/>
              </a:rPr>
              <a:t>REPOSITORIO DEL PROYECTO</a:t>
            </a:r>
            <a:endParaRPr lang="es-ES" dirty="0">
              <a:solidFill>
                <a:srgbClr val="0070C0"/>
              </a:solidFill>
              <a:latin typeface="Calibri"/>
            </a:endParaRPr>
          </a:p>
          <a:p>
            <a:pPr>
              <a:buClr>
                <a:srgbClr val="7BA4B6"/>
              </a:buClr>
            </a:pPr>
            <a:r>
              <a:rPr lang="es-ES" dirty="0">
                <a:ea typeface="+mn-lt"/>
                <a:cs typeface="+mn-lt"/>
                <a:hlinkClick r:id="rId2"/>
              </a:rPr>
              <a:t>https://github.com/AAlbaB/ProyectoFinal_Pruebas</a:t>
            </a:r>
            <a:r>
              <a:rPr lang="es-ES" dirty="0">
                <a:ea typeface="+mn-lt"/>
                <a:cs typeface="+mn-lt"/>
              </a:rPr>
              <a:t> </a:t>
            </a:r>
            <a:endParaRPr lang="es-ES" dirty="0"/>
          </a:p>
          <a:p>
            <a:pPr marL="0" indent="0">
              <a:buClr>
                <a:srgbClr val="7BA4B6"/>
              </a:buClr>
              <a:buNone/>
            </a:pPr>
            <a:endParaRPr lang="es-ES" dirty="0"/>
          </a:p>
        </p:txBody>
      </p:sp>
    </p:spTree>
    <p:extLst>
      <p:ext uri="{BB962C8B-B14F-4D97-AF65-F5344CB8AC3E}">
        <p14:creationId xmlns:p14="http://schemas.microsoft.com/office/powerpoint/2010/main" val="350528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4F2-B348-44A3-9A39-CDC99142904F}"/>
              </a:ext>
            </a:extLst>
          </p:cNvPr>
          <p:cNvSpPr>
            <a:spLocks noGrp="1"/>
          </p:cNvSpPr>
          <p:nvPr>
            <p:ph type="title"/>
          </p:nvPr>
        </p:nvSpPr>
        <p:spPr/>
        <p:txBody>
          <a:bodyPr/>
          <a:lstStyle/>
          <a:p>
            <a:r>
              <a:rPr lang="en-CO" dirty="0"/>
              <a:t>Objetivo General</a:t>
            </a:r>
          </a:p>
        </p:txBody>
      </p:sp>
      <p:sp>
        <p:nvSpPr>
          <p:cNvPr id="3" name="Content Placeholder 2">
            <a:extLst>
              <a:ext uri="{FF2B5EF4-FFF2-40B4-BE49-F238E27FC236}">
                <a16:creationId xmlns:a16="http://schemas.microsoft.com/office/drawing/2014/main" id="{1A5E81A5-F606-1DAA-D25F-364753736B34}"/>
              </a:ext>
            </a:extLst>
          </p:cNvPr>
          <p:cNvSpPr>
            <a:spLocks noGrp="1"/>
          </p:cNvSpPr>
          <p:nvPr>
            <p:ph idx="1"/>
          </p:nvPr>
        </p:nvSpPr>
        <p:spPr/>
        <p:txBody>
          <a:bodyPr vert="horz" lIns="91440" tIns="45720" rIns="91440" bIns="45720" rtlCol="0" anchor="t">
            <a:normAutofit/>
          </a:bodyPr>
          <a:lstStyle/>
          <a:p>
            <a:pPr marL="0" indent="0" algn="just">
              <a:buNone/>
            </a:pPr>
            <a:r>
              <a:rPr lang="es-CO" sz="2800" dirty="0"/>
              <a:t>Reducir la probabilidad de que los usuarios encuentren defectos en el sistema encontrando errores críticos y/o comportamientos inesperados de la aplicación GHOST con el fin de retroalimentar al cliente.</a:t>
            </a:r>
            <a:endParaRPr lang="en-CO" sz="2800" dirty="0"/>
          </a:p>
          <a:p>
            <a:endParaRPr lang="en-CO" dirty="0"/>
          </a:p>
        </p:txBody>
      </p:sp>
    </p:spTree>
    <p:extLst>
      <p:ext uri="{BB962C8B-B14F-4D97-AF65-F5344CB8AC3E}">
        <p14:creationId xmlns:p14="http://schemas.microsoft.com/office/powerpoint/2010/main" val="414462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1C56-C600-1111-319B-D0C882F2D433}"/>
              </a:ext>
            </a:extLst>
          </p:cNvPr>
          <p:cNvSpPr>
            <a:spLocks noGrp="1"/>
          </p:cNvSpPr>
          <p:nvPr>
            <p:ph type="title"/>
          </p:nvPr>
        </p:nvSpPr>
        <p:spPr/>
        <p:txBody>
          <a:bodyPr/>
          <a:lstStyle/>
          <a:p>
            <a:r>
              <a:rPr lang="en-CO" dirty="0"/>
              <a:t>Objetivos Específicos</a:t>
            </a:r>
          </a:p>
        </p:txBody>
      </p:sp>
      <p:sp>
        <p:nvSpPr>
          <p:cNvPr id="3" name="Content Placeholder 2">
            <a:extLst>
              <a:ext uri="{FF2B5EF4-FFF2-40B4-BE49-F238E27FC236}">
                <a16:creationId xmlns:a16="http://schemas.microsoft.com/office/drawing/2014/main" id="{78FA4E79-D527-3BC0-6043-BD58467CA7EC}"/>
              </a:ext>
            </a:extLst>
          </p:cNvPr>
          <p:cNvSpPr>
            <a:spLocks noGrp="1"/>
          </p:cNvSpPr>
          <p:nvPr>
            <p:ph idx="1"/>
          </p:nvPr>
        </p:nvSpPr>
        <p:spPr/>
        <p:txBody>
          <a:bodyPr vert="horz" lIns="91440" tIns="45720" rIns="91440" bIns="45720" rtlCol="0" anchor="t">
            <a:normAutofit fontScale="85000" lnSpcReduction="20000"/>
          </a:bodyPr>
          <a:lstStyle/>
          <a:p>
            <a:pPr lvl="0" algn="just"/>
            <a:r>
              <a:rPr lang="es-CO" dirty="0"/>
              <a:t>Generar conocimiento sobre la herramienta </a:t>
            </a:r>
            <a:r>
              <a:rPr lang="es-CO" dirty="0" err="1"/>
              <a:t>Ghost</a:t>
            </a:r>
            <a:r>
              <a:rPr lang="es-CO" dirty="0"/>
              <a:t> a nivel interno del equipo.</a:t>
            </a:r>
            <a:endParaRPr lang="en-CO" dirty="0"/>
          </a:p>
          <a:p>
            <a:pPr lvl="0" algn="just"/>
            <a:r>
              <a:rPr lang="es-CO" dirty="0"/>
              <a:t>Identificar escenarios críticos con las pruebas exploratorias para enfocar los esfuerzos de automatización sobre dichos escenarios.</a:t>
            </a:r>
            <a:endParaRPr lang="en-CO" dirty="0"/>
          </a:p>
          <a:p>
            <a:pPr lvl="0" algn="just"/>
            <a:r>
              <a:rPr lang="es-CO" dirty="0"/>
              <a:t>Verificar la correcta ejecución de las principales funcionalidades mediante el uso de pruebas de extremo a extremo.</a:t>
            </a:r>
            <a:endParaRPr lang="en-CO" dirty="0"/>
          </a:p>
          <a:p>
            <a:pPr lvl="0" algn="just"/>
            <a:r>
              <a:rPr lang="es-CO" dirty="0"/>
              <a:t>Identificar cambios en la interfaz gráfica que puedan ser desfavorables para la ejecución normal de la aplicación.</a:t>
            </a:r>
            <a:endParaRPr lang="en-CO" dirty="0"/>
          </a:p>
          <a:p>
            <a:pPr lvl="0" algn="just"/>
            <a:r>
              <a:rPr lang="es-CO" dirty="0"/>
              <a:t>Evaluar el comportamiento del sistema con datos inválidos y en condiciones de frontera, ya sea en formularios o ingreso de texto.</a:t>
            </a:r>
            <a:endParaRPr lang="en-CO" dirty="0"/>
          </a:p>
          <a:p>
            <a:pPr lvl="0" algn="just"/>
            <a:r>
              <a:rPr lang="es-CO" dirty="0"/>
              <a:t>Automatizar mediante el uso de </a:t>
            </a:r>
            <a:r>
              <a:rPr lang="es-CO" dirty="0" err="1"/>
              <a:t>APIs</a:t>
            </a:r>
            <a:r>
              <a:rPr lang="es-CO" dirty="0"/>
              <a:t>, las herramientas que se usarán a lo largo de esta estrategia, para abarcar la mayor cantidad de escenarios posibles y así ser más eficientes a la hora de encontrar errores.</a:t>
            </a:r>
            <a:endParaRPr lang="en-CO" dirty="0"/>
          </a:p>
          <a:p>
            <a:endParaRPr lang="en-CO" dirty="0"/>
          </a:p>
        </p:txBody>
      </p:sp>
    </p:spTree>
    <p:extLst>
      <p:ext uri="{BB962C8B-B14F-4D97-AF65-F5344CB8AC3E}">
        <p14:creationId xmlns:p14="http://schemas.microsoft.com/office/powerpoint/2010/main" val="4055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E66B-BA95-9AD2-CCA4-F5CE04660568}"/>
              </a:ext>
            </a:extLst>
          </p:cNvPr>
          <p:cNvSpPr>
            <a:spLocks noGrp="1"/>
          </p:cNvSpPr>
          <p:nvPr>
            <p:ph type="title"/>
          </p:nvPr>
        </p:nvSpPr>
        <p:spPr/>
        <p:txBody>
          <a:bodyPr/>
          <a:lstStyle/>
          <a:p>
            <a:r>
              <a:rPr lang="en-CO" dirty="0"/>
              <a:t>Recursos requeridos</a:t>
            </a:r>
          </a:p>
        </p:txBody>
      </p:sp>
      <p:graphicFrame>
        <p:nvGraphicFramePr>
          <p:cNvPr id="4" name="Content Placeholder 3">
            <a:extLst>
              <a:ext uri="{FF2B5EF4-FFF2-40B4-BE49-F238E27FC236}">
                <a16:creationId xmlns:a16="http://schemas.microsoft.com/office/drawing/2014/main" id="{D24D5A92-C0BA-7911-EB77-E4AAA1996221}"/>
              </a:ext>
            </a:extLst>
          </p:cNvPr>
          <p:cNvGraphicFramePr>
            <a:graphicFrameLocks noGrp="1"/>
          </p:cNvGraphicFramePr>
          <p:nvPr>
            <p:ph idx="1"/>
            <p:extLst>
              <p:ext uri="{D42A27DB-BD31-4B8C-83A1-F6EECF244321}">
                <p14:modId xmlns:p14="http://schemas.microsoft.com/office/powerpoint/2010/main" val="3658845165"/>
              </p:ext>
            </p:extLst>
          </p:nvPr>
        </p:nvGraphicFramePr>
        <p:xfrm>
          <a:off x="1462201" y="2582823"/>
          <a:ext cx="8782755" cy="1863055"/>
        </p:xfrm>
        <a:graphic>
          <a:graphicData uri="http://schemas.openxmlformats.org/drawingml/2006/table">
            <a:tbl>
              <a:tblPr firstRow="1" firstCol="1">
                <a:tableStyleId>{5C22544A-7EE6-4342-B048-85BDC9FD1C3A}</a:tableStyleId>
              </a:tblPr>
              <a:tblGrid>
                <a:gridCol w="4606880">
                  <a:extLst>
                    <a:ext uri="{9D8B030D-6E8A-4147-A177-3AD203B41FA5}">
                      <a16:colId xmlns:a16="http://schemas.microsoft.com/office/drawing/2014/main" val="4060874819"/>
                    </a:ext>
                  </a:extLst>
                </a:gridCol>
                <a:gridCol w="1976120">
                  <a:extLst>
                    <a:ext uri="{9D8B030D-6E8A-4147-A177-3AD203B41FA5}">
                      <a16:colId xmlns:a16="http://schemas.microsoft.com/office/drawing/2014/main" val="4178335606"/>
                    </a:ext>
                  </a:extLst>
                </a:gridCol>
                <a:gridCol w="2199755">
                  <a:extLst>
                    <a:ext uri="{9D8B030D-6E8A-4147-A177-3AD203B41FA5}">
                      <a16:colId xmlns:a16="http://schemas.microsoft.com/office/drawing/2014/main" val="1517949930"/>
                    </a:ext>
                  </a:extLst>
                </a:gridCol>
              </a:tblGrid>
              <a:tr h="541620">
                <a:tc>
                  <a:txBody>
                    <a:bodyPr/>
                    <a:lstStyle/>
                    <a:p>
                      <a:pPr algn="ctr">
                        <a:lnSpc>
                          <a:spcPct val="107000"/>
                        </a:lnSpc>
                        <a:spcAft>
                          <a:spcPts val="800"/>
                        </a:spcAft>
                      </a:pPr>
                      <a:r>
                        <a:rPr lang="es-CO" sz="1300" dirty="0">
                          <a:effectLst/>
                        </a:rPr>
                        <a:t>Hito</a:t>
                      </a:r>
                      <a:endParaRPr lang="es-ES" sz="130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Esfuerzo requerido en semanas</a:t>
                      </a:r>
                      <a:endParaRPr lang="es-ES" sz="130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Recursos</a:t>
                      </a:r>
                      <a:endParaRPr lang="es-ES" sz="1300" dirty="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253021999"/>
                  </a:ext>
                </a:extLst>
              </a:tr>
              <a:tr h="264287">
                <a:tc>
                  <a:txBody>
                    <a:bodyPr/>
                    <a:lstStyle/>
                    <a:p>
                      <a:pPr>
                        <a:lnSpc>
                          <a:spcPct val="107000"/>
                        </a:lnSpc>
                        <a:spcAft>
                          <a:spcPts val="800"/>
                        </a:spcAft>
                      </a:pPr>
                      <a:r>
                        <a:rPr lang="es-CO" sz="1300" dirty="0">
                          <a:effectLst/>
                        </a:rPr>
                        <a:t>Fase de pruebas manuales</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 </a:t>
                      </a:r>
                      <a:r>
                        <a:rPr lang="es-CO" sz="1300" dirty="0" err="1">
                          <a:effectLst/>
                        </a:rPr>
                        <a:t>Testers</a:t>
                      </a:r>
                      <a:r>
                        <a:rPr lang="es-CO" sz="1300" dirty="0">
                          <a:effectLst/>
                        </a:rPr>
                        <a:t> Senior</a:t>
                      </a:r>
                      <a:endParaRPr lang="es-ES" sz="1300" dirty="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1007420003"/>
                  </a:ext>
                </a:extLst>
              </a:tr>
              <a:tr h="264287">
                <a:tc>
                  <a:txBody>
                    <a:bodyPr/>
                    <a:lstStyle/>
                    <a:p>
                      <a:pPr>
                        <a:lnSpc>
                          <a:spcPct val="107000"/>
                        </a:lnSpc>
                        <a:spcAft>
                          <a:spcPts val="800"/>
                        </a:spcAft>
                      </a:pPr>
                      <a:r>
                        <a:rPr lang="es-CO" sz="1300" dirty="0">
                          <a:effectLst/>
                        </a:rPr>
                        <a:t>Fase de pruebas de reconocimiento</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6</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 </a:t>
                      </a:r>
                      <a:r>
                        <a:rPr lang="es-CO" sz="1300" dirty="0" err="1">
                          <a:effectLst/>
                        </a:rPr>
                        <a:t>Testers</a:t>
                      </a:r>
                      <a:r>
                        <a:rPr lang="es-CO" sz="1300" dirty="0">
                          <a:effectLst/>
                        </a:rPr>
                        <a:t> Senior</a:t>
                      </a:r>
                      <a:endParaRPr lang="es-ES" sz="1300" dirty="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39578084"/>
                  </a:ext>
                </a:extLst>
              </a:tr>
              <a:tr h="264287">
                <a:tc>
                  <a:txBody>
                    <a:bodyPr/>
                    <a:lstStyle/>
                    <a:p>
                      <a:pPr>
                        <a:lnSpc>
                          <a:spcPct val="107000"/>
                        </a:lnSpc>
                        <a:spcAft>
                          <a:spcPts val="800"/>
                        </a:spcAft>
                      </a:pPr>
                      <a:r>
                        <a:rPr lang="es-CO" sz="1300" dirty="0">
                          <a:effectLst/>
                        </a:rPr>
                        <a:t>Fase de extremo a extremo o E2E</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2</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 </a:t>
                      </a:r>
                      <a:r>
                        <a:rPr lang="es-CO" sz="1300" dirty="0" err="1">
                          <a:effectLst/>
                        </a:rPr>
                        <a:t>Testers</a:t>
                      </a:r>
                      <a:r>
                        <a:rPr lang="es-CO" sz="1300" dirty="0">
                          <a:effectLst/>
                        </a:rPr>
                        <a:t> Senior</a:t>
                      </a:r>
                      <a:endParaRPr lang="es-ES" sz="1300" dirty="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2662683651"/>
                  </a:ext>
                </a:extLst>
              </a:tr>
              <a:tr h="264287">
                <a:tc>
                  <a:txBody>
                    <a:bodyPr/>
                    <a:lstStyle/>
                    <a:p>
                      <a:pPr>
                        <a:lnSpc>
                          <a:spcPct val="107000"/>
                        </a:lnSpc>
                        <a:spcAft>
                          <a:spcPts val="800"/>
                        </a:spcAft>
                      </a:pPr>
                      <a:r>
                        <a:rPr lang="es-CO" sz="1300" dirty="0">
                          <a:effectLst/>
                        </a:rPr>
                        <a:t>Fase de pruebas de regresión visual VRT</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2</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 </a:t>
                      </a:r>
                      <a:r>
                        <a:rPr lang="es-CO" sz="1300" dirty="0" err="1">
                          <a:effectLst/>
                        </a:rPr>
                        <a:t>Testers</a:t>
                      </a:r>
                      <a:r>
                        <a:rPr lang="es-CO" sz="1300" dirty="0">
                          <a:effectLst/>
                        </a:rPr>
                        <a:t> Senior</a:t>
                      </a:r>
                      <a:endParaRPr lang="es-ES" sz="1300" dirty="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3491310465"/>
                  </a:ext>
                </a:extLst>
              </a:tr>
              <a:tr h="264287">
                <a:tc>
                  <a:txBody>
                    <a:bodyPr/>
                    <a:lstStyle/>
                    <a:p>
                      <a:pPr>
                        <a:lnSpc>
                          <a:spcPct val="107000"/>
                        </a:lnSpc>
                        <a:spcAft>
                          <a:spcPts val="800"/>
                        </a:spcAft>
                      </a:pPr>
                      <a:r>
                        <a:rPr lang="es-CO" sz="1300" dirty="0">
                          <a:effectLst/>
                        </a:rPr>
                        <a:t>Fase de pruebas de validación de datos</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a:t>
                      </a:r>
                      <a:endParaRPr lang="es-ES" sz="1300" dirty="0">
                        <a:effectLst/>
                        <a:latin typeface="Calibri"/>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s-CO" sz="1300" dirty="0">
                          <a:effectLst/>
                        </a:rPr>
                        <a:t>4 </a:t>
                      </a:r>
                      <a:r>
                        <a:rPr lang="es-CO" sz="1300" dirty="0" err="1">
                          <a:effectLst/>
                        </a:rPr>
                        <a:t>Testers</a:t>
                      </a:r>
                      <a:r>
                        <a:rPr lang="es-CO" sz="1300" dirty="0">
                          <a:effectLst/>
                        </a:rPr>
                        <a:t> Senior</a:t>
                      </a:r>
                      <a:endParaRPr lang="es-ES" sz="130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3261575373"/>
                  </a:ext>
                </a:extLst>
              </a:tr>
            </a:tbl>
          </a:graphicData>
        </a:graphic>
      </p:graphicFrame>
      <p:sp>
        <p:nvSpPr>
          <p:cNvPr id="7" name="TextBox 6">
            <a:extLst>
              <a:ext uri="{FF2B5EF4-FFF2-40B4-BE49-F238E27FC236}">
                <a16:creationId xmlns:a16="http://schemas.microsoft.com/office/drawing/2014/main" id="{64EF2596-38A9-4BCA-6EBD-9C8E455CEB22}"/>
              </a:ext>
            </a:extLst>
          </p:cNvPr>
          <p:cNvSpPr txBox="1"/>
          <p:nvPr/>
        </p:nvSpPr>
        <p:spPr>
          <a:xfrm>
            <a:off x="2559615" y="5308298"/>
            <a:ext cx="7072770" cy="1200329"/>
          </a:xfrm>
          <a:prstGeom prst="rect">
            <a:avLst/>
          </a:prstGeom>
          <a:noFill/>
        </p:spPr>
        <p:txBody>
          <a:bodyPr wrap="none" rtlCol="0">
            <a:spAutoFit/>
          </a:bodyPr>
          <a:lstStyle/>
          <a:p>
            <a:r>
              <a:rPr lang="es-CO" dirty="0" err="1"/>
              <a:t>Tester</a:t>
            </a:r>
            <a:r>
              <a:rPr lang="es-CO" dirty="0"/>
              <a:t> senior:</a:t>
            </a:r>
          </a:p>
          <a:p>
            <a:r>
              <a:rPr lang="es-CO" dirty="0"/>
              <a:t>Disponibilidad: 8 horas semanales/persona</a:t>
            </a:r>
            <a:endParaRPr lang="en-CO" dirty="0"/>
          </a:p>
          <a:p>
            <a:r>
              <a:rPr lang="es-CO" dirty="0"/>
              <a:t>Herramientas utilizadas: Conocimientos en </a:t>
            </a:r>
            <a:r>
              <a:rPr lang="es-CO" dirty="0" err="1"/>
              <a:t>Cypress</a:t>
            </a:r>
            <a:r>
              <a:rPr lang="es-CO" dirty="0"/>
              <a:t>, RIP, </a:t>
            </a:r>
            <a:r>
              <a:rPr lang="es-CO" dirty="0" err="1"/>
              <a:t>Backstop</a:t>
            </a:r>
            <a:endParaRPr lang="en-CO" dirty="0"/>
          </a:p>
          <a:p>
            <a:endParaRPr lang="en-CO" dirty="0"/>
          </a:p>
        </p:txBody>
      </p:sp>
    </p:spTree>
    <p:extLst>
      <p:ext uri="{BB962C8B-B14F-4D97-AF65-F5344CB8AC3E}">
        <p14:creationId xmlns:p14="http://schemas.microsoft.com/office/powerpoint/2010/main" val="234901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93D5-0B32-ECFF-F124-EFB3BFC9CEE6}"/>
              </a:ext>
            </a:extLst>
          </p:cNvPr>
          <p:cNvSpPr>
            <a:spLocks noGrp="1"/>
          </p:cNvSpPr>
          <p:nvPr>
            <p:ph type="title"/>
          </p:nvPr>
        </p:nvSpPr>
        <p:spPr/>
        <p:txBody>
          <a:bodyPr/>
          <a:lstStyle/>
          <a:p>
            <a:r>
              <a:rPr lang="en-CO" dirty="0"/>
              <a:t>Recursos computacionales</a:t>
            </a:r>
          </a:p>
        </p:txBody>
      </p:sp>
      <p:graphicFrame>
        <p:nvGraphicFramePr>
          <p:cNvPr id="4" name="Content Placeholder 3">
            <a:extLst>
              <a:ext uri="{FF2B5EF4-FFF2-40B4-BE49-F238E27FC236}">
                <a16:creationId xmlns:a16="http://schemas.microsoft.com/office/drawing/2014/main" id="{9B437B79-DEC8-BD45-430D-826F76788E0B}"/>
              </a:ext>
            </a:extLst>
          </p:cNvPr>
          <p:cNvGraphicFramePr>
            <a:graphicFrameLocks noGrp="1"/>
          </p:cNvGraphicFramePr>
          <p:nvPr>
            <p:ph idx="1"/>
            <p:extLst>
              <p:ext uri="{D42A27DB-BD31-4B8C-83A1-F6EECF244321}">
                <p14:modId xmlns:p14="http://schemas.microsoft.com/office/powerpoint/2010/main" val="4108984826"/>
              </p:ext>
            </p:extLst>
          </p:nvPr>
        </p:nvGraphicFramePr>
        <p:xfrm>
          <a:off x="531394" y="2516605"/>
          <a:ext cx="6590296" cy="2667000"/>
        </p:xfrm>
        <a:graphic>
          <a:graphicData uri="http://schemas.openxmlformats.org/drawingml/2006/table">
            <a:tbl>
              <a:tblPr firstRow="1" firstCol="1" bandRow="1">
                <a:tableStyleId>{5C22544A-7EE6-4342-B048-85BDC9FD1C3A}</a:tableStyleId>
              </a:tblPr>
              <a:tblGrid>
                <a:gridCol w="952499">
                  <a:extLst>
                    <a:ext uri="{9D8B030D-6E8A-4147-A177-3AD203B41FA5}">
                      <a16:colId xmlns:a16="http://schemas.microsoft.com/office/drawing/2014/main" val="763808992"/>
                    </a:ext>
                  </a:extLst>
                </a:gridCol>
                <a:gridCol w="1719624">
                  <a:extLst>
                    <a:ext uri="{9D8B030D-6E8A-4147-A177-3AD203B41FA5}">
                      <a16:colId xmlns:a16="http://schemas.microsoft.com/office/drawing/2014/main" val="448222560"/>
                    </a:ext>
                  </a:extLst>
                </a:gridCol>
                <a:gridCol w="1002204">
                  <a:extLst>
                    <a:ext uri="{9D8B030D-6E8A-4147-A177-3AD203B41FA5}">
                      <a16:colId xmlns:a16="http://schemas.microsoft.com/office/drawing/2014/main" val="3486523900"/>
                    </a:ext>
                  </a:extLst>
                </a:gridCol>
                <a:gridCol w="1184773">
                  <a:extLst>
                    <a:ext uri="{9D8B030D-6E8A-4147-A177-3AD203B41FA5}">
                      <a16:colId xmlns:a16="http://schemas.microsoft.com/office/drawing/2014/main" val="1850582763"/>
                    </a:ext>
                  </a:extLst>
                </a:gridCol>
                <a:gridCol w="1731196">
                  <a:extLst>
                    <a:ext uri="{9D8B030D-6E8A-4147-A177-3AD203B41FA5}">
                      <a16:colId xmlns:a16="http://schemas.microsoft.com/office/drawing/2014/main" val="2319904596"/>
                    </a:ext>
                  </a:extLst>
                </a:gridCol>
              </a:tblGrid>
              <a:tr h="533400">
                <a:tc>
                  <a:txBody>
                    <a:bodyPr/>
                    <a:lstStyle/>
                    <a:p>
                      <a:pPr>
                        <a:lnSpc>
                          <a:spcPct val="107000"/>
                        </a:lnSpc>
                        <a:spcAft>
                          <a:spcPts val="800"/>
                        </a:spcAft>
                      </a:pP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nSpc>
                          <a:spcPct val="107000"/>
                        </a:lnSpc>
                        <a:spcAft>
                          <a:spcPts val="800"/>
                        </a:spcAft>
                      </a:pPr>
                      <a:r>
                        <a:rPr lang="es-CO" sz="1300" dirty="0">
                          <a:effectLst/>
                        </a:rPr>
                        <a:t>Sistema Operativo</a:t>
                      </a:r>
                      <a:endParaRPr lang="es-ES" sz="1300">
                        <a:effectLst/>
                        <a:latin typeface="Calibri"/>
                        <a:ea typeface="Calibri" panose="020F0502020204030204" pitchFamily="34" charset="0"/>
                        <a:cs typeface="Times New Roman"/>
                      </a:endParaRPr>
                    </a:p>
                  </a:txBody>
                  <a:tcPr marL="44450" marR="44450" marT="0" marB="0" anchor="b"/>
                </a:tc>
                <a:tc>
                  <a:txBody>
                    <a:bodyPr/>
                    <a:lstStyle/>
                    <a:p>
                      <a:pPr>
                        <a:lnSpc>
                          <a:spcPct val="107000"/>
                        </a:lnSpc>
                        <a:spcAft>
                          <a:spcPts val="800"/>
                        </a:spcAft>
                      </a:pPr>
                      <a:r>
                        <a:rPr lang="es-CO" sz="1300" dirty="0">
                          <a:effectLst/>
                        </a:rPr>
                        <a:t>Procesador</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nSpc>
                          <a:spcPct val="107000"/>
                        </a:lnSpc>
                        <a:spcAft>
                          <a:spcPts val="800"/>
                        </a:spcAft>
                      </a:pPr>
                      <a:r>
                        <a:rPr lang="es-CO" sz="1300" dirty="0">
                          <a:effectLst/>
                        </a:rPr>
                        <a:t>Memoria RAM</a:t>
                      </a:r>
                      <a:endParaRPr lang="es-ES" sz="1300">
                        <a:effectLst/>
                        <a:latin typeface="Calibri"/>
                        <a:ea typeface="Calibri" panose="020F0502020204030204" pitchFamily="34" charset="0"/>
                        <a:cs typeface="Times New Roman"/>
                      </a:endParaRPr>
                    </a:p>
                  </a:txBody>
                  <a:tcPr marL="44450" marR="44450" marT="0" marB="0" anchor="b"/>
                </a:tc>
                <a:tc>
                  <a:txBody>
                    <a:bodyPr/>
                    <a:lstStyle/>
                    <a:p>
                      <a:pPr>
                        <a:lnSpc>
                          <a:spcPct val="107000"/>
                        </a:lnSpc>
                        <a:spcAft>
                          <a:spcPts val="800"/>
                        </a:spcAft>
                      </a:pPr>
                      <a:r>
                        <a:rPr lang="es-CO" sz="1300" dirty="0">
                          <a:effectLst/>
                        </a:rPr>
                        <a:t>Disco duro (Disponible)</a:t>
                      </a:r>
                      <a:endParaRPr lang="es-ES" sz="1300" dirty="0">
                        <a:effectLst/>
                        <a:latin typeface="Calibri"/>
                        <a:ea typeface="Calibri" panose="020F0502020204030204" pitchFamily="34" charset="0"/>
                        <a:cs typeface="Times New Roman"/>
                      </a:endParaRPr>
                    </a:p>
                  </a:txBody>
                  <a:tcPr marL="44450" marR="44450" marT="0" marB="0" anchor="b"/>
                </a:tc>
                <a:extLst>
                  <a:ext uri="{0D108BD9-81ED-4DB2-BD59-A6C34878D82A}">
                    <a16:rowId xmlns:a16="http://schemas.microsoft.com/office/drawing/2014/main" val="2734623259"/>
                  </a:ext>
                </a:extLst>
              </a:tr>
              <a:tr h="533400">
                <a:tc>
                  <a:txBody>
                    <a:bodyPr/>
                    <a:lstStyle/>
                    <a:p>
                      <a:pPr>
                        <a:lnSpc>
                          <a:spcPct val="107000"/>
                        </a:lnSpc>
                        <a:spcAft>
                          <a:spcPts val="800"/>
                        </a:spcAft>
                      </a:pPr>
                      <a:r>
                        <a:rPr lang="es-CO" sz="1300" dirty="0">
                          <a:effectLst/>
                        </a:rPr>
                        <a:t>Máquina 1</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Windows 10 Home</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Intel Core i5</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24 GB</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50 GB</a:t>
                      </a:r>
                      <a:endParaRPr lang="es-ES" sz="1300" dirty="0">
                        <a:effectLst/>
                        <a:latin typeface="Calibri"/>
                        <a:ea typeface="Calibri" panose="020F0502020204030204" pitchFamily="34" charset="0"/>
                        <a:cs typeface="Times New Roman"/>
                      </a:endParaRPr>
                    </a:p>
                  </a:txBody>
                  <a:tcPr marL="44450" marR="44450" marT="0" marB="0" anchor="b"/>
                </a:tc>
                <a:extLst>
                  <a:ext uri="{0D108BD9-81ED-4DB2-BD59-A6C34878D82A}">
                    <a16:rowId xmlns:a16="http://schemas.microsoft.com/office/drawing/2014/main" val="3101258581"/>
                  </a:ext>
                </a:extLst>
              </a:tr>
              <a:tr h="533400">
                <a:tc>
                  <a:txBody>
                    <a:bodyPr/>
                    <a:lstStyle/>
                    <a:p>
                      <a:pPr>
                        <a:lnSpc>
                          <a:spcPct val="107000"/>
                        </a:lnSpc>
                        <a:spcAft>
                          <a:spcPts val="800"/>
                        </a:spcAft>
                      </a:pPr>
                      <a:r>
                        <a:rPr lang="es-CO" sz="1300" dirty="0">
                          <a:effectLst/>
                        </a:rPr>
                        <a:t>Máquina 2</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Windows 10 Enterprise</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Intel Core i7</a:t>
                      </a:r>
                      <a:endParaRPr lang="es-ES" sz="130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16 GB</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50 GB</a:t>
                      </a:r>
                      <a:endParaRPr lang="es-ES" sz="1300" dirty="0">
                        <a:effectLst/>
                        <a:latin typeface="Calibri"/>
                        <a:ea typeface="Calibri" panose="020F0502020204030204" pitchFamily="34" charset="0"/>
                        <a:cs typeface="Times New Roman"/>
                      </a:endParaRPr>
                    </a:p>
                  </a:txBody>
                  <a:tcPr marL="44450" marR="44450" marT="0" marB="0" anchor="b"/>
                </a:tc>
                <a:extLst>
                  <a:ext uri="{0D108BD9-81ED-4DB2-BD59-A6C34878D82A}">
                    <a16:rowId xmlns:a16="http://schemas.microsoft.com/office/drawing/2014/main" val="1259471746"/>
                  </a:ext>
                </a:extLst>
              </a:tr>
              <a:tr h="533400">
                <a:tc>
                  <a:txBody>
                    <a:bodyPr/>
                    <a:lstStyle/>
                    <a:p>
                      <a:pPr>
                        <a:lnSpc>
                          <a:spcPct val="107000"/>
                        </a:lnSpc>
                        <a:spcAft>
                          <a:spcPts val="800"/>
                        </a:spcAft>
                      </a:pPr>
                      <a:r>
                        <a:rPr lang="es-CO" sz="1300" dirty="0">
                          <a:effectLst/>
                        </a:rPr>
                        <a:t>Máquina 3</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err="1">
                          <a:effectLst/>
                        </a:rPr>
                        <a:t>Macbook</a:t>
                      </a:r>
                      <a:r>
                        <a:rPr lang="es-CO" sz="1300" dirty="0">
                          <a:effectLst/>
                        </a:rPr>
                        <a:t> Pro M1</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Apple M1</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8 GB</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50 GB</a:t>
                      </a:r>
                      <a:endParaRPr lang="es-ES" sz="1300" dirty="0">
                        <a:effectLst/>
                        <a:latin typeface="Calibri"/>
                        <a:ea typeface="Calibri" panose="020F0502020204030204" pitchFamily="34" charset="0"/>
                        <a:cs typeface="Times New Roman"/>
                      </a:endParaRPr>
                    </a:p>
                  </a:txBody>
                  <a:tcPr marL="44450" marR="44450" marT="0" marB="0" anchor="b"/>
                </a:tc>
                <a:extLst>
                  <a:ext uri="{0D108BD9-81ED-4DB2-BD59-A6C34878D82A}">
                    <a16:rowId xmlns:a16="http://schemas.microsoft.com/office/drawing/2014/main" val="2078538590"/>
                  </a:ext>
                </a:extLst>
              </a:tr>
              <a:tr h="533400">
                <a:tc>
                  <a:txBody>
                    <a:bodyPr/>
                    <a:lstStyle/>
                    <a:p>
                      <a:pPr>
                        <a:lnSpc>
                          <a:spcPct val="107000"/>
                        </a:lnSpc>
                        <a:spcAft>
                          <a:spcPts val="800"/>
                        </a:spcAft>
                      </a:pPr>
                      <a:r>
                        <a:rPr lang="es-CO" sz="1300" dirty="0">
                          <a:effectLst/>
                        </a:rPr>
                        <a:t>Máquina 4</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err="1">
                          <a:effectLst/>
                        </a:rPr>
                        <a:t>Macbook</a:t>
                      </a:r>
                      <a:r>
                        <a:rPr lang="es-CO" sz="1300" dirty="0">
                          <a:effectLst/>
                        </a:rPr>
                        <a:t> Pro M1</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Apple M1</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12 GB</a:t>
                      </a:r>
                      <a:endParaRPr lang="es-ES" sz="1300" dirty="0">
                        <a:effectLst/>
                        <a:latin typeface="Calibri"/>
                        <a:ea typeface="Calibri" panose="020F0502020204030204" pitchFamily="34" charset="0"/>
                        <a:cs typeface="Times New Roman"/>
                      </a:endParaRPr>
                    </a:p>
                  </a:txBody>
                  <a:tcPr marL="44450" marR="44450" marT="0" marB="0" anchor="b"/>
                </a:tc>
                <a:tc>
                  <a:txBody>
                    <a:bodyPr/>
                    <a:lstStyle/>
                    <a:p>
                      <a:pPr algn="ctr">
                        <a:lnSpc>
                          <a:spcPct val="107000"/>
                        </a:lnSpc>
                        <a:spcAft>
                          <a:spcPts val="800"/>
                        </a:spcAft>
                      </a:pPr>
                      <a:r>
                        <a:rPr lang="es-CO" sz="1300" dirty="0">
                          <a:effectLst/>
                        </a:rPr>
                        <a:t>80 GB</a:t>
                      </a:r>
                      <a:endParaRPr lang="es-ES" sz="1300">
                        <a:effectLst/>
                        <a:latin typeface="Calibri"/>
                        <a:ea typeface="Calibri" panose="020F0502020204030204" pitchFamily="34" charset="0"/>
                        <a:cs typeface="Times New Roman"/>
                      </a:endParaRPr>
                    </a:p>
                  </a:txBody>
                  <a:tcPr marL="44450" marR="44450" marT="0" marB="0" anchor="b"/>
                </a:tc>
                <a:extLst>
                  <a:ext uri="{0D108BD9-81ED-4DB2-BD59-A6C34878D82A}">
                    <a16:rowId xmlns:a16="http://schemas.microsoft.com/office/drawing/2014/main" val="2660188031"/>
                  </a:ext>
                </a:extLst>
              </a:tr>
            </a:tbl>
          </a:graphicData>
        </a:graphic>
      </p:graphicFrame>
      <p:sp>
        <p:nvSpPr>
          <p:cNvPr id="5" name="TextBox 4">
            <a:extLst>
              <a:ext uri="{FF2B5EF4-FFF2-40B4-BE49-F238E27FC236}">
                <a16:creationId xmlns:a16="http://schemas.microsoft.com/office/drawing/2014/main" id="{D827C2AA-2A60-4E5D-F707-BBC786CF18EC}"/>
              </a:ext>
            </a:extLst>
          </p:cNvPr>
          <p:cNvSpPr txBox="1"/>
          <p:nvPr/>
        </p:nvSpPr>
        <p:spPr>
          <a:xfrm>
            <a:off x="7275634" y="2212428"/>
            <a:ext cx="4138602" cy="3046988"/>
          </a:xfrm>
          <a:prstGeom prst="rect">
            <a:avLst/>
          </a:prstGeom>
          <a:noFill/>
        </p:spPr>
        <p:txBody>
          <a:bodyPr wrap="square" rtlCol="0">
            <a:spAutoFit/>
          </a:bodyPr>
          <a:lstStyle/>
          <a:p>
            <a:r>
              <a:rPr lang="es-CO" sz="1600" dirty="0"/>
              <a:t>Software instalado en cada máquina: </a:t>
            </a:r>
            <a:endParaRPr lang="en-CO" sz="1600" dirty="0"/>
          </a:p>
          <a:p>
            <a:pPr marL="285750" lvl="0" indent="-285750">
              <a:buFont typeface="Arial" panose="020B0604020202020204" pitchFamily="34" charset="0"/>
              <a:buChar char="•"/>
            </a:pPr>
            <a:r>
              <a:rPr lang="es-CO" sz="1600" dirty="0"/>
              <a:t>Docker Desktop con container de </a:t>
            </a:r>
            <a:r>
              <a:rPr lang="es-CO" sz="1600" dirty="0" err="1"/>
              <a:t>Ghost</a:t>
            </a:r>
            <a:r>
              <a:rPr lang="es-CO" sz="1600" dirty="0"/>
              <a:t> 4.47.0</a:t>
            </a:r>
            <a:endParaRPr lang="en-CO" sz="1600" dirty="0"/>
          </a:p>
          <a:p>
            <a:pPr marL="285750" lvl="0" indent="-285750">
              <a:buFont typeface="Arial" panose="020B0604020202020204" pitchFamily="34" charset="0"/>
              <a:buChar char="•"/>
            </a:pPr>
            <a:r>
              <a:rPr lang="es-CO" sz="1600" dirty="0"/>
              <a:t>SQL Lite</a:t>
            </a:r>
            <a:endParaRPr lang="en-CO" sz="1600" dirty="0"/>
          </a:p>
          <a:p>
            <a:pPr marL="285750" lvl="0" indent="-285750">
              <a:buFont typeface="Arial" panose="020B0604020202020204" pitchFamily="34" charset="0"/>
              <a:buChar char="•"/>
            </a:pPr>
            <a:r>
              <a:rPr lang="es-CO" sz="1600" dirty="0"/>
              <a:t>Git</a:t>
            </a:r>
            <a:endParaRPr lang="en-CO" sz="1600" dirty="0"/>
          </a:p>
          <a:p>
            <a:pPr marL="285750" lvl="0" indent="-285750">
              <a:buFont typeface="Arial" panose="020B0604020202020204" pitchFamily="34" charset="0"/>
              <a:buChar char="•"/>
            </a:pPr>
            <a:r>
              <a:rPr lang="es-CO" sz="1600" dirty="0" err="1"/>
              <a:t>Cypress</a:t>
            </a:r>
            <a:r>
              <a:rPr lang="es-CO" sz="1600" dirty="0"/>
              <a:t> 9.5.3</a:t>
            </a:r>
            <a:endParaRPr lang="en-CO" sz="1600" dirty="0"/>
          </a:p>
          <a:p>
            <a:pPr marL="285750" lvl="0" indent="-285750">
              <a:buFont typeface="Arial" panose="020B0604020202020204" pitchFamily="34" charset="0"/>
              <a:buChar char="•"/>
            </a:pPr>
            <a:r>
              <a:rPr lang="es-CO" sz="1600" dirty="0" err="1"/>
              <a:t>Node</a:t>
            </a:r>
            <a:r>
              <a:rPr lang="es-CO" sz="1600" dirty="0"/>
              <a:t> JS 16.14.2</a:t>
            </a:r>
            <a:endParaRPr lang="en-CO" sz="1600" dirty="0"/>
          </a:p>
          <a:p>
            <a:pPr marL="285750" lvl="0" indent="-285750">
              <a:buFont typeface="Arial" panose="020B0604020202020204" pitchFamily="34" charset="0"/>
              <a:buChar char="•"/>
            </a:pPr>
            <a:r>
              <a:rPr lang="es-CO" sz="1600" dirty="0" err="1"/>
              <a:t>Npm</a:t>
            </a:r>
            <a:r>
              <a:rPr lang="es-CO" sz="1600" dirty="0"/>
              <a:t> 8.5.0</a:t>
            </a:r>
            <a:endParaRPr lang="en-CO" sz="1600" dirty="0"/>
          </a:p>
          <a:p>
            <a:pPr marL="285750" lvl="0" indent="-285750">
              <a:buFont typeface="Arial" panose="020B0604020202020204" pitchFamily="34" charset="0"/>
              <a:buChar char="•"/>
            </a:pPr>
            <a:r>
              <a:rPr lang="es-CO" sz="1600" dirty="0" err="1"/>
              <a:t>Faker</a:t>
            </a:r>
            <a:endParaRPr lang="en-CO" sz="1600" dirty="0"/>
          </a:p>
          <a:p>
            <a:pPr marL="285750" lvl="0" indent="-285750">
              <a:buFont typeface="Arial" panose="020B0604020202020204" pitchFamily="34" charset="0"/>
              <a:buChar char="•"/>
            </a:pPr>
            <a:r>
              <a:rPr lang="es-CO" sz="1600" dirty="0"/>
              <a:t>Visual Studio </a:t>
            </a:r>
            <a:r>
              <a:rPr lang="es-CO" sz="1600" dirty="0" err="1"/>
              <a:t>Code</a:t>
            </a:r>
            <a:endParaRPr lang="en-CO" sz="1600" dirty="0"/>
          </a:p>
          <a:p>
            <a:pPr marL="285750" lvl="0" indent="-285750">
              <a:buFont typeface="Arial" panose="020B0604020202020204" pitchFamily="34" charset="0"/>
              <a:buChar char="•"/>
            </a:pPr>
            <a:r>
              <a:rPr lang="es-CO" sz="1600" dirty="0" err="1"/>
              <a:t>Backstop</a:t>
            </a:r>
            <a:endParaRPr lang="en-CO" sz="1600" dirty="0"/>
          </a:p>
          <a:p>
            <a:endParaRPr lang="en-CO" sz="1600" dirty="0"/>
          </a:p>
        </p:txBody>
      </p:sp>
    </p:spTree>
    <p:extLst>
      <p:ext uri="{BB962C8B-B14F-4D97-AF65-F5344CB8AC3E}">
        <p14:creationId xmlns:p14="http://schemas.microsoft.com/office/powerpoint/2010/main" val="113566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ECF8F90-0D17-2BB8-8745-3A42A71DC2F6}"/>
              </a:ext>
            </a:extLst>
          </p:cNvPr>
          <p:cNvSpPr>
            <a:spLocks noGrp="1"/>
          </p:cNvSpPr>
          <p:nvPr>
            <p:ph type="title"/>
          </p:nvPr>
        </p:nvSpPr>
        <p:spPr>
          <a:xfrm>
            <a:off x="480526" y="134398"/>
            <a:ext cx="4459606" cy="869173"/>
          </a:xfrm>
        </p:spPr>
        <p:txBody>
          <a:bodyPr>
            <a:normAutofit/>
          </a:bodyPr>
          <a:lstStyle/>
          <a:p>
            <a:r>
              <a:rPr lang="en-CO" dirty="0"/>
              <a:t>TNT de pruebas</a:t>
            </a:r>
          </a:p>
        </p:txBody>
      </p:sp>
      <p:graphicFrame>
        <p:nvGraphicFramePr>
          <p:cNvPr id="4" name="Content Placeholder 3">
            <a:extLst>
              <a:ext uri="{FF2B5EF4-FFF2-40B4-BE49-F238E27FC236}">
                <a16:creationId xmlns:a16="http://schemas.microsoft.com/office/drawing/2014/main" id="{8D55062B-4C0C-450D-0971-8FACC94E4B9E}"/>
              </a:ext>
            </a:extLst>
          </p:cNvPr>
          <p:cNvGraphicFramePr>
            <a:graphicFrameLocks noGrp="1"/>
          </p:cNvGraphicFramePr>
          <p:nvPr>
            <p:ph idx="1"/>
            <p:extLst>
              <p:ext uri="{D42A27DB-BD31-4B8C-83A1-F6EECF244321}">
                <p14:modId xmlns:p14="http://schemas.microsoft.com/office/powerpoint/2010/main" val="3399367563"/>
              </p:ext>
            </p:extLst>
          </p:nvPr>
        </p:nvGraphicFramePr>
        <p:xfrm>
          <a:off x="481263" y="1052763"/>
          <a:ext cx="11250166" cy="4927029"/>
        </p:xfrm>
        <a:graphic>
          <a:graphicData uri="http://schemas.openxmlformats.org/drawingml/2006/table">
            <a:tbl>
              <a:tblPr firstRow="1" firstCol="1">
                <a:tableStyleId>{5C22544A-7EE6-4342-B048-85BDC9FD1C3A}</a:tableStyleId>
              </a:tblPr>
              <a:tblGrid>
                <a:gridCol w="1673290">
                  <a:extLst>
                    <a:ext uri="{9D8B030D-6E8A-4147-A177-3AD203B41FA5}">
                      <a16:colId xmlns:a16="http://schemas.microsoft.com/office/drawing/2014/main" val="3232347898"/>
                    </a:ext>
                  </a:extLst>
                </a:gridCol>
                <a:gridCol w="2180722">
                  <a:extLst>
                    <a:ext uri="{9D8B030D-6E8A-4147-A177-3AD203B41FA5}">
                      <a16:colId xmlns:a16="http://schemas.microsoft.com/office/drawing/2014/main" val="3703248593"/>
                    </a:ext>
                  </a:extLst>
                </a:gridCol>
                <a:gridCol w="4524374">
                  <a:extLst>
                    <a:ext uri="{9D8B030D-6E8A-4147-A177-3AD203B41FA5}">
                      <a16:colId xmlns:a16="http://schemas.microsoft.com/office/drawing/2014/main" val="2575035027"/>
                    </a:ext>
                  </a:extLst>
                </a:gridCol>
                <a:gridCol w="2871780">
                  <a:extLst>
                    <a:ext uri="{9D8B030D-6E8A-4147-A177-3AD203B41FA5}">
                      <a16:colId xmlns:a16="http://schemas.microsoft.com/office/drawing/2014/main" val="780116106"/>
                    </a:ext>
                  </a:extLst>
                </a:gridCol>
              </a:tblGrid>
              <a:tr h="504357">
                <a:tc>
                  <a:txBody>
                    <a:bodyPr/>
                    <a:lstStyle/>
                    <a:p>
                      <a:pPr>
                        <a:lnSpc>
                          <a:spcPct val="107000"/>
                        </a:lnSpc>
                        <a:spcAft>
                          <a:spcPts val="800"/>
                        </a:spcAft>
                      </a:pPr>
                      <a:r>
                        <a:rPr lang="es-CO" sz="1400" dirty="0">
                          <a:effectLst/>
                        </a:rPr>
                        <a:t>Nivel</a:t>
                      </a:r>
                      <a:endParaRPr lang="es-ES" sz="1400">
                        <a:effectLst/>
                      </a:endParaRPr>
                    </a:p>
                    <a:p>
                      <a:pPr>
                        <a:lnSpc>
                          <a:spcPct val="107000"/>
                        </a:lnSpc>
                        <a:spcAft>
                          <a:spcPts val="800"/>
                        </a:spcAft>
                      </a:pP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Tipo</a:t>
                      </a:r>
                      <a:endParaRPr lang="es-ES"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Técnica</a:t>
                      </a:r>
                      <a:endParaRPr lang="es-ES"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Objetivo</a:t>
                      </a:r>
                      <a:endParaRPr lang="es-ES" sz="1400" dirty="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1923952996"/>
                  </a:ext>
                </a:extLst>
              </a:tr>
              <a:tr h="659195">
                <a:tc>
                  <a:txBody>
                    <a:bodyPr/>
                    <a:lstStyle/>
                    <a:p>
                      <a:pPr>
                        <a:lnSpc>
                          <a:spcPct val="107000"/>
                        </a:lnSpc>
                        <a:spcAft>
                          <a:spcPts val="800"/>
                        </a:spcAft>
                      </a:pPr>
                      <a:r>
                        <a:rPr lang="es-CO" sz="1400" dirty="0">
                          <a:effectLst/>
                        </a:rPr>
                        <a:t>Pruebas de sistema</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funcionales</a:t>
                      </a:r>
                      <a:endParaRPr lang="es-ES" sz="1400">
                        <a:effectLst/>
                      </a:endParaRPr>
                    </a:p>
                    <a:p>
                      <a:pPr>
                        <a:lnSpc>
                          <a:spcPct val="107000"/>
                        </a:lnSpc>
                        <a:spcAft>
                          <a:spcPts val="800"/>
                        </a:spcAft>
                      </a:pPr>
                      <a:r>
                        <a:rPr lang="es-CO" sz="1400" dirty="0">
                          <a:effectLst/>
                        </a:rPr>
                        <a:t>Pruebas de caja negra</a:t>
                      </a:r>
                      <a:endParaRPr lang="en-CO" sz="1400">
                        <a:effectLst/>
                      </a:endParaRPr>
                    </a:p>
                    <a:p>
                      <a:pPr>
                        <a:lnSpc>
                          <a:spcPct val="107000"/>
                        </a:lnSpc>
                        <a:spcAft>
                          <a:spcPts val="800"/>
                        </a:spcAft>
                      </a:pPr>
                      <a:r>
                        <a:rPr lang="es-CO" sz="1400" dirty="0">
                          <a:effectLst/>
                        </a:rPr>
                        <a:t>Pruebas positivas</a:t>
                      </a: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manuales exploratorias </a:t>
                      </a:r>
                      <a:endParaRPr lang="es-ES" sz="1400">
                        <a:effectLst/>
                      </a:endParaRPr>
                    </a:p>
                    <a:p>
                      <a:pPr>
                        <a:lnSpc>
                          <a:spcPct val="107000"/>
                        </a:lnSpc>
                        <a:spcAft>
                          <a:spcPts val="800"/>
                        </a:spcAft>
                      </a:pP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Primer objetivo de los específicos.</a:t>
                      </a:r>
                      <a:endParaRPr lang="es-ES" sz="140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504929430"/>
                  </a:ext>
                </a:extLst>
              </a:tr>
              <a:tr h="659195">
                <a:tc>
                  <a:txBody>
                    <a:bodyPr/>
                    <a:lstStyle/>
                    <a:p>
                      <a:pPr>
                        <a:lnSpc>
                          <a:spcPct val="107000"/>
                        </a:lnSpc>
                        <a:spcAft>
                          <a:spcPts val="800"/>
                        </a:spcAft>
                      </a:pPr>
                      <a:r>
                        <a:rPr lang="es-CO" sz="1400" dirty="0">
                          <a:effectLst/>
                        </a:rPr>
                        <a:t>Pruebas de sistema</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funcionales</a:t>
                      </a:r>
                      <a:endParaRPr lang="es-ES" sz="1400">
                        <a:effectLst/>
                      </a:endParaRPr>
                    </a:p>
                    <a:p>
                      <a:pPr>
                        <a:lnSpc>
                          <a:spcPct val="107000"/>
                        </a:lnSpc>
                        <a:spcAft>
                          <a:spcPts val="800"/>
                        </a:spcAft>
                      </a:pPr>
                      <a:r>
                        <a:rPr lang="es-CO" sz="1400" dirty="0">
                          <a:effectLst/>
                        </a:rPr>
                        <a:t>Pruebas de caja negra</a:t>
                      </a:r>
                      <a:endParaRPr lang="en-CO" sz="1400">
                        <a:effectLst/>
                      </a:endParaRPr>
                    </a:p>
                    <a:p>
                      <a:pPr>
                        <a:lnSpc>
                          <a:spcPct val="107000"/>
                        </a:lnSpc>
                        <a:spcAft>
                          <a:spcPts val="800"/>
                        </a:spcAft>
                      </a:pPr>
                      <a:r>
                        <a:rPr lang="es-CO" sz="1400" dirty="0">
                          <a:effectLst/>
                        </a:rPr>
                        <a:t>Pruebas positivas</a:t>
                      </a: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automatizadas de reconocimiento de </a:t>
                      </a:r>
                      <a:r>
                        <a:rPr lang="es-CO" sz="1400" dirty="0" err="1">
                          <a:effectLst/>
                        </a:rPr>
                        <a:t>Monkey</a:t>
                      </a:r>
                      <a:r>
                        <a:rPr lang="es-CO" sz="1400" dirty="0">
                          <a:effectLst/>
                        </a:rPr>
                        <a:t> </a:t>
                      </a:r>
                      <a:r>
                        <a:rPr lang="es-CO" sz="1400" dirty="0" err="1">
                          <a:effectLst/>
                        </a:rPr>
                        <a:t>Testing</a:t>
                      </a:r>
                      <a:r>
                        <a:rPr lang="es-CO" sz="1400" dirty="0">
                          <a:effectLst/>
                        </a:rPr>
                        <a:t> y </a:t>
                      </a:r>
                      <a:r>
                        <a:rPr lang="es-CO" sz="1400" dirty="0" err="1">
                          <a:effectLst/>
                        </a:rPr>
                        <a:t>Rippers</a:t>
                      </a:r>
                      <a:r>
                        <a:rPr lang="es-CO" sz="1400" dirty="0">
                          <a:effectLst/>
                        </a:rPr>
                        <a:t> con </a:t>
                      </a:r>
                      <a:r>
                        <a:rPr lang="es-CO" sz="1400" dirty="0" err="1">
                          <a:effectLst/>
                        </a:rPr>
                        <a:t>Cypress</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Segundo y sexto objetivo de los específicos.</a:t>
                      </a:r>
                      <a:endParaRPr lang="es-ES" sz="140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3075471887"/>
                  </a:ext>
                </a:extLst>
              </a:tr>
              <a:tr h="659195">
                <a:tc>
                  <a:txBody>
                    <a:bodyPr/>
                    <a:lstStyle/>
                    <a:p>
                      <a:pPr>
                        <a:lnSpc>
                          <a:spcPct val="107000"/>
                        </a:lnSpc>
                        <a:spcAft>
                          <a:spcPts val="800"/>
                        </a:spcAft>
                      </a:pPr>
                      <a:r>
                        <a:rPr lang="es-CO" sz="1400" dirty="0">
                          <a:effectLst/>
                        </a:rPr>
                        <a:t>Pruebas de sistema</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funcionales.</a:t>
                      </a:r>
                      <a:endParaRPr lang="es-ES" sz="1400">
                        <a:effectLst/>
                      </a:endParaRPr>
                    </a:p>
                    <a:p>
                      <a:pPr>
                        <a:lnSpc>
                          <a:spcPct val="107000"/>
                        </a:lnSpc>
                        <a:spcAft>
                          <a:spcPts val="800"/>
                        </a:spcAft>
                      </a:pPr>
                      <a:r>
                        <a:rPr lang="es-CO" sz="1400" dirty="0">
                          <a:effectLst/>
                        </a:rPr>
                        <a:t>Pruebas de caja negra.</a:t>
                      </a:r>
                      <a:endParaRPr lang="en-CO" sz="1400">
                        <a:effectLst/>
                      </a:endParaRPr>
                    </a:p>
                    <a:p>
                      <a:pPr>
                        <a:lnSpc>
                          <a:spcPct val="107000"/>
                        </a:lnSpc>
                        <a:spcAft>
                          <a:spcPts val="800"/>
                        </a:spcAft>
                      </a:pPr>
                      <a:r>
                        <a:rPr lang="es-CO" sz="1400" dirty="0">
                          <a:effectLst/>
                        </a:rPr>
                        <a:t>Pruebas positivas</a:t>
                      </a: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automatizadas E2E con API de </a:t>
                      </a:r>
                      <a:r>
                        <a:rPr lang="es-CO" sz="1400" dirty="0" err="1">
                          <a:effectLst/>
                        </a:rPr>
                        <a:t>Cypress</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Tercer y sexto objetivo de los específicos.</a:t>
                      </a:r>
                      <a:endParaRPr lang="es-ES" sz="140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3459911955"/>
                  </a:ext>
                </a:extLst>
              </a:tr>
              <a:tr h="659195">
                <a:tc>
                  <a:txBody>
                    <a:bodyPr/>
                    <a:lstStyle/>
                    <a:p>
                      <a:pPr>
                        <a:lnSpc>
                          <a:spcPct val="107000"/>
                        </a:lnSpc>
                        <a:spcAft>
                          <a:spcPts val="800"/>
                        </a:spcAft>
                      </a:pPr>
                      <a:r>
                        <a:rPr lang="es-CO" sz="1400" dirty="0">
                          <a:effectLst/>
                        </a:rPr>
                        <a:t>Pruebas de integración</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funcionales</a:t>
                      </a:r>
                      <a:endParaRPr lang="es-ES" sz="1400">
                        <a:effectLst/>
                      </a:endParaRPr>
                    </a:p>
                    <a:p>
                      <a:pPr>
                        <a:lnSpc>
                          <a:spcPct val="107000"/>
                        </a:lnSpc>
                        <a:spcAft>
                          <a:spcPts val="800"/>
                        </a:spcAft>
                      </a:pPr>
                      <a:r>
                        <a:rPr lang="es-CO" sz="1400" dirty="0">
                          <a:effectLst/>
                        </a:rPr>
                        <a:t>Pruebas de caja negra</a:t>
                      </a:r>
                      <a:endParaRPr lang="en-CO" sz="1400">
                        <a:effectLst/>
                      </a:endParaRPr>
                    </a:p>
                    <a:p>
                      <a:pPr>
                        <a:lnSpc>
                          <a:spcPct val="107000"/>
                        </a:lnSpc>
                        <a:spcAft>
                          <a:spcPts val="800"/>
                        </a:spcAft>
                      </a:pPr>
                      <a:r>
                        <a:rPr lang="es-CO" sz="1400" dirty="0">
                          <a:effectLst/>
                        </a:rPr>
                        <a:t>Pruebas positivas</a:t>
                      </a: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automatizadas de regresión visual con </a:t>
                      </a:r>
                      <a:r>
                        <a:rPr lang="es-CO" sz="1400" dirty="0" err="1">
                          <a:effectLst/>
                        </a:rPr>
                        <a:t>Backstop</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Cuarto y sexto objetivo de los específicos. </a:t>
                      </a:r>
                      <a:endParaRPr lang="es-ES" sz="140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927863249"/>
                  </a:ext>
                </a:extLst>
              </a:tr>
              <a:tr h="659195">
                <a:tc>
                  <a:txBody>
                    <a:bodyPr/>
                    <a:lstStyle/>
                    <a:p>
                      <a:pPr>
                        <a:lnSpc>
                          <a:spcPct val="107000"/>
                        </a:lnSpc>
                        <a:spcAft>
                          <a:spcPts val="800"/>
                        </a:spcAft>
                      </a:pPr>
                      <a:r>
                        <a:rPr lang="es-CO" sz="1400" dirty="0">
                          <a:effectLst/>
                        </a:rPr>
                        <a:t>Pruebas de integración</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funcionales.</a:t>
                      </a:r>
                      <a:endParaRPr lang="es-ES" sz="1400">
                        <a:effectLst/>
                      </a:endParaRPr>
                    </a:p>
                    <a:p>
                      <a:pPr>
                        <a:lnSpc>
                          <a:spcPct val="107000"/>
                        </a:lnSpc>
                        <a:spcAft>
                          <a:spcPts val="800"/>
                        </a:spcAft>
                      </a:pPr>
                      <a:r>
                        <a:rPr lang="es-CO" sz="1400" dirty="0">
                          <a:effectLst/>
                        </a:rPr>
                        <a:t>Pruebas de caja negra.</a:t>
                      </a:r>
                      <a:endParaRPr lang="en-CO" sz="1400">
                        <a:effectLst/>
                      </a:endParaRPr>
                    </a:p>
                    <a:p>
                      <a:pPr>
                        <a:lnSpc>
                          <a:spcPct val="107000"/>
                        </a:lnSpc>
                        <a:spcAft>
                          <a:spcPts val="800"/>
                        </a:spcAft>
                      </a:pPr>
                      <a:r>
                        <a:rPr lang="es-CO" sz="1400" dirty="0">
                          <a:effectLst/>
                        </a:rPr>
                        <a:t>Pruebas positivas</a:t>
                      </a:r>
                      <a:endParaRPr lang="en-CO" sz="1400" dirty="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Pruebas automatizadas de validación de datos con </a:t>
                      </a:r>
                      <a:r>
                        <a:rPr lang="es-CO" sz="1400" dirty="0" err="1">
                          <a:effectLst/>
                        </a:rPr>
                        <a:t>Cypress</a:t>
                      </a:r>
                      <a:r>
                        <a:rPr lang="es-CO" sz="1400" dirty="0">
                          <a:effectLst/>
                        </a:rPr>
                        <a:t> y </a:t>
                      </a:r>
                      <a:r>
                        <a:rPr lang="es-CO" sz="1400" dirty="0" err="1">
                          <a:effectLst/>
                        </a:rPr>
                        <a:t>Faker</a:t>
                      </a:r>
                      <a:r>
                        <a:rPr lang="es-CO" sz="1400" dirty="0">
                          <a:effectLst/>
                        </a:rPr>
                        <a:t> </a:t>
                      </a:r>
                      <a:endParaRPr lang="es-ES" sz="1400">
                        <a:effectLst/>
                        <a:latin typeface="Calibri"/>
                        <a:ea typeface="Calibri" panose="020F0502020204030204" pitchFamily="34" charset="0"/>
                        <a:cs typeface="Times New Roman"/>
                      </a:endParaRPr>
                    </a:p>
                  </a:txBody>
                  <a:tcPr marL="52939" marR="52939" marT="0" marB="0"/>
                </a:tc>
                <a:tc>
                  <a:txBody>
                    <a:bodyPr/>
                    <a:lstStyle/>
                    <a:p>
                      <a:pPr>
                        <a:lnSpc>
                          <a:spcPct val="107000"/>
                        </a:lnSpc>
                        <a:spcAft>
                          <a:spcPts val="800"/>
                        </a:spcAft>
                      </a:pPr>
                      <a:r>
                        <a:rPr lang="es-CO" sz="1400" dirty="0">
                          <a:effectLst/>
                        </a:rPr>
                        <a:t>Quinto y sexto objetivo de los específicos.</a:t>
                      </a:r>
                      <a:endParaRPr lang="es-ES" sz="1400">
                        <a:effectLst/>
                        <a:latin typeface="Calibri"/>
                        <a:ea typeface="Calibri" panose="020F0502020204030204" pitchFamily="34" charset="0"/>
                        <a:cs typeface="Times New Roman"/>
                      </a:endParaRPr>
                    </a:p>
                  </a:txBody>
                  <a:tcPr marL="52939" marR="52939" marT="0" marB="0"/>
                </a:tc>
                <a:extLst>
                  <a:ext uri="{0D108BD9-81ED-4DB2-BD59-A6C34878D82A}">
                    <a16:rowId xmlns:a16="http://schemas.microsoft.com/office/drawing/2014/main" val="332654919"/>
                  </a:ext>
                </a:extLst>
              </a:tr>
            </a:tbl>
          </a:graphicData>
        </a:graphic>
      </p:graphicFrame>
    </p:spTree>
    <p:extLst>
      <p:ext uri="{BB962C8B-B14F-4D97-AF65-F5344CB8AC3E}">
        <p14:creationId xmlns:p14="http://schemas.microsoft.com/office/powerpoint/2010/main" val="72891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FF6B-8743-B227-48A5-FC3F941EEBD7}"/>
              </a:ext>
            </a:extLst>
          </p:cNvPr>
          <p:cNvSpPr>
            <a:spLocks noGrp="1"/>
          </p:cNvSpPr>
          <p:nvPr>
            <p:ph type="title"/>
          </p:nvPr>
        </p:nvSpPr>
        <p:spPr/>
        <p:txBody>
          <a:bodyPr/>
          <a:lstStyle/>
          <a:p>
            <a:r>
              <a:rPr lang="en-CO" dirty="0"/>
              <a:t>Distribución de esfuerzo</a:t>
            </a:r>
          </a:p>
        </p:txBody>
      </p:sp>
      <p:pic>
        <p:nvPicPr>
          <p:cNvPr id="4" name="Imagen 6" descr="Interfaz de usuario gráfica, Aplicación, Tabla, Escala de tiempo&#10;&#10;Descripción generada automáticamente">
            <a:extLst>
              <a:ext uri="{FF2B5EF4-FFF2-40B4-BE49-F238E27FC236}">
                <a16:creationId xmlns:a16="http://schemas.microsoft.com/office/drawing/2014/main" id="{C760B77D-84AE-752A-AB51-55F4548A2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1079" y="2881964"/>
            <a:ext cx="11038384" cy="2715647"/>
          </a:xfrm>
          <a:prstGeom prst="rect">
            <a:avLst/>
          </a:prstGeom>
          <a:noFill/>
          <a:ln>
            <a:noFill/>
          </a:ln>
        </p:spPr>
      </p:pic>
    </p:spTree>
    <p:extLst>
      <p:ext uri="{BB962C8B-B14F-4D97-AF65-F5344CB8AC3E}">
        <p14:creationId xmlns:p14="http://schemas.microsoft.com/office/powerpoint/2010/main" val="40757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9BB2E-75E4-EA39-4511-9A53F18508A9}"/>
              </a:ext>
            </a:extLst>
          </p:cNvPr>
          <p:cNvSpPr>
            <a:spLocks noGrp="1"/>
          </p:cNvSpPr>
          <p:nvPr>
            <p:ph type="title"/>
          </p:nvPr>
        </p:nvSpPr>
        <p:spPr/>
        <p:txBody>
          <a:bodyPr/>
          <a:lstStyle/>
          <a:p>
            <a:r>
              <a:rPr lang="es-ES" dirty="0"/>
              <a:t>SPRINT 1</a:t>
            </a:r>
          </a:p>
        </p:txBody>
      </p:sp>
      <p:sp>
        <p:nvSpPr>
          <p:cNvPr id="3" name="Marcador de contenido 2">
            <a:extLst>
              <a:ext uri="{FF2B5EF4-FFF2-40B4-BE49-F238E27FC236}">
                <a16:creationId xmlns:a16="http://schemas.microsoft.com/office/drawing/2014/main" id="{B5E554CD-DCBB-6694-D604-A354042DEC6A}"/>
              </a:ext>
            </a:extLst>
          </p:cNvPr>
          <p:cNvSpPr>
            <a:spLocks noGrp="1"/>
          </p:cNvSpPr>
          <p:nvPr>
            <p:ph idx="1"/>
          </p:nvPr>
        </p:nvSpPr>
        <p:spPr/>
        <p:txBody>
          <a:bodyPr vert="horz" lIns="91440" tIns="45720" rIns="91440" bIns="45720" rtlCol="0" anchor="t">
            <a:normAutofit fontScale="92500" lnSpcReduction="20000"/>
          </a:bodyPr>
          <a:lstStyle/>
          <a:p>
            <a:pPr algn="just"/>
            <a:r>
              <a:rPr lang="es-ES" dirty="0">
                <a:ea typeface="+mn-lt"/>
                <a:cs typeface="+mn-lt"/>
              </a:rPr>
              <a:t>Duración: Dos semanas </a:t>
            </a:r>
            <a:endParaRPr lang="es-ES"/>
          </a:p>
          <a:p>
            <a:pPr algn="just">
              <a:buClr>
                <a:srgbClr val="7BA4B6"/>
              </a:buClr>
            </a:pPr>
            <a:r>
              <a:rPr lang="es-ES" dirty="0">
                <a:ea typeface="+mn-lt"/>
                <a:cs typeface="+mn-lt"/>
              </a:rPr>
              <a:t>En esta primera iteración se realizarán pruebas de exploración manuales, pruebas de reconocimiento automatizadas y pruebas de validación de datos para algunas de las funcionalidades principales, las cuales permitirán al equipo de pruebas familiarizarse con el sistema, identificar sus funcionalidades y el espacio de entradas y estados. A partir de este ejercicio, el equipo podrá definir y documentar los casos y escenarios de prueba que serán objeto de trabajo a lo largo de las iteraciones contempladas. </a:t>
            </a:r>
            <a:endParaRPr lang="es-ES"/>
          </a:p>
          <a:p>
            <a:pPr marL="0" indent="0" algn="just">
              <a:buClr>
                <a:srgbClr val="7BA4B6"/>
              </a:buClr>
              <a:buNone/>
            </a:pPr>
            <a:endParaRPr lang="es-ES" dirty="0"/>
          </a:p>
          <a:p>
            <a:pPr algn="just">
              <a:buClr>
                <a:srgbClr val="7BA4B6"/>
              </a:buClr>
            </a:pPr>
            <a:r>
              <a:rPr lang="es-ES" dirty="0">
                <a:ea typeface="+mn-lt"/>
                <a:cs typeface="+mn-lt"/>
              </a:rPr>
              <a:t>Después de algún tiempo realizando las pruebas manuales se ha priorizado las funcionalidades de </a:t>
            </a:r>
            <a:r>
              <a:rPr lang="es-ES" dirty="0" err="1">
                <a:ea typeface="+mn-lt"/>
                <a:cs typeface="+mn-lt"/>
              </a:rPr>
              <a:t>Login</a:t>
            </a:r>
            <a:r>
              <a:rPr lang="es-ES" dirty="0">
                <a:ea typeface="+mn-lt"/>
                <a:cs typeface="+mn-lt"/>
              </a:rPr>
              <a:t>, Crear Post y Crear Page, en las cuales se realizarán las pruebas de validación de datos. </a:t>
            </a:r>
            <a:endParaRPr lang="es-ES"/>
          </a:p>
        </p:txBody>
      </p:sp>
    </p:spTree>
    <p:extLst>
      <p:ext uri="{BB962C8B-B14F-4D97-AF65-F5344CB8AC3E}">
        <p14:creationId xmlns:p14="http://schemas.microsoft.com/office/powerpoint/2010/main" val="275467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9BB2E-75E4-EA39-4511-9A53F18508A9}"/>
              </a:ext>
            </a:extLst>
          </p:cNvPr>
          <p:cNvSpPr>
            <a:spLocks noGrp="1"/>
          </p:cNvSpPr>
          <p:nvPr>
            <p:ph type="title"/>
          </p:nvPr>
        </p:nvSpPr>
        <p:spPr/>
        <p:txBody>
          <a:bodyPr/>
          <a:lstStyle/>
          <a:p>
            <a:r>
              <a:rPr lang="es-ES" dirty="0"/>
              <a:t>SPRINT 2</a:t>
            </a:r>
          </a:p>
        </p:txBody>
      </p:sp>
      <p:sp>
        <p:nvSpPr>
          <p:cNvPr id="3" name="Marcador de contenido 2">
            <a:extLst>
              <a:ext uri="{FF2B5EF4-FFF2-40B4-BE49-F238E27FC236}">
                <a16:creationId xmlns:a16="http://schemas.microsoft.com/office/drawing/2014/main" id="{B5E554CD-DCBB-6694-D604-A354042DEC6A}"/>
              </a:ext>
            </a:extLst>
          </p:cNvPr>
          <p:cNvSpPr>
            <a:spLocks noGrp="1"/>
          </p:cNvSpPr>
          <p:nvPr>
            <p:ph idx="1"/>
          </p:nvPr>
        </p:nvSpPr>
        <p:spPr>
          <a:xfrm>
            <a:off x="691079" y="2340131"/>
            <a:ext cx="10325000" cy="4025646"/>
          </a:xfrm>
        </p:spPr>
        <p:txBody>
          <a:bodyPr vert="horz" lIns="91440" tIns="45720" rIns="91440" bIns="45720" rtlCol="0" anchor="t">
            <a:normAutofit/>
          </a:bodyPr>
          <a:lstStyle/>
          <a:p>
            <a:pPr algn="just"/>
            <a:r>
              <a:rPr lang="es-ES" dirty="0">
                <a:ea typeface="+mn-lt"/>
                <a:cs typeface="+mn-lt"/>
              </a:rPr>
              <a:t>Duración: Dos semanas </a:t>
            </a:r>
          </a:p>
          <a:p>
            <a:pPr algn="just">
              <a:buClr>
                <a:srgbClr val="7BA4B6"/>
              </a:buClr>
            </a:pPr>
            <a:r>
              <a:rPr lang="es-ES" dirty="0">
                <a:ea typeface="+mn-lt"/>
                <a:cs typeface="+mn-lt"/>
              </a:rPr>
              <a:t>En este punto, ya tendremos un mejor conocimiento de la aplicación y la mayoría de las funcionalidades. Por lo tanto, definiremos que funcionalidades adicionales se van a probar en los sprint dos, tres y cuatro. En este sprint se continuará con las pruebas de validación de datos a funcionalidades que correspondan a esta semana. Adicionalmente en horarios no hábiles, una de las máquinas estará ejecutando pruebas de reconocimiento de generación aleatoria, además de las pruebas de validación de datos. </a:t>
            </a:r>
            <a:endParaRPr lang="es-ES"/>
          </a:p>
          <a:p>
            <a:pPr algn="just">
              <a:buClr>
                <a:srgbClr val="7BA4B6"/>
              </a:buClr>
            </a:pPr>
            <a:endParaRPr lang="es-ES" dirty="0"/>
          </a:p>
        </p:txBody>
      </p:sp>
    </p:spTree>
    <p:extLst>
      <p:ext uri="{BB962C8B-B14F-4D97-AF65-F5344CB8AC3E}">
        <p14:creationId xmlns:p14="http://schemas.microsoft.com/office/powerpoint/2010/main" val="3310300226"/>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243841"/>
      </a:dk2>
      <a:lt2>
        <a:srgbClr val="E2E5E8"/>
      </a:lt2>
      <a:accent1>
        <a:srgbClr val="BA9C7E"/>
      </a:accent1>
      <a:accent2>
        <a:srgbClr val="A7A372"/>
      </a:accent2>
      <a:accent3>
        <a:srgbClr val="98A67E"/>
      </a:accent3>
      <a:accent4>
        <a:srgbClr val="84AD76"/>
      </a:accent4>
      <a:accent5>
        <a:srgbClr val="82AC89"/>
      </a:accent5>
      <a:accent6>
        <a:srgbClr val="76AD97"/>
      </a:accent6>
      <a:hlink>
        <a:srgbClr val="6084A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51F3C348D783E41B50C3FE538E08429" ma:contentTypeVersion="8" ma:contentTypeDescription="Crear nuevo documento." ma:contentTypeScope="" ma:versionID="1f50f1600d83e2832561dee6e0875629">
  <xsd:schema xmlns:xsd="http://www.w3.org/2001/XMLSchema" xmlns:xs="http://www.w3.org/2001/XMLSchema" xmlns:p="http://schemas.microsoft.com/office/2006/metadata/properties" xmlns:ns2="08a428ba-54e0-4a87-8abc-efd4c9075b52" targetNamespace="http://schemas.microsoft.com/office/2006/metadata/properties" ma:root="true" ma:fieldsID="07782de7aa3c7563df33d1ea95e0d998" ns2:_="">
    <xsd:import namespace="08a428ba-54e0-4a87-8abc-efd4c9075b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a428ba-54e0-4a87-8abc-efd4c9075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F4FFB4-D5EF-44FD-A886-F91EE03877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4A20D3-E268-48A1-9B1F-A97CE7F94395}">
  <ds:schemaRefs>
    <ds:schemaRef ds:uri="http://schemas.microsoft.com/sharepoint/v3/contenttype/forms"/>
  </ds:schemaRefs>
</ds:datastoreItem>
</file>

<file path=customXml/itemProps3.xml><?xml version="1.0" encoding="utf-8"?>
<ds:datastoreItem xmlns:ds="http://schemas.openxmlformats.org/officeDocument/2006/customXml" ds:itemID="{16C66C8F-0338-4BCE-ADEB-7D8FACD20FBA}">
  <ds:schemaRefs>
    <ds:schemaRef ds:uri="08a428ba-54e0-4a87-8abc-efd4c9075b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TotalTime>
  <Words>533</Words>
  <Application>Microsoft Office PowerPoint</Application>
  <PresentationFormat>Panorámica</PresentationFormat>
  <Paragraphs>108</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CosineVTI</vt:lpstr>
      <vt:lpstr>Presentación pruebas automatizadas – Proyecto Final</vt:lpstr>
      <vt:lpstr>Objetivo General</vt:lpstr>
      <vt:lpstr>Objetivos Específicos</vt:lpstr>
      <vt:lpstr>Recursos requeridos</vt:lpstr>
      <vt:lpstr>Recursos computacionales</vt:lpstr>
      <vt:lpstr>TNT de pruebas</vt:lpstr>
      <vt:lpstr>Distribución de esfuerzo</vt:lpstr>
      <vt:lpstr>SPRINT 1</vt:lpstr>
      <vt:lpstr>SPRINT 2</vt:lpstr>
      <vt:lpstr>SPRINT 3</vt:lpstr>
      <vt:lpstr>SPRINT 4</vt:lpstr>
      <vt:lpstr>PATRÓN DE PRUEBAS</vt:lpstr>
      <vt:lpstr>Presentación de PowerPoint</vt:lpstr>
      <vt:lpstr>Resultados de la semana uno</vt:lpstr>
      <vt:lpstr>PROS Y CONTRAS - HERRAMIENTAS</vt:lpstr>
      <vt:lpstr>Consideraciones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pruebas automatizadas – Proyecto Final</dc:title>
  <dc:creator>Diego Fernando Castro Plazas</dc:creator>
  <cp:lastModifiedBy>Diego Fernando Castro Plazas</cp:lastModifiedBy>
  <cp:revision>1790</cp:revision>
  <dcterms:created xsi:type="dcterms:W3CDTF">2022-05-29T20:36:31Z</dcterms:created>
  <dcterms:modified xsi:type="dcterms:W3CDTF">2022-05-29T23:42:16Z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0x010100151F3C348D783E41B50C3FE538E08429</vt:lpwstr>
  </property>
</Properties>
</file>