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70" r:id="rId8"/>
    <p:sldId id="272" r:id="rId9"/>
    <p:sldId id="260" r:id="rId10"/>
    <p:sldId id="273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05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47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27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30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3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66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89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69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4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rt, map, scatter chart&#10;&#10;Description automatically generated">
            <a:extLst>
              <a:ext uri="{FF2B5EF4-FFF2-40B4-BE49-F238E27FC236}">
                <a16:creationId xmlns:a16="http://schemas.microsoft.com/office/drawing/2014/main" id="{C3E64749-18F9-F26E-3675-69F11B82E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5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715AD-E3A8-2FE5-AEB1-404EAE92A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41" y="1487925"/>
            <a:ext cx="4092525" cy="2798604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Defining Gene Families Involved in Retinol Metabolism Across the Tree of Life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Retinol - Wikipedia">
            <a:extLst>
              <a:ext uri="{FF2B5EF4-FFF2-40B4-BE49-F238E27FC236}">
                <a16:creationId xmlns:a16="http://schemas.microsoft.com/office/drawing/2014/main" id="{A1AB7B30-4BC4-4129-5781-4C140BFBC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22132">
            <a:off x="4784455" y="1500412"/>
            <a:ext cx="4210050" cy="20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40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6BD52-2721-E682-2C2E-0EE9BE635C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7B7B7-6FC7-27DC-0711-677A84EBFAC7}"/>
              </a:ext>
            </a:extLst>
          </p:cNvPr>
          <p:cNvGrpSpPr/>
          <p:nvPr/>
        </p:nvGrpSpPr>
        <p:grpSpPr>
          <a:xfrm>
            <a:off x="295274" y="128588"/>
            <a:ext cx="11601452" cy="6600824"/>
            <a:chOff x="295274" y="128588"/>
            <a:chExt cx="11601452" cy="66008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0E6DA8-6497-03BA-8ECA-1797657B0E62}"/>
                </a:ext>
              </a:extLst>
            </p:cNvPr>
            <p:cNvGrpSpPr/>
            <p:nvPr/>
          </p:nvGrpSpPr>
          <p:grpSpPr>
            <a:xfrm>
              <a:off x="352425" y="128588"/>
              <a:ext cx="11534776" cy="6600824"/>
              <a:chOff x="380999" y="161927"/>
              <a:chExt cx="11601451" cy="660082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291804-462B-CFCD-2481-2F8C9E58C600}"/>
                  </a:ext>
                </a:extLst>
              </p:cNvPr>
              <p:cNvSpPr/>
              <p:nvPr/>
            </p:nvSpPr>
            <p:spPr>
              <a:xfrm>
                <a:off x="380999" y="161927"/>
                <a:ext cx="11601451" cy="66008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" name="Picture 3" descr="Chart&#10;&#10;Description automatically generated">
                <a:extLst>
                  <a:ext uri="{FF2B5EF4-FFF2-40B4-BE49-F238E27FC236}">
                    <a16:creationId xmlns:a16="http://schemas.microsoft.com/office/drawing/2014/main" id="{63CC2E75-C2E3-80EC-174C-30843DB7C6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13" t="3471" r="47574" b="1103"/>
              <a:stretch/>
            </p:blipFill>
            <p:spPr>
              <a:xfrm>
                <a:off x="380999" y="204785"/>
                <a:ext cx="7412275" cy="64912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</p:pic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C9B31A4D-F563-EEAF-2168-AB050FDE4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16" t="13460" r="21624" b="23737"/>
              <a:stretch/>
            </p:blipFill>
            <p:spPr>
              <a:xfrm>
                <a:off x="7793274" y="1604962"/>
                <a:ext cx="4100948" cy="34813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15FBC1-4F3D-7459-AEB7-8B29719570A0}"/>
                </a:ext>
              </a:extLst>
            </p:cNvPr>
            <p:cNvSpPr/>
            <p:nvPr/>
          </p:nvSpPr>
          <p:spPr>
            <a:xfrm>
              <a:off x="295274" y="128588"/>
              <a:ext cx="11601452" cy="66008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63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AA45-B3A0-4E1B-6A05-4A1966E3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Troubleshooting: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9346-60C7-45DE-D6A1-64DD645C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499129"/>
            <a:ext cx="10658475" cy="3859742"/>
          </a:xfrm>
        </p:spPr>
        <p:txBody>
          <a:bodyPr/>
          <a:lstStyle/>
          <a:p>
            <a:r>
              <a:rPr lang="en-GB" dirty="0"/>
              <a:t>Connection between two Broccoli orthogroups </a:t>
            </a:r>
          </a:p>
          <a:p>
            <a:endParaRPr lang="en-GB" dirty="0"/>
          </a:p>
          <a:p>
            <a:r>
              <a:rPr lang="en-GB" dirty="0"/>
              <a:t>Upon inspection, revealed to be caused by a </a:t>
            </a:r>
            <a:r>
              <a:rPr lang="en-GB" b="1" dirty="0">
                <a:solidFill>
                  <a:schemeClr val="accent2"/>
                </a:solidFill>
              </a:rPr>
              <a:t>chimeric protein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A0503E-D907-4FA2-E500-59C24450FDDA}"/>
              </a:ext>
            </a:extLst>
          </p:cNvPr>
          <p:cNvGrpSpPr/>
          <p:nvPr/>
        </p:nvGrpSpPr>
        <p:grpSpPr>
          <a:xfrm>
            <a:off x="838200" y="3054103"/>
            <a:ext cx="10803612" cy="3803897"/>
            <a:chOff x="1236680" y="3046695"/>
            <a:chExt cx="10803612" cy="38038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82D326-2E8B-BD8D-8BCE-0902F5066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680" y="3046695"/>
              <a:ext cx="3421045" cy="3655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CBD6B1-CCE4-D5D1-59F9-14BD549C1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6410" b="-5075"/>
            <a:stretch/>
          </p:blipFill>
          <p:spPr>
            <a:xfrm>
              <a:off x="5631332" y="3642364"/>
              <a:ext cx="6408960" cy="440591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4B4ECFA-4947-DEA6-B59D-64CDED432AF4}"/>
                </a:ext>
              </a:extLst>
            </p:cNvPr>
            <p:cNvSpPr/>
            <p:nvPr/>
          </p:nvSpPr>
          <p:spPr>
            <a:xfrm rot="19331115" flipV="1">
              <a:off x="3814100" y="4341458"/>
              <a:ext cx="1897206" cy="293480"/>
            </a:xfrm>
            <a:prstGeom prst="rightArrow">
              <a:avLst>
                <a:gd name="adj1" fmla="val 50000"/>
                <a:gd name="adj2" fmla="val 6847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5C96EEAC-F36E-7F71-01DC-7A6EB64F6973}"/>
                </a:ext>
              </a:extLst>
            </p:cNvPr>
            <p:cNvSpPr/>
            <p:nvPr/>
          </p:nvSpPr>
          <p:spPr>
            <a:xfrm rot="2157587" flipV="1">
              <a:off x="3828733" y="5432902"/>
              <a:ext cx="1897206" cy="293480"/>
            </a:xfrm>
            <a:prstGeom prst="rightArrow">
              <a:avLst>
                <a:gd name="adj1" fmla="val 50000"/>
                <a:gd name="adj2" fmla="val 6847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 descr="WoRMS - World Register of Marine Species">
              <a:extLst>
                <a:ext uri="{FF2B5EF4-FFF2-40B4-BE49-F238E27FC236}">
                  <a16:creationId xmlns:a16="http://schemas.microsoft.com/office/drawing/2014/main" id="{04368E7A-E3D7-61E3-0C24-74B65D08D9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2065" y="5265850"/>
              <a:ext cx="2390775" cy="1584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43DD32-B78C-947F-A135-7A818657C0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579" b="8205"/>
            <a:stretch/>
          </p:blipFill>
          <p:spPr>
            <a:xfrm>
              <a:off x="5602064" y="4821812"/>
              <a:ext cx="6438227" cy="299689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71236D-2C9A-C0D4-84B2-B83F368867A0}"/>
                </a:ext>
              </a:extLst>
            </p:cNvPr>
            <p:cNvSpPr/>
            <p:nvPr/>
          </p:nvSpPr>
          <p:spPr>
            <a:xfrm>
              <a:off x="3016704" y="4823175"/>
              <a:ext cx="953080" cy="53401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F03EEC-5C79-96C6-9552-DAABB2DABA33}"/>
                </a:ext>
              </a:extLst>
            </p:cNvPr>
            <p:cNvSpPr txBox="1"/>
            <p:nvPr/>
          </p:nvSpPr>
          <p:spPr>
            <a:xfrm>
              <a:off x="7992840" y="5553835"/>
              <a:ext cx="21621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2"/>
                  </a:solidFill>
                </a:rPr>
                <a:t>Gene fusion??</a:t>
              </a:r>
            </a:p>
            <a:p>
              <a:endParaRPr lang="en-GB" b="1" dirty="0">
                <a:solidFill>
                  <a:schemeClr val="accent2"/>
                </a:solidFill>
              </a:endParaRPr>
            </a:p>
            <a:p>
              <a:r>
                <a:rPr lang="en-GB" b="1" dirty="0">
                  <a:solidFill>
                    <a:schemeClr val="accent2"/>
                  </a:solidFill>
                </a:rPr>
                <a:t>Assembly error??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52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47F36-B714-2C6E-899C-342120B5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NEXT STEP… 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IQTREE for  gene families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52D6-69C4-FC88-A54D-1824062E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Next step: </a:t>
            </a:r>
            <a:r>
              <a:rPr lang="en-GB" dirty="0"/>
              <a:t>identify phylogenetic relationships for each gene family </a:t>
            </a:r>
          </a:p>
          <a:p>
            <a:endParaRPr lang="en-GB" dirty="0"/>
          </a:p>
          <a:p>
            <a:r>
              <a:rPr lang="en-GB" dirty="0"/>
              <a:t>Can be done using IQTREE</a:t>
            </a:r>
          </a:p>
          <a:p>
            <a:endParaRPr lang="en-GB" dirty="0"/>
          </a:p>
          <a:p>
            <a:r>
              <a:rPr lang="en-GB" dirty="0"/>
              <a:t>Allows us to study patterns of evolution within each family </a:t>
            </a:r>
          </a:p>
          <a:p>
            <a:endParaRPr lang="en-GB" dirty="0"/>
          </a:p>
          <a:p>
            <a:r>
              <a:rPr lang="en-GB" dirty="0"/>
              <a:t>IQTREE currently running for the RETSAT gene group…</a:t>
            </a:r>
          </a:p>
          <a:p>
            <a:endParaRPr lang="en-GB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3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10972-1A63-24D5-E18E-72B1C548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BA06-5F9B-15FF-E3BF-DA54DE1C6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Retinol pathway only characterised for few species</a:t>
            </a:r>
          </a:p>
          <a:p>
            <a:endParaRPr lang="en-GB" dirty="0"/>
          </a:p>
          <a:p>
            <a:r>
              <a:rPr lang="en-GB" dirty="0"/>
              <a:t>Many genes involved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accent2"/>
                </a:solidFill>
              </a:rPr>
              <a:t>Aim</a:t>
            </a:r>
            <a:r>
              <a:rPr lang="en-GB" dirty="0"/>
              <a:t>: Study evolution in a broad group of organisms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32" name="Picture 8" descr="KEGG PATHWAY: Retinol metabolism - Reference pathway">
            <a:extLst>
              <a:ext uri="{FF2B5EF4-FFF2-40B4-BE49-F238E27FC236}">
                <a16:creationId xmlns:a16="http://schemas.microsoft.com/office/drawing/2014/main" id="{37A87EBF-DE6E-7131-AB31-12FAB51C4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t="3037" r="27033" b="1988"/>
          <a:stretch/>
        </p:blipFill>
        <p:spPr bwMode="auto">
          <a:xfrm>
            <a:off x="5955272" y="1144588"/>
            <a:ext cx="4988953" cy="486489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80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3F89C-FD46-D703-A601-C082FFD8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153572"/>
            <a:ext cx="3329069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Why Broccoli and Orthofinder?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E52B-EC00-B97E-130A-CE666A1FA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First challenge</a:t>
            </a:r>
            <a:r>
              <a:rPr lang="en-GB" dirty="0"/>
              <a:t>: to define orthogroups in large range of organisms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accent2"/>
                </a:solidFill>
              </a:rPr>
              <a:t>Approach</a:t>
            </a:r>
            <a:r>
              <a:rPr lang="en-GB" dirty="0"/>
              <a:t>: use programmes such as Broccoli and </a:t>
            </a:r>
            <a:r>
              <a:rPr lang="en-GB" dirty="0" err="1"/>
              <a:t>Orthofinder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Since we didn’t know which programme worked best, had to compare outputs of both</a:t>
            </a:r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26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B1DE1-EA84-4B85-C45F-CB001A18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0" y="1396686"/>
            <a:ext cx="3589279" cy="4064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Broccoli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ACC9-6CDD-1F7C-0775-E671D74A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057" y="1958110"/>
            <a:ext cx="5536397" cy="4514228"/>
          </a:xfrm>
        </p:spPr>
        <p:txBody>
          <a:bodyPr>
            <a:normAutofit fontScale="92500" lnSpcReduction="20000"/>
          </a:bodyPr>
          <a:lstStyle/>
          <a:p>
            <a:r>
              <a:rPr lang="en-GB" sz="3000" dirty="0"/>
              <a:t>Ran Broccoli for 101 species spanning tree of life</a:t>
            </a:r>
          </a:p>
          <a:p>
            <a:endParaRPr lang="en-GB" sz="3000" dirty="0"/>
          </a:p>
          <a:p>
            <a:r>
              <a:rPr lang="en-GB" sz="3000" dirty="0"/>
              <a:t>Three different runs with </a:t>
            </a:r>
            <a:r>
              <a:rPr lang="en-GB" sz="3000" dirty="0" err="1"/>
              <a:t>sp_overlap</a:t>
            </a:r>
            <a:r>
              <a:rPr lang="en-GB" sz="3000" dirty="0"/>
              <a:t> set at 0.7-0.9 </a:t>
            </a:r>
          </a:p>
          <a:p>
            <a:pPr lvl="1"/>
            <a:r>
              <a:rPr lang="en-GB" sz="2600" dirty="0" err="1"/>
              <a:t>sp_overlap</a:t>
            </a:r>
            <a:r>
              <a:rPr lang="en-GB" sz="2600" dirty="0"/>
              <a:t> = how strict orthogroup clustering is </a:t>
            </a:r>
          </a:p>
          <a:p>
            <a:endParaRPr lang="en-GB" sz="3000" dirty="0"/>
          </a:p>
          <a:p>
            <a:r>
              <a:rPr lang="en-GB" sz="3000" dirty="0"/>
              <a:t>Selected most appropriate run with least OGs</a:t>
            </a:r>
          </a:p>
          <a:p>
            <a:pPr lvl="1"/>
            <a:r>
              <a:rPr lang="en-GB" sz="2600" dirty="0"/>
              <a:t>Closest to expected gene families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55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86B0B-8865-5530-6012-4DF82905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Annotation with Eggnog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7B35-A41F-2F50-B18D-84F0DF1C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783" y="428624"/>
            <a:ext cx="6906491" cy="6110288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Next challenge</a:t>
            </a:r>
            <a:r>
              <a:rPr lang="en-GB" dirty="0"/>
              <a:t>: identify corresponding gene families to </a:t>
            </a:r>
            <a:r>
              <a:rPr lang="en-GB" dirty="0" err="1"/>
              <a:t>orthogroups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For this annotation of the </a:t>
            </a:r>
            <a:r>
              <a:rPr lang="en-GB" dirty="0" err="1"/>
              <a:t>orthogroups</a:t>
            </a:r>
            <a:r>
              <a:rPr lang="en-GB" dirty="0"/>
              <a:t>, we used Eggnog </a:t>
            </a:r>
          </a:p>
          <a:p>
            <a:endParaRPr lang="en-GB" dirty="0"/>
          </a:p>
          <a:p>
            <a:r>
              <a:rPr lang="en-GB" dirty="0"/>
              <a:t>Enabled identification of likely gene groups corresponding to each orthogroup</a:t>
            </a:r>
          </a:p>
          <a:p>
            <a:endParaRPr lang="en-GB" dirty="0"/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02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BC6F4-9216-283A-0785-A3DF24AD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Preliminary analysis: presence/absence </a:t>
            </a:r>
            <a:endParaRPr lang="en-GB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8A89-7FAA-6BBA-90C9-AAA6E7D3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Now that we have all the groups, useful to see in which species they are present. </a:t>
            </a:r>
          </a:p>
          <a:p>
            <a:endParaRPr lang="en-GB" dirty="0"/>
          </a:p>
          <a:p>
            <a:r>
              <a:rPr lang="en-GB" dirty="0"/>
              <a:t>Used Morpheus to visualise which orthogroups were present for which species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36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5575676-C4E7-CF53-7296-193758A819AE}"/>
              </a:ext>
            </a:extLst>
          </p:cNvPr>
          <p:cNvGrpSpPr/>
          <p:nvPr/>
        </p:nvGrpSpPr>
        <p:grpSpPr>
          <a:xfrm>
            <a:off x="0" y="-1"/>
            <a:ext cx="12192000" cy="6879546"/>
            <a:chOff x="0" y="-1"/>
            <a:chExt cx="12192000" cy="687954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3CE4E7-40C1-CF10-4794-3EAF82188EB0}"/>
                </a:ext>
              </a:extLst>
            </p:cNvPr>
            <p:cNvSpPr/>
            <p:nvPr/>
          </p:nvSpPr>
          <p:spPr>
            <a:xfrm>
              <a:off x="0" y="-1"/>
              <a:ext cx="12191998" cy="6879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01808A48-A1B5-A7E6-176D-1A10B602B8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5"/>
            <a:stretch/>
          </p:blipFill>
          <p:spPr>
            <a:xfrm>
              <a:off x="3817483" y="21545"/>
              <a:ext cx="2482619" cy="68579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709855-4258-00CC-B506-4E77C4C7F878}"/>
                </a:ext>
              </a:extLst>
            </p:cNvPr>
            <p:cNvSpPr/>
            <p:nvPr/>
          </p:nvSpPr>
          <p:spPr>
            <a:xfrm>
              <a:off x="0" y="702334"/>
              <a:ext cx="12192000" cy="152608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192244-AF6F-74F6-B934-A047C6F4A999}"/>
                </a:ext>
              </a:extLst>
            </p:cNvPr>
            <p:cNvSpPr/>
            <p:nvPr/>
          </p:nvSpPr>
          <p:spPr>
            <a:xfrm>
              <a:off x="0" y="2228416"/>
              <a:ext cx="12192000" cy="152608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DD9860-756A-304A-FA58-0A2F20120724}"/>
                </a:ext>
              </a:extLst>
            </p:cNvPr>
            <p:cNvSpPr/>
            <p:nvPr/>
          </p:nvSpPr>
          <p:spPr>
            <a:xfrm>
              <a:off x="0" y="3754497"/>
              <a:ext cx="12192000" cy="801761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F2D6FB-2A3F-3FB6-C8B8-73B0506218F5}"/>
                </a:ext>
              </a:extLst>
            </p:cNvPr>
            <p:cNvSpPr/>
            <p:nvPr/>
          </p:nvSpPr>
          <p:spPr>
            <a:xfrm>
              <a:off x="1" y="4556258"/>
              <a:ext cx="12191998" cy="232328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2471954-2DEC-98CE-8E23-D47BDB332BC7}"/>
                </a:ext>
              </a:extLst>
            </p:cNvPr>
            <p:cNvGrpSpPr/>
            <p:nvPr/>
          </p:nvGrpSpPr>
          <p:grpSpPr>
            <a:xfrm>
              <a:off x="753769" y="1390992"/>
              <a:ext cx="2309945" cy="4462710"/>
              <a:chOff x="226072" y="1325839"/>
              <a:chExt cx="2309945" cy="446271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CE6671-1670-989B-9930-B5C95A725497}"/>
                  </a:ext>
                </a:extLst>
              </p:cNvPr>
              <p:cNvSpPr txBox="1"/>
              <p:nvPr/>
            </p:nvSpPr>
            <p:spPr>
              <a:xfrm>
                <a:off x="724675" y="1325839"/>
                <a:ext cx="104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n>
                      <a:solidFill>
                        <a:schemeClr val="accent2"/>
                      </a:solidFill>
                    </a:ln>
                    <a:solidFill>
                      <a:schemeClr val="accent2"/>
                    </a:solidFill>
                  </a:rPr>
                  <a:t>Bilateria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29682B-FDC8-212C-5E1D-1F39158AC3C1}"/>
                  </a:ext>
                </a:extLst>
              </p:cNvPr>
              <p:cNvSpPr txBox="1"/>
              <p:nvPr/>
            </p:nvSpPr>
            <p:spPr>
              <a:xfrm>
                <a:off x="487930" y="2789630"/>
                <a:ext cx="1636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</a:rPr>
                  <a:t>Non-Bilateria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33CC52-4F4A-D2EA-277C-7E8DF82DC58E}"/>
                  </a:ext>
                </a:extLst>
              </p:cNvPr>
              <p:cNvSpPr txBox="1"/>
              <p:nvPr/>
            </p:nvSpPr>
            <p:spPr>
              <a:xfrm>
                <a:off x="226072" y="5419217"/>
                <a:ext cx="2038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</a:rPr>
                  <a:t>Other Eukaryotes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5E1C5-D0CF-1F81-650B-B353C88DED8E}"/>
                  </a:ext>
                </a:extLst>
              </p:cNvPr>
              <p:cNvSpPr txBox="1"/>
              <p:nvPr/>
            </p:nvSpPr>
            <p:spPr>
              <a:xfrm>
                <a:off x="372665" y="3996351"/>
                <a:ext cx="216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chemeClr val="accent2">
                        <a:lumMod val="50000"/>
                      </a:schemeClr>
                    </a:solidFill>
                  </a:rPr>
                  <a:t>Other </a:t>
                </a:r>
                <a:r>
                  <a:rPr lang="en-GB" dirty="0" err="1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chemeClr val="accent2">
                        <a:lumMod val="50000"/>
                      </a:schemeClr>
                    </a:solidFill>
                  </a:rPr>
                  <a:t>Holozoa</a:t>
                </a:r>
                <a:endParaRPr lang="en-GB" dirty="0">
                  <a:ln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0D92482-9B4E-048D-6611-8039E516B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5" r="52690"/>
            <a:stretch/>
          </p:blipFill>
          <p:spPr>
            <a:xfrm>
              <a:off x="6261511" y="-1"/>
              <a:ext cx="1366484" cy="6858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7375BA-CD70-F3AF-C6D2-246AFD58A6E2}"/>
                </a:ext>
              </a:extLst>
            </p:cNvPr>
            <p:cNvSpPr txBox="1"/>
            <p:nvPr/>
          </p:nvSpPr>
          <p:spPr>
            <a:xfrm>
              <a:off x="338262" y="183710"/>
              <a:ext cx="32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Orthofinder Orthogroups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F3BEA2-7F7D-DF32-5E1C-690DFB5C3FCB}"/>
                </a:ext>
              </a:extLst>
            </p:cNvPr>
            <p:cNvGrpSpPr/>
            <p:nvPr/>
          </p:nvGrpSpPr>
          <p:grpSpPr>
            <a:xfrm>
              <a:off x="8629683" y="1390992"/>
              <a:ext cx="2309945" cy="4462710"/>
              <a:chOff x="9324595" y="1325839"/>
              <a:chExt cx="2309945" cy="446271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30C470-5B3F-8051-E15A-CBB6F5BCB666}"/>
                  </a:ext>
                </a:extLst>
              </p:cNvPr>
              <p:cNvSpPr txBox="1"/>
              <p:nvPr/>
            </p:nvSpPr>
            <p:spPr>
              <a:xfrm>
                <a:off x="9823198" y="1325839"/>
                <a:ext cx="104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n>
                      <a:solidFill>
                        <a:schemeClr val="accent2"/>
                      </a:solidFill>
                    </a:ln>
                    <a:solidFill>
                      <a:schemeClr val="accent2"/>
                    </a:solidFill>
                  </a:rPr>
                  <a:t>Bilateria 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F111A5-EB28-0A3D-B66F-3F3B77386D72}"/>
                  </a:ext>
                </a:extLst>
              </p:cNvPr>
              <p:cNvSpPr txBox="1"/>
              <p:nvPr/>
            </p:nvSpPr>
            <p:spPr>
              <a:xfrm>
                <a:off x="9586453" y="2789630"/>
                <a:ext cx="1636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</a:rPr>
                  <a:t>Non-Bilateria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4CC29F-6434-EA1B-29CC-3B1CF1EB9C88}"/>
                  </a:ext>
                </a:extLst>
              </p:cNvPr>
              <p:cNvSpPr txBox="1"/>
              <p:nvPr/>
            </p:nvSpPr>
            <p:spPr>
              <a:xfrm>
                <a:off x="9324595" y="5419217"/>
                <a:ext cx="2038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</a:rPr>
                  <a:t>Other Eukaryotes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0ACDBB-EFAF-1C50-0297-FFCAB895ADA0}"/>
                  </a:ext>
                </a:extLst>
              </p:cNvPr>
              <p:cNvSpPr txBox="1"/>
              <p:nvPr/>
            </p:nvSpPr>
            <p:spPr>
              <a:xfrm>
                <a:off x="9471188" y="3996351"/>
                <a:ext cx="216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chemeClr val="accent2">
                        <a:lumMod val="50000"/>
                      </a:schemeClr>
                    </a:solidFill>
                  </a:rPr>
                  <a:t>Other </a:t>
                </a:r>
                <a:r>
                  <a:rPr lang="en-GB" dirty="0" err="1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chemeClr val="accent2">
                        <a:lumMod val="50000"/>
                      </a:schemeClr>
                    </a:solidFill>
                  </a:rPr>
                  <a:t>Holozoa</a:t>
                </a:r>
                <a:endParaRPr lang="en-GB" dirty="0">
                  <a:ln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5AA0A-FA33-142C-0DAA-0D660216E9C1}"/>
                </a:ext>
              </a:extLst>
            </p:cNvPr>
            <p:cNvSpPr txBox="1"/>
            <p:nvPr/>
          </p:nvSpPr>
          <p:spPr>
            <a:xfrm>
              <a:off x="8556329" y="224361"/>
              <a:ext cx="2707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Broccoli Orthogroups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51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23CE4E7-40C1-CF10-4794-3EAF82188EB0}"/>
              </a:ext>
            </a:extLst>
          </p:cNvPr>
          <p:cNvSpPr/>
          <p:nvPr/>
        </p:nvSpPr>
        <p:spPr>
          <a:xfrm>
            <a:off x="0" y="-1"/>
            <a:ext cx="12191998" cy="687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1808A48-A1B5-A7E6-176D-1A10B602B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"/>
          <a:stretch/>
        </p:blipFill>
        <p:spPr>
          <a:xfrm>
            <a:off x="3817483" y="21545"/>
            <a:ext cx="2482619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709855-4258-00CC-B506-4E77C4C7F878}"/>
              </a:ext>
            </a:extLst>
          </p:cNvPr>
          <p:cNvSpPr/>
          <p:nvPr/>
        </p:nvSpPr>
        <p:spPr>
          <a:xfrm>
            <a:off x="0" y="702334"/>
            <a:ext cx="12192000" cy="152608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92244-AF6F-74F6-B934-A047C6F4A999}"/>
              </a:ext>
            </a:extLst>
          </p:cNvPr>
          <p:cNvSpPr/>
          <p:nvPr/>
        </p:nvSpPr>
        <p:spPr>
          <a:xfrm>
            <a:off x="0" y="2228416"/>
            <a:ext cx="12192000" cy="15260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DD9860-756A-304A-FA58-0A2F20120724}"/>
              </a:ext>
            </a:extLst>
          </p:cNvPr>
          <p:cNvSpPr/>
          <p:nvPr/>
        </p:nvSpPr>
        <p:spPr>
          <a:xfrm>
            <a:off x="0" y="3754497"/>
            <a:ext cx="12192000" cy="8017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F2D6FB-2A3F-3FB6-C8B8-73B0506218F5}"/>
              </a:ext>
            </a:extLst>
          </p:cNvPr>
          <p:cNvSpPr/>
          <p:nvPr/>
        </p:nvSpPr>
        <p:spPr>
          <a:xfrm>
            <a:off x="1" y="4556258"/>
            <a:ext cx="12191998" cy="23232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471954-2DEC-98CE-8E23-D47BDB332BC7}"/>
              </a:ext>
            </a:extLst>
          </p:cNvPr>
          <p:cNvGrpSpPr/>
          <p:nvPr/>
        </p:nvGrpSpPr>
        <p:grpSpPr>
          <a:xfrm>
            <a:off x="753769" y="1390992"/>
            <a:ext cx="2309945" cy="4462710"/>
            <a:chOff x="226072" y="1325839"/>
            <a:chExt cx="2309945" cy="44627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CE6671-1670-989B-9930-B5C95A725497}"/>
                </a:ext>
              </a:extLst>
            </p:cNvPr>
            <p:cNvSpPr txBox="1"/>
            <p:nvPr/>
          </p:nvSpPr>
          <p:spPr>
            <a:xfrm>
              <a:off x="724675" y="1325839"/>
              <a:ext cx="104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chemeClr val="accent2"/>
                    </a:solidFill>
                  </a:ln>
                  <a:solidFill>
                    <a:schemeClr val="accent2"/>
                  </a:solidFill>
                </a:rPr>
                <a:t>Bilateria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29682B-FDC8-212C-5E1D-1F39158AC3C1}"/>
                </a:ext>
              </a:extLst>
            </p:cNvPr>
            <p:cNvSpPr txBox="1"/>
            <p:nvPr/>
          </p:nvSpPr>
          <p:spPr>
            <a:xfrm>
              <a:off x="487930" y="2789630"/>
              <a:ext cx="163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</a:rPr>
                <a:t>Non-Bilateria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33CC52-4F4A-D2EA-277C-7E8DF82DC58E}"/>
                </a:ext>
              </a:extLst>
            </p:cNvPr>
            <p:cNvSpPr txBox="1"/>
            <p:nvPr/>
          </p:nvSpPr>
          <p:spPr>
            <a:xfrm>
              <a:off x="226072" y="5419217"/>
              <a:ext cx="203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chemeClr val="accent3">
                        <a:lumMod val="50000"/>
                      </a:schemeClr>
                    </a:solidFill>
                  </a:ln>
                  <a:solidFill>
                    <a:schemeClr val="accent3">
                      <a:lumMod val="50000"/>
                    </a:schemeClr>
                  </a:solidFill>
                </a:rPr>
                <a:t>Other Eukaryotes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75E1C5-D0CF-1F81-650B-B353C88DED8E}"/>
                </a:ext>
              </a:extLst>
            </p:cNvPr>
            <p:cNvSpPr txBox="1"/>
            <p:nvPr/>
          </p:nvSpPr>
          <p:spPr>
            <a:xfrm>
              <a:off x="372665" y="3996351"/>
              <a:ext cx="2163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chemeClr val="accent2">
                      <a:lumMod val="50000"/>
                    </a:schemeClr>
                  </a:solidFill>
                </a:rPr>
                <a:t>Other </a:t>
              </a:r>
              <a:r>
                <a:rPr lang="en-GB" dirty="0" err="1">
                  <a:ln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chemeClr val="accent2">
                      <a:lumMod val="50000"/>
                    </a:schemeClr>
                  </a:solidFill>
                </a:rPr>
                <a:t>Holozoa</a:t>
              </a:r>
              <a:endParaRPr lang="en-GB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0D92482-9B4E-048D-6611-8039E516B5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" r="52690"/>
          <a:stretch/>
        </p:blipFill>
        <p:spPr>
          <a:xfrm>
            <a:off x="6261511" y="-1"/>
            <a:ext cx="1366484" cy="685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17375BA-CD70-F3AF-C6D2-246AFD58A6E2}"/>
              </a:ext>
            </a:extLst>
          </p:cNvPr>
          <p:cNvSpPr txBox="1"/>
          <p:nvPr/>
        </p:nvSpPr>
        <p:spPr>
          <a:xfrm>
            <a:off x="338262" y="183710"/>
            <a:ext cx="328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Orthofinder Orthogroups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F3BEA2-7F7D-DF32-5E1C-690DFB5C3FCB}"/>
              </a:ext>
            </a:extLst>
          </p:cNvPr>
          <p:cNvGrpSpPr/>
          <p:nvPr/>
        </p:nvGrpSpPr>
        <p:grpSpPr>
          <a:xfrm>
            <a:off x="8629683" y="1390992"/>
            <a:ext cx="2309945" cy="4462710"/>
            <a:chOff x="9324595" y="1325839"/>
            <a:chExt cx="2309945" cy="446271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30C470-5B3F-8051-E15A-CBB6F5BCB666}"/>
                </a:ext>
              </a:extLst>
            </p:cNvPr>
            <p:cNvSpPr txBox="1"/>
            <p:nvPr/>
          </p:nvSpPr>
          <p:spPr>
            <a:xfrm>
              <a:off x="9823198" y="1325839"/>
              <a:ext cx="104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chemeClr val="accent2"/>
                    </a:solidFill>
                  </a:ln>
                  <a:solidFill>
                    <a:schemeClr val="accent2"/>
                  </a:solidFill>
                </a:rPr>
                <a:t>Bilateria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F111A5-EB28-0A3D-B66F-3F3B77386D72}"/>
                </a:ext>
              </a:extLst>
            </p:cNvPr>
            <p:cNvSpPr txBox="1"/>
            <p:nvPr/>
          </p:nvSpPr>
          <p:spPr>
            <a:xfrm>
              <a:off x="9586453" y="2789630"/>
              <a:ext cx="163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</a:rPr>
                <a:t>Non-Bilateria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4CC29F-6434-EA1B-29CC-3B1CF1EB9C88}"/>
                </a:ext>
              </a:extLst>
            </p:cNvPr>
            <p:cNvSpPr txBox="1"/>
            <p:nvPr/>
          </p:nvSpPr>
          <p:spPr>
            <a:xfrm>
              <a:off x="9324595" y="5419217"/>
              <a:ext cx="203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chemeClr val="accent3">
                        <a:lumMod val="50000"/>
                      </a:schemeClr>
                    </a:solidFill>
                  </a:ln>
                  <a:solidFill>
                    <a:schemeClr val="accent3">
                      <a:lumMod val="50000"/>
                    </a:schemeClr>
                  </a:solidFill>
                </a:rPr>
                <a:t>Other Eukaryotes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0ACDBB-EFAF-1C50-0297-FFCAB895ADA0}"/>
                </a:ext>
              </a:extLst>
            </p:cNvPr>
            <p:cNvSpPr txBox="1"/>
            <p:nvPr/>
          </p:nvSpPr>
          <p:spPr>
            <a:xfrm>
              <a:off x="9471188" y="3996351"/>
              <a:ext cx="2163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chemeClr val="accent2">
                      <a:lumMod val="50000"/>
                    </a:schemeClr>
                  </a:solidFill>
                </a:rPr>
                <a:t>Other </a:t>
              </a:r>
              <a:r>
                <a:rPr lang="en-GB" dirty="0" err="1">
                  <a:ln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chemeClr val="accent2">
                      <a:lumMod val="50000"/>
                    </a:schemeClr>
                  </a:solidFill>
                </a:rPr>
                <a:t>Holozoa</a:t>
              </a:r>
              <a:endParaRPr lang="en-GB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3C5AA0A-FA33-142C-0DAA-0D660216E9C1}"/>
              </a:ext>
            </a:extLst>
          </p:cNvPr>
          <p:cNvSpPr txBox="1"/>
          <p:nvPr/>
        </p:nvSpPr>
        <p:spPr>
          <a:xfrm>
            <a:off x="8556329" y="224361"/>
            <a:ext cx="27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Broccoli Orthogroups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B7824-4492-CB11-7047-377BB7B0A356}"/>
              </a:ext>
            </a:extLst>
          </p:cNvPr>
          <p:cNvSpPr/>
          <p:nvPr/>
        </p:nvSpPr>
        <p:spPr>
          <a:xfrm>
            <a:off x="2110385" y="1039885"/>
            <a:ext cx="8302252" cy="518800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359C86-6905-D051-DEDB-563D2E98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175" y="1241610"/>
            <a:ext cx="7374673" cy="486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sz="3200" dirty="0"/>
              <a:t>Results: 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LRAT mainly in metazoan – annotation error in other groups??</a:t>
            </a:r>
          </a:p>
          <a:p>
            <a:endParaRPr lang="en-GB" sz="3200" dirty="0"/>
          </a:p>
          <a:p>
            <a:r>
              <a:rPr lang="en-GB" sz="3200" dirty="0"/>
              <a:t>CYP almost present in all groups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chemeClr val="accent2"/>
                </a:solidFill>
              </a:rPr>
              <a:t>Overall: retinol pathway genes ancient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3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7E39-F564-D84E-D2E9-AC188E9E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Comparing Broccoli and Orthofinder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D159-4403-CA2F-89F4-FE12A536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406" y="1695451"/>
            <a:ext cx="5657194" cy="504825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Next challenge</a:t>
            </a:r>
            <a:r>
              <a:rPr lang="en-GB" dirty="0"/>
              <a:t>: comparing Broccoli and Orthofinder </a:t>
            </a:r>
          </a:p>
          <a:p>
            <a:endParaRPr lang="en-GB" dirty="0"/>
          </a:p>
          <a:p>
            <a:r>
              <a:rPr lang="en-GB" dirty="0"/>
              <a:t>To compare this data set, </a:t>
            </a:r>
            <a:r>
              <a:rPr lang="en-GB" dirty="0" err="1"/>
              <a:t>Cytoscape</a:t>
            </a:r>
            <a:r>
              <a:rPr lang="en-GB" dirty="0"/>
              <a:t> used</a:t>
            </a:r>
          </a:p>
          <a:p>
            <a:endParaRPr lang="en-GB" dirty="0"/>
          </a:p>
          <a:p>
            <a:r>
              <a:rPr lang="en-GB" dirty="0"/>
              <a:t>Created a network </a:t>
            </a:r>
          </a:p>
          <a:p>
            <a:pPr lvl="1"/>
            <a:r>
              <a:rPr lang="en-GB" dirty="0"/>
              <a:t>Nodes = orthogroups</a:t>
            </a:r>
          </a:p>
          <a:p>
            <a:pPr lvl="1"/>
            <a:r>
              <a:rPr lang="en-GB" dirty="0"/>
              <a:t>Edges = number of connections</a:t>
            </a:r>
          </a:p>
          <a:p>
            <a:endParaRPr lang="en-GB" dirty="0"/>
          </a:p>
          <a:p>
            <a:r>
              <a:rPr lang="en-GB" dirty="0"/>
              <a:t>Allowed for visual comparison of orthogroups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58631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2E8E4"/>
      </a:lt2>
      <a:accent1>
        <a:srgbClr val="EE6EC4"/>
      </a:accent1>
      <a:accent2>
        <a:srgbClr val="EB4E75"/>
      </a:accent2>
      <a:accent3>
        <a:srgbClr val="EE836E"/>
      </a:accent3>
      <a:accent4>
        <a:srgbClr val="E09227"/>
      </a:accent4>
      <a:accent5>
        <a:srgbClr val="A7A74D"/>
      </a:accent5>
      <a:accent6>
        <a:srgbClr val="7FB13A"/>
      </a:accent6>
      <a:hlink>
        <a:srgbClr val="568E68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344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Avenir Next LT Pro</vt:lpstr>
      <vt:lpstr>Calibri</vt:lpstr>
      <vt:lpstr>ShapesVTI</vt:lpstr>
      <vt:lpstr>Defining Gene Families Involved in Retinol Metabolism Across the Tree of Life</vt:lpstr>
      <vt:lpstr>Background</vt:lpstr>
      <vt:lpstr>Why Broccoli and Orthofinder? </vt:lpstr>
      <vt:lpstr>Broccoli Runs</vt:lpstr>
      <vt:lpstr>Annotation with Eggnog</vt:lpstr>
      <vt:lpstr>Preliminary analysis: presence/absence </vt:lpstr>
      <vt:lpstr>PowerPoint Presentation</vt:lpstr>
      <vt:lpstr>PowerPoint Presentation</vt:lpstr>
      <vt:lpstr>Comparing Broccoli and Orthofinder </vt:lpstr>
      <vt:lpstr>PowerPoint Presentation</vt:lpstr>
      <vt:lpstr>Troubleshooting: </vt:lpstr>
      <vt:lpstr>NEXT STEP…    IQTREE for  gene families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and comparing Broccoli and Orthofinder to establish evolutionary relationships for genes in the retinol metabolism pathway </dc:title>
  <dc:creator>Riccardo Kyriacou</dc:creator>
  <cp:lastModifiedBy>Riccardo Kyriacou</cp:lastModifiedBy>
  <cp:revision>71</cp:revision>
  <dcterms:created xsi:type="dcterms:W3CDTF">2022-08-31T11:26:49Z</dcterms:created>
  <dcterms:modified xsi:type="dcterms:W3CDTF">2022-09-02T11:03:46Z</dcterms:modified>
</cp:coreProperties>
</file>