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57" r:id="rId13"/>
    <p:sldId id="25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z1LYvsW3OXb6FR+gAtEC/px7l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A7D6"/>
    <a:srgbClr val="D5A6BD"/>
    <a:srgbClr val="D9D9D9"/>
    <a:srgbClr val="EAD1DC"/>
    <a:srgbClr val="D9D2E9"/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8" autoAdjust="0"/>
    <p:restoredTop sz="93792" autoAdjust="0"/>
  </p:normalViewPr>
  <p:slideViewPr>
    <p:cSldViewPr snapToGrid="0">
      <p:cViewPr>
        <p:scale>
          <a:sx n="130" d="100"/>
          <a:sy n="130" d="100"/>
        </p:scale>
        <p:origin x="-1280" y="-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otti, Alessandra" userId="cd2a1a8a-edc9-41c1-8cea-3f5a31f77df5" providerId="ADAL" clId="{C25C7E8B-6AD2-4A42-89D1-11AC25AC0B2E}"/>
    <pc:docChg chg="modSld">
      <pc:chgData name="Aleotti, Alessandra" userId="cd2a1a8a-edc9-41c1-8cea-3f5a31f77df5" providerId="ADAL" clId="{C25C7E8B-6AD2-4A42-89D1-11AC25AC0B2E}" dt="2023-08-23T11:46:57.626" v="0" actId="1076"/>
      <pc:docMkLst>
        <pc:docMk/>
      </pc:docMkLst>
      <pc:sldChg chg="modSp mod">
        <pc:chgData name="Aleotti, Alessandra" userId="cd2a1a8a-edc9-41c1-8cea-3f5a31f77df5" providerId="ADAL" clId="{C25C7E8B-6AD2-4A42-89D1-11AC25AC0B2E}" dt="2023-08-23T11:46:57.626" v="0" actId="1076"/>
        <pc:sldMkLst>
          <pc:docMk/>
          <pc:sldMk cId="0" sldId="257"/>
        </pc:sldMkLst>
        <pc:picChg chg="mod">
          <ac:chgData name="Aleotti, Alessandra" userId="cd2a1a8a-edc9-41c1-8cea-3f5a31f77df5" providerId="ADAL" clId="{C25C7E8B-6AD2-4A42-89D1-11AC25AC0B2E}" dt="2023-08-23T11:46:57.626" v="0" actId="1076"/>
          <ac:picMkLst>
            <pc:docMk/>
            <pc:sldMk cId="0" sldId="257"/>
            <ac:picMk id="9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850" y="755514"/>
            <a:ext cx="92583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title"/>
          </p:nvPr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</a:t>
            </a: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788844" y="447737"/>
            <a:ext cx="6614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38 elements</a:t>
            </a:r>
            <a:r>
              <a:rPr lang="en-GB" dirty="0"/>
              <a:t>. How many gene families? (Based on nomenclature/literature: ~13?)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029" y="448741"/>
            <a:ext cx="505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Strongylocentrotus</a:t>
            </a:r>
            <a:r>
              <a:rPr lang="en-GB" i="1" dirty="0"/>
              <a:t> </a:t>
            </a:r>
            <a:r>
              <a:rPr lang="en-GB" i="1" dirty="0" err="1"/>
              <a:t>purpuratus</a:t>
            </a:r>
            <a:r>
              <a:rPr lang="en-GB" i="1" dirty="0"/>
              <a:t> </a:t>
            </a:r>
            <a:r>
              <a:rPr lang="en-GB" dirty="0"/>
              <a:t>(echinoderm): 12/38 elements.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756518"/>
            <a:ext cx="93535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1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35844" y="439597"/>
            <a:ext cx="4871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Saccoglossus</a:t>
            </a:r>
            <a:r>
              <a:rPr lang="en-GB" i="1" dirty="0"/>
              <a:t> </a:t>
            </a:r>
            <a:r>
              <a:rPr lang="en-GB" i="1" dirty="0" err="1"/>
              <a:t>kowalevskii</a:t>
            </a:r>
            <a:r>
              <a:rPr lang="en-GB" i="1" dirty="0"/>
              <a:t> </a:t>
            </a:r>
            <a:r>
              <a:rPr lang="en-GB" dirty="0"/>
              <a:t>(hemichordate): 13/38 elements.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747374"/>
            <a:ext cx="93440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6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850" y="776008"/>
            <a:ext cx="92583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 (EDIT)</a:t>
            </a:r>
            <a:endParaRPr sz="2800" dirty="0"/>
          </a:p>
        </p:txBody>
      </p:sp>
      <p:sp>
        <p:nvSpPr>
          <p:cNvPr id="92" name="Google Shape;92;p2"/>
          <p:cNvSpPr txBox="1"/>
          <p:nvPr/>
        </p:nvSpPr>
        <p:spPr>
          <a:xfrm>
            <a:off x="5667551" y="1769704"/>
            <a:ext cx="462953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667551" y="2029884"/>
            <a:ext cx="523335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ALDH1A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605174" y="2350461"/>
            <a:ext cx="552094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CYP27C1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631051" y="2649513"/>
            <a:ext cx="534843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RETSAT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106184" y="3103836"/>
            <a:ext cx="576000" cy="21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SDR16C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683141" y="2864960"/>
            <a:ext cx="540000" cy="21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BCMO1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667550" y="2518550"/>
            <a:ext cx="462953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638442" y="2779767"/>
            <a:ext cx="572580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ALDH1A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076385" y="4652134"/>
            <a:ext cx="572580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RPE65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503805" y="5587957"/>
            <a:ext cx="572580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830124" y="1769704"/>
            <a:ext cx="552094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DHRS4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873264" y="2019671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RDH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518497" y="2645001"/>
            <a:ext cx="552094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3647899" y="3103813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648974" y="3355807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RDH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106171" y="3373787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DHRS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2503805" y="3642117"/>
            <a:ext cx="511831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PNPLA4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898643" y="3895226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DGAT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382991" y="3897727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LRAT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814309" y="5209934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RDH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898646" y="5833894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DGAT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382994" y="5836395"/>
            <a:ext cx="4313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LRAT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892506" y="2521015"/>
            <a:ext cx="4446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7366594" y="2518550"/>
            <a:ext cx="481283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CYP1A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884596" y="2771141"/>
            <a:ext cx="4446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7349712" y="2762515"/>
            <a:ext cx="516147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7063953" y="2944335"/>
            <a:ext cx="605281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CYP2W1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6795089" y="3355813"/>
            <a:ext cx="53556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CYP1A1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7354018" y="3355330"/>
            <a:ext cx="4446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7118777" y="3191929"/>
            <a:ext cx="4446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866262" y="3585739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7347369" y="3585672"/>
            <a:ext cx="575991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CYP4A11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7123082" y="3833647"/>
            <a:ext cx="444618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7122900" y="4073812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7106905" y="4450902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419373" y="2529035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8424761" y="2788393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8899577" y="2537661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CYP1A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8899577" y="2785317"/>
            <a:ext cx="462952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9968" y="445683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38 elements. How many gene families? (~13?)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/>
              <a:t>Retinol metabolism - Reference pathway (KEGG map00830)</a:t>
            </a:r>
            <a:br>
              <a:rPr lang="en-GB" sz="2800" b="1"/>
            </a:br>
            <a:r>
              <a:rPr lang="en-GB" sz="2800" b="1"/>
              <a:t>(Orthofinder Orthogroups)</a:t>
            </a:r>
            <a:endParaRPr sz="2800"/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6" y="772248"/>
            <a:ext cx="92583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4286807" y="1760560"/>
            <a:ext cx="462953" cy="215444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AOX</a:t>
            </a:r>
            <a:endParaRPr sz="1400" b="0" i="0" u="none" strike="noStrike" cap="none">
              <a:solidFill>
                <a:srgbClr val="000000"/>
              </a:solidFill>
              <a:highlight>
                <a:srgbClr val="C9DA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4286807" y="2020740"/>
            <a:ext cx="523335" cy="215444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ALDH1A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224430" y="2341317"/>
            <a:ext cx="552094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CYP27C1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250307" y="2640369"/>
            <a:ext cx="534843" cy="215444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RETSAT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2725427" y="3094705"/>
            <a:ext cx="576000" cy="215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SDR16C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3282231" y="2851306"/>
            <a:ext cx="535500" cy="2154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BCMO1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4286806" y="2509406"/>
            <a:ext cx="462953" cy="215444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4257698" y="2770623"/>
            <a:ext cx="572580" cy="215444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ALDH1A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1695641" y="4642990"/>
            <a:ext cx="572580" cy="215444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RPE65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1123061" y="5578813"/>
            <a:ext cx="572580" cy="2154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2449380" y="1760560"/>
            <a:ext cx="552094" cy="215444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DHRS4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2137753" y="2635857"/>
            <a:ext cx="552094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2267155" y="3094669"/>
            <a:ext cx="431318" cy="215444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2725427" y="3364643"/>
            <a:ext cx="431318" cy="215444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DHRS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1123061" y="3632973"/>
            <a:ext cx="511831" cy="215444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PNPLA4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2002247" y="3888583"/>
            <a:ext cx="431318" cy="215444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LRAT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2002250" y="5827251"/>
            <a:ext cx="431318" cy="215444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LRAT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5511762" y="2511871"/>
            <a:ext cx="444618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5985850" y="2509406"/>
            <a:ext cx="481283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CYP1A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5503852" y="2761997"/>
            <a:ext cx="444618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5968968" y="2753371"/>
            <a:ext cx="516147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5683209" y="2935191"/>
            <a:ext cx="605281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CYP2W1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5414345" y="3346669"/>
            <a:ext cx="53556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CYP1A1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5973274" y="3346186"/>
            <a:ext cx="444618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5738033" y="3182785"/>
            <a:ext cx="444618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5485518" y="3576595"/>
            <a:ext cx="46295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5966625" y="3576528"/>
            <a:ext cx="575991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CYP4A11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5742338" y="3824503"/>
            <a:ext cx="444618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5742156" y="4064668"/>
            <a:ext cx="46295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5726161" y="4441758"/>
            <a:ext cx="462952" cy="21544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UGT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038629" y="2519891"/>
            <a:ext cx="46295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CYP26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7044017" y="2779249"/>
            <a:ext cx="46295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CYP2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7518833" y="2528517"/>
            <a:ext cx="46295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CYP1A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7518833" y="2776173"/>
            <a:ext cx="462952" cy="215444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CYP3A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3"/>
          <p:cNvGrpSpPr/>
          <p:nvPr/>
        </p:nvGrpSpPr>
        <p:grpSpPr>
          <a:xfrm>
            <a:off x="2503131" y="2020752"/>
            <a:ext cx="444600" cy="215404"/>
            <a:chOff x="615900" y="1902121"/>
            <a:chExt cx="444600" cy="215404"/>
          </a:xfrm>
        </p:grpSpPr>
        <p:grpSp>
          <p:nvGrpSpPr>
            <p:cNvPr id="174" name="Google Shape;174;p3"/>
            <p:cNvGrpSpPr/>
            <p:nvPr/>
          </p:nvGrpSpPr>
          <p:grpSpPr>
            <a:xfrm>
              <a:off x="615900" y="1902125"/>
              <a:ext cx="444600" cy="215400"/>
              <a:chOff x="615900" y="1902125"/>
              <a:chExt cx="444600" cy="21540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615900" y="1902125"/>
                <a:ext cx="222300" cy="215400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838200" y="1902125"/>
                <a:ext cx="222300" cy="215400"/>
              </a:xfrm>
              <a:prstGeom prst="rect">
                <a:avLst/>
              </a:pr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" name="Google Shape;177;p3"/>
            <p:cNvSpPr txBox="1"/>
            <p:nvPr/>
          </p:nvSpPr>
          <p:spPr>
            <a:xfrm>
              <a:off x="622489" y="1902121"/>
              <a:ext cx="431400" cy="215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RDH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2433556" y="5200952"/>
            <a:ext cx="444600" cy="215404"/>
            <a:chOff x="615900" y="1902121"/>
            <a:chExt cx="444600" cy="215404"/>
          </a:xfrm>
        </p:grpSpPr>
        <p:grpSp>
          <p:nvGrpSpPr>
            <p:cNvPr id="179" name="Google Shape;179;p3"/>
            <p:cNvGrpSpPr/>
            <p:nvPr/>
          </p:nvGrpSpPr>
          <p:grpSpPr>
            <a:xfrm>
              <a:off x="615900" y="1902125"/>
              <a:ext cx="444600" cy="215400"/>
              <a:chOff x="615900" y="1902125"/>
              <a:chExt cx="444600" cy="215400"/>
            </a:xfrm>
          </p:grpSpPr>
          <p:sp>
            <p:nvSpPr>
              <p:cNvPr id="180" name="Google Shape;180;p3"/>
              <p:cNvSpPr/>
              <p:nvPr/>
            </p:nvSpPr>
            <p:spPr>
              <a:xfrm>
                <a:off x="615900" y="1902125"/>
                <a:ext cx="222300" cy="215400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838200" y="1902125"/>
                <a:ext cx="222300" cy="215400"/>
              </a:xfrm>
              <a:prstGeom prst="rect">
                <a:avLst/>
              </a:pr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" name="Google Shape;182;p3"/>
            <p:cNvSpPr txBox="1"/>
            <p:nvPr/>
          </p:nvSpPr>
          <p:spPr>
            <a:xfrm>
              <a:off x="622489" y="1902121"/>
              <a:ext cx="431400" cy="215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RDH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3"/>
          <p:cNvGrpSpPr/>
          <p:nvPr/>
        </p:nvGrpSpPr>
        <p:grpSpPr>
          <a:xfrm>
            <a:off x="2260519" y="3364652"/>
            <a:ext cx="444600" cy="215404"/>
            <a:chOff x="615900" y="1902121"/>
            <a:chExt cx="444600" cy="215404"/>
          </a:xfrm>
        </p:grpSpPr>
        <p:grpSp>
          <p:nvGrpSpPr>
            <p:cNvPr id="184" name="Google Shape;184;p3"/>
            <p:cNvGrpSpPr/>
            <p:nvPr/>
          </p:nvGrpSpPr>
          <p:grpSpPr>
            <a:xfrm>
              <a:off x="615900" y="1902125"/>
              <a:ext cx="444600" cy="215400"/>
              <a:chOff x="615900" y="1902125"/>
              <a:chExt cx="444600" cy="215400"/>
            </a:xfrm>
          </p:grpSpPr>
          <p:sp>
            <p:nvSpPr>
              <p:cNvPr id="185" name="Google Shape;185;p3"/>
              <p:cNvSpPr/>
              <p:nvPr/>
            </p:nvSpPr>
            <p:spPr>
              <a:xfrm>
                <a:off x="615900" y="1902125"/>
                <a:ext cx="222300" cy="215400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838200" y="1902125"/>
                <a:ext cx="222300" cy="215400"/>
              </a:xfrm>
              <a:prstGeom prst="rect">
                <a:avLst/>
              </a:pr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" name="Google Shape;187;p3"/>
            <p:cNvSpPr txBox="1"/>
            <p:nvPr/>
          </p:nvSpPr>
          <p:spPr>
            <a:xfrm>
              <a:off x="622489" y="1902121"/>
              <a:ext cx="431400" cy="215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RDH</a:t>
              </a:r>
              <a:endPara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3"/>
          <p:cNvSpPr/>
          <p:nvPr/>
        </p:nvSpPr>
        <p:spPr>
          <a:xfrm>
            <a:off x="9465347" y="2302574"/>
            <a:ext cx="228600" cy="210312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465347" y="762777"/>
            <a:ext cx="228600" cy="210312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465347" y="1021536"/>
            <a:ext cx="228600" cy="210312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9465347" y="1276938"/>
            <a:ext cx="228600" cy="21031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9465347" y="1533489"/>
            <a:ext cx="228600" cy="21031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9465347" y="1778687"/>
            <a:ext cx="228600" cy="210312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9465347" y="2025840"/>
            <a:ext cx="228600" cy="210312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9465347" y="2568195"/>
            <a:ext cx="228600" cy="210312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9468409" y="2832590"/>
            <a:ext cx="228600" cy="210312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9468409" y="3095760"/>
            <a:ext cx="228600" cy="210312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9465347" y="3361381"/>
            <a:ext cx="228600" cy="210312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65347" y="3650414"/>
            <a:ext cx="228600" cy="210312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9693947" y="743270"/>
            <a:ext cx="13914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OG0_CYP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9693946" y="995289"/>
            <a:ext cx="174101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OG1_SDR and RDH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9693947" y="1254436"/>
            <a:ext cx="13914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OG3_RDH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9693947" y="1510913"/>
            <a:ext cx="13914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OG4_UGT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9693947" y="1780916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OG5_ADH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9693947" y="2020740"/>
            <a:ext cx="13914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OG6_ALDH1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9693947" y="2285403"/>
            <a:ext cx="13914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OG7_AOX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"/>
          <p:cNvSpPr txBox="1"/>
          <p:nvPr/>
        </p:nvSpPr>
        <p:spPr>
          <a:xfrm>
            <a:off x="9693947" y="2565051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OG14_DGAT2L4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/>
          <p:cNvSpPr txBox="1"/>
          <p:nvPr/>
        </p:nvSpPr>
        <p:spPr>
          <a:xfrm>
            <a:off x="9693947" y="2818304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OG16_RETSAT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9693946" y="3083183"/>
            <a:ext cx="190788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OG17_BCMO1_and_CCO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"/>
          <p:cNvSpPr txBox="1"/>
          <p:nvPr/>
        </p:nvSpPr>
        <p:spPr>
          <a:xfrm>
            <a:off x="9693947" y="3327103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OG19_DGAT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 txBox="1"/>
          <p:nvPr/>
        </p:nvSpPr>
        <p:spPr>
          <a:xfrm>
            <a:off x="9693947" y="3625986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OG20_PNPLA4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08128" y="5821211"/>
            <a:ext cx="444600" cy="215444"/>
            <a:chOff x="-728077" y="5416308"/>
            <a:chExt cx="444600" cy="215444"/>
          </a:xfrm>
        </p:grpSpPr>
        <p:grpSp>
          <p:nvGrpSpPr>
            <p:cNvPr id="2" name="Group 1"/>
            <p:cNvGrpSpPr/>
            <p:nvPr/>
          </p:nvGrpSpPr>
          <p:grpSpPr>
            <a:xfrm>
              <a:off x="-728077" y="5416352"/>
              <a:ext cx="444600" cy="215400"/>
              <a:chOff x="3079127" y="6333402"/>
              <a:chExt cx="444600" cy="215400"/>
            </a:xfrm>
          </p:grpSpPr>
          <p:sp>
            <p:nvSpPr>
              <p:cNvPr id="212" name="Google Shape;212;p3"/>
              <p:cNvSpPr/>
              <p:nvPr/>
            </p:nvSpPr>
            <p:spPr>
              <a:xfrm>
                <a:off x="3079127" y="6333402"/>
                <a:ext cx="222300" cy="215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301427" y="6333402"/>
                <a:ext cx="222300" cy="2154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" name="Google Shape;154;p3"/>
            <p:cNvSpPr txBox="1"/>
            <p:nvPr/>
          </p:nvSpPr>
          <p:spPr>
            <a:xfrm>
              <a:off x="-719223" y="5416308"/>
              <a:ext cx="431318" cy="21544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DGAT</a:t>
              </a:r>
              <a:endParaRPr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98812" y="3904627"/>
            <a:ext cx="444600" cy="215444"/>
            <a:chOff x="-728077" y="5416308"/>
            <a:chExt cx="444600" cy="215444"/>
          </a:xfrm>
        </p:grpSpPr>
        <p:grpSp>
          <p:nvGrpSpPr>
            <p:cNvPr id="85" name="Group 84"/>
            <p:cNvGrpSpPr/>
            <p:nvPr/>
          </p:nvGrpSpPr>
          <p:grpSpPr>
            <a:xfrm>
              <a:off x="-728077" y="5416352"/>
              <a:ext cx="444600" cy="215400"/>
              <a:chOff x="3079127" y="6333402"/>
              <a:chExt cx="444600" cy="215400"/>
            </a:xfrm>
          </p:grpSpPr>
          <p:sp>
            <p:nvSpPr>
              <p:cNvPr id="87" name="Google Shape;212;p3"/>
              <p:cNvSpPr/>
              <p:nvPr/>
            </p:nvSpPr>
            <p:spPr>
              <a:xfrm>
                <a:off x="3079127" y="6333402"/>
                <a:ext cx="222300" cy="2154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213;p3"/>
              <p:cNvSpPr/>
              <p:nvPr/>
            </p:nvSpPr>
            <p:spPr>
              <a:xfrm>
                <a:off x="3301427" y="6333402"/>
                <a:ext cx="222300" cy="2154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" name="Google Shape;154;p3"/>
            <p:cNvSpPr txBox="1"/>
            <p:nvPr/>
          </p:nvSpPr>
          <p:spPr>
            <a:xfrm>
              <a:off x="-719223" y="5416308"/>
              <a:ext cx="431318" cy="21544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DGAT</a:t>
              </a:r>
              <a:endParaRPr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199;p3"/>
          <p:cNvSpPr/>
          <p:nvPr/>
        </p:nvSpPr>
        <p:spPr>
          <a:xfrm>
            <a:off x="9465347" y="3911984"/>
            <a:ext cx="228600" cy="210312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11;p3"/>
          <p:cNvSpPr txBox="1"/>
          <p:nvPr/>
        </p:nvSpPr>
        <p:spPr>
          <a:xfrm>
            <a:off x="9693947" y="3879604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OG27_LRAT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199;p3"/>
          <p:cNvSpPr/>
          <p:nvPr/>
        </p:nvSpPr>
        <p:spPr>
          <a:xfrm>
            <a:off x="9465346" y="4212100"/>
            <a:ext cx="228600" cy="2103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211;p3"/>
          <p:cNvSpPr txBox="1"/>
          <p:nvPr/>
        </p:nvSpPr>
        <p:spPr>
          <a:xfrm>
            <a:off x="9693947" y="4197666"/>
            <a:ext cx="139147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100" dirty="0"/>
              <a:t>N/A (RPH)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69" y="733425"/>
            <a:ext cx="9353550" cy="6124575"/>
          </a:xfrm>
          <a:prstGeom prst="rect">
            <a:avLst/>
          </a:prstGeom>
        </p:spPr>
      </p:pic>
      <p:sp>
        <p:nvSpPr>
          <p:cNvPr id="6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169030" y="425648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Homo sapiens </a:t>
            </a:r>
            <a:r>
              <a:rPr lang="en-GB" dirty="0"/>
              <a:t>(mammal): 37/38 elements.</a:t>
            </a:r>
          </a:p>
        </p:txBody>
      </p:sp>
    </p:spTree>
    <p:extLst>
      <p:ext uri="{BB962C8B-B14F-4D97-AF65-F5344CB8AC3E}">
        <p14:creationId xmlns:p14="http://schemas.microsoft.com/office/powerpoint/2010/main" val="110357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94" y="736854"/>
            <a:ext cx="9334500" cy="6134100"/>
          </a:xfrm>
          <a:prstGeom prst="rect">
            <a:avLst/>
          </a:prstGeom>
        </p:spPr>
      </p:pic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47151" y="429077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Gallus </a:t>
            </a:r>
            <a:r>
              <a:rPr lang="en-GB" i="1" dirty="0" err="1"/>
              <a:t>gallus</a:t>
            </a:r>
            <a:r>
              <a:rPr lang="en-GB" i="1" dirty="0"/>
              <a:t> </a:t>
            </a:r>
            <a:r>
              <a:rPr lang="en-GB" dirty="0"/>
              <a:t>(bird): 31/38 elements.</a:t>
            </a:r>
          </a:p>
        </p:txBody>
      </p:sp>
    </p:spTree>
    <p:extLst>
      <p:ext uri="{BB962C8B-B14F-4D97-AF65-F5344CB8AC3E}">
        <p14:creationId xmlns:p14="http://schemas.microsoft.com/office/powerpoint/2010/main" val="165089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23344" y="429077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Anolis</a:t>
            </a:r>
            <a:r>
              <a:rPr lang="en-GB" i="1" dirty="0"/>
              <a:t> </a:t>
            </a:r>
            <a:r>
              <a:rPr lang="en-GB" i="1" dirty="0" err="1"/>
              <a:t>carolinensis</a:t>
            </a:r>
            <a:r>
              <a:rPr lang="en-GB" i="1" dirty="0"/>
              <a:t> </a:t>
            </a:r>
            <a:r>
              <a:rPr lang="en-GB" dirty="0"/>
              <a:t>(reptile): 33/38 elements.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736854"/>
            <a:ext cx="93345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23344" y="429077"/>
            <a:ext cx="3765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Xenopus</a:t>
            </a:r>
            <a:r>
              <a:rPr lang="en-GB" i="1" dirty="0"/>
              <a:t> </a:t>
            </a:r>
            <a:r>
              <a:rPr lang="en-GB" i="1" dirty="0" err="1"/>
              <a:t>laevis</a:t>
            </a:r>
            <a:r>
              <a:rPr lang="en-GB" i="1" dirty="0"/>
              <a:t> </a:t>
            </a:r>
            <a:r>
              <a:rPr lang="en-GB" dirty="0"/>
              <a:t>(amphibian): 32/38 elements.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736854"/>
            <a:ext cx="93249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2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13300" y="430453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Danio </a:t>
            </a:r>
            <a:r>
              <a:rPr lang="en-GB" i="1" dirty="0" err="1"/>
              <a:t>rerio</a:t>
            </a:r>
            <a:r>
              <a:rPr lang="en-GB" i="1" dirty="0"/>
              <a:t> </a:t>
            </a:r>
            <a:r>
              <a:rPr lang="en-GB" dirty="0"/>
              <a:t>(bony fish): 29/38 elements.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738230"/>
            <a:ext cx="93345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00152" y="448741"/>
            <a:ext cx="4503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Callorhinchus</a:t>
            </a:r>
            <a:r>
              <a:rPr lang="en-GB" i="1" dirty="0"/>
              <a:t> </a:t>
            </a:r>
            <a:r>
              <a:rPr lang="en-GB" i="1" dirty="0" err="1"/>
              <a:t>milii</a:t>
            </a:r>
            <a:r>
              <a:rPr lang="en-GB" i="1" dirty="0"/>
              <a:t> </a:t>
            </a:r>
            <a:r>
              <a:rPr lang="en-GB" dirty="0"/>
              <a:t>(cartilaginous fish): 27/38 elements.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756518"/>
            <a:ext cx="93535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67716" y="448741"/>
            <a:ext cx="4878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Branchiostoma</a:t>
            </a:r>
            <a:r>
              <a:rPr lang="en-GB" i="1" dirty="0"/>
              <a:t> </a:t>
            </a:r>
            <a:r>
              <a:rPr lang="en-GB" i="1" dirty="0" err="1"/>
              <a:t>floridae</a:t>
            </a:r>
            <a:r>
              <a:rPr lang="en-GB" i="1" dirty="0"/>
              <a:t> </a:t>
            </a:r>
            <a:r>
              <a:rPr lang="en-GB" dirty="0"/>
              <a:t>(cephalochordate): 26/38 elements.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756518"/>
            <a:ext cx="93535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0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"/>
          <p:cNvSpPr txBox="1">
            <a:spLocks/>
          </p:cNvSpPr>
          <p:nvPr/>
        </p:nvSpPr>
        <p:spPr>
          <a:xfrm>
            <a:off x="838200" y="114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dirty="0"/>
              <a:t>Retinol metabolism - Reference pathway (KEGG map00830)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029" y="448741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Ciona</a:t>
            </a:r>
            <a:r>
              <a:rPr lang="en-GB" i="1" dirty="0"/>
              <a:t> </a:t>
            </a:r>
            <a:r>
              <a:rPr lang="en-GB" i="1" dirty="0" err="1"/>
              <a:t>intestinalis</a:t>
            </a:r>
            <a:r>
              <a:rPr lang="en-GB" i="1" dirty="0"/>
              <a:t> </a:t>
            </a:r>
            <a:r>
              <a:rPr lang="en-GB" dirty="0"/>
              <a:t>(</a:t>
            </a:r>
            <a:r>
              <a:rPr lang="en-GB" dirty="0" err="1"/>
              <a:t>urochordate</a:t>
            </a:r>
            <a:r>
              <a:rPr lang="en-GB" dirty="0"/>
              <a:t>): 12/38 elements.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6" y="756518"/>
            <a:ext cx="93440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365</Words>
  <Application>Microsoft Office PowerPoint</Application>
  <PresentationFormat>Widescreen</PresentationFormat>
  <Paragraphs>117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Retinol metabolism - Reference pathway (KEGG map00830)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Retinol metabolism - Reference pathway (KEGG map00830) (EDIT)</vt:lpstr>
      <vt:lpstr>Retinol metabolism - Reference pathway (KEGG map00830) (Orthofinder Orthogroups)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Retinol metabolism - Reference pathway (KEGG map00830)</dc:title>
  <dc:creator>Aleotti, Alessandra</dc:creator>
  <cp:lastModifiedBy>Aleotti, Alessandra</cp:lastModifiedBy>
  <cp:revision>24</cp:revision>
  <dcterms:created xsi:type="dcterms:W3CDTF">2022-11-15T13:54:49Z</dcterms:created>
  <dcterms:modified xsi:type="dcterms:W3CDTF">2023-08-23T11:47:08Z</dcterms:modified>
</cp:coreProperties>
</file>