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5" r:id="rId3"/>
    <p:sldId id="266" r:id="rId4"/>
    <p:sldId id="267" r:id="rId5"/>
    <p:sldId id="269" r:id="rId6"/>
    <p:sldId id="270" r:id="rId7"/>
    <p:sldId id="271" r:id="rId8"/>
    <p:sldId id="272" r:id="rId9"/>
    <p:sldId id="273" r:id="rId10"/>
    <p:sldId id="274"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8" d="100"/>
          <a:sy n="68" d="100"/>
        </p:scale>
        <p:origin x="816"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5/3/2023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5/3/2023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5/3/2023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5/3/2023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Profile Website</a:t>
            </a:r>
            <a:endParaRPr dirty="0"/>
          </a:p>
        </p:txBody>
      </p:sp>
      <p:sp>
        <p:nvSpPr>
          <p:cNvPr id="3" name="Subtitle 2"/>
          <p:cNvSpPr>
            <a:spLocks noGrp="1"/>
          </p:cNvSpPr>
          <p:nvPr>
            <p:ph type="subTitle" idx="1"/>
          </p:nvPr>
        </p:nvSpPr>
        <p:spPr/>
        <p:txBody>
          <a:bodyPr/>
          <a:lstStyle/>
          <a:p>
            <a:r>
              <a:rPr lang="en-US" dirty="0"/>
              <a:t>By Ahmed Mohammed Alkali</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Continuation</a:t>
            </a:r>
            <a:endParaRPr dirty="0"/>
          </a:p>
        </p:txBody>
      </p:sp>
      <p:sp>
        <p:nvSpPr>
          <p:cNvPr id="3" name="Content Placeholder 2"/>
          <p:cNvSpPr>
            <a:spLocks noGrp="1"/>
          </p:cNvSpPr>
          <p:nvPr>
            <p:ph idx="1"/>
          </p:nvPr>
        </p:nvSpPr>
        <p:spPr/>
        <p:txBody>
          <a:bodyPr>
            <a:normAutofit lnSpcReduction="10000"/>
          </a:bodyPr>
          <a:lstStyle/>
          <a:p>
            <a:r>
              <a:rPr lang="en-GB" dirty="0"/>
              <a:t>The .home selector </a:t>
            </a:r>
            <a:r>
              <a:rPr lang="en-GB" dirty="0" err="1"/>
              <a:t>centers</a:t>
            </a:r>
            <a:r>
              <a:rPr lang="en-GB" dirty="0"/>
              <a:t> content on the home page and applies an animation to an image.</a:t>
            </a:r>
          </a:p>
          <a:p>
            <a:r>
              <a:rPr lang="en-GB" dirty="0"/>
              <a:t>The .home-content selector sets styles for text content on the home page.</a:t>
            </a:r>
          </a:p>
          <a:p>
            <a:r>
              <a:rPr lang="en-GB" dirty="0"/>
              <a:t>The .social-media a and .</a:t>
            </a:r>
            <a:r>
              <a:rPr lang="en-GB" dirty="0" err="1"/>
              <a:t>btn</a:t>
            </a:r>
            <a:r>
              <a:rPr lang="en-GB" dirty="0"/>
              <a:t> selectors style social media links and buttons respectively.</a:t>
            </a:r>
          </a:p>
          <a:p>
            <a:r>
              <a:rPr lang="en-GB" dirty="0"/>
              <a:t>The button selector styles all button elements.</a:t>
            </a:r>
          </a:p>
          <a:p>
            <a:r>
              <a:rPr lang="en-GB" dirty="0"/>
              <a:t>The .about selector sets styles for the about section of the page.</a:t>
            </a:r>
          </a:p>
          <a:p>
            <a:r>
              <a:rPr lang="en-GB" dirty="0"/>
              <a:t>The .</a:t>
            </a:r>
            <a:r>
              <a:rPr lang="en-GB" dirty="0" err="1"/>
              <a:t>abcont</a:t>
            </a:r>
            <a:r>
              <a:rPr lang="en-GB" dirty="0"/>
              <a:t> selector styles text content within the about section.</a:t>
            </a:r>
          </a:p>
          <a:p>
            <a:r>
              <a:rPr lang="en-GB" dirty="0"/>
              <a:t>The #info selector styles an element with the ID "info".</a:t>
            </a:r>
          </a:p>
          <a:p>
            <a:r>
              <a:rPr lang="en-GB" dirty="0"/>
              <a:t>The .Hobbies selector sets styles for the hobbies section of the page.</a:t>
            </a:r>
            <a:endParaRPr dirty="0"/>
          </a:p>
        </p:txBody>
      </p:sp>
    </p:spTree>
    <p:extLst>
      <p:ext uri="{BB962C8B-B14F-4D97-AF65-F5344CB8AC3E}">
        <p14:creationId xmlns:p14="http://schemas.microsoft.com/office/powerpoint/2010/main" val="323256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Animation</a:t>
            </a:r>
            <a:endParaRPr dirty="0"/>
          </a:p>
        </p:txBody>
      </p:sp>
      <p:sp>
        <p:nvSpPr>
          <p:cNvPr id="5" name="Content Placeholder 4">
            <a:extLst>
              <a:ext uri="{FF2B5EF4-FFF2-40B4-BE49-F238E27FC236}">
                <a16:creationId xmlns:a16="http://schemas.microsoft.com/office/drawing/2014/main" id="{8E411193-D199-5722-45F1-CBBAA10FB380}"/>
              </a:ext>
            </a:extLst>
          </p:cNvPr>
          <p:cNvSpPr>
            <a:spLocks noGrp="1"/>
          </p:cNvSpPr>
          <p:nvPr>
            <p:ph idx="1"/>
          </p:nvPr>
        </p:nvSpPr>
        <p:spPr/>
        <p:txBody>
          <a:bodyPr>
            <a:normAutofit/>
          </a:bodyPr>
          <a:lstStyle/>
          <a:p>
            <a:r>
              <a:rPr lang="en-GB" dirty="0"/>
              <a:t>The animation is called </a:t>
            </a:r>
            <a:r>
              <a:rPr lang="en-GB" dirty="0" err="1"/>
              <a:t>floatImage</a:t>
            </a:r>
            <a:r>
              <a:rPr lang="en-GB" dirty="0"/>
              <a:t> and has three keyframes (at 0%, 50%, and 100%) with different transform values applied to the element at each keyframe.</a:t>
            </a:r>
          </a:p>
          <a:p>
            <a:endParaRPr lang="en-GB" dirty="0"/>
          </a:p>
          <a:p>
            <a:r>
              <a:rPr lang="en-GB" dirty="0"/>
              <a:t>The animation is applied to the .</a:t>
            </a:r>
            <a:r>
              <a:rPr lang="en-GB" dirty="0" err="1"/>
              <a:t>himg</a:t>
            </a:r>
            <a:r>
              <a:rPr lang="en-GB" dirty="0"/>
              <a:t> element using the animation property, which specifies the animation name (</a:t>
            </a:r>
            <a:r>
              <a:rPr lang="en-GB" dirty="0" err="1"/>
              <a:t>floatImage</a:t>
            </a:r>
            <a:r>
              <a:rPr lang="en-GB" dirty="0"/>
              <a:t>), the animation duration (4 seconds), the timing function (ease-in-out), and that the animation should repeat indefinitely (infinite).</a:t>
            </a:r>
          </a:p>
          <a:p>
            <a:endParaRPr lang="en-GB" dirty="0"/>
          </a:p>
          <a:p>
            <a:r>
              <a:rPr lang="en-GB" dirty="0"/>
              <a:t>When the animation is applied, the .</a:t>
            </a:r>
            <a:r>
              <a:rPr lang="en-GB" dirty="0" err="1"/>
              <a:t>himg</a:t>
            </a:r>
            <a:r>
              <a:rPr lang="en-GB" dirty="0"/>
              <a:t> element will move up and down by 2.4rem (about 38 pixels) in a repeating animation loop.</a:t>
            </a:r>
            <a:endParaRPr lang="en-US" dirty="0"/>
          </a:p>
        </p:txBody>
      </p:sp>
      <p:sp>
        <p:nvSpPr>
          <p:cNvPr id="4" name="Text Placeholder 3"/>
          <p:cNvSpPr>
            <a:spLocks noGrp="1"/>
          </p:cNvSpPr>
          <p:nvPr>
            <p:ph type="body" sz="half" idx="2"/>
          </p:nvPr>
        </p:nvSpPr>
        <p:spPr/>
        <p:txBody>
          <a:bodyPr>
            <a:normAutofit/>
          </a:bodyPr>
          <a:lstStyle/>
          <a:p>
            <a:r>
              <a:rPr lang="en-US" sz="4400" dirty="0"/>
              <a:t>Float image</a:t>
            </a:r>
            <a:endParaRPr sz="4400" dirty="0"/>
          </a:p>
        </p:txBody>
      </p:sp>
    </p:spTree>
    <p:extLst>
      <p:ext uri="{BB962C8B-B14F-4D97-AF65-F5344CB8AC3E}">
        <p14:creationId xmlns:p14="http://schemas.microsoft.com/office/powerpoint/2010/main" val="185764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E387-2A5B-629D-54DB-2436AA94A2B4}"/>
              </a:ext>
            </a:extLst>
          </p:cNvPr>
          <p:cNvSpPr>
            <a:spLocks noGrp="1"/>
          </p:cNvSpPr>
          <p:nvPr>
            <p:ph type="title"/>
          </p:nvPr>
        </p:nvSpPr>
        <p:spPr/>
        <p:txBody>
          <a:bodyPr/>
          <a:lstStyle/>
          <a:p>
            <a:r>
              <a:rPr lang="en-US" dirty="0"/>
              <a:t>JS Overview</a:t>
            </a:r>
          </a:p>
        </p:txBody>
      </p:sp>
      <p:sp>
        <p:nvSpPr>
          <p:cNvPr id="3" name="Content Placeholder 2">
            <a:extLst>
              <a:ext uri="{FF2B5EF4-FFF2-40B4-BE49-F238E27FC236}">
                <a16:creationId xmlns:a16="http://schemas.microsoft.com/office/drawing/2014/main" id="{CAF62448-EB3C-D359-AE35-D04B4165F051}"/>
              </a:ext>
            </a:extLst>
          </p:cNvPr>
          <p:cNvSpPr>
            <a:spLocks noGrp="1"/>
          </p:cNvSpPr>
          <p:nvPr>
            <p:ph idx="1"/>
          </p:nvPr>
        </p:nvSpPr>
        <p:spPr/>
        <p:txBody>
          <a:bodyPr>
            <a:normAutofit fontScale="92500" lnSpcReduction="20000"/>
          </a:bodyPr>
          <a:lstStyle/>
          <a:p>
            <a:pPr algn="l">
              <a:buFont typeface="+mj-lt"/>
              <a:buAutoNum type="arabicPeriod"/>
            </a:pPr>
            <a:r>
              <a:rPr lang="en-GB" b="0" i="0" dirty="0">
                <a:solidFill>
                  <a:srgbClr val="D1D5DB"/>
                </a:solidFill>
                <a:effectLst/>
                <a:latin typeface="Söhne"/>
              </a:rPr>
              <a:t>Typed.js: This is a library that enables the creation of a typing effect on a webpage. In this code, it is used to create a typewriter effect that types out several strings one after the other.</a:t>
            </a:r>
          </a:p>
          <a:p>
            <a:pPr algn="l">
              <a:buFont typeface="+mj-lt"/>
              <a:buAutoNum type="arabicPeriod"/>
            </a:pPr>
            <a:r>
              <a:rPr lang="en-GB" b="0" i="0" dirty="0" err="1">
                <a:solidFill>
                  <a:srgbClr val="D1D5DB"/>
                </a:solidFill>
                <a:effectLst/>
                <a:latin typeface="Söhne"/>
              </a:rPr>
              <a:t>ShowInfo</a:t>
            </a:r>
            <a:r>
              <a:rPr lang="en-GB" b="0" i="0" dirty="0">
                <a:solidFill>
                  <a:srgbClr val="D1D5DB"/>
                </a:solidFill>
                <a:effectLst/>
                <a:latin typeface="Söhne"/>
              </a:rPr>
              <a:t>(): This function is called when a button is clicked on the webpage. It populates a table with personal information such as name, birthday, nationality, phone number, city, school, degree, email, and occupation.</a:t>
            </a:r>
          </a:p>
          <a:p>
            <a:pPr algn="l">
              <a:buFont typeface="+mj-lt"/>
              <a:buAutoNum type="arabicPeriod"/>
            </a:pPr>
            <a:r>
              <a:rPr lang="en-GB" b="0" i="0" dirty="0" err="1">
                <a:solidFill>
                  <a:srgbClr val="D1D5DB"/>
                </a:solidFill>
                <a:effectLst/>
                <a:latin typeface="Söhne"/>
              </a:rPr>
              <a:t>ToggleSkills</a:t>
            </a:r>
            <a:r>
              <a:rPr lang="en-GB" b="0" i="0" dirty="0">
                <a:solidFill>
                  <a:srgbClr val="D1D5DB"/>
                </a:solidFill>
                <a:effectLst/>
                <a:latin typeface="Söhne"/>
              </a:rPr>
              <a:t>(): This function toggles the display of a skills section on the webpage. When the function is called, it checks the current display style of the skills section. If it is set to "none", the function changes it to "block". If it is set to "block", the function changes it to "none".</a:t>
            </a:r>
          </a:p>
          <a:p>
            <a:pPr algn="l">
              <a:buFont typeface="+mj-lt"/>
              <a:buAutoNum type="arabicPeriod"/>
            </a:pPr>
            <a:r>
              <a:rPr lang="en-GB" b="0" i="0" dirty="0" err="1">
                <a:solidFill>
                  <a:srgbClr val="D1D5DB"/>
                </a:solidFill>
                <a:effectLst/>
                <a:latin typeface="Söhne"/>
              </a:rPr>
              <a:t>ScrollReveal</a:t>
            </a:r>
            <a:r>
              <a:rPr lang="en-GB" b="0" i="0" dirty="0">
                <a:solidFill>
                  <a:srgbClr val="D1D5DB"/>
                </a:solidFill>
                <a:effectLst/>
                <a:latin typeface="Söhne"/>
              </a:rPr>
              <a:t>(): This is also a library that adds a scroll animation to a webpage. It is used to reveal certain elements of the webpage as the user scrolls down. The distance, duration, and delay properties are set for the animation to control the speed and timing of the reveal. The reveal() function is used to specify which elements should have the scroll animation, and the origin property is used to set the direction from which the elements should appear.</a:t>
            </a:r>
          </a:p>
          <a:p>
            <a:endParaRPr lang="en-US" dirty="0"/>
          </a:p>
        </p:txBody>
      </p:sp>
    </p:spTree>
    <p:extLst>
      <p:ext uri="{BB962C8B-B14F-4D97-AF65-F5344CB8AC3E}">
        <p14:creationId xmlns:p14="http://schemas.microsoft.com/office/powerpoint/2010/main" val="202187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4007-967C-2E23-6E1D-FAC84A8F8E2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4E37E2B-82A1-D10A-6DA3-9A9007F7C8CA}"/>
              </a:ext>
            </a:extLst>
          </p:cNvPr>
          <p:cNvSpPr>
            <a:spLocks noGrp="1"/>
          </p:cNvSpPr>
          <p:nvPr>
            <p:ph idx="1"/>
          </p:nvPr>
        </p:nvSpPr>
        <p:spPr/>
        <p:txBody>
          <a:bodyPr>
            <a:normAutofit/>
          </a:bodyPr>
          <a:lstStyle/>
          <a:p>
            <a:pPr algn="l">
              <a:buFont typeface="Arial" panose="020B0604020202020204" pitchFamily="34" charset="0"/>
              <a:buChar char="•"/>
            </a:pPr>
            <a:r>
              <a:rPr lang="en-GB" sz="3200" b="0" i="0" dirty="0">
                <a:solidFill>
                  <a:srgbClr val="D1D5DB"/>
                </a:solidFill>
                <a:effectLst/>
                <a:latin typeface="Calibri" panose="020F0502020204030204" pitchFamily="34" charset="0"/>
                <a:cs typeface="Calibri" panose="020F0502020204030204" pitchFamily="34" charset="0"/>
              </a:rPr>
              <a:t>Thank you for taking the time to learn more about My Site. I hope you found the website informative and engaging.</a:t>
            </a:r>
          </a:p>
          <a:p>
            <a:pPr algn="l">
              <a:buFont typeface="Arial" panose="020B0604020202020204" pitchFamily="34" charset="0"/>
              <a:buChar char="•"/>
            </a:pPr>
            <a:endParaRPr lang="en-GB" sz="3200" b="0" i="0" dirty="0">
              <a:solidFill>
                <a:srgbClr val="D1D5DB"/>
              </a:solidFill>
              <a:effectLst/>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873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Presentation </a:t>
            </a:r>
            <a:r>
              <a:rPr dirty="0"/>
              <a:t>Conten</a:t>
            </a:r>
            <a:r>
              <a:rPr lang="en-US" dirty="0"/>
              <a:t>t </a:t>
            </a:r>
            <a:endParaRPr dirty="0"/>
          </a:p>
        </p:txBody>
      </p:sp>
      <p:sp>
        <p:nvSpPr>
          <p:cNvPr id="14" name="Content Placeholder 13"/>
          <p:cNvSpPr>
            <a:spLocks noGrp="1"/>
          </p:cNvSpPr>
          <p:nvPr>
            <p:ph idx="1"/>
          </p:nvPr>
        </p:nvSpPr>
        <p:spPr/>
        <p:txBody>
          <a:bodyPr/>
          <a:lstStyle/>
          <a:p>
            <a:r>
              <a:rPr lang="en-US" dirty="0"/>
              <a:t>Website overview</a:t>
            </a:r>
            <a:endParaRPr dirty="0"/>
          </a:p>
          <a:p>
            <a:r>
              <a:rPr lang="en-US" dirty="0"/>
              <a:t>Website Sections</a:t>
            </a:r>
            <a:endParaRPr dirty="0"/>
          </a:p>
          <a:p>
            <a:r>
              <a:rPr lang="en-US" dirty="0"/>
              <a:t>CSS overview</a:t>
            </a:r>
          </a:p>
          <a:p>
            <a:r>
              <a:rPr lang="en-US" dirty="0"/>
              <a:t>JavaScript overview</a:t>
            </a:r>
          </a:p>
          <a:p>
            <a:r>
              <a:rPr lang="en-US" dirty="0"/>
              <a:t>Conclusion</a:t>
            </a:r>
          </a:p>
          <a:p>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Overview</a:t>
            </a:r>
            <a:endParaRPr dirty="0"/>
          </a:p>
        </p:txBody>
      </p:sp>
      <p:sp>
        <p:nvSpPr>
          <p:cNvPr id="4" name="Content Placeholder 3">
            <a:extLst>
              <a:ext uri="{FF2B5EF4-FFF2-40B4-BE49-F238E27FC236}">
                <a16:creationId xmlns:a16="http://schemas.microsoft.com/office/drawing/2014/main" id="{E1554554-F356-34F6-9196-7E2F89E7ABA7}"/>
              </a:ext>
            </a:extLst>
          </p:cNvPr>
          <p:cNvSpPr>
            <a:spLocks noGrp="1"/>
          </p:cNvSpPr>
          <p:nvPr>
            <p:ph idx="1"/>
          </p:nvPr>
        </p:nvSpPr>
        <p:spPr/>
        <p:txBody>
          <a:bodyPr/>
          <a:lstStyle/>
          <a:p>
            <a:pPr algn="l">
              <a:buFont typeface="Arial" panose="020B0604020202020204" pitchFamily="34" charset="0"/>
              <a:buChar char="•"/>
            </a:pPr>
            <a:r>
              <a:rPr lang="en-GB" b="0" i="0" dirty="0">
                <a:solidFill>
                  <a:srgbClr val="D1D5DB"/>
                </a:solidFill>
                <a:effectLst/>
                <a:latin typeface="Söhne"/>
              </a:rPr>
              <a:t>The Site is a simple, yet stylish website that showcases my personal and professional background.</a:t>
            </a:r>
          </a:p>
          <a:p>
            <a:pPr algn="l">
              <a:buFont typeface="Arial" panose="020B0604020202020204" pitchFamily="34" charset="0"/>
              <a:buChar char="•"/>
            </a:pPr>
            <a:r>
              <a:rPr lang="en-GB" b="0" i="0" dirty="0">
                <a:solidFill>
                  <a:srgbClr val="D1D5DB"/>
                </a:solidFill>
                <a:effectLst/>
                <a:latin typeface="Söhne"/>
              </a:rPr>
              <a:t>The website has a clean layout and is easy to navigate with a menu that directs visitors to different sections of the site.</a:t>
            </a:r>
          </a:p>
          <a:p>
            <a:pPr algn="l">
              <a:buFont typeface="Arial" panose="020B0604020202020204" pitchFamily="34" charset="0"/>
              <a:buChar char="•"/>
            </a:pPr>
            <a:r>
              <a:rPr lang="en-GB" b="0" i="0" dirty="0">
                <a:solidFill>
                  <a:srgbClr val="D1D5DB"/>
                </a:solidFill>
                <a:effectLst/>
                <a:latin typeface="Söhne"/>
              </a:rPr>
              <a:t>The site features a homepage, an "About Me" section, a "Hobbies" section, an "Education" section, and a "Contact" section.</a:t>
            </a:r>
          </a:p>
          <a:p>
            <a:pPr algn="l">
              <a:buFont typeface="Arial" panose="020B0604020202020204" pitchFamily="34" charset="0"/>
              <a:buChar char="•"/>
            </a:pPr>
            <a:r>
              <a:rPr lang="en-GB" b="0" i="0" dirty="0">
                <a:solidFill>
                  <a:srgbClr val="D1D5DB"/>
                </a:solidFill>
                <a:effectLst/>
                <a:latin typeface="Söhne"/>
              </a:rPr>
              <a:t>The site also includes a "My Data" button in the "About Me" section that displays some additional information about me And a " My Skills " button in the " Education section ".</a:t>
            </a:r>
          </a:p>
          <a:p>
            <a:endParaRPr lang="en-US" dirty="0"/>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Home Page</a:t>
            </a:r>
            <a:endParaRPr dirty="0"/>
          </a:p>
        </p:txBody>
      </p:sp>
      <p:sp>
        <p:nvSpPr>
          <p:cNvPr id="3" name="Content Placeholder 2"/>
          <p:cNvSpPr>
            <a:spLocks noGrp="1"/>
          </p:cNvSpPr>
          <p:nvPr>
            <p:ph sz="half" idx="1"/>
          </p:nvPr>
        </p:nvSpPr>
        <p:spPr/>
        <p:txBody>
          <a:bodyPr/>
          <a:lstStyle/>
          <a:p>
            <a:pPr algn="l">
              <a:buFont typeface="Arial" panose="020B0604020202020204" pitchFamily="34" charset="0"/>
              <a:buChar char="•"/>
            </a:pPr>
            <a:r>
              <a:rPr lang="en-GB" b="0" i="0" dirty="0">
                <a:solidFill>
                  <a:srgbClr val="D1D5DB"/>
                </a:solidFill>
                <a:effectLst/>
                <a:latin typeface="Söhne"/>
              </a:rPr>
              <a:t>The homepage of My Site features a banner image and a brief introduction about me.</a:t>
            </a:r>
          </a:p>
          <a:p>
            <a:pPr algn="l">
              <a:buFont typeface="Arial" panose="020B0604020202020204" pitchFamily="34" charset="0"/>
              <a:buChar char="•"/>
            </a:pPr>
            <a:r>
              <a:rPr lang="en-GB" b="0" i="0" dirty="0">
                <a:solidFill>
                  <a:srgbClr val="D1D5DB"/>
                </a:solidFill>
                <a:effectLst/>
                <a:latin typeface="Söhne"/>
              </a:rPr>
              <a:t>The homepage also includes links to my social media profiles and a button that directs visitors to the "About Me" section of the site.</a:t>
            </a:r>
          </a:p>
          <a:p>
            <a:endParaRPr dirty="0"/>
          </a:p>
        </p:txBody>
      </p:sp>
      <p:pic>
        <p:nvPicPr>
          <p:cNvPr id="12" name="Content Placeholder 11">
            <a:extLst>
              <a:ext uri="{FF2B5EF4-FFF2-40B4-BE49-F238E27FC236}">
                <a16:creationId xmlns:a16="http://schemas.microsoft.com/office/drawing/2014/main" id="{BB62454D-5D23-2EF3-B20A-47CB772095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67400" y="1600200"/>
            <a:ext cx="6096000" cy="4078208"/>
          </a:xfrm>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endParaRPr dirty="0"/>
          </a:p>
        </p:txBody>
      </p:sp>
      <p:sp>
        <p:nvSpPr>
          <p:cNvPr id="4" name="Content Placeholder 3">
            <a:extLst>
              <a:ext uri="{FF2B5EF4-FFF2-40B4-BE49-F238E27FC236}">
                <a16:creationId xmlns:a16="http://schemas.microsoft.com/office/drawing/2014/main" id="{47A75877-779F-71F1-505F-FF5790A19EB2}"/>
              </a:ext>
            </a:extLst>
          </p:cNvPr>
          <p:cNvSpPr>
            <a:spLocks noGrp="1"/>
          </p:cNvSpPr>
          <p:nvPr>
            <p:ph idx="1"/>
          </p:nvPr>
        </p:nvSpPr>
        <p:spPr>
          <a:xfrm>
            <a:off x="1524000" y="1905000"/>
            <a:ext cx="9144000" cy="4267200"/>
          </a:xfrm>
        </p:spPr>
        <p:txBody>
          <a:bodyPr/>
          <a:lstStyle/>
          <a:p>
            <a:pPr algn="l">
              <a:buFont typeface="Arial" panose="020B0604020202020204" pitchFamily="34" charset="0"/>
              <a:buChar char="•"/>
            </a:pPr>
            <a:r>
              <a:rPr lang="en-GB" b="0" i="0" dirty="0">
                <a:solidFill>
                  <a:srgbClr val="D1D5DB"/>
                </a:solidFill>
                <a:effectLst/>
                <a:latin typeface="Söhne"/>
              </a:rPr>
              <a:t>The "About Me" section of My Site provides a more detailed overview of my personal and professional background.</a:t>
            </a:r>
          </a:p>
          <a:p>
            <a:pPr algn="l">
              <a:buFont typeface="Arial" panose="020B0604020202020204" pitchFamily="34" charset="0"/>
              <a:buChar char="•"/>
            </a:pPr>
            <a:r>
              <a:rPr lang="en-GB" b="0" i="0" dirty="0">
                <a:solidFill>
                  <a:srgbClr val="D1D5DB"/>
                </a:solidFill>
                <a:effectLst/>
                <a:latin typeface="Söhne"/>
              </a:rPr>
              <a:t>This section includes a Random picture, a brief introduction, and a description of my skills and abilities.</a:t>
            </a:r>
          </a:p>
          <a:p>
            <a:pPr algn="l">
              <a:buFont typeface="Arial" panose="020B0604020202020204" pitchFamily="34" charset="0"/>
              <a:buChar char="•"/>
            </a:pPr>
            <a:r>
              <a:rPr lang="en-GB" b="0" i="0" dirty="0">
                <a:solidFill>
                  <a:srgbClr val="D1D5DB"/>
                </a:solidFill>
                <a:effectLst/>
                <a:latin typeface="Söhne"/>
              </a:rPr>
              <a:t>The "My Data" button in this section displays additional information about me, such as my email address and phone number.</a:t>
            </a:r>
          </a:p>
          <a:p>
            <a:endParaRPr lang="en-US" dirty="0"/>
          </a:p>
        </p:txBody>
      </p:sp>
      <p:pic>
        <p:nvPicPr>
          <p:cNvPr id="6" name="Picture 5">
            <a:extLst>
              <a:ext uri="{FF2B5EF4-FFF2-40B4-BE49-F238E27FC236}">
                <a16:creationId xmlns:a16="http://schemas.microsoft.com/office/drawing/2014/main" id="{3634D81E-8613-1A39-D7B7-2105CB246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810000"/>
            <a:ext cx="5105400" cy="2744372"/>
          </a:xfrm>
          <a:prstGeom prst="rect">
            <a:avLst/>
          </a:prstGeom>
        </p:spPr>
      </p:pic>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9144000" cy="1066800"/>
          </a:xfrm>
        </p:spPr>
        <p:txBody>
          <a:bodyPr/>
          <a:lstStyle/>
          <a:p>
            <a:r>
              <a:rPr lang="en-US" dirty="0"/>
              <a:t>Hobbies</a:t>
            </a:r>
            <a:endParaRPr dirty="0"/>
          </a:p>
        </p:txBody>
      </p:sp>
      <p:sp>
        <p:nvSpPr>
          <p:cNvPr id="3" name="Text Placeholder 2"/>
          <p:cNvSpPr>
            <a:spLocks noGrp="1"/>
          </p:cNvSpPr>
          <p:nvPr>
            <p:ph type="body" idx="1"/>
          </p:nvPr>
        </p:nvSpPr>
        <p:spPr>
          <a:xfrm>
            <a:off x="1524000" y="1219201"/>
            <a:ext cx="9144000" cy="4876800"/>
          </a:xfrm>
        </p:spPr>
        <p:txBody>
          <a:bodyPr/>
          <a:lstStyle/>
          <a:p>
            <a:pPr algn="l">
              <a:buFont typeface="Arial" panose="020B0604020202020204" pitchFamily="34" charset="0"/>
              <a:buChar char="•"/>
            </a:pPr>
            <a:r>
              <a:rPr lang="en-GB" b="0" i="0" dirty="0">
                <a:solidFill>
                  <a:srgbClr val="D1D5DB"/>
                </a:solidFill>
                <a:effectLst/>
                <a:latin typeface="Söhne"/>
              </a:rPr>
              <a:t>The "Hobbies" section of  My Site showcases some of my </a:t>
            </a:r>
            <a:r>
              <a:rPr lang="en-GB" b="0" i="0" dirty="0" err="1">
                <a:solidFill>
                  <a:srgbClr val="D1D5DB"/>
                </a:solidFill>
                <a:effectLst/>
                <a:latin typeface="Söhne"/>
              </a:rPr>
              <a:t>favorite</a:t>
            </a:r>
            <a:r>
              <a:rPr lang="en-GB" b="0" i="0" dirty="0">
                <a:solidFill>
                  <a:srgbClr val="D1D5DB"/>
                </a:solidFill>
                <a:effectLst/>
                <a:latin typeface="Söhne"/>
              </a:rPr>
              <a:t> hobbies, including football, basketball, boxing, gaming, movies &amp; series, and reading.</a:t>
            </a:r>
          </a:p>
          <a:p>
            <a:pPr algn="l">
              <a:buFont typeface="Arial" panose="020B0604020202020204" pitchFamily="34" charset="0"/>
              <a:buChar char="•"/>
            </a:pPr>
            <a:r>
              <a:rPr lang="en-GB" b="0" i="0" dirty="0">
                <a:solidFill>
                  <a:srgbClr val="D1D5DB"/>
                </a:solidFill>
                <a:effectLst/>
                <a:latin typeface="Söhne"/>
              </a:rPr>
              <a:t>Each hobby is displayed in a box with an image using a hover </a:t>
            </a:r>
            <a:r>
              <a:rPr lang="en-GB" dirty="0">
                <a:solidFill>
                  <a:srgbClr val="D1D5DB"/>
                </a:solidFill>
                <a:latin typeface="Söhne"/>
              </a:rPr>
              <a:t>effect</a:t>
            </a:r>
            <a:r>
              <a:rPr lang="en-GB" b="0" i="0" dirty="0">
                <a:solidFill>
                  <a:srgbClr val="D1D5DB"/>
                </a:solidFill>
                <a:effectLst/>
                <a:latin typeface="Söhne"/>
              </a:rPr>
              <a:t> a title is displayed.</a:t>
            </a:r>
          </a:p>
          <a:p>
            <a:endParaRPr dirty="0"/>
          </a:p>
        </p:txBody>
      </p:sp>
      <p:pic>
        <p:nvPicPr>
          <p:cNvPr id="5" name="Picture 4">
            <a:extLst>
              <a:ext uri="{FF2B5EF4-FFF2-40B4-BE49-F238E27FC236}">
                <a16:creationId xmlns:a16="http://schemas.microsoft.com/office/drawing/2014/main" id="{CE645A6D-0FF0-4FE5-0766-23AFCD377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438400"/>
            <a:ext cx="5715000" cy="2996121"/>
          </a:xfrm>
          <a:prstGeom prst="rect">
            <a:avLst/>
          </a:prstGeom>
        </p:spPr>
      </p:pic>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Education</a:t>
            </a:r>
            <a:endParaRPr dirty="0"/>
          </a:p>
        </p:txBody>
      </p:sp>
      <p:sp>
        <p:nvSpPr>
          <p:cNvPr id="4" name="Content Placeholder 3"/>
          <p:cNvSpPr>
            <a:spLocks noGrp="1"/>
          </p:cNvSpPr>
          <p:nvPr>
            <p:ph sz="half" idx="2"/>
          </p:nvPr>
        </p:nvSpPr>
        <p:spPr>
          <a:xfrm>
            <a:off x="1527048" y="1828800"/>
            <a:ext cx="4343400" cy="4267201"/>
          </a:xfrm>
        </p:spPr>
        <p:txBody>
          <a:bodyPr/>
          <a:lstStyle/>
          <a:p>
            <a:pPr algn="l">
              <a:buFont typeface="Arial" panose="020B0604020202020204" pitchFamily="34" charset="0"/>
              <a:buChar char="•"/>
            </a:pPr>
            <a:r>
              <a:rPr lang="en-GB" b="0" i="0" dirty="0">
                <a:solidFill>
                  <a:srgbClr val="D1D5DB"/>
                </a:solidFill>
                <a:effectLst/>
                <a:latin typeface="Söhne"/>
              </a:rPr>
              <a:t>The "Education" section of Ahmad's Site provides an overview of my educational background.</a:t>
            </a:r>
          </a:p>
          <a:p>
            <a:pPr algn="l">
              <a:buFont typeface="Arial" panose="020B0604020202020204" pitchFamily="34" charset="0"/>
              <a:buChar char="•"/>
            </a:pPr>
            <a:r>
              <a:rPr lang="en-GB" b="0" i="0" dirty="0">
                <a:solidFill>
                  <a:srgbClr val="D1D5DB"/>
                </a:solidFill>
                <a:effectLst/>
                <a:latin typeface="Söhne"/>
              </a:rPr>
              <a:t>This section includes information about my primary school, secondary school, and current university</a:t>
            </a:r>
            <a:r>
              <a:rPr lang="en-US" dirty="0"/>
              <a:t>.</a:t>
            </a:r>
          </a:p>
          <a:p>
            <a:pPr algn="l">
              <a:buFont typeface="Arial" panose="020B0604020202020204" pitchFamily="34" charset="0"/>
              <a:buChar char="•"/>
            </a:pPr>
            <a:r>
              <a:rPr lang="en-US" dirty="0"/>
              <a:t>At the bottom of the page is a skills button that displays a progress bar of the skills I posses.</a:t>
            </a:r>
          </a:p>
        </p:txBody>
      </p:sp>
      <p:pic>
        <p:nvPicPr>
          <p:cNvPr id="8" name="Content Placeholder 7">
            <a:extLst>
              <a:ext uri="{FF2B5EF4-FFF2-40B4-BE49-F238E27FC236}">
                <a16:creationId xmlns:a16="http://schemas.microsoft.com/office/drawing/2014/main" id="{87FDAFF5-33C0-1CA8-E9B1-558FB8D50BED}"/>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327775" y="2438400"/>
            <a:ext cx="4343400" cy="2667001"/>
          </a:xfrm>
        </p:spPr>
      </p:pic>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endParaRPr dirty="0"/>
          </a:p>
        </p:txBody>
      </p:sp>
      <p:sp>
        <p:nvSpPr>
          <p:cNvPr id="3" name="Content Placeholder 2">
            <a:extLst>
              <a:ext uri="{FF2B5EF4-FFF2-40B4-BE49-F238E27FC236}">
                <a16:creationId xmlns:a16="http://schemas.microsoft.com/office/drawing/2014/main" id="{6ABB1781-255B-1B97-C831-B98F2B166D39}"/>
              </a:ext>
            </a:extLst>
          </p:cNvPr>
          <p:cNvSpPr>
            <a:spLocks noGrp="1"/>
          </p:cNvSpPr>
          <p:nvPr>
            <p:ph sz="half" idx="1"/>
          </p:nvPr>
        </p:nvSpPr>
        <p:spPr/>
        <p:txBody>
          <a:bodyPr/>
          <a:lstStyle/>
          <a:p>
            <a:pPr algn="l">
              <a:buFont typeface="Arial" panose="020B0604020202020204" pitchFamily="34" charset="0"/>
              <a:buChar char="•"/>
            </a:pPr>
            <a:r>
              <a:rPr lang="en-GB" b="0" i="0" dirty="0">
                <a:solidFill>
                  <a:srgbClr val="D1D5DB"/>
                </a:solidFill>
                <a:effectLst/>
                <a:latin typeface="Söhne"/>
              </a:rPr>
              <a:t>The "Contact" section of </a:t>
            </a:r>
            <a:r>
              <a:rPr lang="en-GB" dirty="0">
                <a:solidFill>
                  <a:srgbClr val="D1D5DB"/>
                </a:solidFill>
                <a:latin typeface="Söhne"/>
              </a:rPr>
              <a:t>My </a:t>
            </a:r>
            <a:r>
              <a:rPr lang="en-GB" b="0" i="0" dirty="0">
                <a:solidFill>
                  <a:srgbClr val="D1D5DB"/>
                </a:solidFill>
                <a:effectLst/>
                <a:latin typeface="Söhne"/>
              </a:rPr>
              <a:t>Site provides visitors with a way to get in touch with me.</a:t>
            </a:r>
          </a:p>
          <a:p>
            <a:pPr algn="l">
              <a:buFont typeface="Arial" panose="020B0604020202020204" pitchFamily="34" charset="0"/>
              <a:buChar char="•"/>
            </a:pPr>
            <a:r>
              <a:rPr lang="en-GB" b="0" i="0" dirty="0">
                <a:solidFill>
                  <a:srgbClr val="D1D5DB"/>
                </a:solidFill>
                <a:effectLst/>
                <a:latin typeface="Söhne"/>
              </a:rPr>
              <a:t>This section includes a contact form where visitors can enter their name, email address, and message.</a:t>
            </a:r>
          </a:p>
          <a:p>
            <a:pPr marL="0" indent="0">
              <a:buNone/>
            </a:pPr>
            <a:endParaRPr lang="en-US" dirty="0"/>
          </a:p>
        </p:txBody>
      </p:sp>
      <p:pic>
        <p:nvPicPr>
          <p:cNvPr id="6" name="Content Placeholder 5">
            <a:extLst>
              <a:ext uri="{FF2B5EF4-FFF2-40B4-BE49-F238E27FC236}">
                <a16:creationId xmlns:a16="http://schemas.microsoft.com/office/drawing/2014/main" id="{D4D580CD-E3AD-83D4-B63B-E964A48101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4600" y="1825625"/>
            <a:ext cx="5181600" cy="3170163"/>
          </a:xfrm>
        </p:spPr>
      </p:pic>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6903-57C5-0E54-9FDB-D65C2635A152}"/>
              </a:ext>
            </a:extLst>
          </p:cNvPr>
          <p:cNvSpPr>
            <a:spLocks noGrp="1"/>
          </p:cNvSpPr>
          <p:nvPr>
            <p:ph type="title"/>
          </p:nvPr>
        </p:nvSpPr>
        <p:spPr/>
        <p:txBody>
          <a:bodyPr/>
          <a:lstStyle/>
          <a:p>
            <a:r>
              <a:rPr lang="en-US" dirty="0"/>
              <a:t>CSS Overview</a:t>
            </a:r>
          </a:p>
        </p:txBody>
      </p:sp>
      <p:sp>
        <p:nvSpPr>
          <p:cNvPr id="3" name="Content Placeholder 2">
            <a:extLst>
              <a:ext uri="{FF2B5EF4-FFF2-40B4-BE49-F238E27FC236}">
                <a16:creationId xmlns:a16="http://schemas.microsoft.com/office/drawing/2014/main" id="{69AB6FE7-8F36-4041-3BB7-24731274D838}"/>
              </a:ext>
            </a:extLst>
          </p:cNvPr>
          <p:cNvSpPr>
            <a:spLocks noGrp="1"/>
          </p:cNvSpPr>
          <p:nvPr>
            <p:ph idx="1"/>
          </p:nvPr>
        </p:nvSpPr>
        <p:spPr/>
        <p:txBody>
          <a:bodyPr>
            <a:normAutofit lnSpcReduction="10000"/>
          </a:bodyPr>
          <a:lstStyle/>
          <a:p>
            <a:r>
              <a:rPr lang="en-GB" dirty="0"/>
              <a:t>The * selector sets default styles for all HTML elements.</a:t>
            </a:r>
          </a:p>
          <a:p>
            <a:r>
              <a:rPr lang="en-GB" dirty="0"/>
              <a:t>The :root selector defines global CSS variables.</a:t>
            </a:r>
          </a:p>
          <a:p>
            <a:r>
              <a:rPr lang="en-GB" dirty="0"/>
              <a:t>The html selector sets the font size to 62.5% and hides horizontal scroll bars.</a:t>
            </a:r>
          </a:p>
          <a:p>
            <a:r>
              <a:rPr lang="en-GB" dirty="0"/>
              <a:t>The body selector sets the background </a:t>
            </a:r>
            <a:r>
              <a:rPr lang="en-GB" dirty="0" err="1"/>
              <a:t>color</a:t>
            </a:r>
            <a:r>
              <a:rPr lang="en-GB" dirty="0"/>
              <a:t> and text </a:t>
            </a:r>
            <a:r>
              <a:rPr lang="en-GB" dirty="0" err="1"/>
              <a:t>color</a:t>
            </a:r>
            <a:r>
              <a:rPr lang="en-GB" dirty="0"/>
              <a:t> for the entire page.</a:t>
            </a:r>
          </a:p>
          <a:p>
            <a:r>
              <a:rPr lang="en-GB" dirty="0"/>
              <a:t>The section selector sets a minimum height and padding for all sections.</a:t>
            </a:r>
          </a:p>
          <a:p>
            <a:r>
              <a:rPr lang="en-GB" dirty="0"/>
              <a:t>The .header selector sets a fixed position header at the top of the page with a logo, navigation links, and a sticky class that applies a border when scrolling.</a:t>
            </a:r>
          </a:p>
          <a:p>
            <a:r>
              <a:rPr lang="en-GB" dirty="0"/>
              <a:t>The .logo and .navbar a selectors set styles for the header logo and navigation links.</a:t>
            </a:r>
          </a:p>
          <a:p>
            <a:r>
              <a:rPr lang="en-GB" dirty="0"/>
              <a:t>The #mmain selector hides an element with the ID "</a:t>
            </a:r>
            <a:r>
              <a:rPr lang="en-GB" dirty="0" err="1"/>
              <a:t>mmain</a:t>
            </a:r>
            <a:r>
              <a:rPr lang="en-GB" dirty="0"/>
              <a:t>".</a:t>
            </a:r>
            <a:endParaRPr lang="en-US" dirty="0"/>
          </a:p>
        </p:txBody>
      </p:sp>
    </p:spTree>
    <p:extLst>
      <p:ext uri="{BB962C8B-B14F-4D97-AF65-F5344CB8AC3E}">
        <p14:creationId xmlns:p14="http://schemas.microsoft.com/office/powerpoint/2010/main" val="366118085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35</TotalTime>
  <Words>1003</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Candara</vt:lpstr>
      <vt:lpstr>Consolas</vt:lpstr>
      <vt:lpstr>Söhne</vt:lpstr>
      <vt:lpstr>Tech Computer 16x9</vt:lpstr>
      <vt:lpstr>A Simple Profile Website</vt:lpstr>
      <vt:lpstr>Presentation Content </vt:lpstr>
      <vt:lpstr>Website Overview</vt:lpstr>
      <vt:lpstr>The Home Page</vt:lpstr>
      <vt:lpstr>About Me</vt:lpstr>
      <vt:lpstr>Hobbies</vt:lpstr>
      <vt:lpstr>My Education</vt:lpstr>
      <vt:lpstr>Contact</vt:lpstr>
      <vt:lpstr>CSS Overview</vt:lpstr>
      <vt:lpstr>Continuation</vt:lpstr>
      <vt:lpstr>The CSS Animation</vt:lpstr>
      <vt:lpstr>JS Overview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Profile Website</dc:title>
  <dc:creator>Ахмед Алкалі Мохаммед</dc:creator>
  <cp:lastModifiedBy>Ахмед Алкалі Мохаммед</cp:lastModifiedBy>
  <cp:revision>2</cp:revision>
  <dcterms:created xsi:type="dcterms:W3CDTF">2023-05-03T14:55:12Z</dcterms:created>
  <dcterms:modified xsi:type="dcterms:W3CDTF">2023-05-03T15:30:57Z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