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9"/>
    <p:restoredTop sz="93350"/>
  </p:normalViewPr>
  <p:slideViewPr>
    <p:cSldViewPr snapToGrid="0" snapToObjects="1">
      <p:cViewPr varScale="1">
        <p:scale>
          <a:sx n="62" d="100"/>
          <a:sy n="62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5AF87-2313-4C60-92D4-BFFE631B42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393A0D-D334-4FA0-BF75-C9C76A4C2437}">
      <dgm:prSet/>
      <dgm:spPr/>
      <dgm:t>
        <a:bodyPr/>
        <a:lstStyle/>
        <a:p>
          <a:r>
            <a:rPr lang="en-US"/>
            <a:t>(MTA) is North America's largest transportation network, serving a population of 15.3 </a:t>
          </a:r>
        </a:p>
      </dgm:t>
    </dgm:pt>
    <dgm:pt modelId="{1524BF58-B0B1-417D-B17C-34CEC614CEC4}" type="parTrans" cxnId="{F0E7D6EB-9BC9-4135-A5F9-4125246EF036}">
      <dgm:prSet/>
      <dgm:spPr/>
      <dgm:t>
        <a:bodyPr/>
        <a:lstStyle/>
        <a:p>
          <a:endParaRPr lang="en-US"/>
        </a:p>
      </dgm:t>
    </dgm:pt>
    <dgm:pt modelId="{37407A35-7631-4BEF-9A4E-0B61BF0A20FA}" type="sibTrans" cxnId="{F0E7D6EB-9BC9-4135-A5F9-4125246EF036}">
      <dgm:prSet/>
      <dgm:spPr/>
      <dgm:t>
        <a:bodyPr/>
        <a:lstStyle/>
        <a:p>
          <a:endParaRPr lang="en-US"/>
        </a:p>
      </dgm:t>
    </dgm:pt>
    <dgm:pt modelId="{DE7C89D5-5268-4F94-BD26-7EDDAEE002D6}">
      <dgm:prSet/>
      <dgm:spPr/>
      <dgm:t>
        <a:bodyPr/>
        <a:lstStyle/>
        <a:p>
          <a:r>
            <a:rPr lang="en-US"/>
            <a:t>MTA shows there is many shutdowns, using the data set will help find the problem and try to solve it.</a:t>
          </a:r>
        </a:p>
      </dgm:t>
    </dgm:pt>
    <dgm:pt modelId="{A59B08DD-DD3A-49A7-AFC2-5404BE748532}" type="parTrans" cxnId="{00EC64F6-4D40-4132-BB6F-A9B12F22A8A8}">
      <dgm:prSet/>
      <dgm:spPr/>
      <dgm:t>
        <a:bodyPr/>
        <a:lstStyle/>
        <a:p>
          <a:endParaRPr lang="en-US"/>
        </a:p>
      </dgm:t>
    </dgm:pt>
    <dgm:pt modelId="{E719B4BB-9F22-4476-814E-A0C137370DA3}" type="sibTrans" cxnId="{00EC64F6-4D40-4132-BB6F-A9B12F22A8A8}">
      <dgm:prSet/>
      <dgm:spPr/>
      <dgm:t>
        <a:bodyPr/>
        <a:lstStyle/>
        <a:p>
          <a:endParaRPr lang="en-US"/>
        </a:p>
      </dgm:t>
    </dgm:pt>
    <dgm:pt modelId="{4DC3579A-09FA-4F1B-B0E3-CEBE64BA1C03}">
      <dgm:prSet/>
      <dgm:spPr/>
      <dgm:t>
        <a:bodyPr/>
        <a:lstStyle/>
        <a:p>
          <a:r>
            <a:rPr lang="en-US" dirty="0"/>
            <a:t>MTA during Covid-19 lost a lot of money, Finance the MTA through business such as scooter.</a:t>
          </a:r>
        </a:p>
      </dgm:t>
    </dgm:pt>
    <dgm:pt modelId="{8D14A5D7-BB45-4B89-8BED-2C2A260956EE}" type="parTrans" cxnId="{C560E139-0449-445E-8F31-1A32470AA006}">
      <dgm:prSet/>
      <dgm:spPr/>
      <dgm:t>
        <a:bodyPr/>
        <a:lstStyle/>
        <a:p>
          <a:endParaRPr lang="en-US"/>
        </a:p>
      </dgm:t>
    </dgm:pt>
    <dgm:pt modelId="{3EF370D6-1363-413F-ACD5-B6D030CFC458}" type="sibTrans" cxnId="{C560E139-0449-445E-8F31-1A32470AA006}">
      <dgm:prSet/>
      <dgm:spPr/>
      <dgm:t>
        <a:bodyPr/>
        <a:lstStyle/>
        <a:p>
          <a:endParaRPr lang="en-US"/>
        </a:p>
      </dgm:t>
    </dgm:pt>
    <dgm:pt modelId="{ECAF5DD8-C6BD-CF4B-A516-47BEF2C0B266}" type="pres">
      <dgm:prSet presAssocID="{BAE5AF87-2313-4C60-92D4-BFFE631B4276}" presName="vert0" presStyleCnt="0">
        <dgm:presLayoutVars>
          <dgm:dir/>
          <dgm:animOne val="branch"/>
          <dgm:animLvl val="lvl"/>
        </dgm:presLayoutVars>
      </dgm:prSet>
      <dgm:spPr/>
    </dgm:pt>
    <dgm:pt modelId="{4E883EEB-C914-4C4A-94FA-90A8964F50E1}" type="pres">
      <dgm:prSet presAssocID="{B0393A0D-D334-4FA0-BF75-C9C76A4C2437}" presName="thickLine" presStyleLbl="alignNode1" presStyleIdx="0" presStyleCnt="3"/>
      <dgm:spPr/>
    </dgm:pt>
    <dgm:pt modelId="{DA11BE4E-D0EA-024C-BDA8-4D9619ACC6DA}" type="pres">
      <dgm:prSet presAssocID="{B0393A0D-D334-4FA0-BF75-C9C76A4C2437}" presName="horz1" presStyleCnt="0"/>
      <dgm:spPr/>
    </dgm:pt>
    <dgm:pt modelId="{A32BE685-741F-A942-AFC4-DD214E22FD92}" type="pres">
      <dgm:prSet presAssocID="{B0393A0D-D334-4FA0-BF75-C9C76A4C2437}" presName="tx1" presStyleLbl="revTx" presStyleIdx="0" presStyleCnt="3"/>
      <dgm:spPr/>
    </dgm:pt>
    <dgm:pt modelId="{75533A2E-8C0C-1A45-B16A-94FBD0F46568}" type="pres">
      <dgm:prSet presAssocID="{B0393A0D-D334-4FA0-BF75-C9C76A4C2437}" presName="vert1" presStyleCnt="0"/>
      <dgm:spPr/>
    </dgm:pt>
    <dgm:pt modelId="{EA089693-6B85-AB40-9B39-BEC9FA819784}" type="pres">
      <dgm:prSet presAssocID="{DE7C89D5-5268-4F94-BD26-7EDDAEE002D6}" presName="thickLine" presStyleLbl="alignNode1" presStyleIdx="1" presStyleCnt="3"/>
      <dgm:spPr/>
    </dgm:pt>
    <dgm:pt modelId="{10756747-8237-484A-9CBC-A21CA2D3F7B2}" type="pres">
      <dgm:prSet presAssocID="{DE7C89D5-5268-4F94-BD26-7EDDAEE002D6}" presName="horz1" presStyleCnt="0"/>
      <dgm:spPr/>
    </dgm:pt>
    <dgm:pt modelId="{062ED709-64A1-5F48-80E0-40EDDF6E8774}" type="pres">
      <dgm:prSet presAssocID="{DE7C89D5-5268-4F94-BD26-7EDDAEE002D6}" presName="tx1" presStyleLbl="revTx" presStyleIdx="1" presStyleCnt="3"/>
      <dgm:spPr/>
    </dgm:pt>
    <dgm:pt modelId="{1BF614F8-7858-0549-BEE8-1BC0CC44B9F7}" type="pres">
      <dgm:prSet presAssocID="{DE7C89D5-5268-4F94-BD26-7EDDAEE002D6}" presName="vert1" presStyleCnt="0"/>
      <dgm:spPr/>
    </dgm:pt>
    <dgm:pt modelId="{937C0CE2-52C2-B446-B5F8-A323A92C017A}" type="pres">
      <dgm:prSet presAssocID="{4DC3579A-09FA-4F1B-B0E3-CEBE64BA1C03}" presName="thickLine" presStyleLbl="alignNode1" presStyleIdx="2" presStyleCnt="3"/>
      <dgm:spPr/>
    </dgm:pt>
    <dgm:pt modelId="{E39C4AD1-9E96-9547-BA2E-3E53E0DB60A9}" type="pres">
      <dgm:prSet presAssocID="{4DC3579A-09FA-4F1B-B0E3-CEBE64BA1C03}" presName="horz1" presStyleCnt="0"/>
      <dgm:spPr/>
    </dgm:pt>
    <dgm:pt modelId="{D6FE5A95-4430-0E42-AE0D-E31115EA453B}" type="pres">
      <dgm:prSet presAssocID="{4DC3579A-09FA-4F1B-B0E3-CEBE64BA1C03}" presName="tx1" presStyleLbl="revTx" presStyleIdx="2" presStyleCnt="3"/>
      <dgm:spPr/>
    </dgm:pt>
    <dgm:pt modelId="{6D51F6CA-345A-904C-94C4-5279983CB836}" type="pres">
      <dgm:prSet presAssocID="{4DC3579A-09FA-4F1B-B0E3-CEBE64BA1C03}" presName="vert1" presStyleCnt="0"/>
      <dgm:spPr/>
    </dgm:pt>
  </dgm:ptLst>
  <dgm:cxnLst>
    <dgm:cxn modelId="{73FD4D15-0A48-534F-9175-A1E3393D000D}" type="presOf" srcId="{DE7C89D5-5268-4F94-BD26-7EDDAEE002D6}" destId="{062ED709-64A1-5F48-80E0-40EDDF6E8774}" srcOrd="0" destOrd="0" presId="urn:microsoft.com/office/officeart/2008/layout/LinedList"/>
    <dgm:cxn modelId="{DFECF729-7D33-FF45-9888-3AC50E43B8C0}" type="presOf" srcId="{BAE5AF87-2313-4C60-92D4-BFFE631B4276}" destId="{ECAF5DD8-C6BD-CF4B-A516-47BEF2C0B266}" srcOrd="0" destOrd="0" presId="urn:microsoft.com/office/officeart/2008/layout/LinedList"/>
    <dgm:cxn modelId="{C560E139-0449-445E-8F31-1A32470AA006}" srcId="{BAE5AF87-2313-4C60-92D4-BFFE631B4276}" destId="{4DC3579A-09FA-4F1B-B0E3-CEBE64BA1C03}" srcOrd="2" destOrd="0" parTransId="{8D14A5D7-BB45-4B89-8BED-2C2A260956EE}" sibTransId="{3EF370D6-1363-413F-ACD5-B6D030CFC458}"/>
    <dgm:cxn modelId="{EE4D5EA4-D809-FC42-8E96-50DEE3B111C7}" type="presOf" srcId="{4DC3579A-09FA-4F1B-B0E3-CEBE64BA1C03}" destId="{D6FE5A95-4430-0E42-AE0D-E31115EA453B}" srcOrd="0" destOrd="0" presId="urn:microsoft.com/office/officeart/2008/layout/LinedList"/>
    <dgm:cxn modelId="{720157DB-053E-3545-B076-4D3A580B0BAC}" type="presOf" srcId="{B0393A0D-D334-4FA0-BF75-C9C76A4C2437}" destId="{A32BE685-741F-A942-AFC4-DD214E22FD92}" srcOrd="0" destOrd="0" presId="urn:microsoft.com/office/officeart/2008/layout/LinedList"/>
    <dgm:cxn modelId="{F0E7D6EB-9BC9-4135-A5F9-4125246EF036}" srcId="{BAE5AF87-2313-4C60-92D4-BFFE631B4276}" destId="{B0393A0D-D334-4FA0-BF75-C9C76A4C2437}" srcOrd="0" destOrd="0" parTransId="{1524BF58-B0B1-417D-B17C-34CEC614CEC4}" sibTransId="{37407A35-7631-4BEF-9A4E-0B61BF0A20FA}"/>
    <dgm:cxn modelId="{00EC64F6-4D40-4132-BB6F-A9B12F22A8A8}" srcId="{BAE5AF87-2313-4C60-92D4-BFFE631B4276}" destId="{DE7C89D5-5268-4F94-BD26-7EDDAEE002D6}" srcOrd="1" destOrd="0" parTransId="{A59B08DD-DD3A-49A7-AFC2-5404BE748532}" sibTransId="{E719B4BB-9F22-4476-814E-A0C137370DA3}"/>
    <dgm:cxn modelId="{22AF7F2F-22E0-024B-9B19-4A18F3158E02}" type="presParOf" srcId="{ECAF5DD8-C6BD-CF4B-A516-47BEF2C0B266}" destId="{4E883EEB-C914-4C4A-94FA-90A8964F50E1}" srcOrd="0" destOrd="0" presId="urn:microsoft.com/office/officeart/2008/layout/LinedList"/>
    <dgm:cxn modelId="{68C4D8B5-9EB9-9C44-8E92-369D518EFF33}" type="presParOf" srcId="{ECAF5DD8-C6BD-CF4B-A516-47BEF2C0B266}" destId="{DA11BE4E-D0EA-024C-BDA8-4D9619ACC6DA}" srcOrd="1" destOrd="0" presId="urn:microsoft.com/office/officeart/2008/layout/LinedList"/>
    <dgm:cxn modelId="{203AAFC0-2B00-0E44-B6D0-FE76F4C41817}" type="presParOf" srcId="{DA11BE4E-D0EA-024C-BDA8-4D9619ACC6DA}" destId="{A32BE685-741F-A942-AFC4-DD214E22FD92}" srcOrd="0" destOrd="0" presId="urn:microsoft.com/office/officeart/2008/layout/LinedList"/>
    <dgm:cxn modelId="{ED4B579A-46D2-2D4B-94C1-6D320282ECB2}" type="presParOf" srcId="{DA11BE4E-D0EA-024C-BDA8-4D9619ACC6DA}" destId="{75533A2E-8C0C-1A45-B16A-94FBD0F46568}" srcOrd="1" destOrd="0" presId="urn:microsoft.com/office/officeart/2008/layout/LinedList"/>
    <dgm:cxn modelId="{60D720F7-D007-F040-865C-9499D0B9DE61}" type="presParOf" srcId="{ECAF5DD8-C6BD-CF4B-A516-47BEF2C0B266}" destId="{EA089693-6B85-AB40-9B39-BEC9FA819784}" srcOrd="2" destOrd="0" presId="urn:microsoft.com/office/officeart/2008/layout/LinedList"/>
    <dgm:cxn modelId="{DF98373C-C4FB-E14B-9C10-DE9BEC55E6CF}" type="presParOf" srcId="{ECAF5DD8-C6BD-CF4B-A516-47BEF2C0B266}" destId="{10756747-8237-484A-9CBC-A21CA2D3F7B2}" srcOrd="3" destOrd="0" presId="urn:microsoft.com/office/officeart/2008/layout/LinedList"/>
    <dgm:cxn modelId="{7AF6C6B6-3C29-E242-AE88-3DE425EB1309}" type="presParOf" srcId="{10756747-8237-484A-9CBC-A21CA2D3F7B2}" destId="{062ED709-64A1-5F48-80E0-40EDDF6E8774}" srcOrd="0" destOrd="0" presId="urn:microsoft.com/office/officeart/2008/layout/LinedList"/>
    <dgm:cxn modelId="{9F29B03F-B29A-A448-B3C0-BBED27D402A2}" type="presParOf" srcId="{10756747-8237-484A-9CBC-A21CA2D3F7B2}" destId="{1BF614F8-7858-0549-BEE8-1BC0CC44B9F7}" srcOrd="1" destOrd="0" presId="urn:microsoft.com/office/officeart/2008/layout/LinedList"/>
    <dgm:cxn modelId="{42EAAC07-DCD5-8C4A-A4E2-444A70AE8776}" type="presParOf" srcId="{ECAF5DD8-C6BD-CF4B-A516-47BEF2C0B266}" destId="{937C0CE2-52C2-B446-B5F8-A323A92C017A}" srcOrd="4" destOrd="0" presId="urn:microsoft.com/office/officeart/2008/layout/LinedList"/>
    <dgm:cxn modelId="{1ECD4707-18A0-2147-984D-079BF47F28A1}" type="presParOf" srcId="{ECAF5DD8-C6BD-CF4B-A516-47BEF2C0B266}" destId="{E39C4AD1-9E96-9547-BA2E-3E53E0DB60A9}" srcOrd="5" destOrd="0" presId="urn:microsoft.com/office/officeart/2008/layout/LinedList"/>
    <dgm:cxn modelId="{39428D65-6E12-864B-91AD-290118D7C0DB}" type="presParOf" srcId="{E39C4AD1-9E96-9547-BA2E-3E53E0DB60A9}" destId="{D6FE5A95-4430-0E42-AE0D-E31115EA453B}" srcOrd="0" destOrd="0" presId="urn:microsoft.com/office/officeart/2008/layout/LinedList"/>
    <dgm:cxn modelId="{52414145-B0EA-554D-969B-241F64DB5342}" type="presParOf" srcId="{E39C4AD1-9E96-9547-BA2E-3E53E0DB60A9}" destId="{6D51F6CA-345A-904C-94C4-5279983CB8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83EEB-C914-4C4A-94FA-90A8964F50E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BE685-741F-A942-AFC4-DD214E22FD9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(MTA) is North America's largest transportation network, serving a population of 15.3 </a:t>
          </a:r>
        </a:p>
      </dsp:txBody>
      <dsp:txXfrm>
        <a:off x="0" y="2492"/>
        <a:ext cx="6492875" cy="1700138"/>
      </dsp:txXfrm>
    </dsp:sp>
    <dsp:sp modelId="{EA089693-6B85-AB40-9B39-BEC9FA81978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ED709-64A1-5F48-80E0-40EDDF6E8774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MTA shows there is many shutdowns, using the data set will help find the problem and try to solve it.</a:t>
          </a:r>
        </a:p>
      </dsp:txBody>
      <dsp:txXfrm>
        <a:off x="0" y="1702630"/>
        <a:ext cx="6492875" cy="1700138"/>
      </dsp:txXfrm>
    </dsp:sp>
    <dsp:sp modelId="{937C0CE2-52C2-B446-B5F8-A323A92C017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5A95-4430-0E42-AE0D-E31115EA453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MTA during Covid-19 lost a lot of money, Finance the MTA through business such as scooter.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A26C-8986-E04A-A9C2-34A12B9B5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F3A57-FB0E-924C-8163-9D9D2B9C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3B18-9582-B04B-B1E9-0EFAF33E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7B11-385D-2543-87FA-AB14921D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AC65-028B-884A-B754-F274B6F5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778B-D911-B64B-AFD3-12BE6EB3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FB532-F35A-8A4A-A954-C3A247195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A688-F814-5E4E-8313-94CDEE57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0F62-2838-7B4F-AF34-BE856EA9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4102-ED8B-0643-B0CA-48F812B7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88B69-CF47-3B49-BF03-2D578C630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5F56E-BE95-1745-AA83-24B321B63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D3DF-9488-6144-95B6-FA334CB4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864C-F295-AF40-8134-EE436DB9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FE4A-2345-1948-B928-D6E0BDE0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852A-2E2F-1941-A7FD-33C6330E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4BA9-A161-8840-B8CC-6E6D5CEF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0D22-AEA2-E649-8D40-0D02E2D3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F9AF3-07C9-0643-91E9-58DFC4E1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FB14-1AD5-844D-8469-768F9CD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E44C-3A6D-8446-BFDF-04BD7593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BC312-F264-9D49-B08E-F267662E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A513-AC34-3545-BD81-7E265FBA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4FDE-7592-694D-94E0-50D71CC3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2674-5B9F-FA4B-88B5-4ED392C0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5A83-0875-B74E-9D9B-C52929D8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3FDE-45D4-2241-AAC3-1AD23851E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929CF-3E28-7B4A-A434-20ECFC613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804F-DE2B-CB42-9592-D9BF535B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FA6E-B870-704B-A52C-40B967A6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1E593-2D85-E34B-83AD-C6E13BF6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1D69-D604-0944-8501-DCFBA0B3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AB3E9-7303-E540-B322-E08D8AEB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5DA16-A796-194F-B4D0-FB76828C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B3034-697E-BA45-85AC-E8DE0FED2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BC1AE-F62B-B747-BD9C-289F98CAC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0127B-BB29-EE4B-A659-2C362E0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E258C-CB46-2B4A-BC7C-371C1C37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A2270-B684-0545-8AC9-1A557B43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3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8FAD-4721-9F47-A837-F756FB33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DD92A-8D86-B74C-B53E-F09B13A9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EB3C0-7CB7-3540-93D1-8F61E14D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88499-3EFB-C44E-AE17-6E5E9A4F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D7275-D2AF-9B43-AB93-EB8F6FAE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DB378-F530-5747-8CAD-811762EC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784BC-A17E-084A-908E-6EE13F3E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0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B25E-9BEC-3244-8DD9-84D12EDC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6FC7-8B1E-5642-90DE-00BA0B86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99914-590D-2546-A62F-7CA293B9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480B1-2DB9-0948-969E-56837736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3B77-D0BD-9C4B-B352-D868F633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E38B8-6D8A-C74E-9618-014CEE7F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6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01C8-0E51-B640-9646-8C23D659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09FDA-BAB9-3F45-A87C-565281C34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A970D-A308-4747-AF5C-881BB6485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148E8-4193-874A-95BB-686BF479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2BAF9-3B7A-A849-A336-6C4ACC92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104B-2301-E443-8446-BC1BCE0D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B1C4F-7E84-A748-96A1-4D426DE9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92C50-CCA2-FE44-A21E-D0A9CBE8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69EC-EF4B-4F4A-9BAE-6128DB9C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129F-D639-E141-AF12-1BE848C09E4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40E79-54FE-8D47-891E-5251A739D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89B6-5E4F-E84E-8DA9-EB05278AB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821A9-528C-9E46-888E-D2D2823B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DBC5-B697-304A-A099-A522AE552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26D3B-D31D-A444-B99D-8A32E0463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Abdulrahman </a:t>
            </a:r>
            <a:r>
              <a:rPr lang="en-US" dirty="0" err="1"/>
              <a:t>Alrifae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5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2EC46-FF73-5241-84E2-4476CC69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Mean of the daily visitor</a:t>
            </a:r>
          </a:p>
        </p:txBody>
      </p:sp>
      <p:pic>
        <p:nvPicPr>
          <p:cNvPr id="5" name="Content Placeholder 4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4A17836E-71A4-3342-9F19-685B6F1D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3" y="2962451"/>
            <a:ext cx="10750170" cy="2820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14BDE-360B-6F49-AB56-A71A05F46073}"/>
              </a:ext>
            </a:extLst>
          </p:cNvPr>
          <p:cNvSpPr txBox="1"/>
          <p:nvPr/>
        </p:nvSpPr>
        <p:spPr>
          <a:xfrm>
            <a:off x="1724891" y="5782463"/>
            <a:ext cx="874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0.5% of the people rent the scoter from one station, the total cost will be around 5.5 Million</a:t>
            </a:r>
          </a:p>
        </p:txBody>
      </p:sp>
    </p:spTree>
    <p:extLst>
      <p:ext uri="{BB962C8B-B14F-4D97-AF65-F5344CB8AC3E}">
        <p14:creationId xmlns:p14="http://schemas.microsoft.com/office/powerpoint/2010/main" val="22624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668C81-1513-8A44-86C4-2D42BB2B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The Metropolitan Transportation Authority</a:t>
            </a:r>
            <a:r>
              <a:rPr lang="en-US" sz="3400">
                <a:solidFill>
                  <a:srgbClr val="FFFFFF"/>
                </a:solidFill>
                <a:effectLst/>
              </a:rPr>
              <a:t> (MTA)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C460F4-7F29-41F3-B2D8-2EB4E55AE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56596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43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B55FA-3149-F04A-B56B-50EB79FB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Scooter Station</a:t>
            </a:r>
          </a:p>
        </p:txBody>
      </p:sp>
      <p:pic>
        <p:nvPicPr>
          <p:cNvPr id="5" name="Content Placeholder 4" descr="A picture containing ground, outdoor, green&#10;&#10;Description automatically generated">
            <a:extLst>
              <a:ext uri="{FF2B5EF4-FFF2-40B4-BE49-F238E27FC236}">
                <a16:creationId xmlns:a16="http://schemas.microsoft.com/office/drawing/2014/main" id="{AE96384D-F98B-254C-B8CB-580A8B382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" r="-3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Picture 6" descr="A picture containing ground, lined&#10;&#10;Description automatically generated">
            <a:extLst>
              <a:ext uri="{FF2B5EF4-FFF2-40B4-BE49-F238E27FC236}">
                <a16:creationId xmlns:a16="http://schemas.microsoft.com/office/drawing/2014/main" id="{8C9B1489-8E89-C944-93B0-DFD8EACA3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" r="3" b="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7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2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E28E9-5BA7-CB41-B610-309C3AB6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 Map of NYC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D2B267A-4309-8046-A55D-D81251D2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97" y="961812"/>
            <a:ext cx="585280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4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66F78-8F2E-194B-9AAA-A5D68C2F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April 2021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E4162A1-BF13-034B-9458-7C58FC7D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09" y="1966293"/>
            <a:ext cx="1060038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66F78-8F2E-194B-9AAA-A5D68C2F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August 2021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F6DF679-B7A4-8A42-807B-62212F9D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69" y="1966293"/>
            <a:ext cx="105376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2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6F78-8F2E-194B-9AAA-A5D68C2F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April 2018</a:t>
            </a:r>
          </a:p>
        </p:txBody>
      </p:sp>
      <p:pic>
        <p:nvPicPr>
          <p:cNvPr id="4" name="Picture 3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2B4882B7-7385-D646-96BC-85CF3421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250238"/>
            <a:ext cx="7188199" cy="23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66F78-8F2E-194B-9AAA-A5D68C2F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August 2018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1911FE5-8FA2-3E4A-ACDC-26485D67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69" y="1966293"/>
            <a:ext cx="105376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0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C2678-A45C-DC47-B540-5949942B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The Months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815DFE-2873-C149-BEC9-01B62D80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4024"/>
            <a:ext cx="10512547" cy="36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111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EDA Project </vt:lpstr>
      <vt:lpstr>The Metropolitan Transportation Authority (MTA)</vt:lpstr>
      <vt:lpstr>Scooter Station</vt:lpstr>
      <vt:lpstr>Heat Map of NYC </vt:lpstr>
      <vt:lpstr>April 2021</vt:lpstr>
      <vt:lpstr>August 2021</vt:lpstr>
      <vt:lpstr>April 2018</vt:lpstr>
      <vt:lpstr>August 2018</vt:lpstr>
      <vt:lpstr>All The Months</vt:lpstr>
      <vt:lpstr>Mean of the daily visitor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 </dc:title>
  <dc:creator>ABDULRAHMAN A. ALRIFAE</dc:creator>
  <cp:lastModifiedBy>ABDULRAHMAN A. ALRIFAE</cp:lastModifiedBy>
  <cp:revision>1</cp:revision>
  <dcterms:created xsi:type="dcterms:W3CDTF">2021-09-30T06:18:57Z</dcterms:created>
  <dcterms:modified xsi:type="dcterms:W3CDTF">2021-09-30T06:33:17Z</dcterms:modified>
</cp:coreProperties>
</file>