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6.png" ContentType="image/png"/>
  <Override PartName="/ppt/media/image3.png" ContentType="image/png"/>
  <Override PartName="/ppt/media/image4.png" ContentType="image/png"/>
  <Override PartName="/ppt/media/image1.png" ContentType="image/png"/>
  <Override PartName="/ppt/media/image5.png" ContentType="image/png"/>
  <Override PartName="/ppt/media/image2.png" ContentType="image/png"/>
  <Override PartName="/ppt/slideLayouts/slideLayout6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2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384087" cy="698341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19200" y="374940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32988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1920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19200" y="1634040"/>
            <a:ext cx="11145240" cy="405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19200" y="278640"/>
            <a:ext cx="11145240" cy="5405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920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19200" y="1634040"/>
            <a:ext cx="11145240" cy="405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32988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19200" y="3749400"/>
            <a:ext cx="1114488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19200" y="374940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32988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1920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19200" y="1634040"/>
            <a:ext cx="11145240" cy="405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19200" y="278640"/>
            <a:ext cx="11145240" cy="5405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920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32988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19200" y="3749400"/>
            <a:ext cx="1114488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19200" y="374940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32988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1920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619200" y="1634040"/>
            <a:ext cx="11145240" cy="405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619200" y="278640"/>
            <a:ext cx="11145240" cy="5405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1920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32988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19200" y="3749400"/>
            <a:ext cx="1114488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19200" y="374940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32988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1920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619200" y="1634040"/>
            <a:ext cx="11145240" cy="405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619200" y="278640"/>
            <a:ext cx="11145240" cy="5405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1920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32988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19200" y="3749400"/>
            <a:ext cx="1114488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19200" y="374940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32988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61920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19200" y="278640"/>
            <a:ext cx="11145240" cy="5405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920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32988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19200" y="3749400"/>
            <a:ext cx="1114488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84000" cy="6983640"/>
          </a:xfrm>
          <a:prstGeom prst="rect">
            <a:avLst/>
          </a:prstGeom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19200" y="278280"/>
            <a:ext cx="11145240" cy="50497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DE"/>
              <a:t>Pulse para editar el formato del texto de título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19200" y="597600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Pulse para editar los formatos del texto del esquema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/>
              <a:t>Segundo nivel del esquema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de-DE"/>
              <a:t>Tercer nivel del esquema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de-DE"/>
              <a:t>Cuarto nivel del esquema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de-DE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Séptimo nivel del esquema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619200" y="6362280"/>
            <a:ext cx="2885040" cy="48168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 sz="1400"/>
              <a:t>&lt;fecha/hora&gt;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235040" y="6362280"/>
            <a:ext cx="3925440" cy="4816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de-DE" sz="1400"/>
              <a:t>&lt;pie de página&gt;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8878680" y="6362280"/>
            <a:ext cx="2885040" cy="4816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F19141F1-51C1-41C1-B1A1-01419181B1A1}" type="slidenum">
              <a:rPr lang="de-DE" sz="1400"/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-59040" y="0"/>
            <a:ext cx="12443040" cy="6983640"/>
          </a:xfrm>
          <a:prstGeom prst="rect">
            <a:avLst/>
          </a:prstGeom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Pulse para editar el formato del texto de título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Pulse para editar los formatos del texto del esquema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/>
              <a:t>Segundo nivel del esquema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de-DE"/>
              <a:t>Tercer nivel del esquema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de-DE"/>
              <a:t>Cuarto nivel del esquema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de-DE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Séptimo nivel del esquema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19200" y="6362280"/>
            <a:ext cx="2885040" cy="48132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 sz="1400"/>
              <a:t>&lt;fecha/hora&gt;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235040" y="6362280"/>
            <a:ext cx="3925080" cy="48132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de-DE" sz="1400"/>
              <a:t>&lt;pie de página&gt;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879040" y="6362280"/>
            <a:ext cx="2885040" cy="48132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F1119101-31C1-4171-9151-A1B161A1E121}" type="slidenum">
              <a:rPr lang="de-DE" sz="1400"/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84000" cy="6983640"/>
          </a:xfrm>
          <a:prstGeom prst="rect">
            <a:avLst/>
          </a:prstGeom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Pulse para editar el formato del texto de título</a:t>
            </a:r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Pulse para editar los formatos del texto del esquema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/>
              <a:t>Segundo nivel del esquema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de-DE"/>
              <a:t>Tercer nivel del esquema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de-DE"/>
              <a:t>Cuarto nivel del esquema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de-DE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Séptimo nivel del esquema</a:t>
            </a:r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dt"/>
          </p:nvPr>
        </p:nvSpPr>
        <p:spPr>
          <a:xfrm>
            <a:off x="619200" y="6362280"/>
            <a:ext cx="2885040" cy="48132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 sz="1400"/>
              <a:t>&lt;fecha/hora&gt;</a:t>
            </a:r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4235040" y="6362280"/>
            <a:ext cx="3925080" cy="48132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de-DE" sz="1400"/>
              <a:t>&lt;pie de página&gt;</a:t>
            </a:r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sldNum"/>
          </p:nvPr>
        </p:nvSpPr>
        <p:spPr>
          <a:xfrm>
            <a:off x="8879040" y="6362280"/>
            <a:ext cx="2885040" cy="48132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F1712191-1181-4151-A141-41C1C1F141E1}" type="slidenum">
              <a:rPr lang="de-DE" sz="1400"/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84000" cy="6983640"/>
          </a:xfrm>
          <a:prstGeom prst="rect">
            <a:avLst/>
          </a:prstGeom>
        </p:spPr>
      </p:pic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Pulse para editar el formato del texto de título</a:t>
            </a:r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Pulse para editar los formatos del texto del esquema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/>
              <a:t>Segundo nivel del esquema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de-DE"/>
              <a:t>Tercer nivel del esquema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de-DE"/>
              <a:t>Cuarto nivel del esquema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de-DE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Séptimo nivel del esquema</a:t>
            </a:r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dt"/>
          </p:nvPr>
        </p:nvSpPr>
        <p:spPr>
          <a:xfrm>
            <a:off x="619200" y="6362280"/>
            <a:ext cx="2885040" cy="48132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 sz="1400"/>
              <a:t>&lt;fecha/hora&gt;</a:t>
            </a:r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ftr"/>
          </p:nvPr>
        </p:nvSpPr>
        <p:spPr>
          <a:xfrm>
            <a:off x="4235040" y="6362280"/>
            <a:ext cx="3925080" cy="48132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de-DE" sz="1400"/>
              <a:t>&lt;pie de página&gt;</a:t>
            </a:r>
            <a:endParaRPr/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8879040" y="6362280"/>
            <a:ext cx="2885040" cy="48132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E1A1F171-B141-41F1-A181-9111A171F111}" type="slidenum">
              <a:rPr lang="de-DE" sz="1400"/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84000" cy="6983640"/>
          </a:xfrm>
          <a:prstGeom prst="rect">
            <a:avLst/>
          </a:prstGeom>
        </p:spPr>
      </p:pic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Pulse para editar el formato del texto de título</a:t>
            </a:r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Pulse para editar los formatos del texto del esquema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/>
              <a:t>Segundo nivel del esquema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de-DE"/>
              <a:t>Tercer nivel del esquema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de-DE"/>
              <a:t>Cuarto nivel del esquema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de-DE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Séptimo nivel del esquema</a:t>
            </a:r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dt"/>
          </p:nvPr>
        </p:nvSpPr>
        <p:spPr>
          <a:xfrm>
            <a:off x="619200" y="6362280"/>
            <a:ext cx="2885040" cy="48132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 sz="1400"/>
              <a:t>&lt;fecha/hora&gt;</a:t>
            </a:r>
            <a:endParaRPr/>
          </a:p>
        </p:txBody>
      </p:sp>
      <p:sp>
        <p:nvSpPr>
          <p:cNvPr id="156" name="PlaceHolder 4"/>
          <p:cNvSpPr>
            <a:spLocks noGrp="1"/>
          </p:cNvSpPr>
          <p:nvPr>
            <p:ph type="ftr"/>
          </p:nvPr>
        </p:nvSpPr>
        <p:spPr>
          <a:xfrm>
            <a:off x="4235040" y="6362280"/>
            <a:ext cx="3925080" cy="48132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de-DE" sz="1400"/>
              <a:t>&lt;pie de página&gt;</a:t>
            </a:r>
            <a:endParaRPr/>
          </a:p>
        </p:txBody>
      </p:sp>
      <p:sp>
        <p:nvSpPr>
          <p:cNvPr id="157" name="PlaceHolder 5"/>
          <p:cNvSpPr>
            <a:spLocks noGrp="1"/>
          </p:cNvSpPr>
          <p:nvPr>
            <p:ph type="sldNum"/>
          </p:nvPr>
        </p:nvSpPr>
        <p:spPr>
          <a:xfrm>
            <a:off x="8879040" y="6362280"/>
            <a:ext cx="2885040" cy="48132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E121B1E1-91B1-4161-B181-F1C1B1E121A1}" type="slidenum">
              <a:rPr lang="de-DE" sz="1400"/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19200" y="278280"/>
            <a:ext cx="11145240" cy="50497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DE"/>
              <a:t>Administración de Redes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619200" y="5899320"/>
            <a:ext cx="11145240" cy="420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 sz="2960"/>
              <a:t>Introducción a la administración de Redes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>
                <a:solidFill>
                  <a:srgbClr val="4b1f6f"/>
                </a:solidFill>
                <a:latin typeface="Sawasdee"/>
              </a:rPr>
              <a:t>Acrónimos de hoy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619200" y="1634040"/>
            <a:ext cx="11145240" cy="4609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 sz="3200"/>
              <a:t>SNMP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CMIP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CMIS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SMIS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MIB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OSI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>
                <a:solidFill>
                  <a:srgbClr val="4b1f6f"/>
                </a:solidFill>
                <a:latin typeface="Sawasdee"/>
              </a:rPr>
              <a:t>Introducción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619200" y="1634040"/>
            <a:ext cx="11145240" cy="4609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 sz="3200"/>
              <a:t>Parte de la administración de sistemas?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Equivalente a la administración de sistemas, pero en red? </a:t>
            </a:r>
            <a:endParaRPr/>
          </a:p>
        </p:txBody>
      </p:sp>
      <p:pic>
        <p:nvPicPr>
          <p:cNvPr descr="" id="19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49920" y="3188880"/>
            <a:ext cx="4762080" cy="3219120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>
                <a:solidFill>
                  <a:srgbClr val="3deb3d"/>
                </a:solidFill>
                <a:latin typeface="Sawasdee"/>
              </a:rPr>
              <a:t>Tareas del admin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619200" y="1634040"/>
            <a:ext cx="11145240" cy="4609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 sz="2000"/>
              <a:t>Planeación, diseño e implementación de la red/sectores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2000"/>
              <a:t>Conectar nuevos equipos a la red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2000"/>
              <a:t>Configuración de equipos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2000"/>
              <a:t>Reaccionar ante una falla de la red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2000"/>
              <a:t>Actualización de paquetes y equipos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2000"/>
              <a:t>Revisar el rendimiento de la red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2000"/>
              <a:t>Monitorear el tráfico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2000"/>
              <a:t>Aplicar acciones preventivas y reactivas a los ataques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2000"/>
              <a:t>Documentación de la red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2000"/>
              <a:t>Soporte al servicio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>
                <a:solidFill>
                  <a:srgbClr val="ffff00"/>
                </a:solidFill>
                <a:latin typeface="Sawasdee"/>
              </a:rPr>
              <a:t>Administración de red (OSI)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619200" y="1634040"/>
            <a:ext cx="11145240" cy="4609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b="1" lang="de-DE" sz="3200"/>
              <a:t>F</a:t>
            </a:r>
            <a:r>
              <a:rPr lang="de-DE" sz="3200"/>
              <a:t>ault Management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de-DE" sz="3200"/>
              <a:t>C</a:t>
            </a:r>
            <a:r>
              <a:rPr lang="de-DE" sz="3200"/>
              <a:t>onfiguration Management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de-DE" sz="3200"/>
              <a:t>A</a:t>
            </a:r>
            <a:r>
              <a:rPr lang="de-DE" sz="3200"/>
              <a:t>ccounting Management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de-DE" sz="3200"/>
              <a:t>P</a:t>
            </a:r>
            <a:r>
              <a:rPr lang="de-DE" sz="3200"/>
              <a:t>erformance Management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de-DE" sz="3200"/>
              <a:t>S</a:t>
            </a:r>
            <a:r>
              <a:rPr lang="de-DE" sz="3200"/>
              <a:t>ecurity Management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590760" y="28800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 sz="4400">
                <a:solidFill>
                  <a:srgbClr val="ff0000"/>
                </a:solidFill>
              </a:rPr>
              <a:t>Fault Management</a:t>
            </a:r>
            <a:r>
              <a:rPr lang="de-DE" sz="3200"/>
              <a:t>	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619200" y="190368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Reconocer → Aislar → Corregir → Documentar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El proceso de reconocer utiliza varios protocolos tales como SNMP y CMIP para la recolección de información.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Aislamos la falla para menor afectación y evitar propagaciones,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Finalmente se corrige la falla.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Todo el proceso tiene que ser documentado.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>
                <a:solidFill>
                  <a:srgbClr val="4b1f6f"/>
                </a:solidFill>
                <a:latin typeface="Sawasdee"/>
              </a:rPr>
              <a:t>Configuration Management</a:t>
            </a:r>
            <a:endParaRPr/>
          </a:p>
        </p:txBody>
      </p:sp>
      <p:sp>
        <p:nvSpPr>
          <p:cNvPr id="202" name="TextShape 2"/>
          <p:cNvSpPr txBox="1"/>
          <p:nvPr/>
        </p:nvSpPr>
        <p:spPr>
          <a:xfrm>
            <a:off x="619200" y="1634040"/>
            <a:ext cx="11145240" cy="4609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 sz="3200"/>
              <a:t>Obtener → Aplicar → Rastrear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Monitorear las configuraciones actuales de los equipos y cambios en la configuración.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Mantener actualizados configuraciones, versiones y hardware.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Rastrear el funcionamiento ante cada cambio.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>
                <a:solidFill>
                  <a:srgbClr val="3deb3d"/>
                </a:solidFill>
                <a:latin typeface="Sawasdee"/>
              </a:rPr>
              <a:t>Accounting Management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619200" y="1634040"/>
            <a:ext cx="11145240" cy="4609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 sz="3200"/>
              <a:t>Obtener → Decidir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Rastrear la utilización de la red y su información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Realizar importantes decisiones de negocio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>
                <a:solidFill>
                  <a:srgbClr val="ffff00"/>
                </a:solidFill>
                <a:latin typeface="Sawasdee"/>
              </a:rPr>
              <a:t>Performance Management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619200" y="1634040"/>
            <a:ext cx="11145240" cy="4609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 sz="3200"/>
              <a:t>Preparar →Obtener → Determinar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Se requiere preparar la red para el futuro (escalabilidad)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Obtener información (SNMP, monitoreo)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Asegurar un rendimiento aceptable</a:t>
            </a:r>
            <a:endParaRPr/>
          </a:p>
          <a:p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590760" y="28800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 sz="4400">
                <a:solidFill>
                  <a:srgbClr val="ff0000"/>
                </a:solidFill>
              </a:rPr>
              <a:t>Security Management</a:t>
            </a:r>
            <a:r>
              <a:rPr lang="de-DE" sz="3200"/>
              <a:t>	</a:t>
            </a:r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619200" y="190368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Controlar → Detectar → Autorizar → Auditar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Asegurar el ambiente de la red.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Asegurar los recursos a quien debe ser.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Configuración y administración de Firewalls, IDS's, políticas de acceso...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