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4.png" ContentType="image/png"/>
  <Override PartName="/ppt/media/image1.png" ContentType="image/png"/>
  <Override PartName="/ppt/media/image5.png" ContentType="image/png"/>
  <Override PartName="/ppt/media/image2.png" ContentType="image/png"/>
  <Override PartName="/ppt/slideLayouts/slideLayout6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2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384087" cy="698341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19200" y="374940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32988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1920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19200" y="1634040"/>
            <a:ext cx="11145240" cy="405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19200" y="278640"/>
            <a:ext cx="11145240" cy="5405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920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19200" y="1634040"/>
            <a:ext cx="11145240" cy="405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32988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19200" y="3749400"/>
            <a:ext cx="1114488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19200" y="374940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32988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1920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19200" y="1634040"/>
            <a:ext cx="11145240" cy="405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19200" y="278640"/>
            <a:ext cx="11145240" cy="5405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920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32988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19200" y="3749400"/>
            <a:ext cx="1114488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19200" y="374940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32988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1920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619200" y="1634040"/>
            <a:ext cx="11145240" cy="405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619200" y="278640"/>
            <a:ext cx="11145240" cy="5405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1920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32988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19200" y="3749400"/>
            <a:ext cx="1114488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19200" y="374940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32988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1920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619200" y="1634040"/>
            <a:ext cx="11145240" cy="405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619200" y="278640"/>
            <a:ext cx="11145240" cy="5405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1920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32988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19200" y="3749400"/>
            <a:ext cx="1114488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19200" y="3749400"/>
            <a:ext cx="1114524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32988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61920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19200" y="278640"/>
            <a:ext cx="11145240" cy="5405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920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4050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329880" y="374940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6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329880" y="1634040"/>
            <a:ext cx="543852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19200" y="3749400"/>
            <a:ext cx="11144880" cy="1931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84000" cy="6983640"/>
          </a:xfrm>
          <a:prstGeom prst="rect">
            <a:avLst/>
          </a:prstGeom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19200" y="278280"/>
            <a:ext cx="11145240" cy="50497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/>
              <a:t>Pulse para editar el formato del texto de título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19200" y="597600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Pulse para editar los formatos del texto del esquema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/>
              <a:t>Segundo nivel del esquema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de-DE"/>
              <a:t>Tercer nivel del esquema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de-DE"/>
              <a:t>Cuarto nivel del esquema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de-DE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Séptimo nivel del esquema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619200" y="6362280"/>
            <a:ext cx="2885040" cy="48168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 sz="1400"/>
              <a:t>&lt;fecha/hora&gt;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35040" y="6362280"/>
            <a:ext cx="3925440" cy="4816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DE" sz="1400"/>
              <a:t>&lt;pie de página&gt;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8878680" y="6362280"/>
            <a:ext cx="2885040" cy="4816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F1D1C171-3131-4171-8111-11C1C1E14111}" type="slidenum">
              <a:rPr lang="de-DE" sz="1400"/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-59040" y="0"/>
            <a:ext cx="12443040" cy="6983640"/>
          </a:xfrm>
          <a:prstGeom prst="rect">
            <a:avLst/>
          </a:prstGeom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Pulse para editar el formato del texto de título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Pulse para editar los formatos del texto del esquema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/>
              <a:t>Segundo nivel del esquema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de-DE"/>
              <a:t>Tercer nivel del esquema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de-DE"/>
              <a:t>Cuarto nivel del esquema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de-DE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Séptimo nivel del esquema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19200" y="6362280"/>
            <a:ext cx="2885040" cy="48132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 sz="1400"/>
              <a:t>&lt;fecha/hora&gt;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235040" y="6362280"/>
            <a:ext cx="3925080" cy="48132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DE" sz="1400"/>
              <a:t>&lt;pie de página&gt;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879040" y="6362280"/>
            <a:ext cx="2885040" cy="48132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613161B1-8171-41A1-9111-01B19161F141}" type="slidenum">
              <a:rPr lang="de-DE" sz="1400"/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84000" cy="6983640"/>
          </a:xfrm>
          <a:prstGeom prst="rect">
            <a:avLst/>
          </a:prstGeom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Pulse para editar el formato del texto de título</a:t>
            </a:r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Pulse para editar los formatos del texto del esquema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/>
              <a:t>Segundo nivel del esquema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de-DE"/>
              <a:t>Tercer nivel del esquema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de-DE"/>
              <a:t>Cuarto nivel del esquema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de-DE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Séptimo nivel del esquema</a:t>
            </a:r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619200" y="6362280"/>
            <a:ext cx="2885040" cy="48132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 sz="1400"/>
              <a:t>&lt;fecha/hora&gt;</a:t>
            </a:r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4235040" y="6362280"/>
            <a:ext cx="3925080" cy="48132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DE" sz="1400"/>
              <a:t>&lt;pie de página&gt;</a:t>
            </a:r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8879040" y="6362280"/>
            <a:ext cx="2885040" cy="48132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51212111-8111-4141-8111-6191A1A16171}" type="slidenum">
              <a:rPr lang="de-DE" sz="1400"/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84000" cy="6983640"/>
          </a:xfrm>
          <a:prstGeom prst="rect">
            <a:avLst/>
          </a:prstGeom>
        </p:spPr>
      </p:pic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Pulse para editar el formato del texto de título</a:t>
            </a:r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Pulse para editar los formatos del texto del esquema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/>
              <a:t>Segundo nivel del esquema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de-DE"/>
              <a:t>Tercer nivel del esquema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de-DE"/>
              <a:t>Cuarto nivel del esquema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de-DE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Séptimo nivel del esquema</a:t>
            </a:r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dt"/>
          </p:nvPr>
        </p:nvSpPr>
        <p:spPr>
          <a:xfrm>
            <a:off x="619200" y="6362280"/>
            <a:ext cx="2885040" cy="48132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 sz="1400"/>
              <a:t>&lt;fecha/hora&gt;</a:t>
            </a:r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ftr"/>
          </p:nvPr>
        </p:nvSpPr>
        <p:spPr>
          <a:xfrm>
            <a:off x="4235040" y="6362280"/>
            <a:ext cx="3925080" cy="48132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DE" sz="1400"/>
              <a:t>&lt;pie de página&gt;</a:t>
            </a:r>
            <a:endParaRPr/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8879040" y="6362280"/>
            <a:ext cx="2885040" cy="48132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81817191-A101-4171-81D1-3121F141D1C1}" type="slidenum">
              <a:rPr lang="de-DE" sz="1400"/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84000" cy="6983640"/>
          </a:xfrm>
          <a:prstGeom prst="rect">
            <a:avLst/>
          </a:prstGeom>
        </p:spPr>
      </p:pic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90760" y="266400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Pulse para editar el formato del texto de título</a:t>
            </a:r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19200" y="482400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Pulse para editar los formatos del texto del esquema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/>
              <a:t>Segundo nivel del esquema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de-DE"/>
              <a:t>Tercer nivel del esquema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de-DE"/>
              <a:t>Cuarto nivel del esquema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de-DE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Séptimo nivel del esquema</a:t>
            </a:r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dt"/>
          </p:nvPr>
        </p:nvSpPr>
        <p:spPr>
          <a:xfrm>
            <a:off x="619200" y="6362280"/>
            <a:ext cx="2885040" cy="48132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 sz="1400"/>
              <a:t>&lt;fecha/hora&gt;</a:t>
            </a:r>
            <a:endParaRPr/>
          </a:p>
        </p:txBody>
      </p:sp>
      <p:sp>
        <p:nvSpPr>
          <p:cNvPr id="156" name="PlaceHolder 4"/>
          <p:cNvSpPr>
            <a:spLocks noGrp="1"/>
          </p:cNvSpPr>
          <p:nvPr>
            <p:ph type="ftr"/>
          </p:nvPr>
        </p:nvSpPr>
        <p:spPr>
          <a:xfrm>
            <a:off x="4235040" y="6362280"/>
            <a:ext cx="3925080" cy="48132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DE" sz="1400"/>
              <a:t>&lt;pie de página&gt;</a:t>
            </a:r>
            <a:endParaRPr/>
          </a:p>
        </p:txBody>
      </p:sp>
      <p:sp>
        <p:nvSpPr>
          <p:cNvPr id="157" name="PlaceHolder 5"/>
          <p:cNvSpPr>
            <a:spLocks noGrp="1"/>
          </p:cNvSpPr>
          <p:nvPr>
            <p:ph type="sldNum"/>
          </p:nvPr>
        </p:nvSpPr>
        <p:spPr>
          <a:xfrm>
            <a:off x="8879040" y="6362280"/>
            <a:ext cx="2885040" cy="48132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31612131-3161-41E1-91D1-A1D111114111}" type="slidenum">
              <a:rPr lang="de-DE" sz="1400"/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19200" y="278280"/>
            <a:ext cx="11145240" cy="50497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/>
              <a:t>Administración de Redes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619200" y="5899320"/>
            <a:ext cx="11145240" cy="420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 sz="2960"/>
              <a:t>Introducción a la administración de Redes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>
                <a:solidFill>
                  <a:srgbClr val="ffff00"/>
                </a:solidFill>
                <a:latin typeface="Sawasdee"/>
              </a:rPr>
              <a:t>SMI</a:t>
            </a:r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619200" y="1634040"/>
            <a:ext cx="11145240" cy="4609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 sz="3200"/>
              <a:t>Structure of Management Information (RFC 1155)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Define precisamente cómo los objetos se llaman y especifican sus tipos de datos.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590760" y="28800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 sz="3200"/>
              <a:t>Antes de implementar</a:t>
            </a:r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619200" y="190368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Proveer mensajes de alarma claros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Identificar claramente las alarmas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Dividir clases de alarmas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Identificar operadores del sistema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No usuarios múltiples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SNMP no filtra/clasifica alarmas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Administradores no proveen la información necesaria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>
                <a:solidFill>
                  <a:srgbClr val="4b1f6f"/>
                </a:solidFill>
                <a:latin typeface="Sawasdee"/>
              </a:rPr>
              <a:t>Acrónimos de hoy</a:t>
            </a: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619200" y="1634040"/>
            <a:ext cx="11145240" cy="4609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 sz="3200"/>
              <a:t>SNMP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SMI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MIB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UDP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IP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OSI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>
                <a:solidFill>
                  <a:srgbClr val="4b1f6f"/>
                </a:solidFill>
                <a:latin typeface="Sawasdee"/>
              </a:rPr>
              <a:t>Introducción a SNMP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619200" y="1634040"/>
            <a:ext cx="11145240" cy="4609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 sz="3200"/>
              <a:t>Protocolo creado en 1988 como respuesta a los crecientes elementos de la Internet, ha tenido mucha aceptación.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Solución rápida para la administración de redes.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Actualmente se corre la versión 3.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Está basado en el modelo Administrador/Agente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>
                <a:solidFill>
                  <a:srgbClr val="4b1f6f"/>
                </a:solidFill>
                <a:latin typeface="Sawasdee"/>
              </a:rPr>
              <a:t>SNMP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619200" y="1634040"/>
            <a:ext cx="11145240" cy="4609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 sz="3200"/>
              <a:t>Utiliza UDP como protocolo de transporte.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El NMS puede solicitar información al agente.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El agente puede enviar información al NMS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>
                <a:solidFill>
                  <a:srgbClr val="ffff00"/>
                </a:solidFill>
                <a:latin typeface="Sawasdee"/>
              </a:rPr>
              <a:t>Ventajas de SNMP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619200" y="1634040"/>
            <a:ext cx="11145240" cy="4609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 sz="3200"/>
              <a:t>Basado en LAN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Standard libre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Flexible (MIB)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Soportado por múltiples aparatos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655640" y="1871640"/>
            <a:ext cx="3888000" cy="403200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</p:sp>
      <p:sp>
        <p:nvSpPr>
          <p:cNvPr id="199" name="TextShape 2"/>
          <p:cNvSpPr txBox="1"/>
          <p:nvPr/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>
                <a:solidFill>
                  <a:srgbClr val="3deb3d"/>
                </a:solidFill>
                <a:latin typeface="Sawasdee"/>
              </a:rPr>
              <a:t>Modelo Administrador/Agente</a:t>
            </a:r>
            <a:endParaRPr/>
          </a:p>
        </p:txBody>
      </p:sp>
      <p:sp>
        <p:nvSpPr>
          <p:cNvPr id="200" name="CustomShape 3"/>
          <p:cNvSpPr/>
          <p:nvPr/>
        </p:nvSpPr>
        <p:spPr>
          <a:xfrm>
            <a:off x="1656000" y="1872000"/>
            <a:ext cx="3888000" cy="403200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</p:sp>
      <p:sp>
        <p:nvSpPr>
          <p:cNvPr id="201" name="TextShape 4"/>
          <p:cNvSpPr txBox="1"/>
          <p:nvPr/>
        </p:nvSpPr>
        <p:spPr>
          <a:xfrm>
            <a:off x="2447280" y="2105280"/>
            <a:ext cx="2376720" cy="486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 sz="2800"/>
              <a:t>Administrador</a:t>
            </a:r>
            <a:endParaRPr/>
          </a:p>
        </p:txBody>
      </p:sp>
      <p:sp>
        <p:nvSpPr>
          <p:cNvPr id="202" name="CustomShape 5"/>
          <p:cNvSpPr/>
          <p:nvPr/>
        </p:nvSpPr>
        <p:spPr>
          <a:xfrm>
            <a:off x="6588000" y="1872000"/>
            <a:ext cx="3888000" cy="403200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</p:sp>
      <p:sp>
        <p:nvSpPr>
          <p:cNvPr id="203" name="TextShape 6"/>
          <p:cNvSpPr txBox="1"/>
          <p:nvPr/>
        </p:nvSpPr>
        <p:spPr>
          <a:xfrm>
            <a:off x="7920000" y="2101680"/>
            <a:ext cx="1308600" cy="486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 sz="2800"/>
              <a:t>Agente</a:t>
            </a:r>
            <a:endParaRPr/>
          </a:p>
        </p:txBody>
      </p:sp>
      <p:sp>
        <p:nvSpPr>
          <p:cNvPr id="204" name="CustomShape 7"/>
          <p:cNvSpPr/>
          <p:nvPr/>
        </p:nvSpPr>
        <p:spPr>
          <a:xfrm>
            <a:off x="8856000" y="4248000"/>
            <a:ext cx="1368000" cy="1296000"/>
          </a:xfrm>
          <a:prstGeom prst="rect">
            <a:avLst/>
          </a:prstGeom>
          <a:solidFill>
            <a:srgbClr val="00dcff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de-DE"/>
              <a:t>Objetos</a:t>
            </a:r>
            <a:endParaRPr/>
          </a:p>
        </p:txBody>
      </p:sp>
      <p:sp>
        <p:nvSpPr>
          <p:cNvPr id="205" name="CustomShape 8"/>
          <p:cNvSpPr/>
          <p:nvPr/>
        </p:nvSpPr>
        <p:spPr>
          <a:xfrm>
            <a:off x="6840000" y="4248000"/>
            <a:ext cx="1584000" cy="1368000"/>
          </a:xfrm>
          <a:prstGeom prst="can">
            <a:avLst>
              <a:gd fmla="val 5400" name="adj"/>
            </a:avLst>
          </a:prstGeom>
          <a:solidFill>
            <a:srgbClr val="00dcff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de-DE"/>
              <a:t>Admin BD</a:t>
            </a:r>
            <a:endParaRPr/>
          </a:p>
        </p:txBody>
      </p:sp>
      <p:sp>
        <p:nvSpPr>
          <p:cNvPr id="206" name="CustomShape 9"/>
          <p:cNvSpPr/>
          <p:nvPr/>
        </p:nvSpPr>
        <p:spPr>
          <a:xfrm>
            <a:off x="3744000" y="4248000"/>
            <a:ext cx="1584000" cy="1368000"/>
          </a:xfrm>
          <a:prstGeom prst="can">
            <a:avLst>
              <a:gd fmla="val 5400" name="adj"/>
            </a:avLst>
          </a:prstGeom>
          <a:solidFill>
            <a:srgbClr val="00dcff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de-DE"/>
              <a:t>Admin BD</a:t>
            </a:r>
            <a:endParaRPr/>
          </a:p>
        </p:txBody>
      </p:sp>
      <p:sp>
        <p:nvSpPr>
          <p:cNvPr id="207" name="CustomShape 10"/>
          <p:cNvSpPr/>
          <p:nvPr/>
        </p:nvSpPr>
        <p:spPr>
          <a:xfrm>
            <a:off x="5040000" y="3060000"/>
            <a:ext cx="2088000" cy="936000"/>
          </a:xfrm>
          <a:prstGeom prst="leftRightArrow">
            <a:avLst>
              <a:gd fmla="val 4300" name="adj1"/>
              <a:gd fmla="val 5400" name="adj2"/>
            </a:avLst>
          </a:prstGeom>
          <a:solidFill>
            <a:srgbClr val="23b8dc"/>
          </a:solidFill>
          <a:ln>
            <a:solidFill>
              <a:srgbClr val="808080"/>
            </a:solidFill>
          </a:ln>
        </p:spPr>
      </p:sp>
      <p:sp>
        <p:nvSpPr>
          <p:cNvPr id="208" name="TextShape 11"/>
          <p:cNvSpPr txBox="1"/>
          <p:nvPr/>
        </p:nvSpPr>
        <p:spPr>
          <a:xfrm>
            <a:off x="5472000" y="3240000"/>
            <a:ext cx="115596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/>
              <a:t>Protocolo</a:t>
            </a:r>
            <a:endParaRPr/>
          </a:p>
          <a:p>
            <a:r>
              <a:rPr lang="de-DE"/>
              <a:t>mensajes</a:t>
            </a:r>
            <a:endParaRPr/>
          </a:p>
        </p:txBody>
      </p:sp>
      <p:sp>
        <p:nvSpPr>
          <p:cNvPr id="209" name="TextShape 12"/>
          <p:cNvSpPr txBox="1"/>
          <p:nvPr/>
        </p:nvSpPr>
        <p:spPr>
          <a:xfrm>
            <a:off x="-72720" y="2952000"/>
            <a:ext cx="2376720" cy="21380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 sz="3600">
                <a:solidFill>
                  <a:srgbClr val="ffffff"/>
                </a:solidFill>
              </a:rPr>
              <a:t>Admin</a:t>
            </a:r>
            <a:endParaRPr/>
          </a:p>
          <a:p>
            <a:r>
              <a:rPr lang="de-DE" sz="3600">
                <a:solidFill>
                  <a:srgbClr val="ffffff"/>
                </a:solidFill>
              </a:rPr>
              <a:t>De</a:t>
            </a:r>
            <a:endParaRPr/>
          </a:p>
          <a:p>
            <a:r>
              <a:rPr lang="de-DE" sz="3600">
                <a:solidFill>
                  <a:srgbClr val="ffffff"/>
                </a:solidFill>
              </a:rPr>
              <a:t>Red</a:t>
            </a:r>
            <a:endParaRPr/>
          </a:p>
          <a:p>
            <a:endParaRPr/>
          </a:p>
        </p:txBody>
      </p:sp>
      <p:sp>
        <p:nvSpPr>
          <p:cNvPr id="210" name="CustomShape 13"/>
          <p:cNvSpPr/>
          <p:nvPr/>
        </p:nvSpPr>
        <p:spPr>
          <a:xfrm>
            <a:off x="1368000" y="3600000"/>
            <a:ext cx="792000" cy="720000"/>
          </a:xfrm>
          <a:prstGeom prst="leftRightArrow">
            <a:avLst>
              <a:gd fmla="val 4300" name="adj1"/>
              <a:gd fmla="val 5400" name="adj2"/>
            </a:avLst>
          </a:prstGeom>
          <a:solidFill>
            <a:srgbClr val="23b8dc"/>
          </a:solidFill>
          <a:ln>
            <a:solidFill>
              <a:srgbClr val="808080"/>
            </a:solidFill>
          </a:ln>
        </p:spPr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655640" y="1871640"/>
            <a:ext cx="3888000" cy="403200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</p:sp>
      <p:sp>
        <p:nvSpPr>
          <p:cNvPr id="212" name="TextShape 2"/>
          <p:cNvSpPr txBox="1"/>
          <p:nvPr/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>
                <a:solidFill>
                  <a:srgbClr val="3deb3d"/>
                </a:solidFill>
                <a:latin typeface="Sawasdee"/>
              </a:rPr>
              <a:t>Modelo Administrador/Agente</a:t>
            </a:r>
            <a:endParaRPr/>
          </a:p>
        </p:txBody>
      </p:sp>
      <p:sp>
        <p:nvSpPr>
          <p:cNvPr id="213" name="CustomShape 3"/>
          <p:cNvSpPr/>
          <p:nvPr/>
        </p:nvSpPr>
        <p:spPr>
          <a:xfrm>
            <a:off x="1656000" y="1872000"/>
            <a:ext cx="3888000" cy="403200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</p:sp>
      <p:sp>
        <p:nvSpPr>
          <p:cNvPr id="214" name="TextShape 4"/>
          <p:cNvSpPr txBox="1"/>
          <p:nvPr/>
        </p:nvSpPr>
        <p:spPr>
          <a:xfrm>
            <a:off x="1934280" y="2069280"/>
            <a:ext cx="3501360" cy="486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 sz="2800"/>
              <a:t>Administrador (NMS)</a:t>
            </a:r>
            <a:endParaRPr/>
          </a:p>
        </p:txBody>
      </p:sp>
      <p:sp>
        <p:nvSpPr>
          <p:cNvPr id="215" name="CustomShape 5"/>
          <p:cNvSpPr/>
          <p:nvPr/>
        </p:nvSpPr>
        <p:spPr>
          <a:xfrm>
            <a:off x="6588000" y="1872000"/>
            <a:ext cx="3888000" cy="4032000"/>
          </a:xfrm>
          <a:prstGeom prst="rect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</p:sp>
      <p:sp>
        <p:nvSpPr>
          <p:cNvPr id="216" name="TextShape 6"/>
          <p:cNvSpPr txBox="1"/>
          <p:nvPr/>
        </p:nvSpPr>
        <p:spPr>
          <a:xfrm>
            <a:off x="7920000" y="2101680"/>
            <a:ext cx="1308600" cy="486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 sz="2800"/>
              <a:t>Agente</a:t>
            </a:r>
            <a:endParaRPr/>
          </a:p>
        </p:txBody>
      </p:sp>
      <p:sp>
        <p:nvSpPr>
          <p:cNvPr id="217" name="TextShape 7"/>
          <p:cNvSpPr txBox="1"/>
          <p:nvPr/>
        </p:nvSpPr>
        <p:spPr>
          <a:xfrm>
            <a:off x="2592000" y="2880000"/>
            <a:ext cx="1942560" cy="771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 sz="4800"/>
              <a:t>SNMP</a:t>
            </a:r>
            <a:endParaRPr/>
          </a:p>
        </p:txBody>
      </p:sp>
      <p:sp>
        <p:nvSpPr>
          <p:cNvPr id="218" name="TextShape 8"/>
          <p:cNvSpPr txBox="1"/>
          <p:nvPr/>
        </p:nvSpPr>
        <p:spPr>
          <a:xfrm>
            <a:off x="7776000" y="3692520"/>
            <a:ext cx="1468440" cy="771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 sz="4800"/>
              <a:t>UDP</a:t>
            </a:r>
            <a:endParaRPr/>
          </a:p>
        </p:txBody>
      </p:sp>
      <p:sp>
        <p:nvSpPr>
          <p:cNvPr id="219" name="TextShape 9"/>
          <p:cNvSpPr txBox="1"/>
          <p:nvPr/>
        </p:nvSpPr>
        <p:spPr>
          <a:xfrm>
            <a:off x="2592000" y="4320000"/>
            <a:ext cx="756720" cy="771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 sz="4800"/>
              <a:t>IP</a:t>
            </a:r>
            <a:endParaRPr/>
          </a:p>
        </p:txBody>
      </p:sp>
      <p:sp>
        <p:nvSpPr>
          <p:cNvPr id="220" name="TextShape 10"/>
          <p:cNvSpPr txBox="1"/>
          <p:nvPr/>
        </p:nvSpPr>
        <p:spPr>
          <a:xfrm>
            <a:off x="2592000" y="4988520"/>
            <a:ext cx="2753280" cy="771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 sz="4800"/>
              <a:t>Protocolo</a:t>
            </a:r>
            <a:endParaRPr/>
          </a:p>
        </p:txBody>
      </p:sp>
      <p:cxnSp>
        <p:nvCxnSpPr>
          <p:cNvPr id="221" name="Line 11"/>
          <p:cNvCxnSpPr/>
          <p:nvPr/>
        </p:nvCxnSpPr>
        <p:spPr>
          <xfrm>
            <a:off x="3268440" y="6041880"/>
            <a:ext cx="5332680" cy="28080"/>
          </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sp>
        <p:nvSpPr>
          <p:cNvPr id="222" name="TextShape 12"/>
          <p:cNvSpPr txBox="1"/>
          <p:nvPr/>
        </p:nvSpPr>
        <p:spPr>
          <a:xfrm>
            <a:off x="7488000" y="2900520"/>
            <a:ext cx="1942560" cy="771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 sz="4800"/>
              <a:t>SNMP</a:t>
            </a:r>
            <a:endParaRPr/>
          </a:p>
        </p:txBody>
      </p:sp>
      <p:sp>
        <p:nvSpPr>
          <p:cNvPr id="223" name="TextShape 13"/>
          <p:cNvSpPr txBox="1"/>
          <p:nvPr/>
        </p:nvSpPr>
        <p:spPr>
          <a:xfrm>
            <a:off x="2592000" y="4988520"/>
            <a:ext cx="2753280" cy="771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 sz="4800"/>
              <a:t>Protocolo</a:t>
            </a:r>
            <a:endParaRPr/>
          </a:p>
        </p:txBody>
      </p:sp>
      <p:sp>
        <p:nvSpPr>
          <p:cNvPr id="224" name="TextShape 14"/>
          <p:cNvSpPr txBox="1"/>
          <p:nvPr/>
        </p:nvSpPr>
        <p:spPr>
          <a:xfrm>
            <a:off x="2592000" y="3692520"/>
            <a:ext cx="1468440" cy="771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 sz="4800"/>
              <a:t>UDP</a:t>
            </a:r>
            <a:endParaRPr/>
          </a:p>
        </p:txBody>
      </p:sp>
      <p:sp>
        <p:nvSpPr>
          <p:cNvPr id="225" name="TextShape 15"/>
          <p:cNvSpPr txBox="1"/>
          <p:nvPr/>
        </p:nvSpPr>
        <p:spPr>
          <a:xfrm>
            <a:off x="8171280" y="4320000"/>
            <a:ext cx="756720" cy="771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 sz="4800"/>
              <a:t>IP</a:t>
            </a:r>
            <a:endParaRPr/>
          </a:p>
        </p:txBody>
      </p:sp>
      <p:sp>
        <p:nvSpPr>
          <p:cNvPr id="226" name="TextShape 16"/>
          <p:cNvSpPr txBox="1"/>
          <p:nvPr/>
        </p:nvSpPr>
        <p:spPr>
          <a:xfrm>
            <a:off x="7182720" y="4988520"/>
            <a:ext cx="2753280" cy="7714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 sz="4800"/>
              <a:t>Protocolo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590760" y="28800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Mensajes Básicos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619200" y="1903680"/>
            <a:ext cx="11145240" cy="40503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 sz="4800"/>
              <a:t>Get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4800"/>
              <a:t>GetNext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4800"/>
              <a:t>GetResponse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4800"/>
              <a:t>Set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4800"/>
              <a:t>Trap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>
                <a:solidFill>
                  <a:srgbClr val="4b1f6f"/>
                </a:solidFill>
                <a:latin typeface="Sawasdee"/>
              </a:rPr>
              <a:t>Cómo funciona</a:t>
            </a:r>
            <a:endParaRPr/>
          </a:p>
        </p:txBody>
      </p:sp>
      <p:sp>
        <p:nvSpPr>
          <p:cNvPr id="230" name="TextShape 2"/>
          <p:cNvSpPr txBox="1"/>
          <p:nvPr/>
        </p:nvSpPr>
        <p:spPr>
          <a:xfrm>
            <a:off x="619200" y="1634040"/>
            <a:ext cx="11145240" cy="4609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 sz="3200"/>
              <a:t>Aplicación (SNMP): provee servicios a un usuario final, información.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UDP: habilita la comunicación, puerto 161(query), puerto 162(trap)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IP: Especifica el dispositivo conectado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3200"/>
              <a:t>ARP: Verifica la dirección MAC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619200" y="278640"/>
            <a:ext cx="11145240" cy="1165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>
                <a:solidFill>
                  <a:srgbClr val="3deb3d"/>
                </a:solidFill>
                <a:latin typeface="Sawasdee"/>
              </a:rPr>
              <a:t>SNMP Communities</a:t>
            </a:r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619200" y="1634040"/>
            <a:ext cx="11145240" cy="4609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Read Community: Permite al NMS controlar Get y GetNext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Read/Write Community: Permite al NMS controlar Set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Trap Community: Permite al NMS controlar Trap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de-DE"/>
              <a:t>Firewalls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