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EA499-E31A-79EF-55DF-156D390F3A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D75BF1-FDA3-A4A8-ECA3-7B4575C5B8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4989D-998A-9988-7431-0632AFE71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8BFAE-A924-1494-5C1A-B8E11DC0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C310-1B09-384E-7868-C3323033A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5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BA83-97D1-17B1-2D01-B75C92249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E778B5-3558-1DB8-05D1-7577A34CA0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3C1DB-136C-2EDB-4A92-A1277383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9E4518-B009-8991-C23E-1D3C3C83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8CC398-86D6-1DD2-DB9E-0C89B8DAF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407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A275AC-7A04-223D-2859-65EA30EE88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68A43-7855-7F86-F91A-4230D55C9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732FA-F294-9E1A-00E0-6F7FE9851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BA767-9ADA-C5EF-E43B-A99C076E1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CF506-1684-A9CE-FFEE-1B0ACCF1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782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F7F6-3BC6-E785-25C7-93842985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05CF5-86BD-20B9-4907-A634E3A18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FF78-013D-3964-DAEA-442BF55DC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292E9-619E-4395-8285-E3CD4E94C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F34DC9-F096-46EB-8796-DF0A92CA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86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5A75-D0A2-37FF-5879-20168DD44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1A993-73B3-03F5-FE65-B58F88697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D59E7-B0A2-93D5-9E55-B27077956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988F9-FD94-38CD-36E0-E32505B86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A4EDB-1DE4-D729-4147-0E220833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329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C4AD9-86E2-F764-6090-4F08E9A5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C9A2-96B8-0B3E-1C1E-FB8B0E2E4D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016AB9-3CA0-3D38-61E4-7F7ACB06A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D7436-9674-5D76-1E55-67DE60EC6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FA433-9816-BCA9-45A7-247ADF381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C1559-0219-20E2-3C15-DCC49D81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6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51BCF-0982-81DE-85CA-2BB3F2400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C9664-D672-E1A4-698E-47E0BC8E8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E4EC8B-E6AB-12D2-AC97-31D264487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47EEC3-0C92-3218-FADD-57906E635D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464CF5-F9F5-B77C-8B41-6FC736A38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C98E1-2F6A-DB69-A63A-D7AA6CC9F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A9AE2-72C2-B059-C690-BBAC92099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0837A8-F6EC-BCD3-A5B5-3827BE1D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50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8D17F-B8C6-61C9-0538-78E87AD68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EA355E-2D88-1091-1640-26CBCDFF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36208C-C1A0-637B-8F88-F494D5A2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91268E-9D06-E58E-B218-D5B0D372B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304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88889-A7CB-AD83-567B-F456C17C9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F105A3-072B-6889-4C44-ED4D838A2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625E80-B6AB-5500-8561-7AA4DBFB8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509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D527-A866-3CF6-67A0-6B4B4EB2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D4DE-767E-E5E0-A11D-9D25646A2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8BFE08-7D6A-69DE-24F1-EB56D4FE7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0E9D4A-B6E5-D516-70F6-8FEC1BBA7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D84A15-38B2-1AD5-6885-BE1F0B79D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4E17D-8022-B62F-014E-8036C5735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28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0592-8A73-06BF-3F34-171C67A2E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76FBB-ED37-0DB5-BCE6-EEDB1B0B81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9BC22-D313-E2E2-91D1-BD56904E2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5E68F-95ED-50C5-4380-2F85FA9A3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966D9E-CB35-83FB-1EBA-8FAB4B0B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4145B-32A2-23BC-EBD0-E862FBC67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85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201FCB-6D3A-2F94-2B52-AB74C49C6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59FCA-44C1-87BF-268C-8533465F3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95B89-C930-1A5E-15A4-E026EBDD4C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4EC38-124A-40DB-975A-242C5DD3AD97}" type="datetimeFigureOut">
              <a:rPr lang="en-US" smtClean="0"/>
              <a:t>5/4/2023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FED78-5532-6AC3-B823-81EF3E8BF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57ABD-9284-A2CF-BA0C-4556817DD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52FB7-C62F-4664-8B90-AF8FFE795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17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A9CB87-F990-377B-E66C-7899741A4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102" y="2398170"/>
            <a:ext cx="6477561" cy="1417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4DB3B90-23CE-DF3C-A0B1-DB7EFD9DD745}"/>
              </a:ext>
            </a:extLst>
          </p:cNvPr>
          <p:cNvSpPr txBox="1"/>
          <p:nvPr/>
        </p:nvSpPr>
        <p:spPr>
          <a:xfrm>
            <a:off x="793102" y="233265"/>
            <a:ext cx="33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Shahrooz </a:t>
            </a:r>
            <a:r>
              <a:rPr lang="en-US" dirty="0" err="1"/>
              <a:t>Akbaripoor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AB2D5-0740-9BF5-07AE-8890AA3248A7}"/>
              </a:ext>
            </a:extLst>
          </p:cNvPr>
          <p:cNvSpPr txBox="1"/>
          <p:nvPr/>
        </p:nvSpPr>
        <p:spPr>
          <a:xfrm>
            <a:off x="9738049" y="583935"/>
            <a:ext cx="3321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a-IR" dirty="0">
                <a:cs typeface="2  Mitra_2 (MRT)" panose="00000700000000000000" pitchFamily="2" charset="-78"/>
              </a:rPr>
              <a:t>تمرین اول : </a:t>
            </a:r>
            <a:endParaRPr lang="en-US" dirty="0">
              <a:cs typeface="2  Mitra_2 (MRT)" panose="00000700000000000000" pitchFamily="2" charset="-78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F5ADB9-8E76-6832-C049-E0347FEC48C7}"/>
              </a:ext>
            </a:extLst>
          </p:cNvPr>
          <p:cNvSpPr txBox="1"/>
          <p:nvPr/>
        </p:nvSpPr>
        <p:spPr>
          <a:xfrm>
            <a:off x="2174033" y="1045029"/>
            <a:ext cx="8612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2  Mitra_2 (MRT)" panose="00000700000000000000" pitchFamily="2" charset="-78"/>
              </a:rPr>
              <a:t>برای کامپایل برنامه </a:t>
            </a:r>
            <a:r>
              <a:rPr lang="en-US" dirty="0">
                <a:cs typeface="2  Mitra_2 (MRT)" panose="00000700000000000000" pitchFamily="2" charset="-78"/>
              </a:rPr>
              <a:t>C</a:t>
            </a:r>
            <a:r>
              <a:rPr lang="fa-IR" dirty="0">
                <a:cs typeface="2  Mitra_2 (MRT)" panose="00000700000000000000" pitchFamily="2" charset="-78"/>
              </a:rPr>
              <a:t> از کامپایلر </a:t>
            </a:r>
            <a:r>
              <a:rPr lang="en-US" dirty="0">
                <a:cs typeface="2  Mitra_2 (MRT)" panose="00000700000000000000" pitchFamily="2" charset="-78"/>
              </a:rPr>
              <a:t>GCC</a:t>
            </a:r>
            <a:r>
              <a:rPr lang="fa-IR" dirty="0">
                <a:cs typeface="2  Mitra_2 (MRT)" panose="00000700000000000000" pitchFamily="2" charset="-78"/>
              </a:rPr>
              <a:t> استفاده میشود که برای استفاده از آن باید پکیج </a:t>
            </a:r>
            <a:r>
              <a:rPr lang="en-US" dirty="0">
                <a:cs typeface="2  Mitra_2 (MRT)" panose="00000700000000000000" pitchFamily="2" charset="-78"/>
              </a:rPr>
              <a:t>build-essential</a:t>
            </a:r>
            <a:r>
              <a:rPr lang="fa-IR" dirty="0">
                <a:cs typeface="2  Mitra_2 (MRT)" panose="00000700000000000000" pitchFamily="2" charset="-78"/>
              </a:rPr>
              <a:t> را نصب کنیم برای نصب این پکیج کامند زیر را اجرا میکنیم: </a:t>
            </a:r>
            <a:endParaRPr lang="en-US" dirty="0">
              <a:cs typeface="2  Mitra_2 (MRT)" panose="000007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F34864-B801-DAD1-F24A-63612CDC425D}"/>
              </a:ext>
            </a:extLst>
          </p:cNvPr>
          <p:cNvSpPr txBox="1"/>
          <p:nvPr/>
        </p:nvSpPr>
        <p:spPr>
          <a:xfrm>
            <a:off x="793102" y="1860099"/>
            <a:ext cx="41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sudo</a:t>
            </a:r>
            <a:r>
              <a:rPr lang="en-US" dirty="0"/>
              <a:t> apt install build-essential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76EBE7-5CD0-5AC5-246B-A4BF143F89BF}"/>
              </a:ext>
            </a:extLst>
          </p:cNvPr>
          <p:cNvSpPr txBox="1"/>
          <p:nvPr/>
        </p:nvSpPr>
        <p:spPr>
          <a:xfrm>
            <a:off x="2174032" y="4287417"/>
            <a:ext cx="861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2  Mitra_2 (MRT)" panose="00000700000000000000" pitchFamily="2" charset="-78"/>
              </a:rPr>
              <a:t>سپس یک فایل با پسوند </a:t>
            </a:r>
            <a:r>
              <a:rPr lang="en-US" dirty="0">
                <a:cs typeface="2  Mitra_2 (MRT)" panose="00000700000000000000" pitchFamily="2" charset="-78"/>
              </a:rPr>
              <a:t>.c</a:t>
            </a:r>
            <a:r>
              <a:rPr lang="fa-IR" dirty="0">
                <a:cs typeface="2  Mitra_2 (MRT)" panose="00000700000000000000" pitchFamily="2" charset="-78"/>
              </a:rPr>
              <a:t> ایجاد میکنیم : </a:t>
            </a:r>
            <a:endParaRPr lang="en-US" dirty="0">
              <a:cs typeface="2  Mitra_2 (MRT)" panose="00000700000000000000" pitchFamily="2" charset="-78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A4F9AA0-C0A1-5B1C-5208-9550C773C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78" y="4694175"/>
            <a:ext cx="3566469" cy="43437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F46BB5C-68CD-C63A-A50D-B11CE3D9006D}"/>
              </a:ext>
            </a:extLst>
          </p:cNvPr>
          <p:cNvSpPr txBox="1"/>
          <p:nvPr/>
        </p:nvSpPr>
        <p:spPr>
          <a:xfrm>
            <a:off x="793102" y="4190616"/>
            <a:ext cx="41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touch </a:t>
            </a:r>
            <a:r>
              <a:rPr lang="en-US" dirty="0" err="1"/>
              <a:t>Add.c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23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5469120-B877-68B8-3E55-13CA32A9D5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59" y="974010"/>
            <a:ext cx="6863247" cy="31413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07F0D2-C670-C480-AEB2-16EFA36C227A}"/>
              </a:ext>
            </a:extLst>
          </p:cNvPr>
          <p:cNvSpPr txBox="1"/>
          <p:nvPr/>
        </p:nvSpPr>
        <p:spPr>
          <a:xfrm>
            <a:off x="2668555" y="482072"/>
            <a:ext cx="861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2  Mitra_2 (MRT)" panose="00000700000000000000" pitchFamily="2" charset="-78"/>
              </a:rPr>
              <a:t>فایل را با ادیتور </a:t>
            </a:r>
            <a:r>
              <a:rPr lang="en-US" dirty="0" err="1">
                <a:cs typeface="2  Mitra_2 (MRT)" panose="00000700000000000000" pitchFamily="2" charset="-78"/>
              </a:rPr>
              <a:t>gedit</a:t>
            </a:r>
            <a:r>
              <a:rPr lang="fa-IR" dirty="0">
                <a:cs typeface="2  Mitra_2 (MRT)" panose="00000700000000000000" pitchFamily="2" charset="-78"/>
              </a:rPr>
              <a:t> باز میکنیم و کد زبان </a:t>
            </a:r>
            <a:r>
              <a:rPr lang="en-US" dirty="0">
                <a:cs typeface="2  Mitra_2 (MRT)" panose="00000700000000000000" pitchFamily="2" charset="-78"/>
              </a:rPr>
              <a:t>C</a:t>
            </a:r>
            <a:r>
              <a:rPr lang="fa-IR" dirty="0">
                <a:cs typeface="2  Mitra_2 (MRT)" panose="00000700000000000000" pitchFamily="2" charset="-78"/>
              </a:rPr>
              <a:t> را در آن مینویسم :</a:t>
            </a:r>
            <a:endParaRPr lang="en-US" dirty="0">
              <a:cs typeface="2  Mitra_2 (MRT)" panose="000007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73213-3908-90D9-9682-7110E761E3F6}"/>
              </a:ext>
            </a:extLst>
          </p:cNvPr>
          <p:cNvSpPr txBox="1"/>
          <p:nvPr/>
        </p:nvSpPr>
        <p:spPr>
          <a:xfrm>
            <a:off x="2668555" y="4482985"/>
            <a:ext cx="861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>
                <a:cs typeface="2  Mitra_2 (MRT)" panose="00000700000000000000" pitchFamily="2" charset="-78"/>
              </a:rPr>
              <a:t>برای کامپایل این برنامه توسط کامپایلر </a:t>
            </a:r>
            <a:r>
              <a:rPr lang="en-US">
                <a:cs typeface="2  Mitra_2 (MRT)" panose="00000700000000000000" pitchFamily="2" charset="-78"/>
              </a:rPr>
              <a:t>GCC</a:t>
            </a:r>
            <a:r>
              <a:rPr lang="fa-IR">
                <a:cs typeface="2  Mitra_2 (MRT)" panose="00000700000000000000" pitchFamily="2" charset="-78"/>
              </a:rPr>
              <a:t> کامند زیر را اجرا میکنیم : </a:t>
            </a:r>
            <a:endParaRPr lang="en-US" dirty="0">
              <a:cs typeface="2  Mitra_2 (MRT)" panose="000007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1660E3-7064-CB63-2637-1BB762CC19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59" y="5123806"/>
            <a:ext cx="3924640" cy="510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78F6F4-A571-0241-5CEF-882A2A96CAEE}"/>
              </a:ext>
            </a:extLst>
          </p:cNvPr>
          <p:cNvSpPr txBox="1"/>
          <p:nvPr/>
        </p:nvSpPr>
        <p:spPr>
          <a:xfrm>
            <a:off x="485444" y="4580827"/>
            <a:ext cx="41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</a:t>
            </a:r>
            <a:r>
              <a:rPr lang="en-US" dirty="0" err="1"/>
              <a:t>gcc</a:t>
            </a:r>
            <a:r>
              <a:rPr lang="en-US" dirty="0"/>
              <a:t> </a:t>
            </a:r>
            <a:r>
              <a:rPr lang="en-US" dirty="0" err="1"/>
              <a:t>Add.c</a:t>
            </a:r>
            <a:r>
              <a:rPr lang="en-US" dirty="0"/>
              <a:t> –o Add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C9C9A-2A4C-E18C-4F05-871F223344D9}"/>
              </a:ext>
            </a:extLst>
          </p:cNvPr>
          <p:cNvSpPr txBox="1"/>
          <p:nvPr/>
        </p:nvSpPr>
        <p:spPr>
          <a:xfrm>
            <a:off x="2668555" y="5904445"/>
            <a:ext cx="861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2  Mitra_2 (MRT)" panose="00000700000000000000" pitchFamily="2" charset="-78"/>
              </a:rPr>
              <a:t>بدین ترتیب برنامه </a:t>
            </a:r>
            <a:r>
              <a:rPr lang="en-US" dirty="0">
                <a:cs typeface="2  Mitra_2 (MRT)" panose="00000700000000000000" pitchFamily="2" charset="-78"/>
              </a:rPr>
              <a:t>C</a:t>
            </a:r>
            <a:r>
              <a:rPr lang="fa-IR" dirty="0">
                <a:cs typeface="2  Mitra_2 (MRT)" panose="00000700000000000000" pitchFamily="2" charset="-78"/>
              </a:rPr>
              <a:t> کامپایل میشود و یک برنامه </a:t>
            </a:r>
            <a:r>
              <a:rPr lang="en-US" dirty="0">
                <a:cs typeface="2  Mitra_2 (MRT)" panose="00000700000000000000" pitchFamily="2" charset="-78"/>
              </a:rPr>
              <a:t>C</a:t>
            </a:r>
            <a:r>
              <a:rPr lang="fa-IR" dirty="0">
                <a:cs typeface="2  Mitra_2 (MRT)" panose="00000700000000000000" pitchFamily="2" charset="-78"/>
              </a:rPr>
              <a:t> با نام </a:t>
            </a:r>
            <a:r>
              <a:rPr lang="en-US" dirty="0">
                <a:cs typeface="2  Mitra_2 (MRT)" panose="00000700000000000000" pitchFamily="2" charset="-78"/>
              </a:rPr>
              <a:t>Add</a:t>
            </a:r>
            <a:r>
              <a:rPr lang="fa-IR" dirty="0">
                <a:cs typeface="2  Mitra_2 (MRT)" panose="00000700000000000000" pitchFamily="2" charset="-78"/>
              </a:rPr>
              <a:t> ایجاد میکند.</a:t>
            </a:r>
            <a:endParaRPr lang="en-US" dirty="0">
              <a:cs typeface="2  Mitra_2 (MRT)" panose="00000700000000000000" pitchFamily="2" charset="-7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30EA07-D088-4E28-4CE3-DE2AF4CECA68}"/>
              </a:ext>
            </a:extLst>
          </p:cNvPr>
          <p:cNvSpPr txBox="1"/>
          <p:nvPr/>
        </p:nvSpPr>
        <p:spPr>
          <a:xfrm>
            <a:off x="7641771" y="974009"/>
            <a:ext cx="384421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#include&lt;stdio.h&gt;</a:t>
            </a:r>
          </a:p>
          <a:p>
            <a:endParaRPr lang="en-US" sz="1400" dirty="0"/>
          </a:p>
          <a:p>
            <a:r>
              <a:rPr lang="en-US" sz="1400" dirty="0"/>
              <a:t>int main()</a:t>
            </a:r>
          </a:p>
          <a:p>
            <a:r>
              <a:rPr lang="en-US" sz="1400" dirty="0"/>
              <a:t>{</a:t>
            </a:r>
          </a:p>
          <a:p>
            <a:r>
              <a:rPr lang="en-US" sz="1400" dirty="0"/>
              <a:t>    int a, b, sum;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("Enter two numbers: ");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scanf</a:t>
            </a:r>
            <a:r>
              <a:rPr lang="en-US" sz="1400" dirty="0"/>
              <a:t>("%</a:t>
            </a:r>
            <a:r>
              <a:rPr lang="en-US" sz="1400" dirty="0" err="1"/>
              <a:t>d%d</a:t>
            </a:r>
            <a:r>
              <a:rPr lang="en-US" sz="1400" dirty="0"/>
              <a:t>", &amp;a, &amp;b);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sum = a + b;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printf</a:t>
            </a:r>
            <a:r>
              <a:rPr lang="en-US" sz="1400" dirty="0"/>
              <a:t>("Sum of %d and %d: %d \n", a, b, sum);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return 0;</a:t>
            </a:r>
          </a:p>
          <a:p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013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1C6601-2DA7-9646-2A92-5D63DE05165A}"/>
              </a:ext>
            </a:extLst>
          </p:cNvPr>
          <p:cNvSpPr txBox="1"/>
          <p:nvPr/>
        </p:nvSpPr>
        <p:spPr>
          <a:xfrm>
            <a:off x="2873828" y="446036"/>
            <a:ext cx="8612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>
                <a:cs typeface="2  Mitra_2 (MRT)" panose="00000700000000000000" pitchFamily="2" charset="-78"/>
              </a:rPr>
              <a:t>حال با کامند زیر برنامه </a:t>
            </a:r>
            <a:r>
              <a:rPr lang="en-US" dirty="0">
                <a:cs typeface="2  Mitra_2 (MRT)" panose="00000700000000000000" pitchFamily="2" charset="-78"/>
              </a:rPr>
              <a:t>Add</a:t>
            </a:r>
            <a:r>
              <a:rPr lang="fa-IR" dirty="0">
                <a:cs typeface="2  Mitra_2 (MRT)" panose="00000700000000000000" pitchFamily="2" charset="-78"/>
              </a:rPr>
              <a:t> را اجرا کرده و به آن ورودی میدهیم و خروجی اش را میبینیم:</a:t>
            </a:r>
            <a:endParaRPr lang="en-US" dirty="0">
              <a:cs typeface="2  Mitra_2 (MRT)" panose="00000700000000000000" pitchFamily="2" charset="-7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E80DB1-B8D4-196B-B462-1F36A1E03B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577" y="1414477"/>
            <a:ext cx="3139712" cy="10059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AB683F-56CB-AA30-9126-E750B596A979}"/>
              </a:ext>
            </a:extLst>
          </p:cNvPr>
          <p:cNvSpPr txBox="1"/>
          <p:nvPr/>
        </p:nvSpPr>
        <p:spPr>
          <a:xfrm>
            <a:off x="756577" y="846965"/>
            <a:ext cx="4105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 ./Add</a:t>
            </a:r>
          </a:p>
        </p:txBody>
      </p:sp>
    </p:spTree>
    <p:extLst>
      <p:ext uri="{BB962C8B-B14F-4D97-AF65-F5344CB8AC3E}">
        <p14:creationId xmlns:p14="http://schemas.microsoft.com/office/powerpoint/2010/main" val="73318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210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shahrooz akp</dc:creator>
  <cp:lastModifiedBy>shahrooz akp</cp:lastModifiedBy>
  <cp:revision>3</cp:revision>
  <dcterms:created xsi:type="dcterms:W3CDTF">2023-05-04T14:35:35Z</dcterms:created>
  <dcterms:modified xsi:type="dcterms:W3CDTF">2023-05-04T15:38:45Z</dcterms:modified>
</cp:coreProperties>
</file>