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8954-A054-4481-3525-22875B870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A48FC-2015-B51E-5A81-E6417F2A0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87662-868C-8208-FA2D-1A629568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CCEE-813B-4831-85B5-897E90B2DCA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1EB1C-63CB-0C9D-9971-1B4D65C4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DA843-BFF8-8E04-DC9F-0A3DAED4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263B-5330-4624-ADFF-953BFBA7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7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D989-7296-A01B-F662-F63594E9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43CEA-53B0-5F1A-4922-9FF08887E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BE6AA-8782-4273-EC0D-99CF559F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CCEE-813B-4831-85B5-897E90B2DCA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F91BA-0F99-C213-DDB6-9A394847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02466-E983-74B2-2E6C-98893067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263B-5330-4624-ADFF-953BFBA7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3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1778C9-9C64-649C-3201-9F58BE28C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7DB21-F382-9EB9-A6BB-94F485BD9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0F0C1-315D-1A4E-01E5-50C5EE97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CCEE-813B-4831-85B5-897E90B2DCA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F9A34-2DF9-3EF2-D6EC-B176426C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2B19F-78A8-9C4D-D29C-6547F8DF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263B-5330-4624-ADFF-953BFBA7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0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F2AF-BFD5-C288-71FA-CA75D487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751A-A1B6-BE55-CADE-1D54BC88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21E40-15C8-57B6-95D0-E83E239E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CCEE-813B-4831-85B5-897E90B2DCA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7840-2FAB-B0EC-1238-0887A84B6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1DACB-280A-391A-C06B-488DF8E9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263B-5330-4624-ADFF-953BFBA7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6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9F5B-6A9B-1872-A813-B9598C0F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CCB24-9E1F-8414-FC72-F40F48535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AE7EB-203C-53A3-010A-FF5230CB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CCEE-813B-4831-85B5-897E90B2DCA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B320-8B08-E8DB-D73C-8AB41266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F61E6-3433-18EA-4945-59F38731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263B-5330-4624-ADFF-953BFBA7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7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D2DC-F118-26C2-FEF7-489112D9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1EF1A-3238-01AF-0D1C-B11192E8F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585B4-C07B-4CCD-DAFD-EE4B4AD23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31123-CEB8-09DD-F231-11327344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CCEE-813B-4831-85B5-897E90B2DCA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64B6C-B1BE-9FD4-11E5-53624727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BEBB3-BC91-07FD-1C3B-DD9EB348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263B-5330-4624-ADFF-953BFBA7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1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5AAA-CA28-F170-DFF0-992A025D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F7808-074D-C3DA-9598-328DFFC87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C8AE9-22A1-200E-FDEA-608D78F08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5E71D-96EA-6095-8A9F-7D5877E6B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DF70B-0D86-CA66-7B9A-9F756194B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2C0F1-7ED8-CA3C-D719-6D541CF5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CCEE-813B-4831-85B5-897E90B2DCA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438AA-8FA9-369F-743D-5C4CB74A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B4118A-6CBB-D618-8ACB-AF60307E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263B-5330-4624-ADFF-953BFBA7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1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EAC9-E2E4-F42D-E694-27DE59C0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30024-6428-275E-2EF7-DE2FCF15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CCEE-813B-4831-85B5-897E90B2DCA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DD511-4880-F559-4EB4-F5559D51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FB4D0-F4E2-6C31-CC62-364F3F16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263B-5330-4624-ADFF-953BFBA7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D17CCA-C8EF-CEEE-EBD3-9E987383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CCEE-813B-4831-85B5-897E90B2DCA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E88F3-E74A-B2EE-B67E-62EF17A8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AA2C6-AAB7-2606-7ECC-DE434C6C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263B-5330-4624-ADFF-953BFBA7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7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43F3-32AC-5762-FC26-7E68A1F59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9BECB-D096-17C9-0264-9AF015C55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6A3C3-B521-0F0B-8D62-61F2AA549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F62B4-F550-75C6-90C1-7B8126CE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CCEE-813B-4831-85B5-897E90B2DCA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B6362-662F-52E2-2CAD-C7B2B912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7C54F-B9A5-1D20-E7AD-4D6AA2B9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263B-5330-4624-ADFF-953BFBA7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7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D563-56E2-F725-1F88-6C68D437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75E86-4F1B-32FF-5214-1802E38E6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9CD4B-33D0-C42E-B0BF-3CA04056B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DD1B9-6548-AFF1-98E0-483CBE7B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CCEE-813B-4831-85B5-897E90B2DCA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C35E6-72E2-340A-46C3-B420D9C9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6C79B-6E24-655D-7AEB-03A10271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263B-5330-4624-ADFF-953BFBA7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5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63340-83E8-D652-8CAB-7A70CCF1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13C6C-C8A2-40E4-74E2-4516B5CFC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5D8A9-63C5-2713-744B-B026CDC43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ACCEE-813B-4831-85B5-897E90B2DCA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8FD8A-22D1-DB7A-AF39-5604ACDDC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B15C3-C56E-C357-5862-04D40C019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263B-5330-4624-ADFF-953BFBA7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4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lecommunications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Frequency_bands" TargetMode="External"/><Relationship Id="rId5" Type="http://schemas.openxmlformats.org/officeDocument/2006/relationships/hyperlink" Target="https://en.wikipedia.org/wiki/Communication_channel" TargetMode="External"/><Relationship Id="rId4" Type="http://schemas.openxmlformats.org/officeDocument/2006/relationships/hyperlink" Target="https://en.wikipedia.org/wiki/Bandwidth_(signal_processing)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png"/><Relationship Id="rId7" Type="http://schemas.openxmlformats.org/officeDocument/2006/relationships/image" Target="../media/image2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png"/><Relationship Id="rId9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13CDD45-39A8-95A3-B815-EA998AC14163}"/>
              </a:ext>
            </a:extLst>
          </p:cNvPr>
          <p:cNvGrpSpPr/>
          <p:nvPr/>
        </p:nvGrpSpPr>
        <p:grpSpPr>
          <a:xfrm>
            <a:off x="3719744" y="0"/>
            <a:ext cx="8472256" cy="2042969"/>
            <a:chOff x="1748901" y="100459"/>
            <a:chExt cx="8472256" cy="204296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4785877-4051-927D-A7A0-E5BC4B7C0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8901" y="100459"/>
              <a:ext cx="4632570" cy="2042969"/>
            </a:xfrm>
            <a:prstGeom prst="round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C4DD69-A61C-D02D-EAA6-C2E7D9955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48"/>
            <a:stretch/>
          </p:blipFill>
          <p:spPr>
            <a:xfrm>
              <a:off x="5355324" y="122189"/>
              <a:ext cx="4865833" cy="2021239"/>
            </a:xfrm>
            <a:prstGeom prst="round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29BE309-5C04-97CB-D522-9E5E6603BC65}"/>
              </a:ext>
            </a:extLst>
          </p:cNvPr>
          <p:cNvSpPr txBox="1"/>
          <p:nvPr/>
        </p:nvSpPr>
        <p:spPr>
          <a:xfrm>
            <a:off x="659907" y="2248036"/>
            <a:ext cx="4200433" cy="1180964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u="sng" dirty="0">
                <a:ln w="12700" cap="flat" cmpd="sng" algn="ctr">
                  <a:solidFill>
                    <a:srgbClr val="FFC000"/>
                  </a:solidFill>
                  <a:prstDash val="solid"/>
                  <a:round/>
                </a:ln>
                <a:gradFill>
                  <a:gsLst>
                    <a:gs pos="0">
                      <a:srgbClr val="FFC000"/>
                    </a:gs>
                    <a:gs pos="4000">
                      <a:srgbClr val="FFD966"/>
                    </a:gs>
                    <a:gs pos="87000">
                      <a:srgbClr val="FFF2CC"/>
                    </a:gs>
                  </a:gsLst>
                  <a:lin ang="5400000" scaled="0"/>
                </a:gradFill>
                <a:effectLst/>
                <a:latin typeface="Algerian" panose="04020705040A02060702" pitchFamily="82" charset="0"/>
                <a:ea typeface="Calibri" panose="020F0502020204030204" pitchFamily="34" charset="0"/>
                <a:cs typeface="Aharoni" panose="02010803020104030203" pitchFamily="2" charset="-79"/>
              </a:rPr>
              <a:t>Project Title</a:t>
            </a:r>
            <a:r>
              <a:rPr lang="en-US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Aharoni" panose="02010803020104030203" pitchFamily="2" charset="-79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b="1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Aharoni" panose="02010803020104030203" pitchFamily="2" charset="-79"/>
              </a:rPr>
              <a:t>Frequency Division Multiplexing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Times New Roman" panose="02020603050405020304" pitchFamily="18" charset="0"/>
              </a:rPr>
              <a:t>(FDM)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31D5C6-A96E-6058-12F9-796186649ECA}"/>
              </a:ext>
            </a:extLst>
          </p:cNvPr>
          <p:cNvSpPr txBox="1"/>
          <p:nvPr/>
        </p:nvSpPr>
        <p:spPr>
          <a:xfrm>
            <a:off x="1027313" y="4553170"/>
            <a:ext cx="3833027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Group 8</a:t>
            </a:r>
          </a:p>
          <a:p>
            <a:endParaRPr lang="en-US" dirty="0"/>
          </a:p>
          <a:p>
            <a:r>
              <a:rPr lang="en-US" dirty="0"/>
              <a:t>ID:1906048</a:t>
            </a:r>
          </a:p>
          <a:p>
            <a:r>
              <a:rPr lang="en-US" dirty="0"/>
              <a:t>ID:1906049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07F8D-E318-25C6-B208-295EAC70F08F}"/>
              </a:ext>
            </a:extLst>
          </p:cNvPr>
          <p:cNvSpPr txBox="1"/>
          <p:nvPr/>
        </p:nvSpPr>
        <p:spPr>
          <a:xfrm>
            <a:off x="6299199" y="3863620"/>
            <a:ext cx="5461493" cy="213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800" i="1" dirty="0">
                <a:solidFill>
                  <a:srgbClr val="FFFFFF"/>
                </a:solidFill>
              </a:rPr>
              <a:t>Course Teacher:</a:t>
            </a:r>
          </a:p>
          <a:p>
            <a:pPr algn="ctr">
              <a:spcAft>
                <a:spcPts val="600"/>
              </a:spcAft>
            </a:pPr>
            <a:r>
              <a:rPr lang="en-US" sz="1800" i="1" dirty="0">
                <a:solidFill>
                  <a:srgbClr val="FFFFFF"/>
                </a:solidFill>
              </a:rPr>
              <a:t>Dr. Md. Shafiqul Islam</a:t>
            </a:r>
          </a:p>
          <a:p>
            <a:pPr algn="ctr">
              <a:spcAft>
                <a:spcPts val="600"/>
              </a:spcAft>
            </a:pPr>
            <a:endParaRPr lang="en-US" sz="1800" i="1" dirty="0">
              <a:solidFill>
                <a:srgbClr val="FFFFFF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1800" i="1" dirty="0">
                <a:solidFill>
                  <a:srgbClr val="FFFFFF"/>
                </a:solidFill>
              </a:rPr>
              <a:t>Shafin Bin Hamid</a:t>
            </a:r>
          </a:p>
          <a:p>
            <a:pPr algn="ctr">
              <a:spcAft>
                <a:spcPts val="600"/>
              </a:spcAft>
            </a:pPr>
            <a:endParaRPr lang="en-US" sz="1800" i="1" dirty="0">
              <a:solidFill>
                <a:srgbClr val="FFFFFF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1800" i="1" dirty="0">
                <a:solidFill>
                  <a:srgbClr val="FFFFFF"/>
                </a:solidFill>
              </a:rPr>
              <a:t>Department of Electrical &amp; Electronics Engineering, BUET</a:t>
            </a:r>
          </a:p>
        </p:txBody>
      </p:sp>
    </p:spTree>
    <p:extLst>
      <p:ext uri="{BB962C8B-B14F-4D97-AF65-F5344CB8AC3E}">
        <p14:creationId xmlns:p14="http://schemas.microsoft.com/office/powerpoint/2010/main" val="3652213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409EA4-C4AA-72F8-694D-E19CBF7E9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2280"/>
            <a:ext cx="7552055" cy="29667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C883F0-9A29-3D50-867B-597C0A6A3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332" y="254000"/>
            <a:ext cx="4817427" cy="36271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ADD834-46F3-B009-9017-7B4914597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17" y="4282440"/>
            <a:ext cx="4680033" cy="2326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223698-C4C7-06A4-4E07-B104E59C11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6451" y="4089400"/>
            <a:ext cx="3851207" cy="21917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D6A2B1-F615-38FE-ACAC-508C3C624F3A}"/>
              </a:ext>
            </a:extLst>
          </p:cNvPr>
          <p:cNvSpPr txBox="1"/>
          <p:nvPr/>
        </p:nvSpPr>
        <p:spPr>
          <a:xfrm>
            <a:off x="0" y="0"/>
            <a:ext cx="646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Full circuit model(FDM)</a:t>
            </a:r>
          </a:p>
        </p:txBody>
      </p:sp>
    </p:spTree>
    <p:extLst>
      <p:ext uri="{BB962C8B-B14F-4D97-AF65-F5344CB8AC3E}">
        <p14:creationId xmlns:p14="http://schemas.microsoft.com/office/powerpoint/2010/main" val="1425079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450">
              <a:schemeClr val="accent1">
                <a:lumMod val="40000"/>
                <a:lumOff val="60000"/>
              </a:schemeClr>
            </a:gs>
            <a:gs pos="85000">
              <a:schemeClr val="accent2">
                <a:lumMod val="60000"/>
                <a:lumOff val="40000"/>
              </a:schemeClr>
            </a:gs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rgbClr val="FFFF00"/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792665-0194-39F9-7D70-0BF882B2CA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73" y="1801177"/>
            <a:ext cx="10093453" cy="39595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41893C-3DC9-04A2-66F5-6BE144A197C8}"/>
              </a:ext>
            </a:extLst>
          </p:cNvPr>
          <p:cNvSpPr txBox="1"/>
          <p:nvPr/>
        </p:nvSpPr>
        <p:spPr>
          <a:xfrm>
            <a:off x="2410459" y="538122"/>
            <a:ext cx="737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Signal 1 (Source end vs Receiver end)</a:t>
            </a:r>
          </a:p>
        </p:txBody>
      </p:sp>
    </p:spTree>
    <p:extLst>
      <p:ext uri="{BB962C8B-B14F-4D97-AF65-F5344CB8AC3E}">
        <p14:creationId xmlns:p14="http://schemas.microsoft.com/office/powerpoint/2010/main" val="228562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450">
              <a:schemeClr val="accent1">
                <a:lumMod val="40000"/>
                <a:lumOff val="60000"/>
              </a:schemeClr>
            </a:gs>
            <a:gs pos="85000">
              <a:schemeClr val="accent2">
                <a:lumMod val="60000"/>
                <a:lumOff val="40000"/>
              </a:schemeClr>
            </a:gs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rgbClr val="FFFF00"/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41893C-3DC9-04A2-66F5-6BE144A197C8}"/>
              </a:ext>
            </a:extLst>
          </p:cNvPr>
          <p:cNvSpPr txBox="1"/>
          <p:nvPr/>
        </p:nvSpPr>
        <p:spPr>
          <a:xfrm>
            <a:off x="2410459" y="538122"/>
            <a:ext cx="737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Signal 2 (Source end vs Receiver end)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42EE5-BB1C-4001-F0C1-62BCA4E5C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94" y="1848484"/>
            <a:ext cx="10101211" cy="4258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045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357E36-D3EB-081A-DFBB-F85DFF04EDB2}"/>
              </a:ext>
            </a:extLst>
          </p:cNvPr>
          <p:cNvSpPr txBox="1"/>
          <p:nvPr/>
        </p:nvSpPr>
        <p:spPr>
          <a:xfrm>
            <a:off x="325120" y="259500"/>
            <a:ext cx="5466080" cy="2986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n>
                  <a:noFill/>
                </a:ln>
                <a:solidFill>
                  <a:schemeClr val="bg1"/>
                </a:solidFill>
                <a:highlight>
                  <a:srgbClr val="008000"/>
                </a:highlight>
                <a:latin typeface="Elephant" panose="0202090409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What is Frequency division multiplexing</a:t>
            </a:r>
            <a:r>
              <a:rPr lang="en-US" sz="2000" u="sng" dirty="0">
                <a:ln>
                  <a:noFill/>
                </a:ln>
                <a:solidFill>
                  <a:schemeClr val="bg1"/>
                </a:solidFill>
                <a:highlight>
                  <a:srgbClr val="008000"/>
                </a:highlight>
                <a:latin typeface="Elephant" panose="0202090409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600" dirty="0">
              <a:solidFill>
                <a:schemeClr val="bg1"/>
              </a:solidFill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u="sng" dirty="0">
              <a:ln>
                <a:noFill/>
              </a:ln>
              <a:solidFill>
                <a:schemeClr val="bg1"/>
              </a:solidFill>
              <a:latin typeface="Comic Sans MS" panose="030F0702030302020204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n>
                  <a:noFill/>
                </a:ln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In </a:t>
            </a:r>
            <a:r>
              <a:rPr lang="en-US" sz="2000" b="1" dirty="0">
                <a:ln>
                  <a:noFill/>
                </a:ln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  <a:hlinkClick r:id="rId3" tooltip="Telecommunication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telecommunications</a:t>
            </a:r>
            <a:r>
              <a:rPr lang="en-US" sz="2000" b="1" dirty="0">
                <a:ln>
                  <a:noFill/>
                </a:ln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 frequency-division multiplexing (FDM) is a technique by which the total </a:t>
            </a:r>
            <a:r>
              <a:rPr lang="en-US" sz="2000" b="1" dirty="0">
                <a:ln>
                  <a:noFill/>
                </a:ln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  <a:hlinkClick r:id="rId4" tooltip="Bandwidth (signal processing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bandwidth</a:t>
            </a:r>
            <a:r>
              <a:rPr lang="en-US" sz="2000" b="1" dirty="0">
                <a:ln>
                  <a:noFill/>
                </a:ln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available in a </a:t>
            </a:r>
            <a:r>
              <a:rPr lang="en-US" sz="2000" b="1" dirty="0">
                <a:ln>
                  <a:noFill/>
                </a:ln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  <a:hlinkClick r:id="rId5" tooltip="Communication chann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communication medium</a:t>
            </a:r>
            <a:r>
              <a:rPr lang="en-US" sz="2000" b="1" dirty="0">
                <a:ln>
                  <a:noFill/>
                </a:ln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is divided into a series of non-overlapping </a:t>
            </a:r>
            <a:r>
              <a:rPr lang="en-US" sz="2000" b="1" dirty="0">
                <a:ln>
                  <a:noFill/>
                </a:ln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  <a:hlinkClick r:id="rId6" tooltip="Frequency band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frequency bands</a:t>
            </a:r>
            <a:r>
              <a:rPr lang="en-US" sz="2000" b="1" dirty="0">
                <a:ln>
                  <a:noFill/>
                </a:ln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 each of which is used to carry a separate signal. 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03436-792C-3D55-CDAE-9DA7439ED7C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591" t="14163" r="8535" b="23910"/>
          <a:stretch/>
        </p:blipFill>
        <p:spPr>
          <a:xfrm>
            <a:off x="5791200" y="365759"/>
            <a:ext cx="6075680" cy="218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6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416AE-45D4-7FA8-32D7-5AD7B128D8F7}"/>
              </a:ext>
            </a:extLst>
          </p:cNvPr>
          <p:cNvSpPr txBox="1"/>
          <p:nvPr/>
        </p:nvSpPr>
        <p:spPr>
          <a:xfrm>
            <a:off x="-1" y="0"/>
            <a:ext cx="2547257" cy="1989713"/>
          </a:xfrm>
          <a:prstGeom prst="flowChartPunchedTape">
            <a:avLst/>
          </a:prstGeom>
          <a:gradFill>
            <a:gsLst>
              <a:gs pos="4200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sz="3600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3CC7D-44D4-04F7-B23B-0C6ACE4E8908}"/>
              </a:ext>
            </a:extLst>
          </p:cNvPr>
          <p:cNvSpPr txBox="1"/>
          <p:nvPr/>
        </p:nvSpPr>
        <p:spPr>
          <a:xfrm>
            <a:off x="3164840" y="222118"/>
            <a:ext cx="5862320" cy="107721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FDM simulation model (with pspice simulation 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2F8ED-4168-ADA6-ABEE-8412B5E0E3FA}"/>
              </a:ext>
            </a:extLst>
          </p:cNvPr>
          <p:cNvSpPr txBox="1"/>
          <p:nvPr/>
        </p:nvSpPr>
        <p:spPr>
          <a:xfrm>
            <a:off x="2944328" y="1405533"/>
            <a:ext cx="6238240" cy="526297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Modulation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Adding the modulated signals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Transmission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Passing the transmitted signal through the bandpass filter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Demodulation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1600" dirty="0">
                <a:solidFill>
                  <a:schemeClr val="bg1"/>
                </a:solidFill>
              </a:rPr>
              <a:t> Passing through the LPF to get back the baseband signal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6BD40A3-ED22-394D-5FC6-FD5556945CB0}"/>
              </a:ext>
            </a:extLst>
          </p:cNvPr>
          <p:cNvSpPr/>
          <p:nvPr/>
        </p:nvSpPr>
        <p:spPr>
          <a:xfrm>
            <a:off x="5823751" y="2050713"/>
            <a:ext cx="479394" cy="417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AC40D62-9702-D313-C7E3-10E4CE0CAF04}"/>
              </a:ext>
            </a:extLst>
          </p:cNvPr>
          <p:cNvSpPr/>
          <p:nvPr/>
        </p:nvSpPr>
        <p:spPr>
          <a:xfrm>
            <a:off x="5823750" y="3005012"/>
            <a:ext cx="479394" cy="417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394644A-76E1-4EAE-ADC5-271B1F376611}"/>
              </a:ext>
            </a:extLst>
          </p:cNvPr>
          <p:cNvSpPr/>
          <p:nvPr/>
        </p:nvSpPr>
        <p:spPr>
          <a:xfrm>
            <a:off x="5856303" y="3962234"/>
            <a:ext cx="479394" cy="417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1C50F60-57D9-F8CB-93DB-DFF9457F2E34}"/>
              </a:ext>
            </a:extLst>
          </p:cNvPr>
          <p:cNvSpPr/>
          <p:nvPr/>
        </p:nvSpPr>
        <p:spPr>
          <a:xfrm>
            <a:off x="5856303" y="5106748"/>
            <a:ext cx="479394" cy="417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2D6D217-5492-7A98-4497-9E9013DBF1A4}"/>
              </a:ext>
            </a:extLst>
          </p:cNvPr>
          <p:cNvSpPr/>
          <p:nvPr/>
        </p:nvSpPr>
        <p:spPr>
          <a:xfrm>
            <a:off x="5856303" y="5893649"/>
            <a:ext cx="479394" cy="417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3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7BDDA0-08C3-8F5A-041B-666E682A5540}"/>
              </a:ext>
            </a:extLst>
          </p:cNvPr>
          <p:cNvSpPr txBox="1"/>
          <p:nvPr/>
        </p:nvSpPr>
        <p:spPr>
          <a:xfrm>
            <a:off x="335280" y="314960"/>
            <a:ext cx="2542540" cy="6491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Modulation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0D6A1-B364-D497-F18F-D8DF649BCB02}"/>
              </a:ext>
            </a:extLst>
          </p:cNvPr>
          <p:cNvSpPr txBox="1"/>
          <p:nvPr/>
        </p:nvSpPr>
        <p:spPr>
          <a:xfrm>
            <a:off x="335280" y="1775906"/>
            <a:ext cx="191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Modulator 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AF08EF-9DF8-D89E-ABB9-10F4547B12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09" t="6654"/>
          <a:stretch/>
        </p:blipFill>
        <p:spPr bwMode="auto">
          <a:xfrm>
            <a:off x="335280" y="2488307"/>
            <a:ext cx="2542540" cy="23336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043834-0272-B3B4-D2B2-E1A622621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291" y="0"/>
            <a:ext cx="7656709" cy="5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1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4D22CD-939F-1E59-3AF2-FB2B7A5859DE}"/>
              </a:ext>
            </a:extLst>
          </p:cNvPr>
          <p:cNvSpPr txBox="1"/>
          <p:nvPr/>
        </p:nvSpPr>
        <p:spPr>
          <a:xfrm>
            <a:off x="335280" y="314960"/>
            <a:ext cx="2542540" cy="6491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Transmission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E26A6-1F5D-5F22-6F1F-F373604DFD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441" y="1702086"/>
            <a:ext cx="8617559" cy="2661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75DE4C-5CCF-97D4-7C0D-E2E999AD0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438" y="4363402"/>
            <a:ext cx="8617561" cy="24945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39C5D24-F072-6424-C287-E6457A3A00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25" b="9024"/>
          <a:stretch/>
        </p:blipFill>
        <p:spPr bwMode="auto">
          <a:xfrm>
            <a:off x="1" y="1702086"/>
            <a:ext cx="3574437" cy="26987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5941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F65B16-D8A1-714F-4ED0-0EF59DCB6EBC}"/>
              </a:ext>
            </a:extLst>
          </p:cNvPr>
          <p:cNvSpPr txBox="1"/>
          <p:nvPr/>
        </p:nvSpPr>
        <p:spPr>
          <a:xfrm>
            <a:off x="335280" y="314960"/>
            <a:ext cx="2542540" cy="16878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Designing Bandpass filters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E9D90-CA52-529A-F153-69AE1A472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160" y="264160"/>
            <a:ext cx="8163560" cy="53446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CDAF65-9EBC-C877-5275-6E67172B77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341" r="25854"/>
          <a:stretch/>
        </p:blipFill>
        <p:spPr>
          <a:xfrm>
            <a:off x="141202" y="3135871"/>
            <a:ext cx="3231046" cy="34385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683B6F-D7BC-2C02-092E-E991E6971EE8}"/>
              </a:ext>
            </a:extLst>
          </p:cNvPr>
          <p:cNvSpPr txBox="1"/>
          <p:nvPr/>
        </p:nvSpPr>
        <p:spPr>
          <a:xfrm>
            <a:off x="141202" y="2290174"/>
            <a:ext cx="3551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we have selected the roll of is 40dB/decade.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55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11D53B-F3ED-E8DA-F6CA-57EF0B6422D8}"/>
              </a:ext>
            </a:extLst>
          </p:cNvPr>
          <p:cNvSpPr txBox="1"/>
          <p:nvPr/>
        </p:nvSpPr>
        <p:spPr>
          <a:xfrm>
            <a:off x="508000" y="224025"/>
            <a:ext cx="3535680" cy="46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u="sng" dirty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Filtered signal output</a:t>
            </a:r>
            <a:r>
              <a:rPr lang="en-US" sz="1800" u="sng" dirty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2AB0D-13A8-4F79-11FB-F340A93D11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98" y="1275715"/>
            <a:ext cx="7965257" cy="246361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90AE36-558A-8531-1551-2B23FBDDB3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99" y="4170362"/>
            <a:ext cx="7965257" cy="246361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64D076-1094-D73B-E2DD-5CBE621DE991}"/>
              </a:ext>
            </a:extLst>
          </p:cNvPr>
          <p:cNvSpPr txBox="1"/>
          <p:nvPr/>
        </p:nvSpPr>
        <p:spPr>
          <a:xfrm>
            <a:off x="584198" y="873760"/>
            <a:ext cx="53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193E0-A3B7-8BF8-A49A-9AB27794F325}"/>
              </a:ext>
            </a:extLst>
          </p:cNvPr>
          <p:cNvSpPr txBox="1"/>
          <p:nvPr/>
        </p:nvSpPr>
        <p:spPr>
          <a:xfrm>
            <a:off x="528320" y="3770179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2nd</a:t>
            </a:r>
          </a:p>
        </p:txBody>
      </p:sp>
    </p:spTree>
    <p:extLst>
      <p:ext uri="{BB962C8B-B14F-4D97-AF65-F5344CB8AC3E}">
        <p14:creationId xmlns:p14="http://schemas.microsoft.com/office/powerpoint/2010/main" val="220117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E23220-8F6F-DCDC-2CC8-2DD352603F0E}"/>
              </a:ext>
            </a:extLst>
          </p:cNvPr>
          <p:cNvSpPr txBox="1"/>
          <p:nvPr/>
        </p:nvSpPr>
        <p:spPr>
          <a:xfrm>
            <a:off x="145097" y="4842"/>
            <a:ext cx="2804160" cy="6491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Demodulation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6A7B0-273F-73A0-FF86-EC91400F8DDD}"/>
              </a:ext>
            </a:extLst>
          </p:cNvPr>
          <p:cNvSpPr txBox="1"/>
          <p:nvPr/>
        </p:nvSpPr>
        <p:spPr>
          <a:xfrm>
            <a:off x="424497" y="784155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Demodulator 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CC2A7-34C8-5332-53EE-AABE965FC3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" t="22552" r="53097" b="7342"/>
          <a:stretch/>
        </p:blipFill>
        <p:spPr bwMode="auto">
          <a:xfrm>
            <a:off x="3203733" y="353402"/>
            <a:ext cx="2510790" cy="20722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8CCDAD-58B2-1065-149F-A1CFC1B92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82" y="3583375"/>
            <a:ext cx="2510790" cy="249047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D670DB7-07FC-E1DE-1C3D-DD44A328B74A}"/>
              </a:ext>
            </a:extLst>
          </p:cNvPr>
          <p:cNvGrpSpPr/>
          <p:nvPr/>
        </p:nvGrpSpPr>
        <p:grpSpPr>
          <a:xfrm>
            <a:off x="6248400" y="13781"/>
            <a:ext cx="5943600" cy="2822575"/>
            <a:chOff x="4186872" y="1773555"/>
            <a:chExt cx="5943600" cy="28225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2430A1-0765-C3CB-16DB-3EE7F2DCB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6872" y="1773555"/>
              <a:ext cx="5943600" cy="14592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B85F8B5-451A-01CA-2361-D3B5546F4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6872" y="3232785"/>
              <a:ext cx="5943600" cy="13633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959B5F1-DB6C-F1D0-97E1-6302C85485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46920"/>
            <a:ext cx="5943600" cy="1949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FAECB7-3DB8-16BA-68B1-11F9F92E6C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996370"/>
            <a:ext cx="5943600" cy="18815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FB3CD3-1CC0-04F6-5197-D5A2FEDD7B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6600" y="3046921"/>
            <a:ext cx="5937997" cy="1949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3084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B0CAED-98E7-A54F-0A18-D1EB8F85233B}"/>
              </a:ext>
            </a:extLst>
          </p:cNvPr>
          <p:cNvSpPr txBox="1"/>
          <p:nvPr/>
        </p:nvSpPr>
        <p:spPr>
          <a:xfrm>
            <a:off x="335280" y="314960"/>
            <a:ext cx="2542540" cy="16878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Designing Lowpass filters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A472C-EF99-6A5D-0BD9-6EEEF181F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737" y="314960"/>
            <a:ext cx="3174365" cy="26962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291265-DD3A-AFF9-2EC1-9B0D2E05C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019" y="314960"/>
            <a:ext cx="3355341" cy="26962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5EA602-975F-067C-B3BB-C934F3FAE3E8}"/>
              </a:ext>
            </a:extLst>
          </p:cNvPr>
          <p:cNvSpPr txBox="1"/>
          <p:nvPr/>
        </p:nvSpPr>
        <p:spPr>
          <a:xfrm>
            <a:off x="3360737" y="-54372"/>
            <a:ext cx="53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9D486-69B0-48EE-ADF3-AABBF418F81A}"/>
              </a:ext>
            </a:extLst>
          </p:cNvPr>
          <p:cNvSpPr txBox="1"/>
          <p:nvPr/>
        </p:nvSpPr>
        <p:spPr>
          <a:xfrm>
            <a:off x="7018019" y="-54372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0DE075-8ED7-3274-5D18-01FF07422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737" y="3511377"/>
            <a:ext cx="3174365" cy="23672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E9CF52-0F38-EA66-8947-81ADF95CFC0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606"/>
          <a:stretch/>
        </p:blipFill>
        <p:spPr>
          <a:xfrm>
            <a:off x="7091994" y="3589568"/>
            <a:ext cx="3281366" cy="22891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A1A7A1-3BB2-85FA-0394-57ED0096042D}"/>
              </a:ext>
            </a:extLst>
          </p:cNvPr>
          <p:cNvSpPr txBox="1"/>
          <p:nvPr/>
        </p:nvSpPr>
        <p:spPr>
          <a:xfrm>
            <a:off x="711200" y="6014720"/>
            <a:ext cx="927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 of this low pass filter gives back the baseband signal in the receiver end</a:t>
            </a:r>
          </a:p>
        </p:txBody>
      </p:sp>
    </p:spTree>
    <p:extLst>
      <p:ext uri="{BB962C8B-B14F-4D97-AF65-F5344CB8AC3E}">
        <p14:creationId xmlns:p14="http://schemas.microsoft.com/office/powerpoint/2010/main" val="282859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196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Aharoni</vt:lpstr>
      <vt:lpstr>Algerian</vt:lpstr>
      <vt:lpstr>Arial</vt:lpstr>
      <vt:lpstr>Calibri</vt:lpstr>
      <vt:lpstr>Calibri Light</vt:lpstr>
      <vt:lpstr>Comic Sans MS</vt:lpstr>
      <vt:lpstr>Elephant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1906049 - Tapu Datta</dc:creator>
  <cp:lastModifiedBy>1906049 - Tapu Datta</cp:lastModifiedBy>
  <cp:revision>4</cp:revision>
  <dcterms:created xsi:type="dcterms:W3CDTF">2022-08-29T13:16:46Z</dcterms:created>
  <dcterms:modified xsi:type="dcterms:W3CDTF">2022-08-30T06:14:59Z</dcterms:modified>
</cp:coreProperties>
</file>