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6" r:id="rId4"/>
    <p:sldId id="267" r:id="rId5"/>
    <p:sldId id="268" r:id="rId6"/>
    <p:sldId id="258" r:id="rId7"/>
    <p:sldId id="277" r:id="rId8"/>
    <p:sldId id="279" r:id="rId9"/>
    <p:sldId id="280" r:id="rId10"/>
    <p:sldId id="261" r:id="rId11"/>
    <p:sldId id="269" r:id="rId12"/>
    <p:sldId id="273" r:id="rId13"/>
    <p:sldId id="274" r:id="rId14"/>
    <p:sldId id="275" r:id="rId15"/>
    <p:sldId id="276" r:id="rId16"/>
    <p:sldId id="283" r:id="rId17"/>
    <p:sldId id="262" r:id="rId18"/>
    <p:sldId id="284" r:id="rId19"/>
    <p:sldId id="294" r:id="rId20"/>
    <p:sldId id="285" r:id="rId21"/>
    <p:sldId id="286" r:id="rId22"/>
    <p:sldId id="287" r:id="rId23"/>
    <p:sldId id="288" r:id="rId24"/>
    <p:sldId id="290" r:id="rId25"/>
    <p:sldId id="289" r:id="rId26"/>
    <p:sldId id="291" r:id="rId27"/>
    <p:sldId id="292" r:id="rId28"/>
    <p:sldId id="293" r:id="rId29"/>
    <p:sldId id="296" r:id="rId30"/>
    <p:sldId id="295" r:id="rId31"/>
    <p:sldId id="263" r:id="rId32"/>
    <p:sldId id="282" r:id="rId33"/>
    <p:sldId id="259" r:id="rId34"/>
    <p:sldId id="264" r:id="rId35"/>
    <p:sldId id="281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3CF19D2-806C-46CC-A1B8-466E33FFEE89}">
          <p14:sldIdLst>
            <p14:sldId id="256"/>
            <p14:sldId id="257"/>
            <p14:sldId id="266"/>
            <p14:sldId id="267"/>
            <p14:sldId id="268"/>
            <p14:sldId id="258"/>
            <p14:sldId id="277"/>
            <p14:sldId id="279"/>
            <p14:sldId id="280"/>
            <p14:sldId id="261"/>
            <p14:sldId id="269"/>
            <p14:sldId id="273"/>
            <p14:sldId id="274"/>
            <p14:sldId id="275"/>
            <p14:sldId id="276"/>
            <p14:sldId id="283"/>
            <p14:sldId id="262"/>
            <p14:sldId id="284"/>
            <p14:sldId id="294"/>
            <p14:sldId id="285"/>
            <p14:sldId id="286"/>
            <p14:sldId id="287"/>
            <p14:sldId id="288"/>
            <p14:sldId id="290"/>
            <p14:sldId id="289"/>
            <p14:sldId id="291"/>
            <p14:sldId id="292"/>
            <p14:sldId id="293"/>
            <p14:sldId id="296"/>
            <p14:sldId id="295"/>
            <p14:sldId id="263"/>
            <p14:sldId id="282"/>
            <p14:sldId id="259"/>
            <p14:sldId id="264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017FC-28A4-449B-99D6-C7F712AC3D56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9866A-F9F9-4F56-BE50-2480163BD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69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9866A-F9F9-4F56-BE50-2480163BDAE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50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454D5-5BE2-7A56-1C0C-8245929D9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DDEAEAF-8FC3-F479-2195-B159481750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570243D-510F-E5C5-7752-F9F602F82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69708A-A612-2731-71FF-455819719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9866A-F9F9-4F56-BE50-2480163BDAE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44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9866A-F9F9-4F56-BE50-2480163BDAE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34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143A2-D34A-E5B0-3C4E-ECC7D2A42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425CC1-BD62-F1A7-DD87-7C12F4E4B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5BEBA6-CB0A-0C85-F2D1-261B7EA5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D3B-68BC-40D8-B3C3-4B2A52E9BD03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C42B89-CC66-752D-8682-31B92E8B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16CAF4-3120-CD64-69B3-2AFF5C2E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07AC-81BD-42B7-96DB-F974839973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5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15F79-4CD4-8EFC-713E-9AC1CB12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FC6CCD-95C8-251A-A049-46710C02A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B84EB9-36D4-C603-87A3-4102C592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D3B-68BC-40D8-B3C3-4B2A52E9BD03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15053F-4EFA-CB9A-623F-FFFB4DAD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2843D7-6222-5752-2ECA-6AF1BC38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07AC-81BD-42B7-96DB-F974839973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08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6B36FC-8879-CB6D-82EA-A97865F5B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790BF7-FC0C-3092-243C-DE11E55A6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A4896A-3367-F4C9-E1BF-7F0B463D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D3B-68BC-40D8-B3C3-4B2A52E9BD03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349322-7F07-A267-EF21-2B9D8925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E5D61-283B-1477-85B2-E36F4CFA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07AC-81BD-42B7-96DB-F974839973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50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4E36F-54C1-48FB-B569-EDC67669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93E7F4-22F1-87A5-DD8E-80BC2D77B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8F8057-CABA-116A-453E-9F7D41D4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D3B-68BC-40D8-B3C3-4B2A52E9BD03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6C0D71-34BE-F32D-4EB2-E7C7ECAC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C56E12-83DD-FEC8-82EF-86B116C1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07AC-81BD-42B7-96DB-F974839973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63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9B4C1-E837-958C-2583-443EADE4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16D3BA-B70A-4CB9-65A8-DE7C092A1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8FAF8D-176C-6032-B82E-AE42ABB7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D3B-68BC-40D8-B3C3-4B2A52E9BD03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C9BC24-C3F6-DEEC-28E4-B6D82224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F6A50D-2B8C-A101-F950-9A0EF62B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07AC-81BD-42B7-96DB-F974839973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7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4322C-7E92-C529-EE8B-1454EA43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E52BB5-0872-C86B-EBF2-424248983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ED7AAC-4FD4-9524-03FE-F49009648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3A9271-8E5C-F5FE-D556-4B0D90B0C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D3B-68BC-40D8-B3C3-4B2A52E9BD03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6713EA-6E88-2876-ACFC-9DF1AC1B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AF8ABC-F182-BD39-8BB5-FB6284B6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07AC-81BD-42B7-96DB-F974839973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66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A694C-BDB8-2A29-0CF1-833625B90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2FB23C-5AE2-5DF9-4098-B8A004882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0979C6-C227-5302-BDCD-7C360D946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85AA86-9412-AC09-2689-10FE51EE2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DAEDD1-02E8-5314-B0FF-DE5C540EA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7C7054-11D0-B3C2-E5C0-8DCC89A7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D3B-68BC-40D8-B3C3-4B2A52E9BD03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9DCE56-A0D7-B263-037E-A1F07360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D2EFF4-EA07-D3DA-C9EA-0CA2B583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07AC-81BD-42B7-96DB-F974839973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10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A2C57-4442-59BE-05C2-91D1A7161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FC8106-316A-E88F-9A61-D92C74DC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D3B-68BC-40D8-B3C3-4B2A52E9BD03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5B483DF-BF5C-8D2E-D638-1DD6B478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4030B0C-B7E6-9710-BD00-2733422A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07AC-81BD-42B7-96DB-F974839973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82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E6FF005-BC4A-CE07-75AB-3F724BFB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D3B-68BC-40D8-B3C3-4B2A52E9BD03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CC34A5-29EE-6608-0BE4-0285F79A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23162C-D3FA-BB4A-2A45-C35C4CAB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07AC-81BD-42B7-96DB-F974839973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02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2193E-D3BA-0854-6850-3B115608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A8972F-9637-8294-ED35-31161B86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3218DD-A860-9C97-555D-9C7A240A3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052B8C-935C-B3DA-70D6-01F4F0E7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D3B-68BC-40D8-B3C3-4B2A52E9BD03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B20BEA-0C9E-7550-3050-C1160E5D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DEE337-29E1-0763-4F0D-D0ADC353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07AC-81BD-42B7-96DB-F974839973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73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5FE45-0DBA-F756-60FA-6D3D1049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81A5A6-EAB4-56E3-62C3-5A337C4A4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819D0E-1A58-D8FF-4F86-C9F278A1B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0DDF09-5716-58C2-78F0-608AE2F65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D3B-68BC-40D8-B3C3-4B2A52E9BD03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00A18D-10AC-F9D8-4CDA-64AC4AAD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EA4D17-98F0-9A18-F2DE-D98220AD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07AC-81BD-42B7-96DB-F974839973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61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5BC09-8C08-E066-F8EF-0F97AAAC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014D00-DB93-22BA-033B-E6B3CBDCA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002D0C-F124-CBD1-FD14-050AEE03A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AD3B-68BC-40D8-B3C3-4B2A52E9BD03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5ECD04-0316-65C6-DFF1-3D8A46012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D76C40-3962-91C2-46E7-3CEE8D645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907AC-81BD-42B7-96DB-F974839973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58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uitytraining.co.uk/news-tips/time-management-statistics-2022-research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9D652-FBDF-7601-4F77-C5E35D074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000" dirty="0">
                <a:latin typeface="Cygre Medium" panose="02000603000000000000" pitchFamily="2" charset="-52"/>
              </a:rPr>
              <a:t>Кейс для бизнес-аналитика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81E727-C833-287A-D12F-0104C473C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900"/>
              </a:spcAft>
            </a:pPr>
            <a:r>
              <a:rPr lang="ru-RU" dirty="0">
                <a:latin typeface="Cygre" panose="02000503000000000000" pitchFamily="2" charset="-52"/>
              </a:rPr>
              <a:t>Андриянов Арсений</a:t>
            </a:r>
            <a:endParaRPr lang="ru-RU" i="0" dirty="0">
              <a:effectLst/>
              <a:latin typeface="Cygre" panose="020005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691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C5908-A8D1-00A5-A845-60742D40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153309-57E2-99F6-0991-ED4FE6B00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Название: </a:t>
            </a:r>
            <a:r>
              <a:rPr lang="ru-RU" sz="1800" dirty="0">
                <a:latin typeface="Cygre" panose="02000503000000000000" pitchFamily="2" charset="-52"/>
              </a:rPr>
              <a:t>Добавление задачи без взаимодействия с предлагаемыми сервисами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Акторы: </a:t>
            </a:r>
            <a:r>
              <a:rPr lang="ru-RU" sz="1800" dirty="0">
                <a:latin typeface="Cygre" panose="02000503000000000000" pitchFamily="2" charset="-52"/>
              </a:rPr>
              <a:t>Пользователь сервиса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Предусловия:</a:t>
            </a:r>
            <a:r>
              <a:rPr lang="ru-RU" sz="1800" dirty="0">
                <a:latin typeface="Cygre" panose="02000503000000000000" pitchFamily="2" charset="-52"/>
              </a:rPr>
              <a:t> Пользователь авторизован в приложении или на сайте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Основной поток: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Пользователь нажимает на + в верхнем правом углу поля «Мои задачи»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Дает задаче название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При необходимости, при создании задачи, изменяет описание (По умолчанию: дата - сегодняшний день, описание, приоритет, метки, локация - отсутствуют)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При необходимости, добавляет файлы к задаче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Добавляет задачу в список путем нажатия на кнопку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Альтернативные потоки:</a:t>
            </a:r>
            <a:r>
              <a:rPr lang="ru-RU" sz="1800" dirty="0">
                <a:latin typeface="Cygre" panose="02000503000000000000" pitchFamily="2" charset="-52"/>
              </a:rPr>
              <a:t> Если у задачи нет названия, попросить ввести название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Постусловия: </a:t>
            </a:r>
            <a:r>
              <a:rPr lang="ru-RU" sz="1800" dirty="0">
                <a:latin typeface="Cygre" panose="02000503000000000000" pitchFamily="2" charset="-52"/>
              </a:rPr>
              <a:t>Задача создана и отображается в списке задач</a:t>
            </a:r>
          </a:p>
        </p:txBody>
      </p:sp>
    </p:spTree>
    <p:extLst>
      <p:ext uri="{BB962C8B-B14F-4D97-AF65-F5344CB8AC3E}">
        <p14:creationId xmlns:p14="http://schemas.microsoft.com/office/powerpoint/2010/main" val="133511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965DB-C915-5BBC-F72D-C7FFC6670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CE6CF-6F52-CE61-58EE-8E171229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6FAC3D-ECDE-8829-E35E-890FA7375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Название: </a:t>
            </a:r>
            <a:r>
              <a:rPr lang="ru-RU" sz="1800" dirty="0">
                <a:latin typeface="Cygre" panose="02000503000000000000" pitchFamily="2" charset="-52"/>
              </a:rPr>
              <a:t>Добавление задачи с взаимодействием с предлагаемыми сервисами (Покупка билета на мероприятие)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Акторы: </a:t>
            </a:r>
            <a:r>
              <a:rPr lang="ru-RU" sz="1800" dirty="0">
                <a:latin typeface="Cygre" panose="02000503000000000000" pitchFamily="2" charset="-52"/>
              </a:rPr>
              <a:t>Пользователь сервиса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Предусловия: </a:t>
            </a:r>
            <a:r>
              <a:rPr lang="ru-RU" sz="1800" dirty="0">
                <a:latin typeface="Cygre" panose="02000503000000000000" pitchFamily="2" charset="-52"/>
              </a:rPr>
              <a:t>Пользователь авторизован в приложении или на сайте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Основной поток: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Пользователь заходит в предлагаемый сервис (Мероприятия)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Выбирает понравившееся ему событие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Нажимает на это событие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Переходит к оформлению заказа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Подтверждает заказ 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Постусловия: </a:t>
            </a:r>
            <a:r>
              <a:rPr lang="ru-RU" sz="1800" dirty="0">
                <a:latin typeface="Cygre" panose="02000503000000000000" pitchFamily="2" charset="-52"/>
              </a:rPr>
              <a:t>Автоматически создается задача, названием которой является название данного мероприятия, дата - дата мероприятия; к задаче также прикреплены билеты (PDF-файлы)</a:t>
            </a:r>
          </a:p>
        </p:txBody>
      </p:sp>
    </p:spTree>
    <p:extLst>
      <p:ext uri="{BB962C8B-B14F-4D97-AF65-F5344CB8AC3E}">
        <p14:creationId xmlns:p14="http://schemas.microsoft.com/office/powerpoint/2010/main" val="1950810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26ACA-3DC2-7635-CFEB-0A07FFBFA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E5D5D-B4B1-75C2-0159-77F4DAD9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3324EF-F7E7-9388-32D5-E047D15A73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Название: </a:t>
            </a:r>
            <a:r>
              <a:rPr lang="ru-RU" sz="1800" dirty="0">
                <a:latin typeface="Cygre" panose="02000503000000000000" pitchFamily="2" charset="-52"/>
              </a:rPr>
              <a:t>Добавление задачи с взаимодействием с предлагаемыми сервисами </a:t>
            </a:r>
            <a:endParaRPr lang="en-US" sz="1800" dirty="0">
              <a:latin typeface="Cygre" panose="02000503000000000000" pitchFamily="2" charset="-52"/>
            </a:endParaRP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Акторы: </a:t>
            </a:r>
            <a:r>
              <a:rPr lang="ru-RU" sz="1800" dirty="0">
                <a:latin typeface="Cygre" panose="02000503000000000000" pitchFamily="2" charset="-52"/>
              </a:rPr>
              <a:t>Пользователь сервиса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Предусловия: </a:t>
            </a:r>
            <a:r>
              <a:rPr lang="ru-RU" sz="1800" dirty="0">
                <a:latin typeface="Cygre" panose="02000503000000000000" pitchFamily="2" charset="-52"/>
              </a:rPr>
              <a:t>Пользователь авторизован в приложении или на сайте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Основной поток: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Пользователь заходит в предлагаемый сервис (Например, АЗС или кафе)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Просматривает предлагаемые заведения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Выбирает то, которое его наиболее заинтересовало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Нажимает на него в списке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915DFA-89A8-F724-3A78-4F90FB516F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ru-RU" sz="1800" dirty="0">
                <a:latin typeface="Cygre" panose="02000503000000000000" pitchFamily="2" charset="-52"/>
              </a:rPr>
              <a:t>Ознакамливается с адресом, временем работы, отзывами 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ru-RU" sz="1800" dirty="0">
                <a:latin typeface="Cygre" panose="02000503000000000000" pitchFamily="2" charset="-52"/>
              </a:rPr>
              <a:t>Нажимает на кнопку «Добавить в задачи»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ru-RU" sz="1800" dirty="0">
                <a:latin typeface="Cygre" panose="02000503000000000000" pitchFamily="2" charset="-52"/>
              </a:rPr>
              <a:t>Выбирает дату</a:t>
            </a:r>
            <a:r>
              <a:rPr lang="en-US" sz="1800" dirty="0">
                <a:latin typeface="Cygre" panose="02000503000000000000" pitchFamily="2" charset="-52"/>
              </a:rPr>
              <a:t> </a:t>
            </a:r>
            <a:r>
              <a:rPr lang="ru-RU" sz="1800" dirty="0">
                <a:latin typeface="Cygre" panose="02000503000000000000" pitchFamily="2" charset="-52"/>
              </a:rPr>
              <a:t>(время) посещения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Постусловия: </a:t>
            </a:r>
            <a:r>
              <a:rPr lang="ru-RU" sz="1800" dirty="0">
                <a:latin typeface="Cygre" panose="02000503000000000000" pitchFamily="2" charset="-52"/>
              </a:rPr>
              <a:t>Автоматически создается задача, названием которой является, например, «Посещение кафе», дата - выбранная пользователем при создании задачи; к задаче также прикреплено местоположение этого места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0086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50075-B7EF-5A2F-2451-297264408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A068E-D8A8-2A06-6C74-0B56259E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2260F1-FF6C-6452-E960-1011590C8E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Название: </a:t>
            </a:r>
            <a:r>
              <a:rPr lang="ru-RU" sz="1800" dirty="0">
                <a:latin typeface="Cygre" panose="02000503000000000000" pitchFamily="2" charset="-52"/>
              </a:rPr>
              <a:t>Изменение задачи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Акторы: </a:t>
            </a:r>
            <a:r>
              <a:rPr lang="ru-RU" sz="1800" dirty="0">
                <a:latin typeface="Cygre" panose="02000503000000000000" pitchFamily="2" charset="-52"/>
              </a:rPr>
              <a:t>Пользователь сервиса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Предусловия: </a:t>
            </a:r>
            <a:r>
              <a:rPr lang="ru-RU" sz="1800" dirty="0">
                <a:latin typeface="Cygre" panose="02000503000000000000" pitchFamily="2" charset="-52"/>
              </a:rPr>
              <a:t>Пользователь авторизован в приложении или на сайте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Основной поток: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Пользователь нажимает на задачу в списке задач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Альтернативные потоки: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В открывшемся меню изменения задачи нажимает на название и меняет его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latin typeface="Cygre" panose="02000503000000000000" pitchFamily="2" charset="-52"/>
              </a:rPr>
              <a:t>Нажимает на «Приоритет» и меняет его на один из предложенных (Таким способом задачу можно отметить как избранную) </a:t>
            </a:r>
          </a:p>
          <a:p>
            <a:endParaRPr lang="ru-RU" sz="1800" dirty="0">
              <a:latin typeface="Cygre" panose="02000503000000000000" pitchFamily="2" charset="-52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FE558F-92A1-EB0D-4A1B-DF30A7FD8E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ru-RU" sz="1800" dirty="0">
                <a:latin typeface="Cygre" panose="02000503000000000000" pitchFamily="2" charset="-52"/>
              </a:rPr>
              <a:t>Нажимает на «Метки» и создает одну или несколько меток 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ru-RU" sz="1800" dirty="0">
                <a:latin typeface="Cygre" panose="02000503000000000000" pitchFamily="2" charset="-52"/>
              </a:rPr>
              <a:t>Нажимает на «Напоминания» и устанавливает время необходимого напоминания 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ru-RU" sz="1800" dirty="0">
                <a:latin typeface="Cygre" panose="02000503000000000000" pitchFamily="2" charset="-52"/>
              </a:rPr>
              <a:t>Нажимает на «Локация» и добавляет адрес 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ru-RU" sz="1800" dirty="0">
                <a:latin typeface="Cygre" panose="02000503000000000000" pitchFamily="2" charset="-52"/>
              </a:rPr>
              <a:t>Нажимает на «Добавить файлы» и добавляет файлы 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ru-RU" sz="1800" dirty="0">
                <a:latin typeface="Cygre" panose="02000503000000000000" pitchFamily="2" charset="-52"/>
              </a:rPr>
              <a:t>Нажимает на «Изменить описание» и добавляет новое, если описание не было создано или изменяет уже имеющееся </a:t>
            </a:r>
          </a:p>
          <a:p>
            <a:pPr marL="0" indent="0">
              <a:buNone/>
            </a:pPr>
            <a:r>
              <a:rPr lang="ru-RU" sz="1800" b="1" dirty="0">
                <a:latin typeface="Cygre" panose="02000503000000000000" pitchFamily="2" charset="-52"/>
              </a:rPr>
              <a:t>Постусловия: </a:t>
            </a:r>
            <a:r>
              <a:rPr lang="ru-RU" sz="1800" dirty="0">
                <a:latin typeface="Cygre" panose="02000503000000000000" pitchFamily="2" charset="-52"/>
              </a:rPr>
              <a:t>Задача изменена и отображается в списке задач в измененном виде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45073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53D68-5069-FFEB-18A0-543F6E4FB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5D27C-94A8-923B-E9C1-8161A4EA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E66BE1-EBF6-85C8-FFC7-943123E83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Название: </a:t>
            </a:r>
            <a:r>
              <a:rPr lang="ru-RU" sz="2200" dirty="0">
                <a:latin typeface="Cygre" panose="02000503000000000000" pitchFamily="2" charset="-52"/>
              </a:rPr>
              <a:t>Удаление задачи</a:t>
            </a:r>
          </a:p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Акторы: </a:t>
            </a:r>
            <a:r>
              <a:rPr lang="ru-RU" sz="2200" dirty="0">
                <a:latin typeface="Cygre" panose="02000503000000000000" pitchFamily="2" charset="-52"/>
              </a:rPr>
              <a:t>Пользователь сервиса</a:t>
            </a:r>
          </a:p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Предусловия: </a:t>
            </a:r>
            <a:r>
              <a:rPr lang="ru-RU" sz="2200" dirty="0">
                <a:latin typeface="Cygre" panose="02000503000000000000" pitchFamily="2" charset="-52"/>
              </a:rPr>
              <a:t>Пользователь авторизован в приложении или на сайте</a:t>
            </a:r>
          </a:p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Основной поток: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Пользователь нажимает на задачу в списке задач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В открывшемся меню изменения задачи нажимает на красную кнопку в верхнем правом углу</a:t>
            </a:r>
          </a:p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Постусловия: </a:t>
            </a:r>
            <a:r>
              <a:rPr lang="ru-RU" sz="2200" dirty="0">
                <a:latin typeface="Cygre" panose="02000503000000000000" pitchFamily="2" charset="-52"/>
              </a:rPr>
              <a:t>Задача удалена из списка</a:t>
            </a:r>
          </a:p>
        </p:txBody>
      </p:sp>
    </p:spTree>
    <p:extLst>
      <p:ext uri="{BB962C8B-B14F-4D97-AF65-F5344CB8AC3E}">
        <p14:creationId xmlns:p14="http://schemas.microsoft.com/office/powerpoint/2010/main" val="3339881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B2894-72B0-EC9B-FC66-EAAF87074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239DF-0080-46FE-7BB0-F96BFB45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8D798E-8E00-EDCD-CC6D-B9C45F21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Название: </a:t>
            </a:r>
            <a:r>
              <a:rPr lang="ru-RU" sz="2200" dirty="0">
                <a:latin typeface="Cygre" panose="02000503000000000000" pitchFamily="2" charset="-52"/>
              </a:rPr>
              <a:t>Просмотр задачи</a:t>
            </a:r>
          </a:p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Акторы: </a:t>
            </a:r>
            <a:r>
              <a:rPr lang="ru-RU" sz="2200" dirty="0">
                <a:latin typeface="Cygre" panose="02000503000000000000" pitchFamily="2" charset="-52"/>
              </a:rPr>
              <a:t>Пользователь сервиса</a:t>
            </a:r>
          </a:p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Предусловия: </a:t>
            </a:r>
            <a:r>
              <a:rPr lang="ru-RU" sz="2200" dirty="0">
                <a:latin typeface="Cygre" panose="02000503000000000000" pitchFamily="2" charset="-52"/>
              </a:rPr>
              <a:t>Пользователь авторизован в приложении или на сайте</a:t>
            </a:r>
          </a:p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Основной поток: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Пользователь нажимает на задачу в списке задач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В открывшемся меню просматривает содержание</a:t>
            </a:r>
          </a:p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Постусловия: </a:t>
            </a:r>
            <a:r>
              <a:rPr lang="ru-RU" sz="2200" dirty="0">
                <a:latin typeface="Cygre" panose="02000503000000000000" pitchFamily="2" charset="-52"/>
              </a:rPr>
              <a:t>Задача просмотрена</a:t>
            </a:r>
          </a:p>
        </p:txBody>
      </p:sp>
    </p:spTree>
    <p:extLst>
      <p:ext uri="{BB962C8B-B14F-4D97-AF65-F5344CB8AC3E}">
        <p14:creationId xmlns:p14="http://schemas.microsoft.com/office/powerpoint/2010/main" val="1819751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033B7-8407-5E1A-1726-E89B2481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Статусная модель созданных задач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F823451-7D31-7F26-3E54-8A2E5E5FE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402" y="1837200"/>
            <a:ext cx="6331866" cy="4351338"/>
          </a:xfrm>
        </p:spPr>
      </p:pic>
    </p:spTree>
    <p:extLst>
      <p:ext uri="{BB962C8B-B14F-4D97-AF65-F5344CB8AC3E}">
        <p14:creationId xmlns:p14="http://schemas.microsoft.com/office/powerpoint/2010/main" val="3779629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CBCAF-0FD3-7D2E-6017-7D350D9C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EC5767-C48E-0F7C-1F82-8C4CCD73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Производительность</a:t>
            </a:r>
            <a:endParaRPr lang="en-US" sz="2200" dirty="0">
              <a:latin typeface="Cygre" panose="02000503000000000000" pitchFamily="2" charset="-52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Время отклика: </a:t>
            </a:r>
            <a:r>
              <a:rPr lang="ru-RU" sz="2200" dirty="0">
                <a:latin typeface="Cygre" panose="02000503000000000000" pitchFamily="2" charset="-52"/>
              </a:rPr>
              <a:t>Приложение должно обеспечивать время отклика на запросы пользователей в течение не более 2 секунд для всех основных операций (добавление задачи, просмотр предложений</a:t>
            </a:r>
            <a:r>
              <a:rPr lang="en-US" sz="2200" dirty="0">
                <a:latin typeface="Cygre" panose="02000503000000000000" pitchFamily="2" charset="-52"/>
              </a:rPr>
              <a:t> </a:t>
            </a:r>
            <a:r>
              <a:rPr lang="ru-RU" sz="2200" dirty="0">
                <a:latin typeface="Cygre" panose="02000503000000000000" pitchFamily="2" charset="-52"/>
              </a:rPr>
              <a:t>и т. д.)</a:t>
            </a:r>
            <a:endParaRPr lang="en-US" sz="2200" dirty="0">
              <a:latin typeface="Cygre" panose="02000503000000000000" pitchFamily="2" charset="-52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Обработка большого количества пользователей: </a:t>
            </a:r>
            <a:r>
              <a:rPr lang="ru-RU" sz="2200" dirty="0">
                <a:latin typeface="Cygre" panose="02000503000000000000" pitchFamily="2" charset="-52"/>
              </a:rPr>
              <a:t>Система должна поддерживать одновременную работу не менее 10 000 активных пользователей без снижения производительности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Нагрузочная устойчивость: </a:t>
            </a:r>
            <a:r>
              <a:rPr lang="ru-RU" sz="2200" dirty="0">
                <a:latin typeface="Cygre" panose="02000503000000000000" pitchFamily="2" charset="-52"/>
              </a:rPr>
              <a:t>Приложение должно продолжать работать стабильно при увеличении нагрузки на 50% выше пиковых значений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Загрузка данных: </a:t>
            </a:r>
            <a:r>
              <a:rPr lang="ru-RU" sz="2200" dirty="0">
                <a:latin typeface="Cygre" panose="02000503000000000000" pitchFamily="2" charset="-52"/>
              </a:rPr>
              <a:t>При первом запуске приложения или синхронизации данных загрузка информации о задачах и доступных сервисах не должна занимать более 3 секунд</a:t>
            </a:r>
          </a:p>
        </p:txBody>
      </p:sp>
    </p:spTree>
    <p:extLst>
      <p:ext uri="{BB962C8B-B14F-4D97-AF65-F5344CB8AC3E}">
        <p14:creationId xmlns:p14="http://schemas.microsoft.com/office/powerpoint/2010/main" val="1110692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84AFE-810A-DA5F-3292-55D358E58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E637F-94B4-EB7E-AB6D-95C15972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82EC32-2D31-8D91-A324-F7472FB47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Доступность</a:t>
            </a:r>
            <a:endParaRPr lang="en-US" sz="2200" dirty="0">
              <a:latin typeface="Cygre" panose="02000503000000000000" pitchFamily="2" charset="-52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Доступность системы: </a:t>
            </a:r>
            <a:r>
              <a:rPr lang="ru-RU" sz="2200" dirty="0">
                <a:latin typeface="Cygre" panose="02000503000000000000" pitchFamily="2" charset="-52"/>
              </a:rPr>
              <a:t>Приложение должно быть доступно 99.9% времени в месяц. Планируемые периоды технического обслуживания должны проводиться в ночное время и занимать не более 4 часов в месяц </a:t>
            </a:r>
            <a:endParaRPr lang="en-US" sz="2200" dirty="0">
              <a:latin typeface="Cygre" panose="02000503000000000000" pitchFamily="2" charset="-52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Географическая доступность: </a:t>
            </a:r>
            <a:r>
              <a:rPr lang="ru-RU" sz="2200" dirty="0">
                <a:latin typeface="Cygre" panose="02000503000000000000" pitchFamily="2" charset="-52"/>
              </a:rPr>
              <a:t>Приложение должно быть доступно пользователям из разных регионов мира с минимальными задержками</a:t>
            </a:r>
          </a:p>
        </p:txBody>
      </p:sp>
    </p:spTree>
    <p:extLst>
      <p:ext uri="{BB962C8B-B14F-4D97-AF65-F5344CB8AC3E}">
        <p14:creationId xmlns:p14="http://schemas.microsoft.com/office/powerpoint/2010/main" val="1490460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1B4CE-C138-5579-D741-E72349DC9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62818-EE1D-76F4-33CB-C994FD6A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048D12-6B62-28F4-A2DF-93210B7DD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Масштабируемость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Интеграция новых сервисов: </a:t>
            </a:r>
            <a:r>
              <a:rPr lang="ru-RU" sz="2200" dirty="0">
                <a:latin typeface="Cygre" panose="02000503000000000000" pitchFamily="2" charset="-52"/>
              </a:rPr>
              <a:t>Платформа должна поддерживать быстрое добавление новых партнерских сервисов (например, новых поставщиков доставки или билетных агрегаторов) без необходимости перезапуска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413911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2283A-60A2-56E8-2407-7A82A784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9E1E92-2710-A3F4-3E2D-E21863A86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Разработать и внедрить в приложение Т-Банка планировщик задач, который позволит пользователям удобно планировать свои повседневные задачи (заказ доставки продуктов, покупка билетов, заправка машины, бронирование столиков и т.д.) и получать выгодные предложения от сервисов банка с кешбэком 5%</a:t>
            </a:r>
          </a:p>
        </p:txBody>
      </p:sp>
    </p:spTree>
    <p:extLst>
      <p:ext uri="{BB962C8B-B14F-4D97-AF65-F5344CB8AC3E}">
        <p14:creationId xmlns:p14="http://schemas.microsoft.com/office/powerpoint/2010/main" val="1802461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DEFA8-1B95-A8BB-F6BF-8CD39D86A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07EEE-C26A-103F-C068-3153874E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E5AA14-767A-20D2-0B06-86AB07AC9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Безопасность</a:t>
            </a:r>
            <a:endParaRPr lang="en-US" sz="2200" dirty="0">
              <a:latin typeface="Cygre" panose="02000503000000000000" pitchFamily="2" charset="-52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Защита данных: </a:t>
            </a:r>
            <a:r>
              <a:rPr lang="ru-RU" sz="2200" dirty="0">
                <a:latin typeface="Cygre" panose="02000503000000000000" pitchFamily="2" charset="-52"/>
              </a:rPr>
              <a:t>Все личные данные пользователей (имена, адреса, номера карт) должны храниться в зашифрованном виде с использованием стандартов шифрования AES-256</a:t>
            </a:r>
            <a:endParaRPr lang="en-US" sz="2200" dirty="0">
              <a:latin typeface="Cygre" panose="02000503000000000000" pitchFamily="2" charset="-52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Аутентификация и авторизация: </a:t>
            </a:r>
            <a:r>
              <a:rPr lang="ru-RU" sz="2200" dirty="0">
                <a:latin typeface="Cygre" panose="02000503000000000000" pitchFamily="2" charset="-52"/>
              </a:rPr>
              <a:t>Должна быть реализована двухфакторная аутентификация для входа в аккаунт. Также необходимо внедрить механизм контроля доступа к данным, чтобы пользователи могли видеть только свои данные и предложения</a:t>
            </a:r>
            <a:endParaRPr lang="en-US" sz="2200" dirty="0">
              <a:latin typeface="Cygre" panose="02000503000000000000" pitchFamily="2" charset="-52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Защита от атак: </a:t>
            </a:r>
            <a:r>
              <a:rPr lang="ru-RU" sz="2200" dirty="0">
                <a:latin typeface="Cygre" panose="02000503000000000000" pitchFamily="2" charset="-52"/>
              </a:rPr>
              <a:t>Приложение должно быть защищено от распространённых типов атак (XSS, CSRF и т. д.)</a:t>
            </a:r>
          </a:p>
        </p:txBody>
      </p:sp>
    </p:spTree>
    <p:extLst>
      <p:ext uri="{BB962C8B-B14F-4D97-AF65-F5344CB8AC3E}">
        <p14:creationId xmlns:p14="http://schemas.microsoft.com/office/powerpoint/2010/main" val="1900214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38E22-CDD5-1C4C-BE86-83ED81D38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2AB5E-2FC5-F6F7-2802-A36CD203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35FCC-4637-BD1F-099E-3FF44BD9A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Пользовательский интерфейс</a:t>
            </a:r>
            <a:endParaRPr lang="en-US" sz="2200" dirty="0">
              <a:latin typeface="Cygre" panose="02000503000000000000" pitchFamily="2" charset="-52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Интуитивность:</a:t>
            </a:r>
            <a:r>
              <a:rPr lang="ru-RU" sz="2200" dirty="0">
                <a:latin typeface="Cygre" panose="02000503000000000000" pitchFamily="2" charset="-52"/>
              </a:rPr>
              <a:t> Интерфейс должен быть простым и интуитивно понятным для пользователей любого уровня подготовки. Время на обучение работы с приложением не должно превышать 10 минут</a:t>
            </a:r>
            <a:endParaRPr lang="en-US" sz="2200" dirty="0">
              <a:latin typeface="Cygre" panose="02000503000000000000" pitchFamily="2" charset="-52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Отзывчивость UI:</a:t>
            </a:r>
            <a:r>
              <a:rPr lang="ru-RU" sz="2200" dirty="0">
                <a:latin typeface="Cygre" panose="02000503000000000000" pitchFamily="2" charset="-52"/>
              </a:rPr>
              <a:t> Приложение должно корректно отображаться и функционировать на устройствах с различными разрешениями экрана и размерами, включая смартфоны, планшеты и настольные компьютеры</a:t>
            </a:r>
            <a:endParaRPr lang="en-US" sz="2200" dirty="0">
              <a:latin typeface="Cygre" panose="02000503000000000000" pitchFamily="2" charset="-52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Локализация:</a:t>
            </a:r>
            <a:r>
              <a:rPr lang="ru-RU" sz="2200" dirty="0">
                <a:latin typeface="Cygre" panose="02000503000000000000" pitchFamily="2" charset="-52"/>
              </a:rPr>
              <a:t> Приложение должно поддерживать минимум 5 языков (включая английский, русский, испанский, французский и немецкий)</a:t>
            </a:r>
          </a:p>
        </p:txBody>
      </p:sp>
    </p:spTree>
    <p:extLst>
      <p:ext uri="{BB962C8B-B14F-4D97-AF65-F5344CB8AC3E}">
        <p14:creationId xmlns:p14="http://schemas.microsoft.com/office/powerpoint/2010/main" val="906626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03B34-A069-772D-02A6-22D94F768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D4FD4-AD1F-D92A-AB5F-E69D8B12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31A1BB-CEA7-36CE-39CA-96C0C1AC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Надежность</a:t>
            </a:r>
            <a:endParaRPr lang="en-US" sz="2200" dirty="0">
              <a:latin typeface="Cygre" panose="02000503000000000000" pitchFamily="2" charset="-52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Сохранность данных: </a:t>
            </a:r>
            <a:r>
              <a:rPr lang="ru-RU" sz="2200" dirty="0">
                <a:latin typeface="Cygre" panose="02000503000000000000" pitchFamily="2" charset="-52"/>
              </a:rPr>
              <a:t>Все данные о задачах, заказах и действиях пользователя должны сохраняться в случае аварийного завершения работы приложения или потери связи с сервером. Автоматическое восстановление данных должно происходить в течение 30 секунд после восстановления соединения</a:t>
            </a:r>
            <a:endParaRPr lang="en-US" sz="2200" dirty="0">
              <a:latin typeface="Cygre" panose="02000503000000000000" pitchFamily="2" charset="-52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Обработка ошибок: </a:t>
            </a:r>
            <a:r>
              <a:rPr lang="ru-RU" sz="2200" dirty="0">
                <a:latin typeface="Cygre" panose="02000503000000000000" pitchFamily="2" charset="-52"/>
              </a:rPr>
              <a:t>Приложение должно корректно обрабатывать все возможные ошибки и предоставлять пользователю информативные сообщения об ошибках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Стабильность интеграций: </a:t>
            </a:r>
            <a:r>
              <a:rPr lang="ru-RU" sz="2200" dirty="0">
                <a:latin typeface="Cygre" panose="02000503000000000000" pitchFamily="2" charset="-52"/>
              </a:rPr>
              <a:t>В случае недоступности одного из партнерских сервисов система должна предлагать альтернативные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3442648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CFA0D-E33B-5EE5-04F1-732904357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4FA362-0CD2-33C6-D94D-A4E6D526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E5BBE3-7B0A-7B24-1208-CAA88570C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Кешбэк и финансовые операции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Точность начисления кешбэка: </a:t>
            </a:r>
            <a:r>
              <a:rPr lang="ru-RU" sz="2200" dirty="0">
                <a:latin typeface="Cygre" panose="02000503000000000000" pitchFamily="2" charset="-52"/>
              </a:rPr>
              <a:t>Кешбэк должен начисляться с точностью до двух знаков после запятой. Система должна гарантировать, что все начисленные бонусы будут корректно отражены на счету пользователя в течение 24 часов после завершения транзакции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Безопасность платежей: </a:t>
            </a:r>
            <a:r>
              <a:rPr lang="ru-RU" sz="2200" dirty="0">
                <a:latin typeface="Cygre" panose="02000503000000000000" pitchFamily="2" charset="-52"/>
              </a:rPr>
              <a:t>Все финансовые операции должны проходить через защищенные каналы передачи данных (SSL/TLS). Информация о платежах должна быть зашифрована и храниться в соответствии с требованиями PCI DSS</a:t>
            </a:r>
          </a:p>
        </p:txBody>
      </p:sp>
    </p:spTree>
    <p:extLst>
      <p:ext uri="{BB962C8B-B14F-4D97-AF65-F5344CB8AC3E}">
        <p14:creationId xmlns:p14="http://schemas.microsoft.com/office/powerpoint/2010/main" val="2556568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24293-1D0E-6552-906F-422194CE1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26A1D-828A-0F55-ABAF-00E2AE23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E17FDF-B2D8-A450-A393-4CD87EF86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Поддержка и обслуживание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Обновления: </a:t>
            </a:r>
            <a:r>
              <a:rPr lang="ru-RU" sz="2200" dirty="0">
                <a:latin typeface="Cygre" panose="02000503000000000000" pitchFamily="2" charset="-52"/>
              </a:rPr>
              <a:t>Приложение должно поддерживать автоматическое обновление без необходимости ручного вмешательства пользователя. Новые версии должны быть совместимы с предыдущими версиями приложения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Техподдержка: </a:t>
            </a:r>
            <a:r>
              <a:rPr lang="ru-RU" sz="2200" dirty="0">
                <a:latin typeface="Cygre" panose="02000503000000000000" pitchFamily="2" charset="-52"/>
              </a:rPr>
              <a:t>Пользователи должны иметь возможность связаться с технической поддержкой через чат, электронную почту или телефон. Ответ на запрос должен быть предоставлен в течение 24 часов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FAQ и справка:</a:t>
            </a:r>
            <a:r>
              <a:rPr lang="ru-RU" sz="2200" dirty="0">
                <a:latin typeface="Cygre" panose="02000503000000000000" pitchFamily="2" charset="-52"/>
              </a:rPr>
              <a:t> В приложении должен быть раздел с часто задаваемыми вопросами и инструкциями по использованию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Обратная связь: </a:t>
            </a:r>
            <a:r>
              <a:rPr lang="ru-RU" sz="2200" dirty="0">
                <a:latin typeface="Cygre" panose="02000503000000000000" pitchFamily="2" charset="-52"/>
              </a:rPr>
              <a:t>Пользователи должны иметь возможность оставить отзыв о работе приложения или сообщить о проблеме</a:t>
            </a:r>
          </a:p>
        </p:txBody>
      </p:sp>
    </p:spTree>
    <p:extLst>
      <p:ext uri="{BB962C8B-B14F-4D97-AF65-F5344CB8AC3E}">
        <p14:creationId xmlns:p14="http://schemas.microsoft.com/office/powerpoint/2010/main" val="4285285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DC450-09EA-C9DA-4CDC-D17FB599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45B58-B078-1CFC-668F-5F39DFC9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BA8D61-BC5E-2F9E-6D9D-DF6418E21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Энергопотребление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Оптимизация для мобильных устройств: </a:t>
            </a:r>
            <a:r>
              <a:rPr lang="ru-RU" sz="2200" dirty="0">
                <a:latin typeface="Cygre" panose="02000503000000000000" pitchFamily="2" charset="-52"/>
              </a:rPr>
              <a:t>Приложение должно быть оптимизировано для работы на мобильных устройствах с минимальным потреблением энергии. Батарея устройства не должна разряжаться более чем на 5% за час использования приложения в фоновом режиме</a:t>
            </a:r>
          </a:p>
        </p:txBody>
      </p:sp>
    </p:spTree>
    <p:extLst>
      <p:ext uri="{BB962C8B-B14F-4D97-AF65-F5344CB8AC3E}">
        <p14:creationId xmlns:p14="http://schemas.microsoft.com/office/powerpoint/2010/main" val="2877201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243D3-5298-663D-A458-DA3CB99D8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FCB47-4DD7-E287-2715-5F1C7CCA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620126-CCD4-DACF-B812-4836A6E55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Управление данными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Хранение данных: </a:t>
            </a:r>
            <a:r>
              <a:rPr lang="ru-RU" sz="2200" dirty="0">
                <a:latin typeface="Cygre" panose="02000503000000000000" pitchFamily="2" charset="-52"/>
              </a:rPr>
              <a:t>Все данные о пользователях и их действиях должны храниться не менее 2 лет, после чего они могут быть архивированы или удалены в соответствии с политикой конфиденциальности</a:t>
            </a:r>
          </a:p>
        </p:txBody>
      </p:sp>
    </p:spTree>
    <p:extLst>
      <p:ext uri="{BB962C8B-B14F-4D97-AF65-F5344CB8AC3E}">
        <p14:creationId xmlns:p14="http://schemas.microsoft.com/office/powerpoint/2010/main" val="139222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4056D-9E9C-166B-E517-56BEF0193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21B9F8-4293-E0CC-C9CF-C09E1234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5D3B1E-C780-EEC5-0946-8A6336367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Интеграция с внешними системами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API интеграция: </a:t>
            </a:r>
            <a:r>
              <a:rPr lang="ru-RU" sz="2200" dirty="0">
                <a:latin typeface="Cygre" panose="02000503000000000000" pitchFamily="2" charset="-52"/>
              </a:rPr>
              <a:t>Приложение должно поддерживать интеграцию с различными внешними сервисами (например, доставка продуктов, билеты в театр и т. д.) через API. Все интеграции должны быть надежными и безопасными, с минимальной задержкой в обмене данными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Совместимость с партнерскими платформами: </a:t>
            </a:r>
            <a:r>
              <a:rPr lang="ru-RU" sz="2200" dirty="0">
                <a:latin typeface="Cygre" panose="02000503000000000000" pitchFamily="2" charset="-52"/>
              </a:rPr>
              <a:t>Приложение должно поддерживать совместимость с ключевыми партнерскими платформами, используемыми для выполнения задач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2486135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5149A-D894-E90C-713B-62D6EE112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A8FD6-469E-3DBD-78FB-5671A40C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389034-F9DA-F879-D615-5B15D1E0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Переносимость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Поддержка мобильных устройств: </a:t>
            </a:r>
            <a:r>
              <a:rPr lang="ru-RU" sz="2200" dirty="0">
                <a:latin typeface="Cygre" panose="02000503000000000000" pitchFamily="2" charset="-52"/>
              </a:rPr>
              <a:t>Приложение должно поддерживать устройства, работающие на следующих операционных системах: </a:t>
            </a:r>
            <a:r>
              <a:rPr lang="ru-RU" sz="2200" dirty="0" err="1">
                <a:latin typeface="Cygre" panose="02000503000000000000" pitchFamily="2" charset="-52"/>
              </a:rPr>
              <a:t>iOS</a:t>
            </a:r>
            <a:r>
              <a:rPr lang="ru-RU" sz="2200" dirty="0">
                <a:latin typeface="Cygre" panose="02000503000000000000" pitchFamily="2" charset="-52"/>
              </a:rPr>
              <a:t> версия 12.0 и новее</a:t>
            </a:r>
            <a:r>
              <a:rPr lang="en-US" sz="2200" dirty="0">
                <a:latin typeface="Cygre" panose="02000503000000000000" pitchFamily="2" charset="-52"/>
              </a:rPr>
              <a:t>,</a:t>
            </a:r>
            <a:r>
              <a:rPr lang="ru-RU" sz="2200" dirty="0">
                <a:latin typeface="Cygre" panose="02000503000000000000" pitchFamily="2" charset="-52"/>
              </a:rPr>
              <a:t> </a:t>
            </a:r>
            <a:r>
              <a:rPr lang="ru-RU" sz="2200" dirty="0" err="1">
                <a:latin typeface="Cygre" panose="02000503000000000000" pitchFamily="2" charset="-52"/>
              </a:rPr>
              <a:t>Android</a:t>
            </a:r>
            <a:r>
              <a:rPr lang="ru-RU" sz="2200" dirty="0">
                <a:latin typeface="Cygre" panose="02000503000000000000" pitchFamily="2" charset="-52"/>
              </a:rPr>
              <a:t> версия 8.0 и новее</a:t>
            </a:r>
            <a:endParaRPr lang="en-US" sz="2200" dirty="0">
              <a:latin typeface="Cygre" panose="02000503000000000000" pitchFamily="2" charset="-52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Поддержка веб-приложения: </a:t>
            </a:r>
            <a:r>
              <a:rPr lang="ru-RU" sz="2200" dirty="0">
                <a:latin typeface="Cygre" panose="02000503000000000000" pitchFamily="2" charset="-52"/>
              </a:rPr>
              <a:t>Веб-приложение должно поддерживать следующие браузеры и их минимальные версии: Google </a:t>
            </a:r>
            <a:r>
              <a:rPr lang="ru-RU" sz="2200" dirty="0" err="1">
                <a:latin typeface="Cygre" panose="02000503000000000000" pitchFamily="2" charset="-52"/>
              </a:rPr>
              <a:t>Chrome</a:t>
            </a:r>
            <a:r>
              <a:rPr lang="ru-RU" sz="2200" dirty="0">
                <a:latin typeface="Cygre" panose="02000503000000000000" pitchFamily="2" charset="-52"/>
              </a:rPr>
              <a:t> версия 90 и выше</a:t>
            </a:r>
            <a:r>
              <a:rPr lang="en-US" sz="2200" dirty="0">
                <a:latin typeface="Cygre" panose="02000503000000000000" pitchFamily="2" charset="-52"/>
              </a:rPr>
              <a:t>,</a:t>
            </a:r>
            <a:r>
              <a:rPr lang="ru-RU" sz="2200" dirty="0">
                <a:latin typeface="Cygre" panose="02000503000000000000" pitchFamily="2" charset="-52"/>
              </a:rPr>
              <a:t> Mozilla Firefox версия 85 и выше</a:t>
            </a:r>
            <a:r>
              <a:rPr lang="en-US" sz="2200" dirty="0">
                <a:latin typeface="Cygre" panose="02000503000000000000" pitchFamily="2" charset="-52"/>
              </a:rPr>
              <a:t>, </a:t>
            </a:r>
            <a:r>
              <a:rPr lang="ru-RU" sz="2200" dirty="0">
                <a:latin typeface="Cygre" panose="02000503000000000000" pitchFamily="2" charset="-52"/>
              </a:rPr>
              <a:t>Microsoft Edge версия 90 и выше</a:t>
            </a:r>
            <a:r>
              <a:rPr lang="en-US" sz="2200" dirty="0">
                <a:latin typeface="Cygre" panose="02000503000000000000" pitchFamily="2" charset="-52"/>
              </a:rPr>
              <a:t>, </a:t>
            </a:r>
            <a:r>
              <a:rPr lang="ru-RU" sz="2200" dirty="0">
                <a:latin typeface="Cygre" panose="02000503000000000000" pitchFamily="2" charset="-52"/>
              </a:rPr>
              <a:t>Safari версия 12 и выше</a:t>
            </a:r>
            <a:r>
              <a:rPr lang="en-US" sz="2200" dirty="0">
                <a:latin typeface="Cygre" panose="02000503000000000000" pitchFamily="2" charset="-52"/>
              </a:rPr>
              <a:t>, </a:t>
            </a:r>
            <a:r>
              <a:rPr lang="ru-RU" sz="2200" dirty="0">
                <a:latin typeface="Cygre" panose="02000503000000000000" pitchFamily="2" charset="-52"/>
              </a:rPr>
              <a:t>Opera версия 75 и выше</a:t>
            </a:r>
          </a:p>
        </p:txBody>
      </p:sp>
    </p:spTree>
    <p:extLst>
      <p:ext uri="{BB962C8B-B14F-4D97-AF65-F5344CB8AC3E}">
        <p14:creationId xmlns:p14="http://schemas.microsoft.com/office/powerpoint/2010/main" val="3199156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F791C-FF80-2659-B030-4826F6CDF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22A1B-4EBA-3548-B388-DCBECE30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41151-1351-18E8-8CCD-1FEC78E00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Локализация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Адаптация под регионы: </a:t>
            </a:r>
            <a:r>
              <a:rPr lang="ru-RU" sz="2200" dirty="0">
                <a:latin typeface="Cygre" panose="02000503000000000000" pitchFamily="2" charset="-52"/>
              </a:rPr>
              <a:t>Приложение должно учитывать локальные особенности (валюта, формат даты и времени, праздники) для каждого региона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Геолокация: </a:t>
            </a:r>
            <a:r>
              <a:rPr lang="ru-RU" sz="2200" dirty="0">
                <a:latin typeface="Cygre" panose="02000503000000000000" pitchFamily="2" charset="-52"/>
              </a:rPr>
              <a:t>Система должна автоматически определять местоположение пользователя для предложения ближайших сервисов (например, рестораны, заправки)</a:t>
            </a:r>
          </a:p>
        </p:txBody>
      </p:sp>
    </p:spTree>
    <p:extLst>
      <p:ext uri="{BB962C8B-B14F-4D97-AF65-F5344CB8AC3E}">
        <p14:creationId xmlns:p14="http://schemas.microsoft.com/office/powerpoint/2010/main" val="347225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7E6E6-D9C5-5B11-7148-7E2DB2BCE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DFF0E-66E5-FCBB-6C9F-4F85FFA2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Эффективность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96DF13-AC98-D24E-8FF6-2C18579AC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19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По информации </a:t>
            </a:r>
            <a:r>
              <a:rPr lang="en-US" sz="2200" dirty="0">
                <a:latin typeface="Cygre" panose="02000503000000000000" pitchFamily="2" charset="-52"/>
              </a:rPr>
              <a:t>Acuity Training</a:t>
            </a:r>
            <a:r>
              <a:rPr lang="ru-RU" sz="2200" dirty="0">
                <a:latin typeface="Cygre" panose="02000503000000000000" pitchFamily="2" charset="-52"/>
              </a:rPr>
              <a:t>:</a:t>
            </a:r>
            <a:r>
              <a:rPr lang="en-US" sz="2200" dirty="0">
                <a:latin typeface="Cygre" panose="02000503000000000000" pitchFamily="2" charset="-52"/>
              </a:rPr>
              <a:t> 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200" b="1" i="0" dirty="0">
                <a:solidFill>
                  <a:srgbClr val="212529"/>
                </a:solidFill>
                <a:effectLst/>
                <a:latin typeface="Cygre" panose="02000503000000000000" pitchFamily="2" charset="-52"/>
              </a:rPr>
              <a:t>18% людей </a:t>
            </a:r>
            <a:r>
              <a:rPr lang="ru-RU" sz="2200" i="0" dirty="0">
                <a:solidFill>
                  <a:srgbClr val="212529"/>
                </a:solidFill>
                <a:effectLst/>
                <a:latin typeface="Cygre" panose="02000503000000000000" pitchFamily="2" charset="-52"/>
              </a:rPr>
              <a:t>имеют специальную систему управления временем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200" b="1" i="0" dirty="0">
                <a:solidFill>
                  <a:srgbClr val="212529"/>
                </a:solidFill>
                <a:effectLst/>
                <a:latin typeface="Cygre" panose="02000503000000000000" pitchFamily="2" charset="-52"/>
              </a:rPr>
              <a:t>24% людей </a:t>
            </a:r>
            <a:r>
              <a:rPr lang="ru-RU" sz="2200" i="0" dirty="0">
                <a:solidFill>
                  <a:srgbClr val="212529"/>
                </a:solidFill>
                <a:effectLst/>
                <a:latin typeface="Cygre" panose="02000503000000000000" pitchFamily="2" charset="-52"/>
              </a:rPr>
              <a:t>используют свой почтовый ящик в качестве системы управления временем и задачами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200" b="1" i="0" dirty="0">
                <a:solidFill>
                  <a:srgbClr val="212529"/>
                </a:solidFill>
                <a:effectLst/>
                <a:latin typeface="Cygre" panose="02000503000000000000" pitchFamily="2" charset="-52"/>
              </a:rPr>
              <a:t>12% людей </a:t>
            </a:r>
            <a:r>
              <a:rPr lang="ru-RU" sz="2200" i="0" dirty="0">
                <a:solidFill>
                  <a:srgbClr val="212529"/>
                </a:solidFill>
                <a:effectLst/>
                <a:latin typeface="Cygre" panose="02000503000000000000" pitchFamily="2" charset="-52"/>
              </a:rPr>
              <a:t>заранее планируют все свои задачи в своем ежедневнике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200" b="1" i="0" dirty="0">
                <a:solidFill>
                  <a:srgbClr val="212529"/>
                </a:solidFill>
                <a:effectLst/>
                <a:latin typeface="Cygre" panose="02000503000000000000" pitchFamily="2" charset="-52"/>
              </a:rPr>
              <a:t>25% людей </a:t>
            </a:r>
            <a:r>
              <a:rPr lang="ru-RU" sz="2200" i="0" dirty="0">
                <a:solidFill>
                  <a:srgbClr val="212529"/>
                </a:solidFill>
                <a:effectLst/>
                <a:latin typeface="Cygre" panose="02000503000000000000" pitchFamily="2" charset="-52"/>
              </a:rPr>
              <a:t>«Просто занима</a:t>
            </a:r>
            <a:r>
              <a:rPr lang="ru-RU" sz="2200" dirty="0">
                <a:solidFill>
                  <a:srgbClr val="212529"/>
                </a:solidFill>
                <a:latin typeface="Cygre" panose="02000503000000000000" pitchFamily="2" charset="-52"/>
              </a:rPr>
              <a:t>ются</a:t>
            </a:r>
            <a:r>
              <a:rPr lang="ru-RU" sz="2200" i="0" dirty="0">
                <a:solidFill>
                  <a:srgbClr val="212529"/>
                </a:solidFill>
                <a:effectLst/>
                <a:latin typeface="Cygre" panose="02000503000000000000" pitchFamily="2" charset="-52"/>
              </a:rPr>
              <a:t> тем, что кажется наиболее важным в данный момент»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AC9A59-1ECE-7AE6-C816-116B1F632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019" y="2269808"/>
            <a:ext cx="5241411" cy="2759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821BAA-9A3B-C264-1B90-82F9934EB8E0}"/>
              </a:ext>
            </a:extLst>
          </p:cNvPr>
          <p:cNvSpPr txBox="1"/>
          <p:nvPr/>
        </p:nvSpPr>
        <p:spPr>
          <a:xfrm>
            <a:off x="6523171" y="5029200"/>
            <a:ext cx="511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latin typeface="Cygre" panose="02000503000000000000" pitchFamily="2" charset="-52"/>
              </a:rPr>
              <a:t>Подробнее об исследовании на сайте </a:t>
            </a:r>
            <a:r>
              <a:rPr lang="en-US" sz="800" dirty="0">
                <a:latin typeface="Cygre" panose="02000503000000000000" pitchFamily="2" charset="-52"/>
                <a:hlinkClick r:id="rId3"/>
              </a:rPr>
              <a:t>Time Management Statistics: Best? </a:t>
            </a:r>
            <a:r>
              <a:rPr lang="en-US" sz="800" dirty="0" err="1">
                <a:latin typeface="Cygre" panose="02000503000000000000" pitchFamily="2" charset="-52"/>
                <a:hlinkClick r:id="rId3"/>
              </a:rPr>
              <a:t>How?etc</a:t>
            </a:r>
            <a:r>
              <a:rPr lang="en-US" sz="800" dirty="0">
                <a:latin typeface="Cygre" panose="02000503000000000000" pitchFamily="2" charset="-52"/>
                <a:hlinkClick r:id="rId3"/>
              </a:rPr>
              <a:t> [Original Research]</a:t>
            </a:r>
            <a:endParaRPr lang="ru-RU" sz="800" dirty="0">
              <a:latin typeface="Cygre" panose="02000503000000000000" pitchFamily="2" charset="-52"/>
            </a:endParaRPr>
          </a:p>
          <a:p>
            <a:endParaRPr lang="ru-RU" sz="800" dirty="0">
              <a:latin typeface="Cygre" panose="020005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37823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8F408-4ECC-B86B-804C-C1A35B969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ACEB5-3FB4-ADA2-BD47-040019D0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53B9A-0F3E-0FA1-E003-9E482602B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Удобство использования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Поддержка темной темы: </a:t>
            </a:r>
            <a:r>
              <a:rPr lang="ru-RU" sz="2200" dirty="0">
                <a:latin typeface="Cygre" panose="02000503000000000000" pitchFamily="2" charset="-52"/>
              </a:rPr>
              <a:t>Приложение должно поддерживать темную тему для комфортного использования в темное время суток</a:t>
            </a:r>
          </a:p>
        </p:txBody>
      </p:sp>
    </p:spTree>
    <p:extLst>
      <p:ext uri="{BB962C8B-B14F-4D97-AF65-F5344CB8AC3E}">
        <p14:creationId xmlns:p14="http://schemas.microsoft.com/office/powerpoint/2010/main" val="85304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7BC96-AF57-B503-99ED-ABBA6914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ygre Medium" panose="02000603000000000000" pitchFamily="2" charset="-52"/>
              </a:rPr>
              <a:t>UML Activity Diagram</a:t>
            </a:r>
            <a:endParaRPr lang="ru-RU" dirty="0">
              <a:latin typeface="Cygre Medium" panose="02000603000000000000" pitchFamily="2" charset="-52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121459F-591C-F075-C06D-9621BAEA2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4576"/>
            <a:ext cx="10515600" cy="3653435"/>
          </a:xfrm>
        </p:spPr>
      </p:pic>
    </p:spTree>
    <p:extLst>
      <p:ext uri="{BB962C8B-B14F-4D97-AF65-F5344CB8AC3E}">
        <p14:creationId xmlns:p14="http://schemas.microsoft.com/office/powerpoint/2010/main" val="3844254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09828-AB09-A711-FFDA-740017005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3A63A-4524-7D4A-2E13-F7807B3F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latin typeface="Cygre Medium" panose="02000603000000000000" pitchFamily="2" charset="-52"/>
              </a:rPr>
              <a:t>Н</a:t>
            </a:r>
            <a:r>
              <a:rPr lang="ru-RU" b="0" i="0" dirty="0">
                <a:effectLst/>
                <a:latin typeface="Cygre Medium" panose="02000603000000000000" pitchFamily="2" charset="-52"/>
              </a:rPr>
              <a:t>абор статусов и переходов жизненного цикла задачи</a:t>
            </a:r>
            <a:endParaRPr lang="ru-RU" dirty="0">
              <a:latin typeface="Cygre Medium" panose="02000603000000000000" pitchFamily="2" charset="-52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8E2B3D0-879A-86F7-A69F-6DD778A7E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52" y="1815897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162992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E0102-0C5A-0D71-7F13-C82F84AB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Интерфейс мобильного приложения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94952940-0FA1-7093-18B3-BCD15A9E4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59" y="1825625"/>
            <a:ext cx="7342882" cy="4351338"/>
          </a:xfrm>
        </p:spPr>
      </p:pic>
    </p:spTree>
    <p:extLst>
      <p:ext uri="{BB962C8B-B14F-4D97-AF65-F5344CB8AC3E}">
        <p14:creationId xmlns:p14="http://schemas.microsoft.com/office/powerpoint/2010/main" val="1830281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59FE8-7AF3-54BF-96F0-8DDAF6E9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Приоритеты реализации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8423D3-EFFA-1C9E-1E00-7F5796B2D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MVP</a:t>
            </a:r>
            <a:r>
              <a:rPr lang="ru-RU" sz="2200" dirty="0">
                <a:latin typeface="Cygre" panose="02000503000000000000" pitchFamily="2" charset="-52"/>
              </a:rPr>
              <a:t> (Минимально жизнеспособный продукт):     </a:t>
            </a:r>
            <a:endParaRPr lang="en-US" sz="2200" dirty="0">
              <a:latin typeface="Cygre" panose="02000503000000000000" pitchFamily="2" charset="-52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Добавление, редактирование и удаление задач</a:t>
            </a:r>
            <a:endParaRPr lang="en-US" sz="2200" dirty="0">
              <a:latin typeface="Cygre" panose="02000503000000000000" pitchFamily="2" charset="-52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Статусная модель задач (задача активна </a:t>
            </a:r>
            <a:r>
              <a:rPr lang="en-US" sz="2200" dirty="0">
                <a:latin typeface="Cygre" panose="02000503000000000000" pitchFamily="2" charset="-52"/>
              </a:rPr>
              <a:t>/</a:t>
            </a:r>
            <a:r>
              <a:rPr lang="ru-RU" sz="2200" dirty="0">
                <a:latin typeface="Cygre" panose="02000503000000000000" pitchFamily="2" charset="-52"/>
              </a:rPr>
              <a:t> выполнена)</a:t>
            </a:r>
            <a:endParaRPr lang="en-US" sz="2200" dirty="0">
              <a:latin typeface="Cygre" panose="02000503000000000000" pitchFamily="2" charset="-52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Интеграция с сервисами банка для получения кешбэка</a:t>
            </a:r>
          </a:p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Второй этап: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Избранные задачи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Шаринг задач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Напоминания</a:t>
            </a:r>
          </a:p>
          <a:p>
            <a:pPr marL="457200" indent="-457200">
              <a:buFont typeface="+mj-lt"/>
              <a:buAutoNum type="arabicPeriod"/>
            </a:pPr>
            <a:endParaRPr lang="ru-RU" sz="2200" dirty="0">
              <a:latin typeface="Cygre" panose="02000503000000000000" pitchFamily="2" charset="-52"/>
            </a:endParaRPr>
          </a:p>
          <a:p>
            <a:pPr marL="514350" indent="-514350">
              <a:buFont typeface="+mj-lt"/>
              <a:buAutoNum type="arabicPeriod"/>
            </a:pPr>
            <a:endParaRPr lang="ru-RU" sz="2200" dirty="0">
              <a:latin typeface="Cygre" panose="020005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46098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0D84B-4A74-62C8-0980-7D205B5E1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924F3A-72C6-22DE-4108-DC05CEB9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Приоритеты реализации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E0F4B6-06C7-A1D6-CC01-2139AEE41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Дополнительные функции: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Интеграция с календарем 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Аналитика задач (например, сколько задач выполнено за месяц)</a:t>
            </a:r>
          </a:p>
        </p:txBody>
      </p:sp>
    </p:spTree>
    <p:extLst>
      <p:ext uri="{BB962C8B-B14F-4D97-AF65-F5344CB8AC3E}">
        <p14:creationId xmlns:p14="http://schemas.microsoft.com/office/powerpoint/2010/main" val="408375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E6A66-A0B6-CFB8-2A38-F7D0FA161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B6EB7-B026-5B96-8FAA-E71F159A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Эффективность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76E3BE-3C11-E832-E6E2-D18719DE9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На основе исследования можно сделать некоторые выводы: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Существует значительная доля людей, которые уже используют специализированные системы управления временем. Это говорит о том, что рынок готов к новым решениям и пользователи ищут более эффективные инструменты для организации своих задач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Многие люди используют почтовый ящик или ежедневник как систему управления задачами. Можно предположить, что они не удовлетворены существующими инструментами или не знают о них. Приложение может предложить более удобный и функциональный интерфейс, который заменит менее эффективные методы</a:t>
            </a:r>
          </a:p>
          <a:p>
            <a:pPr marL="457200" indent="-457200">
              <a:buFont typeface="+mj-lt"/>
              <a:buAutoNum type="arabicPeriod"/>
            </a:pPr>
            <a:endParaRPr lang="ru-RU" sz="2200" dirty="0">
              <a:latin typeface="Cygre" panose="020005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0971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BEA5A-F7F0-494C-E6DA-4F0042BA2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A47ED-DFB7-6BDA-FEF4-13B38C43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Эффективность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F317D4-B487-3BFC-DBA0-58A130CCE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ru-RU" sz="2200" b="0" i="0" dirty="0">
                <a:effectLst/>
                <a:latin typeface="Cygre" panose="02000503000000000000" pitchFamily="2" charset="-52"/>
              </a:rPr>
              <a:t>Людям, которые не планируют свое время, предоставится возможность познакомиться с этим процессом. Такой инструмент поможет им увидеть преимущества организации времени и постепенно внедрить планирование в свою повседневную жизнь</a:t>
            </a:r>
          </a:p>
          <a:p>
            <a:pPr marL="0" indent="0">
              <a:buNone/>
            </a:pPr>
            <a:endParaRPr lang="ru-RU" sz="2200" dirty="0">
              <a:latin typeface="Cygre" panose="020005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4521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E7921-307E-C9D7-A3E2-D2CAAC69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Оценка выполнения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6CA19C-75DC-BA32-1A09-7E83E5C6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Количественные метрики:</a:t>
            </a:r>
            <a:endParaRPr lang="en-US" sz="2200" dirty="0">
              <a:latin typeface="Cygre" panose="02000503000000000000" pitchFamily="2" charset="-52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Количество активных пользователей</a:t>
            </a:r>
            <a:r>
              <a:rPr lang="ru-RU" sz="2200" dirty="0">
                <a:latin typeface="Cygre" panose="02000503000000000000" pitchFamily="2" charset="-52"/>
              </a:rPr>
              <a:t>, использующих новую функциональность</a:t>
            </a:r>
            <a:endParaRPr lang="en-US" sz="2200" dirty="0">
              <a:latin typeface="Cygre" panose="02000503000000000000" pitchFamily="2" charset="-52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Увеличение использования сервисов</a:t>
            </a:r>
            <a:r>
              <a:rPr lang="en-US" sz="2200" b="1" dirty="0">
                <a:latin typeface="Cygre" panose="02000503000000000000" pitchFamily="2" charset="-52"/>
              </a:rPr>
              <a:t> </a:t>
            </a:r>
            <a:r>
              <a:rPr lang="ru-RU" sz="2200" dirty="0">
                <a:latin typeface="Cygre" panose="02000503000000000000" pitchFamily="2" charset="-52"/>
              </a:rPr>
              <a:t>Т-Банка благодаря внедрению планировщика</a:t>
            </a:r>
            <a:r>
              <a:rPr lang="en-US" sz="2200" dirty="0">
                <a:latin typeface="Cygre" panose="02000503000000000000" pitchFamily="2" charset="-52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Рост выручки</a:t>
            </a:r>
            <a:r>
              <a:rPr lang="en-US" sz="2200" b="1" dirty="0">
                <a:latin typeface="Cygre" panose="02000503000000000000" pitchFamily="2" charset="-52"/>
              </a:rPr>
              <a:t> </a:t>
            </a:r>
            <a:r>
              <a:rPr lang="ru-RU" sz="2200" dirty="0">
                <a:latin typeface="Cygre" panose="02000503000000000000" pitchFamily="2" charset="-52"/>
              </a:rPr>
              <a:t>от покупок через приложение</a:t>
            </a:r>
            <a:endParaRPr lang="en-US" sz="2200" dirty="0">
              <a:latin typeface="Cygre" panose="02000503000000000000" pitchFamily="2" charset="-52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Среднее количество задач, </a:t>
            </a:r>
            <a:r>
              <a:rPr lang="ru-RU" sz="2200" dirty="0">
                <a:latin typeface="Cygre" panose="02000503000000000000" pitchFamily="2" charset="-52"/>
              </a:rPr>
              <a:t>создаваемых одним пользователем в месяц</a:t>
            </a:r>
          </a:p>
        </p:txBody>
      </p:sp>
    </p:spTree>
    <p:extLst>
      <p:ext uri="{BB962C8B-B14F-4D97-AF65-F5344CB8AC3E}">
        <p14:creationId xmlns:p14="http://schemas.microsoft.com/office/powerpoint/2010/main" val="214406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8D11C-C23A-F09F-A4FD-8CA1D40C3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B433A-416B-6260-CFC3-9353A1A4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Оценка выполнения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1271CD-5D07-103A-D5D3-FF0A94BC9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Качественные метрики:</a:t>
            </a:r>
            <a:endParaRPr lang="en-US" sz="2200" dirty="0">
              <a:latin typeface="Cygre" panose="02000503000000000000" pitchFamily="2" charset="-52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Удовлетворенность пользователей </a:t>
            </a:r>
            <a:r>
              <a:rPr lang="ru-RU" sz="2200" dirty="0">
                <a:latin typeface="Cygre" panose="02000503000000000000" pitchFamily="2" charset="-52"/>
              </a:rPr>
              <a:t>новой функциональностью (отзывы)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Удобство использования планировщика </a:t>
            </a:r>
            <a:r>
              <a:rPr lang="ru-RU" sz="2200" dirty="0">
                <a:latin typeface="Cygre" panose="02000503000000000000" pitchFamily="2" charset="-52"/>
              </a:rPr>
              <a:t>(результаты юзабилити-тестов)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200" b="1" dirty="0">
                <a:latin typeface="Cygre" panose="02000503000000000000" pitchFamily="2" charset="-52"/>
              </a:rPr>
              <a:t>Увеличение лояльности пользователей </a:t>
            </a:r>
            <a:r>
              <a:rPr lang="ru-RU" sz="2200" dirty="0">
                <a:latin typeface="Cygre" panose="02000503000000000000" pitchFamily="2" charset="-52"/>
              </a:rPr>
              <a:t>к приложению Т-Банка</a:t>
            </a:r>
          </a:p>
        </p:txBody>
      </p:sp>
    </p:spTree>
    <p:extLst>
      <p:ext uri="{BB962C8B-B14F-4D97-AF65-F5344CB8AC3E}">
        <p14:creationId xmlns:p14="http://schemas.microsoft.com/office/powerpoint/2010/main" val="62386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7520C00-6F2F-8991-183D-2FFE29CA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Описание целевых пользователей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98954E-D85A-C278-5AB5-5EC24E5AE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Обычный пользователь</a:t>
            </a:r>
            <a:endParaRPr lang="en-US" sz="2200" dirty="0">
              <a:latin typeface="Cygre" panose="02000503000000000000" pitchFamily="2" charset="-52"/>
            </a:endParaRPr>
          </a:p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Цели: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Упростить планирование повседневных задач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Получать выгодные предложения и кешбэк за использование сервисов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Иметь возможность быстро находить и бронировать услуги </a:t>
            </a:r>
          </a:p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Проблемы:  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Неудобство использования нескольких приложений для разных задач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Отсутствие централизованного места для хранения и управления задачами 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Желание экономить время и деньги</a:t>
            </a:r>
          </a:p>
          <a:p>
            <a:pPr marL="0" indent="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04093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3AC84-6C08-4D1C-A493-E16E34A48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9371C58-A736-451B-C2D5-ACDDF793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ygre Medium" panose="02000603000000000000" pitchFamily="2" charset="-52"/>
              </a:rPr>
              <a:t>Описание целевых пользователей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1B639E-8BAF-504E-7009-8A9A7DB8B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Cygre" panose="02000503000000000000" pitchFamily="2" charset="-52"/>
              </a:rPr>
              <a:t>Представитель компании </a:t>
            </a:r>
          </a:p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Цели:   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Упростить планирование рабочих задач (например, бронирование столиков для встреч, заказ доставки еды для сотрудников)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Получать кешбэк за корпоративные расходы</a:t>
            </a:r>
          </a:p>
          <a:p>
            <a:pPr marL="0" indent="0">
              <a:buNone/>
            </a:pPr>
            <a:r>
              <a:rPr lang="ru-RU" sz="2200" b="1" dirty="0">
                <a:latin typeface="Cygre" panose="02000503000000000000" pitchFamily="2" charset="-52"/>
              </a:rPr>
              <a:t>Проблемы:   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Необходимость учета расходов и контроля бюджета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Cygre" panose="02000503000000000000" pitchFamily="2" charset="-52"/>
              </a:rPr>
              <a:t>Отсутствие интеграции между личными и рабочими задачами</a:t>
            </a:r>
          </a:p>
          <a:p>
            <a:pPr marL="0" indent="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1286739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1832</Words>
  <Application>Microsoft Office PowerPoint</Application>
  <PresentationFormat>Широкоэкранный</PresentationFormat>
  <Paragraphs>192</Paragraphs>
  <Slides>35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Cygre</vt:lpstr>
      <vt:lpstr>Cygre Medium</vt:lpstr>
      <vt:lpstr>Тема Office</vt:lpstr>
      <vt:lpstr>Кейс для бизнес-аналитика</vt:lpstr>
      <vt:lpstr>Цель проекта</vt:lpstr>
      <vt:lpstr>Эффективность проекта</vt:lpstr>
      <vt:lpstr>Эффективность проекта</vt:lpstr>
      <vt:lpstr>Эффективность проекта</vt:lpstr>
      <vt:lpstr>Оценка выполнения проекта</vt:lpstr>
      <vt:lpstr>Оценка выполнения проекта</vt:lpstr>
      <vt:lpstr>Описание целевых пользователей</vt:lpstr>
      <vt:lpstr>Описание целевых пользователей</vt:lpstr>
      <vt:lpstr>Функциональные требования</vt:lpstr>
      <vt:lpstr>Функциональные требования</vt:lpstr>
      <vt:lpstr>Функциональные требования</vt:lpstr>
      <vt:lpstr>Функциональные требования</vt:lpstr>
      <vt:lpstr>Функциональные требования</vt:lpstr>
      <vt:lpstr>Функциональные требования</vt:lpstr>
      <vt:lpstr>Статусная модель созданных задач</vt:lpstr>
      <vt:lpstr>Нефункциональные требования</vt:lpstr>
      <vt:lpstr>Нефункциональные требования</vt:lpstr>
      <vt:lpstr>Нефункциональные требования</vt:lpstr>
      <vt:lpstr>Нефункциональные требования</vt:lpstr>
      <vt:lpstr>Нефункциональные требования</vt:lpstr>
      <vt:lpstr>Нефункциональные требования</vt:lpstr>
      <vt:lpstr>Нефункциональные требования</vt:lpstr>
      <vt:lpstr>Нефункциональные требования</vt:lpstr>
      <vt:lpstr>Нефункциональные требования</vt:lpstr>
      <vt:lpstr>Нефункциональные требования</vt:lpstr>
      <vt:lpstr>Нефункциональные требования</vt:lpstr>
      <vt:lpstr>Нефункциональные требования</vt:lpstr>
      <vt:lpstr>Нефункциональные требования</vt:lpstr>
      <vt:lpstr>Нефункциональные требования</vt:lpstr>
      <vt:lpstr>UML Activity Diagram</vt:lpstr>
      <vt:lpstr>Набор статусов и переходов жизненного цикла задачи</vt:lpstr>
      <vt:lpstr>Интерфейс мобильного приложения</vt:lpstr>
      <vt:lpstr>Приоритеты реализации функций</vt:lpstr>
      <vt:lpstr>Приоритеты реализации функций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Andriyanov Arseniy</dc:creator>
  <cp:lastModifiedBy>Andriyanov Arseniy</cp:lastModifiedBy>
  <cp:revision>77</cp:revision>
  <dcterms:created xsi:type="dcterms:W3CDTF">2025-01-27T17:19:54Z</dcterms:created>
  <dcterms:modified xsi:type="dcterms:W3CDTF">2025-01-30T09:10:10Z</dcterms:modified>
</cp:coreProperties>
</file>