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2" r:id="rId4"/>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117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022725" y="0"/>
            <a:ext cx="3076575" cy="51117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3437"/>
            <a:ext cx="3076575" cy="51117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07" name="Google Shape;107;p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946150" y="4862512"/>
            <a:ext cx="5207000" cy="460375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4242df448_0_4: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4242df448_0_4:notes"/>
          <p:cNvSpPr txBox="1"/>
          <p:nvPr>
            <p:ph idx="1" type="body"/>
          </p:nvPr>
        </p:nvSpPr>
        <p:spPr>
          <a:xfrm>
            <a:off x="946150" y="4862512"/>
            <a:ext cx="5207100" cy="46038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3" name="Google Shape;123;g1f4242df448_0_4:notes"/>
          <p:cNvSpPr txBox="1"/>
          <p:nvPr>
            <p:ph idx="12" type="sldNum"/>
          </p:nvPr>
        </p:nvSpPr>
        <p:spPr>
          <a:xfrm>
            <a:off x="4022725" y="9723437"/>
            <a:ext cx="3076500" cy="5112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4242df448_0_11: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4242df448_0_11:notes"/>
          <p:cNvSpPr txBox="1"/>
          <p:nvPr>
            <p:ph idx="1" type="body"/>
          </p:nvPr>
        </p:nvSpPr>
        <p:spPr>
          <a:xfrm>
            <a:off x="946150" y="4862512"/>
            <a:ext cx="5207100" cy="46038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1" name="Google Shape;131;g1f4242df448_0_11:notes"/>
          <p:cNvSpPr txBox="1"/>
          <p:nvPr>
            <p:ph idx="12" type="sldNum"/>
          </p:nvPr>
        </p:nvSpPr>
        <p:spPr>
          <a:xfrm>
            <a:off x="4022725" y="9723437"/>
            <a:ext cx="3076500" cy="5112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4242df448_0_20: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4242df448_0_20:notes"/>
          <p:cNvSpPr txBox="1"/>
          <p:nvPr>
            <p:ph idx="1" type="body"/>
          </p:nvPr>
        </p:nvSpPr>
        <p:spPr>
          <a:xfrm>
            <a:off x="946150" y="4862512"/>
            <a:ext cx="5207100" cy="46038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8" name="Google Shape;138;g1f4242df448_0_20:notes"/>
          <p:cNvSpPr txBox="1"/>
          <p:nvPr>
            <p:ph idx="12" type="sldNum"/>
          </p:nvPr>
        </p:nvSpPr>
        <p:spPr>
          <a:xfrm>
            <a:off x="4022725" y="9723437"/>
            <a:ext cx="3076500" cy="5112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13" name="Shape 13"/>
        <p:cNvGrpSpPr/>
        <p:nvPr/>
      </p:nvGrpSpPr>
      <p:grpSpPr>
        <a:xfrm>
          <a:off x="0" y="0"/>
          <a:ext cx="0" cy="0"/>
          <a:chOff x="0" y="0"/>
          <a:chExt cx="0" cy="0"/>
        </a:xfrm>
      </p:grpSpPr>
      <p:sp>
        <p:nvSpPr>
          <p:cNvPr id="14" name="Google Shape;1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2"/>
          <p:cNvSpPr txBox="1"/>
          <p:nvPr>
            <p:ph idx="1" type="body"/>
          </p:nvPr>
        </p:nvSpPr>
        <p:spPr>
          <a:xfrm>
            <a:off x="457200" y="1600200"/>
            <a:ext cx="8229600" cy="21859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2"/>
          <p:cNvSpPr txBox="1"/>
          <p:nvPr>
            <p:ph idx="2" type="body"/>
          </p:nvPr>
        </p:nvSpPr>
        <p:spPr>
          <a:xfrm>
            <a:off x="457200" y="3938588"/>
            <a:ext cx="8229600" cy="2187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Verdana"/>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Verdana"/>
              <a:buNone/>
              <a:defRPr sz="1400"/>
            </a:lvl6pPr>
            <a:lvl7pPr indent="-228600" lvl="6" marL="3200400" algn="l">
              <a:spcBef>
                <a:spcPts val="280"/>
              </a:spcBef>
              <a:spcAft>
                <a:spcPts val="0"/>
              </a:spcAft>
              <a:buClr>
                <a:schemeClr val="dk1"/>
              </a:buClr>
              <a:buSzPts val="1400"/>
              <a:buFont typeface="Verdana"/>
              <a:buNone/>
              <a:defRPr sz="1400"/>
            </a:lvl7pPr>
            <a:lvl8pPr indent="-228600" lvl="7" marL="3657600" algn="l">
              <a:spcBef>
                <a:spcPts val="280"/>
              </a:spcBef>
              <a:spcAft>
                <a:spcPts val="0"/>
              </a:spcAft>
              <a:buClr>
                <a:schemeClr val="dk1"/>
              </a:buClr>
              <a:buSzPts val="1400"/>
              <a:buFont typeface="Verdana"/>
              <a:buNone/>
              <a:defRPr sz="1400"/>
            </a:lvl8pPr>
            <a:lvl9pPr indent="-228600" lvl="8" marL="4114800" algn="l">
              <a:spcBef>
                <a:spcPts val="280"/>
              </a:spcBef>
              <a:spcAft>
                <a:spcPts val="0"/>
              </a:spcAft>
              <a:buClr>
                <a:schemeClr val="dk1"/>
              </a:buClr>
              <a:buSzPts val="1400"/>
              <a:buFont typeface="Verdana"/>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1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8"/>
          <p:cNvSpPr/>
          <p:nvPr>
            <p:ph idx="2" type="pic"/>
          </p:nvPr>
        </p:nvSpPr>
        <p:spPr>
          <a:xfrm>
            <a:off x="1792288" y="612775"/>
            <a:ext cx="5486400" cy="4114800"/>
          </a:xfrm>
          <a:prstGeom prst="rect">
            <a:avLst/>
          </a:prstGeom>
          <a:noFill/>
          <a:ln>
            <a:noFill/>
          </a:ln>
        </p:spPr>
      </p:sp>
      <p:sp>
        <p:nvSpPr>
          <p:cNvPr id="70" name="Google Shape;70;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spcBef>
                <a:spcPts val="400"/>
              </a:spcBef>
              <a:spcAft>
                <a:spcPts val="0"/>
              </a:spcAft>
              <a:buClr>
                <a:schemeClr val="dk1"/>
              </a:buClr>
              <a:buSzPts val="2000"/>
              <a:buFont typeface="Verdana"/>
              <a:buChar char="»"/>
              <a:defRPr sz="2000"/>
            </a:lvl6pPr>
            <a:lvl7pPr indent="-355600" lvl="6" marL="3200400" algn="l">
              <a:spcBef>
                <a:spcPts val="400"/>
              </a:spcBef>
              <a:spcAft>
                <a:spcPts val="0"/>
              </a:spcAft>
              <a:buClr>
                <a:schemeClr val="dk1"/>
              </a:buClr>
              <a:buSzPts val="2000"/>
              <a:buFont typeface="Verdana"/>
              <a:buChar char="»"/>
              <a:defRPr sz="2000"/>
            </a:lvl7pPr>
            <a:lvl8pPr indent="-355600" lvl="7" marL="3657600" algn="l">
              <a:spcBef>
                <a:spcPts val="400"/>
              </a:spcBef>
              <a:spcAft>
                <a:spcPts val="0"/>
              </a:spcAft>
              <a:buClr>
                <a:schemeClr val="dk1"/>
              </a:buClr>
              <a:buSzPts val="2000"/>
              <a:buFont typeface="Verdana"/>
              <a:buChar char="»"/>
              <a:defRPr sz="2000"/>
            </a:lvl8pPr>
            <a:lvl9pPr indent="-355600" lvl="8" marL="4114800" algn="l">
              <a:spcBef>
                <a:spcPts val="400"/>
              </a:spcBef>
              <a:spcAft>
                <a:spcPts val="0"/>
              </a:spcAft>
              <a:buClr>
                <a:schemeClr val="dk1"/>
              </a:buClr>
              <a:buSzPts val="2000"/>
              <a:buFont typeface="Verdana"/>
              <a:buChar char="»"/>
              <a:defRPr sz="2000"/>
            </a:lvl9pPr>
          </a:lstStyle>
          <a:p/>
        </p:txBody>
      </p:sp>
      <p:sp>
        <p:nvSpPr>
          <p:cNvPr id="74" name="Google Shape;74;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1" name="Google Shape;81;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82" name="Google Shape;82;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3" name="Google Shape;83;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87" name="Google Shape;87;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Verdana"/>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Verdana"/>
              <a:buNone/>
              <a:defRPr sz="1400"/>
            </a:lvl6pPr>
            <a:lvl7pPr indent="-228600" lvl="6" marL="3200400" algn="l">
              <a:spcBef>
                <a:spcPts val="280"/>
              </a:spcBef>
              <a:spcAft>
                <a:spcPts val="0"/>
              </a:spcAft>
              <a:buClr>
                <a:schemeClr val="dk1"/>
              </a:buClr>
              <a:buSzPts val="1400"/>
              <a:buFont typeface="Verdana"/>
              <a:buNone/>
              <a:defRPr sz="1400"/>
            </a:lvl7pPr>
            <a:lvl8pPr indent="-228600" lvl="7" marL="3657600" algn="l">
              <a:spcBef>
                <a:spcPts val="280"/>
              </a:spcBef>
              <a:spcAft>
                <a:spcPts val="0"/>
              </a:spcAft>
              <a:buClr>
                <a:schemeClr val="dk1"/>
              </a:buClr>
              <a:buSzPts val="1400"/>
              <a:buFont typeface="Verdana"/>
              <a:buNone/>
              <a:defRPr sz="1400"/>
            </a:lvl8pPr>
            <a:lvl9pPr indent="-228600" lvl="8" marL="4114800" algn="l">
              <a:spcBef>
                <a:spcPts val="280"/>
              </a:spcBef>
              <a:spcAft>
                <a:spcPts val="0"/>
              </a:spcAft>
              <a:buClr>
                <a:schemeClr val="dk1"/>
              </a:buClr>
              <a:buSzPts val="1400"/>
              <a:buFont typeface="Verdana"/>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5" name="Shape 95"/>
        <p:cNvGrpSpPr/>
        <p:nvPr/>
      </p:nvGrpSpPr>
      <p:grpSpPr>
        <a:xfrm>
          <a:off x="0" y="0"/>
          <a:ext cx="0" cy="0"/>
          <a:chOff x="0" y="0"/>
          <a:chExt cx="0" cy="0"/>
        </a:xfrm>
      </p:grpSpPr>
      <p:sp>
        <p:nvSpPr>
          <p:cNvPr id="96" name="Google Shape;96;p26"/>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1B57B5"/>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26"/>
          <p:cNvSpPr txBox="1"/>
          <p:nvPr>
            <p:ph idx="1" type="subTitle"/>
          </p:nvPr>
        </p:nvSpPr>
        <p:spPr>
          <a:xfrm>
            <a:off x="1371600" y="38100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2"/>
              </a:buClr>
              <a:buSzPts val="3200"/>
              <a:buFont typeface="Verdana"/>
              <a:buNone/>
              <a:defRPr>
                <a:solidFill>
                  <a:schemeClr val="lt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2" name="Shape 102"/>
        <p:cNvGrpSpPr/>
        <p:nvPr/>
      </p:nvGrpSpPr>
      <p:grpSpPr>
        <a:xfrm>
          <a:off x="0" y="0"/>
          <a:ext cx="0" cy="0"/>
          <a:chOff x="0" y="0"/>
          <a:chExt cx="0" cy="0"/>
        </a:xfrm>
      </p:grpSpPr>
      <p:sp>
        <p:nvSpPr>
          <p:cNvPr id="103" name="Google Shape;103;p28"/>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1B57B5"/>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4" name="Google Shape;104;p28"/>
          <p:cNvSpPr txBox="1"/>
          <p:nvPr>
            <p:ph idx="1" type="subTitle"/>
          </p:nvPr>
        </p:nvSpPr>
        <p:spPr>
          <a:xfrm>
            <a:off x="1371600" y="38100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2"/>
              </a:buClr>
              <a:buSzPts val="3200"/>
              <a:buFont typeface="Verdana"/>
              <a:buNone/>
              <a:defRPr>
                <a:solidFill>
                  <a:schemeClr val="lt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spcBef>
                <a:spcPts val="400"/>
              </a:spcBef>
              <a:spcAft>
                <a:spcPts val="0"/>
              </a:spcAft>
              <a:buClr>
                <a:schemeClr val="dk1"/>
              </a:buClr>
              <a:buSzPts val="2000"/>
              <a:buFont typeface="Verdana"/>
              <a:buChar char="»"/>
              <a:defRPr sz="2000"/>
            </a:lvl6pPr>
            <a:lvl7pPr indent="-355600" lvl="6" marL="3200400" algn="l">
              <a:spcBef>
                <a:spcPts val="400"/>
              </a:spcBef>
              <a:spcAft>
                <a:spcPts val="0"/>
              </a:spcAft>
              <a:buClr>
                <a:schemeClr val="dk1"/>
              </a:buClr>
              <a:buSzPts val="2000"/>
              <a:buFont typeface="Verdana"/>
              <a:buChar char="»"/>
              <a:defRPr sz="2000"/>
            </a:lvl7pPr>
            <a:lvl8pPr indent="-355600" lvl="7" marL="3657600" algn="l">
              <a:spcBef>
                <a:spcPts val="400"/>
              </a:spcBef>
              <a:spcAft>
                <a:spcPts val="0"/>
              </a:spcAft>
              <a:buClr>
                <a:schemeClr val="dk1"/>
              </a:buClr>
              <a:buSzPts val="2000"/>
              <a:buFont typeface="Verdana"/>
              <a:buChar char="»"/>
              <a:defRPr sz="2000"/>
            </a:lvl8pPr>
            <a:lvl9pPr indent="-355600" lvl="8" marL="4114800" algn="l">
              <a:spcBef>
                <a:spcPts val="400"/>
              </a:spcBef>
              <a:spcAft>
                <a:spcPts val="0"/>
              </a:spcAft>
              <a:buClr>
                <a:schemeClr val="dk1"/>
              </a:buClr>
              <a:buSzPts val="2000"/>
              <a:buFont typeface="Verdana"/>
              <a:buChar char="»"/>
              <a:defRPr sz="2000"/>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37" name="Google Shape;37;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38" name="Google Shape;38;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39" name="Google Shape;39;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43" name="Google Shape;43;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3.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and" id="10" name="Google Shape;10;p1"/>
          <p:cNvPicPr preferRelativeResize="0"/>
          <p:nvPr/>
        </p:nvPicPr>
        <p:blipFill rotWithShape="1">
          <a:blip r:embed="rId1">
            <a:alphaModFix/>
          </a:blip>
          <a:srcRect b="0" l="0" r="0" t="0"/>
          <a:stretch/>
        </p:blipFill>
        <p:spPr>
          <a:xfrm>
            <a:off x="0" y="5589587"/>
            <a:ext cx="8991600" cy="1268412"/>
          </a:xfrm>
          <a:prstGeom prst="rect">
            <a:avLst/>
          </a:prstGeom>
          <a:noFill/>
          <a:ln>
            <a:noFill/>
          </a:ln>
        </p:spPr>
      </p:pic>
      <p:sp>
        <p:nvSpPr>
          <p:cNvPr id="11" name="Google Shape;11;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9pPr>
          </a:lstStyle>
          <a:p/>
        </p:txBody>
      </p:sp>
      <p:sp>
        <p:nvSpPr>
          <p:cNvPr id="12" name="Google Shape;12;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9pPr>
          </a:lstStyle>
          <a:p/>
        </p:txBody>
      </p:sp>
      <p:sp>
        <p:nvSpPr>
          <p:cNvPr id="52" name="Google Shape;52;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pic>
        <p:nvPicPr>
          <p:cNvPr id="53" name="Google Shape;53;p13"/>
          <p:cNvPicPr preferRelativeResize="0"/>
          <p:nvPr/>
        </p:nvPicPr>
        <p:blipFill rotWithShape="1">
          <a:blip r:embed="rId1">
            <a:alphaModFix/>
          </a:blip>
          <a:srcRect b="0" l="0" r="0" t="0"/>
          <a:stretch/>
        </p:blipFill>
        <p:spPr>
          <a:xfrm>
            <a:off x="0" y="6267450"/>
            <a:ext cx="9144000" cy="628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pic>
        <p:nvPicPr>
          <p:cNvPr descr="band" id="92" name="Google Shape;92;p25"/>
          <p:cNvPicPr preferRelativeResize="0"/>
          <p:nvPr/>
        </p:nvPicPr>
        <p:blipFill rotWithShape="1">
          <a:blip r:embed="rId1">
            <a:alphaModFix/>
          </a:blip>
          <a:srcRect b="0" l="0" r="0" t="0"/>
          <a:stretch/>
        </p:blipFill>
        <p:spPr>
          <a:xfrm>
            <a:off x="0" y="5589587"/>
            <a:ext cx="8991600" cy="1268412"/>
          </a:xfrm>
          <a:prstGeom prst="rect">
            <a:avLst/>
          </a:prstGeom>
          <a:noFill/>
          <a:ln>
            <a:noFill/>
          </a:ln>
        </p:spPr>
      </p:pic>
      <p:sp>
        <p:nvSpPr>
          <p:cNvPr id="93" name="Google Shape;93;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9pPr>
          </a:lstStyle>
          <a:p/>
        </p:txBody>
      </p:sp>
      <p:sp>
        <p:nvSpPr>
          <p:cNvPr id="94" name="Google Shape;94;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band" id="99" name="Google Shape;99;p27"/>
          <p:cNvPicPr preferRelativeResize="0"/>
          <p:nvPr/>
        </p:nvPicPr>
        <p:blipFill rotWithShape="1">
          <a:blip r:embed="rId1">
            <a:alphaModFix/>
          </a:blip>
          <a:srcRect b="0" l="0" r="0" t="0"/>
          <a:stretch/>
        </p:blipFill>
        <p:spPr>
          <a:xfrm>
            <a:off x="0" y="5589587"/>
            <a:ext cx="8991600" cy="1268412"/>
          </a:xfrm>
          <a:prstGeom prst="rect">
            <a:avLst/>
          </a:prstGeom>
          <a:noFill/>
          <a:ln>
            <a:noFill/>
          </a:ln>
        </p:spPr>
      </p:pic>
      <p:sp>
        <p:nvSpPr>
          <p:cNvPr id="100" name="Google Shape;100;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4000" u="none" cap="none" strike="noStrike">
                <a:solidFill>
                  <a:schemeClr val="dk2"/>
                </a:solidFill>
                <a:latin typeface="Verdana"/>
                <a:ea typeface="Verdana"/>
                <a:cs typeface="Verdana"/>
                <a:sym typeface="Verdana"/>
              </a:defRPr>
            </a:lvl9pPr>
          </a:lstStyle>
          <a:p/>
        </p:txBody>
      </p:sp>
      <p:sp>
        <p:nvSpPr>
          <p:cNvPr id="101" name="Google Shape;101;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7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9"/>
          <p:cNvSpPr txBox="1"/>
          <p:nvPr/>
        </p:nvSpPr>
        <p:spPr>
          <a:xfrm>
            <a:off x="2365375" y="46037"/>
            <a:ext cx="184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 name="Google Shape;111;p29"/>
          <p:cNvSpPr txBox="1"/>
          <p:nvPr/>
        </p:nvSpPr>
        <p:spPr>
          <a:xfrm>
            <a:off x="0" y="0"/>
            <a:ext cx="9144000" cy="1752600"/>
          </a:xfrm>
          <a:prstGeom prst="rect">
            <a:avLst/>
          </a:prstGeom>
          <a:solidFill>
            <a:srgbClr val="33529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2" name="Google Shape;112;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IVA 2023</a:t>
            </a:r>
            <a:endParaRPr sz="4000">
              <a:solidFill>
                <a:schemeClr val="dk2"/>
              </a:solidFill>
              <a:latin typeface="Verdana"/>
              <a:ea typeface="Verdana"/>
              <a:cs typeface="Verdana"/>
              <a:sym typeface="Verdana"/>
            </a:endParaRPr>
          </a:p>
        </p:txBody>
      </p:sp>
      <p:sp>
        <p:nvSpPr>
          <p:cNvPr id="113" name="Google Shape;113;p29"/>
          <p:cNvSpPr txBox="1"/>
          <p:nvPr/>
        </p:nvSpPr>
        <p:spPr>
          <a:xfrm>
            <a:off x="186600" y="2852825"/>
            <a:ext cx="877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latin typeface="Verdana"/>
                <a:ea typeface="Verdana"/>
                <a:cs typeface="Verdana"/>
                <a:sym typeface="Verdana"/>
              </a:rPr>
              <a:t>CLIP: Contrastive Language Image Pre-Training</a:t>
            </a:r>
            <a:endParaRPr sz="40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is CLIP?</a:t>
            </a:r>
            <a:endParaRPr sz="4000">
              <a:solidFill>
                <a:schemeClr val="dk2"/>
              </a:solidFill>
              <a:latin typeface="Verdana"/>
              <a:ea typeface="Verdana"/>
              <a:cs typeface="Verdana"/>
              <a:sym typeface="Verdana"/>
            </a:endParaRPr>
          </a:p>
        </p:txBody>
      </p:sp>
      <p:sp>
        <p:nvSpPr>
          <p:cNvPr id="119" name="Google Shape;119;p30"/>
          <p:cNvSpPr txBox="1"/>
          <p:nvPr>
            <p:ph idx="1" type="body"/>
          </p:nvPr>
        </p:nvSpPr>
        <p:spPr>
          <a:xfrm>
            <a:off x="685800" y="1143000"/>
            <a:ext cx="7702550" cy="49530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CLIP is a neural network trained on a variety of (image, text) pairs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It can be instructed in natural language to predict the most relevant text snippet, given an image (and vice versa), without directly optimizing for the task</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CLIP is thus similar to the zero-shot capabilities of GPT-2 and 3</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CLIP matches the performance of the original ResNet50 on ImageNet “zero-shot” without using any of the original 1.28M labeled examples</a:t>
            </a:r>
            <a:endParaRPr sz="2000"/>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1"/>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CLIP ARCHITECTURE</a:t>
            </a:r>
            <a:endParaRPr/>
          </a:p>
        </p:txBody>
      </p:sp>
      <p:pic>
        <p:nvPicPr>
          <p:cNvPr id="126" name="Google Shape;126;p31"/>
          <p:cNvPicPr preferRelativeResize="0"/>
          <p:nvPr/>
        </p:nvPicPr>
        <p:blipFill>
          <a:blip r:embed="rId3">
            <a:alphaModFix/>
          </a:blip>
          <a:stretch>
            <a:fillRect/>
          </a:stretch>
        </p:blipFill>
        <p:spPr>
          <a:xfrm>
            <a:off x="302113" y="1256526"/>
            <a:ext cx="8539776" cy="3010599"/>
          </a:xfrm>
          <a:prstGeom prst="rect">
            <a:avLst/>
          </a:prstGeom>
          <a:noFill/>
          <a:ln>
            <a:noFill/>
          </a:ln>
        </p:spPr>
      </p:pic>
      <p:sp>
        <p:nvSpPr>
          <p:cNvPr id="127" name="Google Shape;127;p31"/>
          <p:cNvSpPr txBox="1"/>
          <p:nvPr/>
        </p:nvSpPr>
        <p:spPr>
          <a:xfrm>
            <a:off x="375500" y="4532325"/>
            <a:ext cx="84324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a:latin typeface="Verdana"/>
                <a:ea typeface="Verdana"/>
                <a:cs typeface="Verdana"/>
                <a:sym typeface="Verdana"/>
              </a:rPr>
              <a:t>Contrastive pre-training </a:t>
            </a:r>
            <a:r>
              <a:rPr lang="en-US">
                <a:latin typeface="Verdana"/>
                <a:ea typeface="Verdana"/>
                <a:cs typeface="Verdana"/>
                <a:sym typeface="Verdana"/>
              </a:rPr>
              <a:t>is a type of self-supervised learning technique  to learn representations of data that are useful for downstream tasks, such as image classification or natural language processing.</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2"/>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GLOSSARY</a:t>
            </a:r>
            <a:endParaRPr/>
          </a:p>
        </p:txBody>
      </p:sp>
      <p:sp>
        <p:nvSpPr>
          <p:cNvPr id="134" name="Google Shape;134;p3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600"/>
              <a:t>We will be using OPENAI's CLIP library (https://github.com/openai/CLIP)</a:t>
            </a:r>
            <a:endParaRPr sz="1600"/>
          </a:p>
          <a:p>
            <a:pPr indent="0" lvl="0" marL="0" rtl="0" algn="l">
              <a:spcBef>
                <a:spcPts val="360"/>
              </a:spcBef>
              <a:spcAft>
                <a:spcPts val="0"/>
              </a:spcAft>
              <a:buClr>
                <a:schemeClr val="dk1"/>
              </a:buClr>
              <a:buSzPts val="1100"/>
              <a:buFont typeface="Arial"/>
              <a:buNone/>
            </a:pPr>
            <a:r>
              <a:rPr lang="en-US" sz="1600"/>
              <a:t>The CLIP module clip provides the following methods:</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Clr>
                <a:schemeClr val="dk1"/>
              </a:buClr>
              <a:buSzPts val="1100"/>
              <a:buFont typeface="Arial"/>
              <a:buNone/>
            </a:pPr>
            <a:r>
              <a:rPr b="1" lang="en-US" sz="1600"/>
              <a:t>clip.available_models()</a:t>
            </a:r>
            <a:endParaRPr b="1" sz="1600"/>
          </a:p>
          <a:p>
            <a:pPr indent="0" lvl="0" marL="0" rtl="0" algn="l">
              <a:spcBef>
                <a:spcPts val="360"/>
              </a:spcBef>
              <a:spcAft>
                <a:spcPts val="0"/>
              </a:spcAft>
              <a:buClr>
                <a:schemeClr val="dk1"/>
              </a:buClr>
              <a:buSzPts val="1100"/>
              <a:buFont typeface="Arial"/>
              <a:buNone/>
            </a:pPr>
            <a:r>
              <a:rPr lang="en-US" sz="1600"/>
              <a:t>Returns the names of the available CLIP models.</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Clr>
                <a:schemeClr val="dk1"/>
              </a:buClr>
              <a:buSzPts val="1100"/>
              <a:buFont typeface="Arial"/>
              <a:buNone/>
            </a:pPr>
            <a:r>
              <a:rPr b="1" lang="en-US" sz="1600"/>
              <a:t>clip.load(name, device=..., jit=False)</a:t>
            </a:r>
            <a:endParaRPr b="1" sz="1600"/>
          </a:p>
          <a:p>
            <a:pPr indent="0" lvl="0" marL="0" rtl="0" algn="l">
              <a:spcBef>
                <a:spcPts val="360"/>
              </a:spcBef>
              <a:spcAft>
                <a:spcPts val="0"/>
              </a:spcAft>
              <a:buClr>
                <a:schemeClr val="dk1"/>
              </a:buClr>
              <a:buSzPts val="1100"/>
              <a:buFont typeface="Arial"/>
              <a:buNone/>
            </a:pPr>
            <a:r>
              <a:rPr lang="en-US" sz="1600"/>
              <a:t>Returns the model and the TorchVision transform needed by the model, specified by the model name returned by clip.available_models().</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Clr>
                <a:schemeClr val="dk1"/>
              </a:buClr>
              <a:buSzPts val="1100"/>
              <a:buFont typeface="Arial"/>
              <a:buNone/>
            </a:pPr>
            <a:r>
              <a:rPr b="1" lang="en-US" sz="1600"/>
              <a:t>clip.tokenize(text: Union[str, List[str]], context_length=77)</a:t>
            </a:r>
            <a:endParaRPr b="1" sz="1600"/>
          </a:p>
          <a:p>
            <a:pPr indent="0" lvl="0" marL="0" rtl="0" algn="l">
              <a:spcBef>
                <a:spcPts val="360"/>
              </a:spcBef>
              <a:spcAft>
                <a:spcPts val="0"/>
              </a:spcAft>
              <a:buClr>
                <a:schemeClr val="dk1"/>
              </a:buClr>
              <a:buSzPts val="1100"/>
              <a:buFont typeface="Arial"/>
              <a:buNone/>
            </a:pPr>
            <a:r>
              <a:rPr lang="en-US" sz="1600"/>
              <a:t>Returns a LongTensor containing tokenized sequences of given text input(s). This can be used as the input to the model.</a:t>
            </a:r>
            <a:endParaRPr sz="1600"/>
          </a:p>
          <a:p>
            <a:pPr indent="0" lvl="0" marL="0" rtl="0" algn="l">
              <a:spcBef>
                <a:spcPts val="36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1600"/>
              <a:t>T</a:t>
            </a:r>
            <a:r>
              <a:rPr lang="en-US" sz="1600"/>
              <a:t>he model returned by </a:t>
            </a:r>
            <a:r>
              <a:rPr b="1" lang="en-US" sz="1600"/>
              <a:t>clip.load()</a:t>
            </a:r>
            <a:r>
              <a:rPr lang="en-US" sz="1600"/>
              <a:t> supports the following methods:</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Clr>
                <a:schemeClr val="dk1"/>
              </a:buClr>
              <a:buSzPts val="1100"/>
              <a:buFont typeface="Arial"/>
              <a:buNone/>
            </a:pPr>
            <a:r>
              <a:rPr b="1" lang="en-US" sz="1600"/>
              <a:t>model.encode_image(image: Tensor)</a:t>
            </a:r>
            <a:endParaRPr b="1" sz="1600"/>
          </a:p>
          <a:p>
            <a:pPr indent="0" lvl="0" marL="0" rtl="0" algn="l">
              <a:spcBef>
                <a:spcPts val="360"/>
              </a:spcBef>
              <a:spcAft>
                <a:spcPts val="0"/>
              </a:spcAft>
              <a:buClr>
                <a:schemeClr val="dk1"/>
              </a:buClr>
              <a:buSzPts val="1100"/>
              <a:buFont typeface="Arial"/>
              <a:buNone/>
            </a:pPr>
            <a:r>
              <a:rPr lang="en-US" sz="1600"/>
              <a:t>Given a batch of images, returns the image features encoded by the vision portion of the CLIP model.</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Clr>
                <a:schemeClr val="dk1"/>
              </a:buClr>
              <a:buSzPts val="1100"/>
              <a:buFont typeface="Arial"/>
              <a:buNone/>
            </a:pPr>
            <a:r>
              <a:rPr b="1" lang="en-US" sz="1600"/>
              <a:t>model.encode_text(text: Tensor)</a:t>
            </a:r>
            <a:endParaRPr b="1" sz="1600"/>
          </a:p>
          <a:p>
            <a:pPr indent="0" lvl="0" marL="0" rtl="0" algn="l">
              <a:spcBef>
                <a:spcPts val="360"/>
              </a:spcBef>
              <a:spcAft>
                <a:spcPts val="0"/>
              </a:spcAft>
              <a:buClr>
                <a:schemeClr val="dk1"/>
              </a:buClr>
              <a:buSzPts val="1100"/>
              <a:buFont typeface="Arial"/>
              <a:buNone/>
            </a:pPr>
            <a:r>
              <a:rPr lang="en-US" sz="1600"/>
              <a:t>Given a batch of text tokens, returns the text features encoded by the language portion of the CLIP model.</a:t>
            </a:r>
            <a:endParaRPr sz="1600"/>
          </a:p>
          <a:p>
            <a:pPr indent="0" lvl="0" marL="0" rtl="0" algn="l">
              <a:spcBef>
                <a:spcPts val="360"/>
              </a:spcBef>
              <a:spcAft>
                <a:spcPts val="0"/>
              </a:spcAft>
              <a:buClr>
                <a:schemeClr val="dk1"/>
              </a:buClr>
              <a:buSzPts val="1100"/>
              <a:buFont typeface="Arial"/>
              <a:buNone/>
            </a:pPr>
            <a:r>
              <a:t/>
            </a:r>
            <a:endParaRPr b="1" sz="1600"/>
          </a:p>
          <a:p>
            <a:pPr indent="0" lvl="0" marL="0" rtl="0" algn="l">
              <a:spcBef>
                <a:spcPts val="360"/>
              </a:spcBef>
              <a:spcAft>
                <a:spcPts val="0"/>
              </a:spcAft>
              <a:buClr>
                <a:schemeClr val="dk1"/>
              </a:buClr>
              <a:buSzPts val="1100"/>
              <a:buFont typeface="Arial"/>
              <a:buNone/>
            </a:pPr>
            <a:r>
              <a:rPr b="1" lang="en-US" sz="1600"/>
              <a:t>model(image: Tensor, text: Tensor)</a:t>
            </a:r>
            <a:endParaRPr b="1" sz="1600"/>
          </a:p>
          <a:p>
            <a:pPr indent="0" lvl="0" marL="0" rtl="0" algn="l">
              <a:spcBef>
                <a:spcPts val="360"/>
              </a:spcBef>
              <a:spcAft>
                <a:spcPts val="0"/>
              </a:spcAft>
              <a:buClr>
                <a:schemeClr val="dk1"/>
              </a:buClr>
              <a:buSzPts val="1100"/>
              <a:buFont typeface="Arial"/>
              <a:buNone/>
            </a:pPr>
            <a:r>
              <a:rPr lang="en-US" sz="1600"/>
              <a:t>Given a batch of images and a batch of text tokens, returns two Tensors, containing the logit scores corresponding to each image and text input. The values are cosine similarities between the corresponding image and text features, times 100.</a:t>
            </a:r>
            <a:endParaRPr sz="1600"/>
          </a:p>
          <a:p>
            <a:pPr indent="0" lvl="0" marL="0" rtl="0" algn="l">
              <a:spcBef>
                <a:spcPts val="360"/>
              </a:spcBef>
              <a:spcAft>
                <a:spcPts val="0"/>
              </a:spcAft>
              <a:buNone/>
            </a:pPr>
            <a:r>
              <a:t/>
            </a:r>
            <a:endParaRPr/>
          </a:p>
        </p:txBody>
      </p:sp>
      <p:sp>
        <p:nvSpPr>
          <p:cNvPr id="141" name="Google Shape;141;p33"/>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GLOSSARY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