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316" r:id="rId2"/>
    <p:sldId id="317" r:id="rId3"/>
    <p:sldId id="271" r:id="rId4"/>
    <p:sldId id="310" r:id="rId5"/>
    <p:sldId id="322" r:id="rId6"/>
    <p:sldId id="323" r:id="rId7"/>
    <p:sldId id="321" r:id="rId8"/>
    <p:sldId id="324" r:id="rId9"/>
    <p:sldId id="326" r:id="rId10"/>
    <p:sldId id="327" r:id="rId11"/>
    <p:sldId id="328" r:id="rId12"/>
    <p:sldId id="329" r:id="rId13"/>
    <p:sldId id="330" r:id="rId14"/>
    <p:sldId id="325" r:id="rId15"/>
    <p:sldId id="352" r:id="rId16"/>
    <p:sldId id="353" r:id="rId17"/>
    <p:sldId id="354" r:id="rId18"/>
    <p:sldId id="333" r:id="rId19"/>
    <p:sldId id="334" r:id="rId20"/>
    <p:sldId id="336" r:id="rId21"/>
    <p:sldId id="337" r:id="rId22"/>
    <p:sldId id="338" r:id="rId23"/>
    <p:sldId id="331" r:id="rId24"/>
    <p:sldId id="339" r:id="rId25"/>
    <p:sldId id="341" r:id="rId26"/>
    <p:sldId id="340" r:id="rId27"/>
    <p:sldId id="342" r:id="rId28"/>
    <p:sldId id="344" r:id="rId29"/>
    <p:sldId id="343" r:id="rId30"/>
    <p:sldId id="346" r:id="rId31"/>
    <p:sldId id="347" r:id="rId32"/>
    <p:sldId id="345" r:id="rId33"/>
    <p:sldId id="348" r:id="rId34"/>
    <p:sldId id="350" r:id="rId35"/>
    <p:sldId id="351" r:id="rId36"/>
    <p:sldId id="349" r:id="rId3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62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7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7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6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7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02CF98-E12D-174F-A9D5-BF42C4920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 to JavaScript ES6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7F426AD-6BD5-D849-960A-020D45D53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Remove the function keyword </a:t>
            </a:r>
          </a:p>
          <a:p>
            <a:pPr lvl="2"/>
            <a:r>
              <a:rPr lang="en-US"/>
              <a:t>Remove the function name</a:t>
            </a:r>
          </a:p>
          <a:p>
            <a:pPr lvl="2"/>
            <a:r>
              <a:rPr lang="en-US"/>
              <a:t>Place the parameter list in parentheses </a:t>
            </a:r>
          </a:p>
          <a:p>
            <a:pPr lvl="2"/>
            <a:r>
              <a:rPr lang="en-US"/>
              <a:t>Introduce the =&gt; fat arrow notation to point to the function body</a:t>
            </a:r>
          </a:p>
          <a:p>
            <a:pPr lvl="2"/>
            <a:r>
              <a:rPr lang="en-US"/>
              <a:t>Give it a name to call it normally, by assigning it to a variable if desirable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157913"/>
            <a:ext cx="1741488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Lynda.com, Inc.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77" y="896188"/>
            <a:ext cx="3922861" cy="1733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6" y="5763497"/>
            <a:ext cx="6425089" cy="3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  <a:p>
            <a:pPr lvl="1"/>
            <a:r>
              <a:rPr lang="en-US"/>
              <a:t>Arrow function syntax is much cleaner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When used as a parameter to another function </a:t>
            </a:r>
          </a:p>
          <a:p>
            <a:pPr lvl="2"/>
            <a:r>
              <a:rPr lang="en-US"/>
              <a:t>Particularly as callback functions</a:t>
            </a:r>
          </a:p>
          <a:p>
            <a:pPr lvl="2"/>
            <a:r>
              <a:rPr lang="en-US"/>
              <a:t>And even more so when they are anonymous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4" y="2342519"/>
            <a:ext cx="7754551" cy="9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Arrow Function Characteristics</a:t>
            </a:r>
          </a:p>
          <a:p>
            <a:pPr lvl="1"/>
            <a:r>
              <a:rPr lang="en-US"/>
              <a:t>Can remove the parentheses when just a single argument</a:t>
            </a:r>
          </a:p>
          <a:p>
            <a:pPr lvl="2"/>
            <a:r>
              <a:rPr lang="en-US"/>
              <a:t>Many in Node.js community consider this a Bad Practice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If no arguments, must have parentheses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1741488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Lynda.com, Inc.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20" y="3356572"/>
            <a:ext cx="6171155" cy="964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60" y="5193424"/>
            <a:ext cx="3190476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Arrow Function Characteristics</a:t>
            </a:r>
          </a:p>
          <a:p>
            <a:pPr lvl="1"/>
            <a:r>
              <a:rPr lang="en-US"/>
              <a:t>One line functions may have very simple syntax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The curly braces ( {} ) may be removed</a:t>
            </a:r>
          </a:p>
          <a:p>
            <a:pPr lvl="2"/>
            <a:r>
              <a:rPr lang="en-US"/>
              <a:t>A return statement may also be removed</a:t>
            </a:r>
          </a:p>
          <a:p>
            <a:pPr lvl="2"/>
            <a:r>
              <a:rPr lang="en-US"/>
              <a:t>What is returned may be any evaluated JavaScript expression, or even a literal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23" y="2198233"/>
            <a:ext cx="6171155" cy="8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Exercise03_01_01 – Step 2</a:t>
            </a:r>
          </a:p>
          <a:p>
            <a:pPr lvl="1"/>
            <a:r>
              <a:rPr lang="en-US"/>
              <a:t>Converting ES5 Functions to ES6 Arrow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9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Lexical Scope in JavaScript</a:t>
            </a:r>
          </a:p>
          <a:p>
            <a:pPr lvl="1"/>
            <a:r>
              <a:rPr lang="en-US"/>
              <a:t>JS does not have block (local) scope</a:t>
            </a:r>
          </a:p>
          <a:p>
            <a:pPr lvl="2"/>
            <a:r>
              <a:rPr lang="en-US"/>
              <a:t>JS has only global and function scope</a:t>
            </a:r>
          </a:p>
          <a:p>
            <a:pPr lvl="2"/>
            <a:r>
              <a:rPr lang="en-US"/>
              <a:t>JS has lexical scope</a:t>
            </a:r>
          </a:p>
          <a:p>
            <a:pPr lvl="2"/>
            <a:r>
              <a:rPr lang="en-US"/>
              <a:t>A new scope is created only when you create a new function</a:t>
            </a:r>
          </a:p>
          <a:p>
            <a:pPr lvl="1"/>
            <a:r>
              <a:rPr lang="en-US"/>
              <a:t>The scope of variables is defined by their position in source code</a:t>
            </a:r>
          </a:p>
          <a:p>
            <a:pPr lvl="2"/>
            <a:r>
              <a:rPr lang="en-US"/>
              <a:t>Starts at the innermost scope</a:t>
            </a:r>
          </a:p>
          <a:p>
            <a:pPr lvl="2"/>
            <a:r>
              <a:rPr lang="en-US"/>
              <a:t>Searches outwards until it finds the variable for which it was looking</a:t>
            </a:r>
          </a:p>
          <a:p>
            <a:pPr lvl="1"/>
            <a:r>
              <a:rPr lang="en-US"/>
              <a:t>For a normal var, arrow functions behave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Lexical Scope in JavaScript</a:t>
            </a:r>
          </a:p>
          <a:p>
            <a:pPr lvl="1"/>
            <a:r>
              <a:rPr lang="en-US"/>
              <a:t>Here is an example of lexical scoping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pizza is a variable declared outside the function</a:t>
            </a:r>
          </a:p>
          <a:p>
            <a:pPr lvl="2"/>
            <a:r>
              <a:rPr lang="en-US"/>
              <a:t>pizza is lexically scoped, available inside the regular function</a:t>
            </a:r>
          </a:p>
          <a:p>
            <a:pPr lvl="2"/>
            <a:r>
              <a:rPr lang="en-US"/>
              <a:t>Scope is defined by its physical location in code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5" y="2069304"/>
            <a:ext cx="3523810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Closure in JavaScript</a:t>
            </a:r>
          </a:p>
          <a:p>
            <a:endParaRPr lang="en-US"/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With regular variables, closure is around the caller, then follows the rules of lexical scoping</a:t>
            </a:r>
          </a:p>
          <a:p>
            <a:pPr lvl="1"/>
            <a:r>
              <a:rPr lang="en-US"/>
              <a:t>The this reference does not behave like a regular variable</a:t>
            </a:r>
          </a:p>
          <a:p>
            <a:pPr lvl="1"/>
            <a:r>
              <a:rPr lang="en-US"/>
              <a:t>It maintains a different closure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0" y="1654743"/>
            <a:ext cx="7116401" cy="16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Closure in JavaScript</a:t>
            </a:r>
          </a:p>
          <a:p>
            <a:pPr lvl="1"/>
            <a:r>
              <a:rPr lang="en-US"/>
              <a:t>An example of a function inside a constructor function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this is a reference to the current </a:t>
            </a:r>
            <a:br>
              <a:rPr lang="en-US"/>
            </a:br>
            <a:r>
              <a:rPr lang="en-US"/>
              <a:t>object </a:t>
            </a:r>
          </a:p>
          <a:p>
            <a:pPr lvl="2"/>
            <a:r>
              <a:rPr lang="en-US"/>
              <a:t>It is located in the context of the outer function</a:t>
            </a:r>
          </a:p>
          <a:p>
            <a:pPr lvl="2"/>
            <a:r>
              <a:rPr lang="en-US"/>
              <a:t>Each function that is executed has its own context</a:t>
            </a:r>
          </a:p>
          <a:p>
            <a:pPr lvl="2"/>
            <a:r>
              <a:rPr lang="en-US"/>
              <a:t>JavaScript loses scope of this inside a function that is contained inside of another function</a:t>
            </a:r>
          </a:p>
          <a:p>
            <a:pPr lvl="2"/>
            <a:r>
              <a:rPr lang="en-US"/>
              <a:t>In regular functions, this closes over the parent, in this case the outer function, not the caller, not lexically scoped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09" y="1828251"/>
            <a:ext cx="2765977" cy="1857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96" y="2327399"/>
            <a:ext cx="2447619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this Workaround in Regular Functions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Store the reference to this in a regular variable</a:t>
            </a:r>
          </a:p>
          <a:p>
            <a:pPr lvl="2"/>
            <a:r>
              <a:rPr lang="en-US"/>
              <a:t>Under regular function lexical scope, this is not available in the inner function</a:t>
            </a:r>
          </a:p>
          <a:p>
            <a:pPr lvl="2"/>
            <a:r>
              <a:rPr lang="en-US"/>
              <a:t>But the regular variable holding the reference as a value is available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93" y="1406363"/>
            <a:ext cx="2429014" cy="26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reproduced, from Switching to ES6 in Node.js, by Ryan Lewis,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in Arrow Functions</a:t>
            </a:r>
          </a:p>
          <a:p>
            <a:pPr lvl="1"/>
            <a:r>
              <a:rPr lang="en-US"/>
              <a:t>An arrow function inside a constructor function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Arrow functions do not lose the scope of this</a:t>
            </a:r>
          </a:p>
          <a:p>
            <a:pPr lvl="2"/>
            <a:r>
              <a:rPr lang="en-US"/>
              <a:t>No workaround is required, no need to put the this reference inside a regular variable</a:t>
            </a:r>
          </a:p>
          <a:p>
            <a:pPr lvl="2"/>
            <a:r>
              <a:rPr lang="en-US"/>
              <a:t>Arrow functions set this to the lexical scope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11" y="1947426"/>
            <a:ext cx="2765977" cy="1747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57" y="2244243"/>
            <a:ext cx="2007230" cy="6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Hoisting in JavaScript</a:t>
            </a:r>
          </a:p>
          <a:p>
            <a:pPr lvl="1"/>
            <a:r>
              <a:rPr lang="en-US"/>
              <a:t>Affects variables that have a var declaration</a:t>
            </a:r>
          </a:p>
          <a:p>
            <a:pPr lvl="1"/>
            <a:r>
              <a:rPr lang="en-US"/>
              <a:t>Hoisting means that all var declarations are moved to the top of the current scope</a:t>
            </a:r>
          </a:p>
          <a:p>
            <a:pPr lvl="2"/>
            <a:r>
              <a:rPr lang="en-US"/>
              <a:t>Either global or function scope </a:t>
            </a:r>
          </a:p>
          <a:p>
            <a:pPr lvl="1"/>
            <a:r>
              <a:rPr lang="en-US"/>
              <a:t>Hoisting is done for both regular and arrow functions assigned in a var declaration</a:t>
            </a:r>
          </a:p>
          <a:p>
            <a:pPr lvl="2"/>
            <a:r>
              <a:rPr lang="en-US"/>
              <a:t>Behavior of the hoist is different with each</a:t>
            </a:r>
          </a:p>
          <a:p>
            <a:pPr lvl="2"/>
            <a:r>
              <a:rPr lang="en-US"/>
              <a:t>With regular functions, the whole body of the function is moved to the top with the declaration</a:t>
            </a:r>
          </a:p>
          <a:p>
            <a:pPr lvl="2"/>
            <a:r>
              <a:rPr lang="en-US"/>
              <a:t>With arrow functions, the parameter list, fat arrow and body are not moved with the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Hoisting in JavaScript</a:t>
            </a:r>
          </a:p>
          <a:p>
            <a:pPr lvl="1"/>
            <a:r>
              <a:rPr lang="en-US"/>
              <a:t>Here is your code </a:t>
            </a:r>
            <a:br>
              <a:rPr lang="en-US"/>
            </a:br>
            <a:r>
              <a:rPr lang="en-US"/>
              <a:t>as written</a:t>
            </a:r>
          </a:p>
          <a:p>
            <a:pPr lvl="1"/>
            <a:endParaRPr lang="en-US"/>
          </a:p>
          <a:p>
            <a:pPr lvl="1"/>
            <a:r>
              <a:rPr lang="en-US"/>
              <a:t>Here is how the </a:t>
            </a:r>
            <a:br>
              <a:rPr lang="en-US"/>
            </a:br>
            <a:r>
              <a:rPr lang="en-US"/>
              <a:t>interpreter hoists it, </a:t>
            </a:r>
            <a:br>
              <a:rPr lang="en-US"/>
            </a:br>
            <a:r>
              <a:rPr lang="en-US"/>
              <a:t>deliverPizza()</a:t>
            </a:r>
            <a:br>
              <a:rPr lang="en-US"/>
            </a:br>
            <a:r>
              <a:rPr lang="en-US"/>
              <a:t>is undefined on call</a:t>
            </a:r>
          </a:p>
          <a:p>
            <a:pPr lvl="1"/>
            <a:r>
              <a:rPr lang="en-US"/>
              <a:t>The solution, move </a:t>
            </a:r>
            <a:br>
              <a:rPr lang="en-US"/>
            </a:br>
            <a:r>
              <a:rPr lang="en-US"/>
              <a:t>the variable assignment </a:t>
            </a:r>
            <a:br>
              <a:rPr lang="en-US"/>
            </a:br>
            <a:r>
              <a:rPr lang="en-US"/>
              <a:t>above the function call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404100" y="4094163"/>
            <a:ext cx="1739900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Lynda.com, Inc.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404100" y="5986463"/>
            <a:ext cx="1739900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Lynda.com, Inc.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57" y="1614590"/>
            <a:ext cx="4279392" cy="8249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4" y="2973826"/>
            <a:ext cx="4281200" cy="1117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4" y="4511121"/>
            <a:ext cx="3251917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Exercise03_01_01 – Step 3</a:t>
            </a:r>
          </a:p>
          <a:p>
            <a:pPr lvl="1"/>
            <a:r>
              <a:rPr lang="en-US"/>
              <a:t>ES6 Arrow Functions with Scope Modifications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1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Parameters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Undefined Function Arguments</a:t>
            </a:r>
          </a:p>
          <a:p>
            <a:pPr lvl="1"/>
            <a:r>
              <a:rPr lang="en-US"/>
              <a:t>By default, arguments </a:t>
            </a:r>
            <a:br>
              <a:rPr lang="en-US"/>
            </a:br>
            <a:r>
              <a:rPr lang="en-US"/>
              <a:t>not supplied to a </a:t>
            </a:r>
            <a:br>
              <a:rPr lang="en-US"/>
            </a:br>
            <a:r>
              <a:rPr lang="en-US"/>
              <a:t>function when called are </a:t>
            </a:r>
            <a:br>
              <a:rPr lang="en-US"/>
            </a:br>
            <a:r>
              <a:rPr lang="en-US"/>
              <a:t>set to undefined</a:t>
            </a:r>
          </a:p>
          <a:p>
            <a:pPr lvl="1"/>
            <a:r>
              <a:rPr lang="en-US"/>
              <a:t>ES5 - must program defensively to correct, or to implement different ways to call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075363"/>
            <a:ext cx="1741488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Lynda.com, Inc.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97" y="1546921"/>
            <a:ext cx="3951436" cy="150078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055066" y="2251082"/>
            <a:ext cx="0" cy="46944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94" y="4369350"/>
            <a:ext cx="4418211" cy="1693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3807" y="25358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9513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Parameters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Default Function Parameters in ES6</a:t>
            </a:r>
          </a:p>
          <a:p>
            <a:pPr lvl="1"/>
            <a:r>
              <a:rPr lang="en-US"/>
              <a:t>ES6 allows us to move this functionality cleanly into the function signature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If called with all parameters, default is not applied</a:t>
            </a:r>
          </a:p>
          <a:p>
            <a:pPr lvl="2"/>
            <a:r>
              <a:rPr lang="en-US"/>
              <a:t>If called with the first two, only the third is applied</a:t>
            </a:r>
          </a:p>
          <a:p>
            <a:pPr lvl="2"/>
            <a:r>
              <a:rPr lang="en-US"/>
              <a:t>Care is required to make the use of the default always be the last ones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31" y="2596191"/>
            <a:ext cx="6271737" cy="15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Parameters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Exercise03_01_01 – Step 4</a:t>
            </a:r>
          </a:p>
          <a:p>
            <a:pPr lvl="1"/>
            <a:r>
              <a:rPr lang="en-US"/>
              <a:t>Making Use of Default Parameters in ES6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Ellipsis Operator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 Parameters</a:t>
            </a:r>
          </a:p>
          <a:p>
            <a:pPr lvl="1"/>
            <a:r>
              <a:rPr lang="en-US"/>
              <a:t>Used to declare a variable number of parameters to a function</a:t>
            </a:r>
          </a:p>
          <a:p>
            <a:pPr lvl="2"/>
            <a:r>
              <a:rPr lang="en-US"/>
              <a:t>This is a feature of many other programming languages</a:t>
            </a:r>
          </a:p>
          <a:p>
            <a:pPr lvl="2"/>
            <a:r>
              <a:rPr lang="en-US"/>
              <a:t>In ES6, the ellipsis operator serves other tasks as well, upcoming</a:t>
            </a:r>
          </a:p>
          <a:p>
            <a:pPr lvl="1"/>
            <a:r>
              <a:rPr lang="en-US"/>
              <a:t>Collects function arguments that are passed into an array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Ellipsis Operator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Rest Parameters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Indicated by an ellipsis before a variable identifier</a:t>
            </a:r>
          </a:p>
          <a:p>
            <a:pPr lvl="2"/>
            <a:r>
              <a:rPr lang="en-US"/>
              <a:t>The ellipsis operator must touch against the identifier</a:t>
            </a:r>
          </a:p>
          <a:p>
            <a:pPr lvl="2"/>
            <a:r>
              <a:rPr lang="en-US"/>
              <a:t>Must be the last parameter in the parameter list</a:t>
            </a:r>
          </a:p>
          <a:p>
            <a:pPr lvl="2"/>
            <a:r>
              <a:rPr lang="en-US"/>
              <a:t>There can be only one rest parameter per function</a:t>
            </a:r>
          </a:p>
          <a:p>
            <a:pPr lvl="2"/>
            <a:r>
              <a:rPr lang="en-US"/>
              <a:t>Default parameters do not work with rest parameters</a:t>
            </a:r>
          </a:p>
          <a:p>
            <a:pPr lvl="2"/>
            <a:r>
              <a:rPr lang="en-US"/>
              <a:t>Each argument is passed separately but translates to an array when received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7" y="1322687"/>
            <a:ext cx="5561804" cy="17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Ellipsis Operator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Exercise03_01_01 – Step 5</a:t>
            </a:r>
          </a:p>
          <a:p>
            <a:pPr lvl="1"/>
            <a:r>
              <a:rPr lang="en-US"/>
              <a:t>Making Use of Rest Parameters in ES6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2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Introducing JavaScript ES6</a:t>
            </a:r>
          </a:p>
          <a:p>
            <a:r>
              <a:rPr lang="en-US"/>
              <a:t>Functions in ES6</a:t>
            </a:r>
          </a:p>
          <a:p>
            <a:r>
              <a:rPr lang="en-US"/>
              <a:t>Lexical Scope in JavaScript</a:t>
            </a:r>
          </a:p>
          <a:p>
            <a:r>
              <a:rPr lang="en-US"/>
              <a:t>Default Function Parameters</a:t>
            </a:r>
          </a:p>
          <a:p>
            <a:r>
              <a:rPr lang="en-US"/>
              <a:t>Ellipsis Operator</a:t>
            </a:r>
          </a:p>
          <a:p>
            <a:r>
              <a:rPr lang="en-US"/>
              <a:t>Introducing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Ellipsis Operator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Spread Syntax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In many ways the opposite of rest parameters, which gather values into a single array argument</a:t>
            </a:r>
          </a:p>
          <a:p>
            <a:pPr lvl="2"/>
            <a:r>
              <a:rPr lang="en-US"/>
              <a:t>The spread syntax takes an iterable object like an array and spreads it out to multiple single variables</a:t>
            </a:r>
          </a:p>
          <a:p>
            <a:pPr lvl="2"/>
            <a:r>
              <a:rPr lang="en-US"/>
              <a:t>In ES5 we would have to call the constructor with 3 indexed array elements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28" y="1386062"/>
            <a:ext cx="5366541" cy="2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Ellipsis Operator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 Parameter vs. Spread Syntax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0" y="1512811"/>
            <a:ext cx="8309440" cy="39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Ellipsis Operator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Exercise03_01_01 – Step 6</a:t>
            </a:r>
          </a:p>
          <a:p>
            <a:pPr lvl="1"/>
            <a:r>
              <a:rPr lang="en-US"/>
              <a:t>Making Use of Spread Syntax in ES6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Classes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and Object-Oriented Programming</a:t>
            </a:r>
          </a:p>
          <a:p>
            <a:pPr lvl="1"/>
            <a:r>
              <a:rPr lang="en-US"/>
              <a:t>JS has always been different than traditional OOP languages like Java, C++, and C#</a:t>
            </a:r>
          </a:p>
          <a:p>
            <a:pPr lvl="1"/>
            <a:r>
              <a:rPr lang="en-US"/>
              <a:t>ES5 does not have an explicit data type called a class</a:t>
            </a:r>
          </a:p>
          <a:p>
            <a:pPr lvl="2"/>
            <a:r>
              <a:rPr lang="en-US"/>
              <a:t>In other OOP languages, a class is a blueprint that defines objects</a:t>
            </a:r>
          </a:p>
          <a:p>
            <a:pPr lvl="2"/>
            <a:r>
              <a:rPr lang="en-US"/>
              <a:t>Particularly, defines the object properties and methods</a:t>
            </a:r>
          </a:p>
          <a:p>
            <a:pPr lvl="2"/>
            <a:r>
              <a:rPr lang="en-US"/>
              <a:t>Objects are constructed from this blueprint</a:t>
            </a:r>
          </a:p>
          <a:p>
            <a:pPr lvl="2"/>
            <a:r>
              <a:rPr lang="en-US"/>
              <a:t>Constructing an object from a class is referred to as instantiating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Classes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ES5 Objects</a:t>
            </a:r>
          </a:p>
          <a:p>
            <a:pPr lvl="1"/>
            <a:r>
              <a:rPr lang="en-US"/>
              <a:t>ES5 JavaScript uses </a:t>
            </a:r>
            <a:br>
              <a:rPr lang="en-US"/>
            </a:br>
            <a:r>
              <a:rPr lang="en-US"/>
              <a:t>functions to define objects</a:t>
            </a:r>
          </a:p>
          <a:p>
            <a:pPr lvl="2"/>
            <a:r>
              <a:rPr lang="en-US"/>
              <a:t>The this keyword is used </a:t>
            </a:r>
            <a:br>
              <a:rPr lang="en-US"/>
            </a:br>
            <a:r>
              <a:rPr lang="en-US"/>
              <a:t>to define the properties and </a:t>
            </a:r>
            <a:br>
              <a:rPr lang="en-US"/>
            </a:br>
            <a:r>
              <a:rPr lang="en-US"/>
              <a:t>methods</a:t>
            </a:r>
          </a:p>
          <a:p>
            <a:pPr lvl="2"/>
            <a:r>
              <a:rPr lang="en-US"/>
              <a:t>The new keyword is used to construct an object using the function</a:t>
            </a:r>
          </a:p>
          <a:p>
            <a:pPr lvl="2"/>
            <a:r>
              <a:rPr lang="en-US"/>
              <a:t>The class syntax does nothing different, it is syntactic sugar, but cleaner reading and more compatible</a:t>
            </a:r>
          </a:p>
          <a:p>
            <a:pPr lvl="2"/>
            <a:r>
              <a:rPr lang="en-US"/>
              <a:t>Not truly object-oriented, although classes can be extended</a:t>
            </a:r>
          </a:p>
          <a:p>
            <a:pPr lvl="3"/>
            <a:r>
              <a:rPr lang="en-US"/>
              <a:t>There is no true inheritance implemented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37" y="1385636"/>
            <a:ext cx="3495607" cy="19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Classes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ES6 Classes</a:t>
            </a:r>
          </a:p>
          <a:p>
            <a:pPr lvl="1"/>
            <a:r>
              <a:rPr lang="en-US"/>
              <a:t>ES6 JavaScript uses </a:t>
            </a:r>
            <a:br>
              <a:rPr lang="en-US"/>
            </a:br>
            <a:r>
              <a:rPr lang="en-US"/>
              <a:t>classes to define objects</a:t>
            </a:r>
          </a:p>
          <a:p>
            <a:pPr lvl="2"/>
            <a:r>
              <a:rPr lang="en-US"/>
              <a:t>The class keyword is used </a:t>
            </a:r>
            <a:br>
              <a:rPr lang="en-US"/>
            </a:br>
            <a:r>
              <a:rPr lang="en-US"/>
              <a:t>to define a class</a:t>
            </a:r>
          </a:p>
          <a:p>
            <a:pPr lvl="2"/>
            <a:r>
              <a:rPr lang="en-US"/>
              <a:t>The identifier is optional and</a:t>
            </a:r>
            <a:br>
              <a:rPr lang="en-US"/>
            </a:br>
            <a:r>
              <a:rPr lang="en-US"/>
              <a:t>a class may be anonymous </a:t>
            </a:r>
            <a:br>
              <a:rPr lang="en-US"/>
            </a:br>
            <a:r>
              <a:rPr lang="en-US"/>
              <a:t>if assigned to a variable </a:t>
            </a:r>
          </a:p>
          <a:p>
            <a:pPr lvl="2"/>
            <a:r>
              <a:rPr lang="en-US"/>
              <a:t>It is not a function, there is now a constructor function which is called when the new keyword is used</a:t>
            </a:r>
          </a:p>
          <a:p>
            <a:pPr lvl="2"/>
            <a:r>
              <a:rPr lang="en-US"/>
              <a:t>Methods are defined without the function keyword, no this keyword is used to define methods</a:t>
            </a:r>
          </a:p>
          <a:p>
            <a:pPr lvl="2"/>
            <a:r>
              <a:rPr lang="en-US"/>
              <a:t>To convert, move function arguments to the constructor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79" y="1240188"/>
            <a:ext cx="3479525" cy="23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Classes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Exercise03_01_01 – Step 7</a:t>
            </a:r>
          </a:p>
          <a:p>
            <a:pPr lvl="1"/>
            <a:r>
              <a:rPr lang="en-US"/>
              <a:t>Making Use of Classes in ES6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JavaScript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ES6</a:t>
            </a:r>
          </a:p>
          <a:p>
            <a:pPr lvl="1"/>
            <a:r>
              <a:rPr lang="en-US"/>
              <a:t>A JavaScript specification created by ECMA International</a:t>
            </a:r>
          </a:p>
          <a:p>
            <a:pPr lvl="2"/>
            <a:r>
              <a:rPr lang="en-US"/>
              <a:t>European Computer Manufacturers Association</a:t>
            </a:r>
          </a:p>
          <a:p>
            <a:pPr lvl="2"/>
            <a:r>
              <a:rPr lang="en-US"/>
              <a:t>The standards body for JavaScript since 1996</a:t>
            </a:r>
          </a:p>
          <a:p>
            <a:pPr lvl="2"/>
            <a:r>
              <a:rPr lang="en-US"/>
              <a:t>ES6 = ECMAScript 6 = ES2015</a:t>
            </a:r>
          </a:p>
          <a:p>
            <a:pPr lvl="2"/>
            <a:r>
              <a:rPr lang="en-US"/>
              <a:t>Specification completed mid-2015</a:t>
            </a:r>
          </a:p>
          <a:p>
            <a:pPr lvl="1"/>
            <a:r>
              <a:rPr lang="en-US"/>
              <a:t>Implementation</a:t>
            </a:r>
          </a:p>
          <a:p>
            <a:pPr lvl="2"/>
            <a:r>
              <a:rPr lang="en-US"/>
              <a:t>Was planned to be completed by all browser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6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JavaScript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V8 JavaScript Engine</a:t>
            </a:r>
          </a:p>
          <a:p>
            <a:pPr lvl="1"/>
            <a:r>
              <a:rPr lang="en-US"/>
              <a:t>Built by Google and used in the Chrome browser</a:t>
            </a:r>
          </a:p>
          <a:p>
            <a:pPr lvl="1"/>
            <a:r>
              <a:rPr lang="en-US"/>
              <a:t>Achieved complete support for ES6 in mid-2016</a:t>
            </a:r>
          </a:p>
          <a:p>
            <a:pPr lvl="1"/>
            <a:r>
              <a:rPr lang="en-US"/>
              <a:t>Used in Node.js as the JavaScript engine</a:t>
            </a:r>
          </a:p>
          <a:p>
            <a:pPr lvl="1"/>
            <a:r>
              <a:rPr lang="en-US"/>
              <a:t>Not all browsers fully support ES6 yet</a:t>
            </a:r>
          </a:p>
          <a:p>
            <a:pPr lvl="1"/>
            <a:r>
              <a:rPr lang="en-US"/>
              <a:t>Therefore, front-end JavaScript code must often be transpiled</a:t>
            </a:r>
          </a:p>
          <a:p>
            <a:pPr lvl="1"/>
            <a:r>
              <a:rPr lang="en-US"/>
              <a:t>Not true of back-end code for Node.js versions 6 and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JavaScript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Transpiling ES6</a:t>
            </a:r>
          </a:p>
          <a:p>
            <a:pPr lvl="1"/>
            <a:r>
              <a:rPr lang="en-US"/>
              <a:t>The process of turning ES6 code into ES5 code so it can be read by all browsers</a:t>
            </a:r>
          </a:p>
          <a:p>
            <a:pPr lvl="1"/>
            <a:r>
              <a:rPr lang="en-US"/>
              <a:t>Not all browsers support all of ES6, but Chrome supports the most</a:t>
            </a:r>
          </a:p>
          <a:p>
            <a:pPr lvl="2"/>
            <a:r>
              <a:rPr lang="en-US"/>
              <a:t>Because Chrome V8 Engine is used in Node.js</a:t>
            </a:r>
          </a:p>
          <a:p>
            <a:pPr lvl="2"/>
            <a:r>
              <a:rPr lang="en-US"/>
              <a:t>We should always transpile because end-user browser cannot be predicted</a:t>
            </a:r>
          </a:p>
          <a:p>
            <a:pPr lvl="1"/>
            <a:r>
              <a:rPr lang="en-US"/>
              <a:t>The most popular transpiler is Babel</a:t>
            </a:r>
          </a:p>
          <a:p>
            <a:pPr lvl="2"/>
            <a:r>
              <a:rPr lang="en-US"/>
              <a:t>There are others: Traceur, Closure, JSX, TypeScript</a:t>
            </a:r>
          </a:p>
          <a:p>
            <a:pPr lvl="2"/>
            <a:r>
              <a:rPr lang="en-US"/>
              <a:t>Babel supports the most ES6 specification features</a:t>
            </a:r>
          </a:p>
          <a:p>
            <a:pPr lvl="2"/>
            <a:r>
              <a:rPr lang="en-US"/>
              <a:t>We will study this later, let’s start back-end with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JavaScript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Exercise03_01_01 – Step 1</a:t>
            </a:r>
          </a:p>
          <a:p>
            <a:pPr lvl="1"/>
            <a:r>
              <a:rPr lang="en-US"/>
              <a:t>Setting up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  <a:p>
            <a:pPr lvl="1"/>
            <a:r>
              <a:rPr lang="en-US"/>
              <a:t>The function keyword is still valid</a:t>
            </a:r>
          </a:p>
          <a:p>
            <a:pPr lvl="1"/>
            <a:r>
              <a:rPr lang="en-US"/>
              <a:t>Arrow function syntax has been introduced</a:t>
            </a:r>
          </a:p>
          <a:p>
            <a:pPr lvl="2"/>
            <a:r>
              <a:rPr lang="en-US"/>
              <a:t>Cleans up function syntax very nicely and concisely</a:t>
            </a:r>
          </a:p>
          <a:p>
            <a:pPr lvl="2"/>
            <a:r>
              <a:rPr lang="en-US"/>
              <a:t>Also changes some of the properties of functions</a:t>
            </a:r>
          </a:p>
          <a:p>
            <a:pPr lvl="1"/>
            <a:r>
              <a:rPr lang="en-US"/>
              <a:t>Normal function syntax is not too painful in standalone function declarations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46" y="4565340"/>
            <a:ext cx="4287908" cy="18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ES6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  <a:p>
            <a:pPr lvl="1"/>
            <a:r>
              <a:rPr lang="en-US"/>
              <a:t>Normal function syntax is much more painful in other circumstances</a:t>
            </a:r>
          </a:p>
          <a:p>
            <a:pPr lvl="2"/>
            <a:r>
              <a:rPr lang="en-US"/>
              <a:t>When used as a parameter to another function </a:t>
            </a:r>
          </a:p>
          <a:p>
            <a:pPr lvl="2"/>
            <a:r>
              <a:rPr lang="en-US"/>
              <a:t>Particularly as callback functions</a:t>
            </a:r>
          </a:p>
          <a:p>
            <a:pPr lvl="2"/>
            <a:r>
              <a:rPr lang="en-US"/>
              <a:t>And even more so when they are anonymous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4" y="4200808"/>
            <a:ext cx="7754551" cy="11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5785</TotalTime>
  <Words>1481</Words>
  <Application>Microsoft Macintosh PowerPoint</Application>
  <PresentationFormat>On-screen Show (4:3)</PresentationFormat>
  <Paragraphs>317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Trebuchet MS</vt:lpstr>
      <vt:lpstr>Wingdings 3</vt:lpstr>
      <vt:lpstr>Facet</vt:lpstr>
      <vt:lpstr>Introduction to JavaScript ES6</vt:lpstr>
      <vt:lpstr>Credits</vt:lpstr>
      <vt:lpstr>LEARNING OBJECTIVES</vt:lpstr>
      <vt:lpstr>Introducing JavaScript ES6</vt:lpstr>
      <vt:lpstr>Introducing JavaScript ES6</vt:lpstr>
      <vt:lpstr>Introducing JavaScript ES6</vt:lpstr>
      <vt:lpstr>Introducing JavaScript ES6</vt:lpstr>
      <vt:lpstr>Functions in ES6</vt:lpstr>
      <vt:lpstr>Functions in ES6</vt:lpstr>
      <vt:lpstr>Functions in ES6</vt:lpstr>
      <vt:lpstr>Functions in ES6</vt:lpstr>
      <vt:lpstr>Functions in ES6</vt:lpstr>
      <vt:lpstr>Functions in ES6</vt:lpstr>
      <vt:lpstr>Functions in ES6</vt:lpstr>
      <vt:lpstr>Lexical Scope</vt:lpstr>
      <vt:lpstr>Lexical Scope</vt:lpstr>
      <vt:lpstr>Lexical Scope</vt:lpstr>
      <vt:lpstr>Lexical Scope</vt:lpstr>
      <vt:lpstr>Lexical Scope</vt:lpstr>
      <vt:lpstr>Lexical Scope</vt:lpstr>
      <vt:lpstr>Lexical Scope</vt:lpstr>
      <vt:lpstr>Lexical Scope</vt:lpstr>
      <vt:lpstr>Lexical Scope</vt:lpstr>
      <vt:lpstr>Default Parameters</vt:lpstr>
      <vt:lpstr>Default Parameters</vt:lpstr>
      <vt:lpstr>Default Parameters</vt:lpstr>
      <vt:lpstr>Ellipsis Operator</vt:lpstr>
      <vt:lpstr>Ellipsis Operator</vt:lpstr>
      <vt:lpstr>Ellipsis Operator</vt:lpstr>
      <vt:lpstr>Ellipsis Operator</vt:lpstr>
      <vt:lpstr>Ellipsis Operator</vt:lpstr>
      <vt:lpstr>Ellipsis Operator</vt:lpstr>
      <vt:lpstr>Introducing Classes</vt:lpstr>
      <vt:lpstr>Introducing Classes</vt:lpstr>
      <vt:lpstr>Introducing Classes</vt:lpstr>
      <vt:lpstr>Introducing Classes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297</cp:revision>
  <cp:lastPrinted>2018-02-19T22:49:53Z</cp:lastPrinted>
  <dcterms:created xsi:type="dcterms:W3CDTF">2013-01-24T22:24:37Z</dcterms:created>
  <dcterms:modified xsi:type="dcterms:W3CDTF">2019-07-22T18:48:48Z</dcterms:modified>
</cp:coreProperties>
</file>