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66" r:id="rId3"/>
    <p:sldId id="257" r:id="rId4"/>
    <p:sldId id="267" r:id="rId5"/>
    <p:sldId id="265" r:id="rId6"/>
    <p:sldId id="258" r:id="rId7"/>
    <p:sldId id="264"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p:cViewPr varScale="1">
        <p:scale>
          <a:sx n="69" d="100"/>
          <a:sy n="69"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4301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28069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44951-7827-47D4-8276-7DDE1FA7D85A}"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640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880072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723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274634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73762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1205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240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972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751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714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8450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861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41324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8166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70F276-1833-4A75-9C1D-A56E2295A68D}" type="datetimeFigureOut">
              <a:rPr lang="en-US" smtClean="0"/>
              <a:pPr/>
              <a:t>1/26/2022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srgbClr val="FFFFFF"/>
              </a:solidFill>
            </a:endParaRP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9944721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1D1F24C-BA9D-41EE-B46F-6C4F5B35D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C13B8118-80AF-4C0C-BC64-74291987F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E28C34FD-C8AB-4444-9244-37247B99B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 name="Freeform 12">
              <a:extLst>
                <a:ext uri="{FF2B5EF4-FFF2-40B4-BE49-F238E27FC236}">
                  <a16:creationId xmlns:a16="http://schemas.microsoft.com/office/drawing/2014/main" id="{F9BFF7D6-B77B-44E9-A782-9D298C990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514D6296-625A-4CC9-BEB9-D738BF2A2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 name="Freeform 14">
              <a:extLst>
                <a:ext uri="{FF2B5EF4-FFF2-40B4-BE49-F238E27FC236}">
                  <a16:creationId xmlns:a16="http://schemas.microsoft.com/office/drawing/2014/main" id="{CF7A54B1-9C64-4395-9A06-3DCAFBD40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A06A8912-6544-446B-8B15-C7E68BF5E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4" name="Freeform 16">
              <a:extLst>
                <a:ext uri="{FF2B5EF4-FFF2-40B4-BE49-F238E27FC236}">
                  <a16:creationId xmlns:a16="http://schemas.microsoft.com/office/drawing/2014/main" id="{23046646-4195-4B9A-8E43-22B520F8F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B0BBADBF-6D90-44AD-9068-FF03855DA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8" name="Freeform 18">
              <a:extLst>
                <a:ext uri="{FF2B5EF4-FFF2-40B4-BE49-F238E27FC236}">
                  <a16:creationId xmlns:a16="http://schemas.microsoft.com/office/drawing/2014/main" id="{75227888-5A01-404B-AE4D-D79B05A86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B7ACB41F-3710-4051-AB65-5FC82C5FBF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0" name="Freeform 20">
              <a:extLst>
                <a:ext uri="{FF2B5EF4-FFF2-40B4-BE49-F238E27FC236}">
                  <a16:creationId xmlns:a16="http://schemas.microsoft.com/office/drawing/2014/main" id="{F28F1156-1F03-4A29-9016-C29EA17BC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F7C0D23E-7680-4D6E-B35D-244D3E77E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D1F7FFBA-E04A-40A4-8F92-AAD6EF8A4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0C4DE8DD-CBB0-4859-9DD7-01CE431805D3}"/>
              </a:ext>
            </a:extLst>
          </p:cNvPr>
          <p:cNvSpPr>
            <a:spLocks noGrp="1"/>
          </p:cNvSpPr>
          <p:nvPr>
            <p:ph type="ctrTitle"/>
          </p:nvPr>
        </p:nvSpPr>
        <p:spPr>
          <a:xfrm>
            <a:off x="2475707" y="2245617"/>
            <a:ext cx="8443449" cy="1126283"/>
          </a:xfrm>
        </p:spPr>
        <p:txBody>
          <a:bodyPr>
            <a:noAutofit/>
          </a:bodyPr>
          <a:lstStyle/>
          <a:p>
            <a:r>
              <a:rPr lang="en-US" sz="4000" dirty="0"/>
              <a:t>Work and Travel application</a:t>
            </a:r>
            <a:endParaRPr lang="mk-MK" sz="4000" dirty="0"/>
          </a:p>
        </p:txBody>
      </p:sp>
      <p:sp>
        <p:nvSpPr>
          <p:cNvPr id="3" name="Subtitle 2">
            <a:extLst>
              <a:ext uri="{FF2B5EF4-FFF2-40B4-BE49-F238E27FC236}">
                <a16:creationId xmlns:a16="http://schemas.microsoft.com/office/drawing/2014/main" id="{D4BFF22A-8DC5-4B8E-9F10-E7D8438EDCE3}"/>
              </a:ext>
            </a:extLst>
          </p:cNvPr>
          <p:cNvSpPr>
            <a:spLocks noGrp="1"/>
          </p:cNvSpPr>
          <p:nvPr>
            <p:ph type="subTitle" idx="1"/>
          </p:nvPr>
        </p:nvSpPr>
        <p:spPr>
          <a:xfrm>
            <a:off x="6943226" y="4432643"/>
            <a:ext cx="5148123" cy="1736850"/>
          </a:xfrm>
        </p:spPr>
        <p:txBody>
          <a:bodyPr>
            <a:noAutofit/>
          </a:bodyPr>
          <a:lstStyle/>
          <a:p>
            <a:r>
              <a:rPr lang="en-US" dirty="0"/>
              <a:t>Students: </a:t>
            </a:r>
            <a:r>
              <a:rPr lang="en-US" dirty="0" err="1"/>
              <a:t>Aurimas</a:t>
            </a:r>
            <a:r>
              <a:rPr lang="en-US" dirty="0"/>
              <a:t> Arlauskas,106590</a:t>
            </a:r>
          </a:p>
          <a:p>
            <a:r>
              <a:rPr lang="en-US" dirty="0"/>
              <a:t>		  Tanja </a:t>
            </a:r>
            <a:r>
              <a:rPr lang="en-US" dirty="0" err="1"/>
              <a:t>Miloshoska</a:t>
            </a:r>
            <a:r>
              <a:rPr lang="en-US" dirty="0"/>
              <a:t>, 105625</a:t>
            </a:r>
          </a:p>
          <a:p>
            <a:r>
              <a:rPr lang="en-US" dirty="0"/>
              <a:t>                 Aleksandra Zdravkova, 105635</a:t>
            </a:r>
          </a:p>
          <a:p>
            <a:r>
              <a:rPr lang="en-US" dirty="0"/>
              <a:t>	          Ana </a:t>
            </a:r>
            <a:r>
              <a:rPr lang="en-US" dirty="0" err="1"/>
              <a:t>Atanasova</a:t>
            </a:r>
            <a:r>
              <a:rPr lang="en-US" dirty="0"/>
              <a:t>, 105648</a:t>
            </a:r>
            <a:endParaRPr lang="mk-MK" dirty="0"/>
          </a:p>
        </p:txBody>
      </p:sp>
      <p:grpSp>
        <p:nvGrpSpPr>
          <p:cNvPr id="25" name="Group 24">
            <a:extLst>
              <a:ext uri="{FF2B5EF4-FFF2-40B4-BE49-F238E27FC236}">
                <a16:creationId xmlns:a16="http://schemas.microsoft.com/office/drawing/2014/main" id="{502F7C86-D374-4969-AB87-CA4108CE95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D99BC819-B2EA-4CCC-8B23-CF42F48D6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1EA0AE3F-610C-4727-B82A-D91B4282E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AED653B-8E26-4407-B55E-5EF634840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1EB9336-97C9-4E84-94CF-D3F74080F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69BF6CA2-569A-4C82-A2AE-CDCF36CCBE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421FFC08-FE31-4A95-B2F5-68A06B97A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2422EB91-1B28-4E12-A747-0ACA5D9E2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6077349A-7224-44B1-9F3A-E1BDCB43B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A05A2443-1E41-4A29-927D-4C9D7FA8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49DD9E0-80A6-4A4C-91DD-CF69D1C33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04A5B2BC-E2EA-4553-8199-C4F3B86D8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69AA136B-030C-4644-821E-3247A1841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5" name="TextBox 4">
            <a:extLst>
              <a:ext uri="{FF2B5EF4-FFF2-40B4-BE49-F238E27FC236}">
                <a16:creationId xmlns:a16="http://schemas.microsoft.com/office/drawing/2014/main" id="{CF54B1F1-224D-4C04-9477-7073B483FBFB}"/>
              </a:ext>
            </a:extLst>
          </p:cNvPr>
          <p:cNvSpPr txBox="1"/>
          <p:nvPr/>
        </p:nvSpPr>
        <p:spPr>
          <a:xfrm>
            <a:off x="2219877" y="500440"/>
            <a:ext cx="7997549" cy="369332"/>
          </a:xfrm>
          <a:prstGeom prst="rect">
            <a:avLst/>
          </a:prstGeom>
          <a:noFill/>
        </p:spPr>
        <p:txBody>
          <a:bodyPr wrap="square" rtlCol="0">
            <a:spAutoFit/>
          </a:bodyPr>
          <a:lstStyle/>
          <a:p>
            <a:r>
              <a:rPr lang="en-US" dirty="0"/>
              <a:t>Department of Electronics, Telecommunications and Informatics</a:t>
            </a:r>
            <a:endParaRPr lang="mk-MK" dirty="0"/>
          </a:p>
        </p:txBody>
      </p:sp>
      <p:sp>
        <p:nvSpPr>
          <p:cNvPr id="42" name="TextBox 41">
            <a:extLst>
              <a:ext uri="{FF2B5EF4-FFF2-40B4-BE49-F238E27FC236}">
                <a16:creationId xmlns:a16="http://schemas.microsoft.com/office/drawing/2014/main" id="{01046BDF-B095-495A-AF42-DFC066B3D1A5}"/>
              </a:ext>
            </a:extLst>
          </p:cNvPr>
          <p:cNvSpPr txBox="1"/>
          <p:nvPr/>
        </p:nvSpPr>
        <p:spPr>
          <a:xfrm>
            <a:off x="3127514" y="869772"/>
            <a:ext cx="5291833" cy="369332"/>
          </a:xfrm>
          <a:prstGeom prst="rect">
            <a:avLst/>
          </a:prstGeom>
          <a:noFill/>
        </p:spPr>
        <p:txBody>
          <a:bodyPr wrap="none" rtlCol="0">
            <a:spAutoFit/>
          </a:bodyPr>
          <a:lstStyle/>
          <a:p>
            <a:r>
              <a:rPr lang="en-US" dirty="0"/>
              <a:t>Course : Introduction to Software Engineering </a:t>
            </a:r>
            <a:endParaRPr lang="mk-MK" dirty="0"/>
          </a:p>
        </p:txBody>
      </p:sp>
      <p:sp>
        <p:nvSpPr>
          <p:cNvPr id="43" name="TextBox 42">
            <a:extLst>
              <a:ext uri="{FF2B5EF4-FFF2-40B4-BE49-F238E27FC236}">
                <a16:creationId xmlns:a16="http://schemas.microsoft.com/office/drawing/2014/main" id="{FD29F909-2820-42C8-98F0-5FAB39B5CDF4}"/>
              </a:ext>
            </a:extLst>
          </p:cNvPr>
          <p:cNvSpPr txBox="1"/>
          <p:nvPr/>
        </p:nvSpPr>
        <p:spPr>
          <a:xfrm>
            <a:off x="5453837" y="6241577"/>
            <a:ext cx="1284326" cy="369332"/>
          </a:xfrm>
          <a:prstGeom prst="rect">
            <a:avLst/>
          </a:prstGeom>
          <a:noFill/>
        </p:spPr>
        <p:txBody>
          <a:bodyPr wrap="none" rtlCol="0">
            <a:spAutoFit/>
          </a:bodyPr>
          <a:lstStyle/>
          <a:p>
            <a:r>
              <a:rPr lang="en-US" dirty="0"/>
              <a:t>26/1/2022</a:t>
            </a:r>
            <a:endParaRPr lang="mk-MK" dirty="0"/>
          </a:p>
        </p:txBody>
      </p:sp>
    </p:spTree>
    <p:extLst>
      <p:ext uri="{BB962C8B-B14F-4D97-AF65-F5344CB8AC3E}">
        <p14:creationId xmlns:p14="http://schemas.microsoft.com/office/powerpoint/2010/main" val="422895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AB5D-9414-4D58-BD68-6C868029710C}"/>
              </a:ext>
            </a:extLst>
          </p:cNvPr>
          <p:cNvSpPr>
            <a:spLocks noGrp="1"/>
          </p:cNvSpPr>
          <p:nvPr>
            <p:ph type="title"/>
          </p:nvPr>
        </p:nvSpPr>
        <p:spPr>
          <a:xfrm>
            <a:off x="2703761" y="624110"/>
            <a:ext cx="8911687" cy="942675"/>
          </a:xfrm>
        </p:spPr>
        <p:txBody>
          <a:bodyPr>
            <a:normAutofit/>
          </a:bodyPr>
          <a:lstStyle/>
          <a:p>
            <a:r>
              <a:rPr lang="en-US" dirty="0"/>
              <a:t>Information perspective</a:t>
            </a:r>
            <a:endParaRPr lang="mk-MK" dirty="0"/>
          </a:p>
        </p:txBody>
      </p:sp>
      <p:pic>
        <p:nvPicPr>
          <p:cNvPr id="2050" name="Picture 2" descr="No description available.">
            <a:extLst>
              <a:ext uri="{FF2B5EF4-FFF2-40B4-BE49-F238E27FC236}">
                <a16:creationId xmlns:a16="http://schemas.microsoft.com/office/drawing/2014/main" id="{070573CD-9569-46F1-ACA0-0C81959017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3125" y="1566785"/>
            <a:ext cx="5430982" cy="451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03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A432-6798-4052-942D-6877BB257126}"/>
              </a:ext>
            </a:extLst>
          </p:cNvPr>
          <p:cNvSpPr>
            <a:spLocks noGrp="1"/>
          </p:cNvSpPr>
          <p:nvPr>
            <p:ph type="title"/>
          </p:nvPr>
        </p:nvSpPr>
        <p:spPr>
          <a:xfrm>
            <a:off x="2077349" y="610858"/>
            <a:ext cx="8911687" cy="952899"/>
          </a:xfrm>
        </p:spPr>
        <p:txBody>
          <a:bodyPr/>
          <a:lstStyle/>
          <a:p>
            <a:r>
              <a:rPr lang="en-US" dirty="0"/>
              <a:t>Project team: IT-</a:t>
            </a:r>
            <a:r>
              <a:rPr lang="en-US" dirty="0" err="1"/>
              <a:t>ish</a:t>
            </a:r>
            <a:r>
              <a:rPr lang="en-US" dirty="0"/>
              <a:t> Team</a:t>
            </a:r>
          </a:p>
        </p:txBody>
      </p:sp>
      <p:pic>
        <p:nvPicPr>
          <p:cNvPr id="5" name="Content Placeholder 4" descr="A group of people standing in a parking lot with cars parked in front of a brick wall&#10;&#10;Description automatically generated with low confidence">
            <a:extLst>
              <a:ext uri="{FF2B5EF4-FFF2-40B4-BE49-F238E27FC236}">
                <a16:creationId xmlns:a16="http://schemas.microsoft.com/office/drawing/2014/main" id="{F3F07953-D285-4954-AA4E-79F54467A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290" y="2015618"/>
            <a:ext cx="6761144" cy="3042515"/>
          </a:xfrm>
        </p:spPr>
      </p:pic>
      <p:sp>
        <p:nvSpPr>
          <p:cNvPr id="6" name="TextBox 5">
            <a:extLst>
              <a:ext uri="{FF2B5EF4-FFF2-40B4-BE49-F238E27FC236}">
                <a16:creationId xmlns:a16="http://schemas.microsoft.com/office/drawing/2014/main" id="{C0F61836-5204-486E-BFD7-8BF0B043B1EF}"/>
              </a:ext>
            </a:extLst>
          </p:cNvPr>
          <p:cNvSpPr txBox="1"/>
          <p:nvPr/>
        </p:nvSpPr>
        <p:spPr>
          <a:xfrm>
            <a:off x="1272208" y="5369661"/>
            <a:ext cx="4028661" cy="369332"/>
          </a:xfrm>
          <a:prstGeom prst="rect">
            <a:avLst/>
          </a:prstGeom>
          <a:noFill/>
        </p:spPr>
        <p:txBody>
          <a:bodyPr wrap="square" rtlCol="0">
            <a:spAutoFit/>
          </a:bodyPr>
          <a:lstStyle/>
          <a:p>
            <a:r>
              <a:rPr lang="en-US" dirty="0"/>
              <a:t>Team Manager: Ana Atanasova</a:t>
            </a:r>
          </a:p>
        </p:txBody>
      </p:sp>
      <p:sp>
        <p:nvSpPr>
          <p:cNvPr id="7" name="TextBox 6">
            <a:extLst>
              <a:ext uri="{FF2B5EF4-FFF2-40B4-BE49-F238E27FC236}">
                <a16:creationId xmlns:a16="http://schemas.microsoft.com/office/drawing/2014/main" id="{3EFD8588-602E-46A5-9843-550AA5DBC1B8}"/>
              </a:ext>
            </a:extLst>
          </p:cNvPr>
          <p:cNvSpPr txBox="1"/>
          <p:nvPr/>
        </p:nvSpPr>
        <p:spPr>
          <a:xfrm>
            <a:off x="1272208" y="5845381"/>
            <a:ext cx="3260035" cy="369332"/>
          </a:xfrm>
          <a:prstGeom prst="rect">
            <a:avLst/>
          </a:prstGeom>
          <a:noFill/>
        </p:spPr>
        <p:txBody>
          <a:bodyPr wrap="square" rtlCol="0">
            <a:spAutoFit/>
          </a:bodyPr>
          <a:lstStyle/>
          <a:p>
            <a:r>
              <a:rPr lang="en-US" dirty="0"/>
              <a:t>Architect: Tanja </a:t>
            </a:r>
            <a:r>
              <a:rPr lang="en-US" dirty="0" err="1"/>
              <a:t>Miloshoska</a:t>
            </a:r>
            <a:endParaRPr lang="en-US" dirty="0"/>
          </a:p>
        </p:txBody>
      </p:sp>
      <p:sp>
        <p:nvSpPr>
          <p:cNvPr id="8" name="TextBox 7">
            <a:extLst>
              <a:ext uri="{FF2B5EF4-FFF2-40B4-BE49-F238E27FC236}">
                <a16:creationId xmlns:a16="http://schemas.microsoft.com/office/drawing/2014/main" id="{D7275068-628D-4A08-936D-3123376F9FE1}"/>
              </a:ext>
            </a:extLst>
          </p:cNvPr>
          <p:cNvSpPr txBox="1"/>
          <p:nvPr/>
        </p:nvSpPr>
        <p:spPr>
          <a:xfrm>
            <a:off x="6042862" y="5412595"/>
            <a:ext cx="4598375" cy="369332"/>
          </a:xfrm>
          <a:prstGeom prst="rect">
            <a:avLst/>
          </a:prstGeom>
          <a:noFill/>
        </p:spPr>
        <p:txBody>
          <a:bodyPr wrap="square" rtlCol="0">
            <a:spAutoFit/>
          </a:bodyPr>
          <a:lstStyle/>
          <a:p>
            <a:r>
              <a:rPr lang="en-US" dirty="0"/>
              <a:t>DevOps master: Aleksandra </a:t>
            </a:r>
            <a:r>
              <a:rPr lang="en-US" dirty="0" err="1"/>
              <a:t>Zdravkova</a:t>
            </a:r>
            <a:endParaRPr lang="en-US" dirty="0"/>
          </a:p>
        </p:txBody>
      </p:sp>
      <p:sp>
        <p:nvSpPr>
          <p:cNvPr id="9" name="TextBox 8">
            <a:extLst>
              <a:ext uri="{FF2B5EF4-FFF2-40B4-BE49-F238E27FC236}">
                <a16:creationId xmlns:a16="http://schemas.microsoft.com/office/drawing/2014/main" id="{381391D2-FBFF-452A-B9EF-6B72A0CBDF4A}"/>
              </a:ext>
            </a:extLst>
          </p:cNvPr>
          <p:cNvSpPr txBox="1"/>
          <p:nvPr/>
        </p:nvSpPr>
        <p:spPr>
          <a:xfrm>
            <a:off x="6042862" y="5899685"/>
            <a:ext cx="4651513" cy="369332"/>
          </a:xfrm>
          <a:prstGeom prst="rect">
            <a:avLst/>
          </a:prstGeom>
          <a:noFill/>
        </p:spPr>
        <p:txBody>
          <a:bodyPr wrap="square" rtlCol="0">
            <a:spAutoFit/>
          </a:bodyPr>
          <a:lstStyle/>
          <a:p>
            <a:r>
              <a:rPr lang="en-US" dirty="0"/>
              <a:t>Product Owner: </a:t>
            </a:r>
            <a:r>
              <a:rPr lang="en-US" dirty="0" err="1"/>
              <a:t>Aurimas</a:t>
            </a:r>
            <a:r>
              <a:rPr lang="en-US" dirty="0"/>
              <a:t> </a:t>
            </a:r>
            <a:r>
              <a:rPr lang="en-US" dirty="0" err="1"/>
              <a:t>Arlauskas</a:t>
            </a:r>
            <a:endParaRPr lang="en-US" dirty="0"/>
          </a:p>
        </p:txBody>
      </p:sp>
      <p:sp>
        <p:nvSpPr>
          <p:cNvPr id="10" name="TextBox 9">
            <a:extLst>
              <a:ext uri="{FF2B5EF4-FFF2-40B4-BE49-F238E27FC236}">
                <a16:creationId xmlns:a16="http://schemas.microsoft.com/office/drawing/2014/main" id="{F8E39F12-3974-45A9-89EB-D58AE90E09EA}"/>
              </a:ext>
            </a:extLst>
          </p:cNvPr>
          <p:cNvSpPr txBox="1"/>
          <p:nvPr/>
        </p:nvSpPr>
        <p:spPr>
          <a:xfrm>
            <a:off x="5333999" y="1565265"/>
            <a:ext cx="1524001" cy="369332"/>
          </a:xfrm>
          <a:prstGeom prst="rect">
            <a:avLst/>
          </a:prstGeom>
          <a:noFill/>
        </p:spPr>
        <p:txBody>
          <a:bodyPr wrap="square" rtlCol="0">
            <a:spAutoFit/>
          </a:bodyPr>
          <a:lstStyle/>
          <a:p>
            <a:r>
              <a:rPr lang="en-US" dirty="0"/>
              <a:t>Developers:</a:t>
            </a:r>
          </a:p>
        </p:txBody>
      </p:sp>
    </p:spTree>
    <p:extLst>
      <p:ext uri="{BB962C8B-B14F-4D97-AF65-F5344CB8AC3E}">
        <p14:creationId xmlns:p14="http://schemas.microsoft.com/office/powerpoint/2010/main" val="271345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F75F-C369-4995-8A51-BCB881ACD7C5}"/>
              </a:ext>
            </a:extLst>
          </p:cNvPr>
          <p:cNvSpPr>
            <a:spLocks noGrp="1"/>
          </p:cNvSpPr>
          <p:nvPr>
            <p:ph type="title"/>
          </p:nvPr>
        </p:nvSpPr>
        <p:spPr>
          <a:xfrm>
            <a:off x="2358887" y="663867"/>
            <a:ext cx="8911687" cy="1280890"/>
          </a:xfrm>
        </p:spPr>
        <p:txBody>
          <a:bodyPr/>
          <a:lstStyle/>
          <a:p>
            <a:r>
              <a:rPr lang="en-US" dirty="0"/>
              <a:t>Introduction</a:t>
            </a:r>
            <a:endParaRPr lang="mk-MK" dirty="0"/>
          </a:p>
        </p:txBody>
      </p:sp>
      <p:sp>
        <p:nvSpPr>
          <p:cNvPr id="3" name="Content Placeholder 2">
            <a:extLst>
              <a:ext uri="{FF2B5EF4-FFF2-40B4-BE49-F238E27FC236}">
                <a16:creationId xmlns:a16="http://schemas.microsoft.com/office/drawing/2014/main" id="{172827CD-7080-4597-998A-38CD59DFD795}"/>
              </a:ext>
            </a:extLst>
          </p:cNvPr>
          <p:cNvSpPr>
            <a:spLocks noGrp="1"/>
          </p:cNvSpPr>
          <p:nvPr>
            <p:ph idx="1"/>
          </p:nvPr>
        </p:nvSpPr>
        <p:spPr>
          <a:xfrm>
            <a:off x="2358887" y="2133600"/>
            <a:ext cx="9145725" cy="3777622"/>
          </a:xfrm>
        </p:spPr>
        <p:txBody>
          <a:bodyPr/>
          <a:lstStyle/>
          <a:p>
            <a:pPr algn="just">
              <a:lnSpc>
                <a:spcPct val="150000"/>
              </a:lnSpc>
            </a:pPr>
            <a:r>
              <a:rPr lang="en-US" dirty="0">
                <a:latin typeface="Arial" panose="020B0604020202020204" pitchFamily="34" charset="0"/>
                <a:cs typeface="Arial" panose="020B0604020202020204" pitchFamily="34" charset="0"/>
              </a:rPr>
              <a:t>Work and Travel program is common amongst students</a:t>
            </a:r>
          </a:p>
          <a:p>
            <a:pPr algn="just">
              <a:lnSpc>
                <a:spcPct val="150000"/>
              </a:lnSpc>
            </a:pPr>
            <a:r>
              <a:rPr lang="en-US" dirty="0">
                <a:latin typeface="Arial" panose="020B0604020202020204" pitchFamily="34" charset="0"/>
                <a:cs typeface="Arial" panose="020B0604020202020204" pitchFamily="34" charset="0"/>
              </a:rPr>
              <a:t>We created a web page to help students to find job easily and in the most efficient way and not to waste to much time writing and sending mails</a:t>
            </a:r>
          </a:p>
          <a:p>
            <a:pPr algn="just">
              <a:lnSpc>
                <a:spcPct val="150000"/>
              </a:lnSpc>
            </a:pPr>
            <a:r>
              <a:rPr lang="en-US" dirty="0">
                <a:latin typeface="Arial" panose="020B0604020202020204" pitchFamily="34" charset="0"/>
                <a:cs typeface="Arial" panose="020B0604020202020204" pitchFamily="34" charset="0"/>
              </a:rPr>
              <a:t>Create a profile </a:t>
            </a:r>
          </a:p>
          <a:p>
            <a:pPr algn="just">
              <a:lnSpc>
                <a:spcPct val="150000"/>
              </a:lnSpc>
            </a:pPr>
            <a:r>
              <a:rPr lang="en-US" dirty="0">
                <a:latin typeface="Arial" panose="020B0604020202020204" pitchFamily="34" charset="0"/>
                <a:cs typeface="Arial" panose="020B0604020202020204" pitchFamily="34" charset="0"/>
              </a:rPr>
              <a:t>Get information about the job you want to do </a:t>
            </a:r>
          </a:p>
          <a:p>
            <a:pPr algn="just">
              <a:lnSpc>
                <a:spcPct val="150000"/>
              </a:lnSpc>
            </a:pPr>
            <a:r>
              <a:rPr lang="en-US" dirty="0">
                <a:latin typeface="Arial" panose="020B0604020202020204" pitchFamily="34" charset="0"/>
                <a:cs typeface="Arial" panose="020B0604020202020204" pitchFamily="34" charset="0"/>
              </a:rPr>
              <a:t>Send email to selected companies at once</a:t>
            </a:r>
            <a:endParaRPr lang="mk-M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971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2DC4-869C-410F-AD73-9F5D7E769FD6}"/>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4E41CE40-2BC7-4ADE-8129-50CC2118090A}"/>
              </a:ext>
            </a:extLst>
          </p:cNvPr>
          <p:cNvSpPr>
            <a:spLocks noGrp="1"/>
          </p:cNvSpPr>
          <p:nvPr>
            <p:ph idx="1"/>
          </p:nvPr>
        </p:nvSpPr>
        <p:spPr>
          <a:xfrm>
            <a:off x="4931615" y="1543481"/>
            <a:ext cx="6572997" cy="2177591"/>
          </a:xfrm>
        </p:spPr>
        <p:txBody>
          <a:bodyPr>
            <a:noAutofit/>
          </a:bodyPr>
          <a:lstStyle/>
          <a:p>
            <a:pPr marL="0" indent="0" algn="just">
              <a:lnSpc>
                <a:spcPct val="170000"/>
              </a:lnSpc>
              <a:buNone/>
            </a:pPr>
            <a:r>
              <a:rPr lang="en-US" sz="1400" b="0" i="0" u="none" strike="noStrike" baseline="0" dirty="0">
                <a:solidFill>
                  <a:schemeClr val="tx1"/>
                </a:solidFill>
                <a:latin typeface="Arial" panose="020B0604020202020204" pitchFamily="34" charset="0"/>
                <a:cs typeface="Arial" panose="020B0604020202020204" pitchFamily="34" charset="0"/>
              </a:rPr>
              <a:t>Regarding the personas that will use the application, first we have one student whose name is Stefan. He is 22 years old and he is studying Computer Engineering. He is from Macedonia. He was thinking about applying for job in USA during the summer, in order for him to get some money and go to masters in Portugal, but he was not sure how can he do that and he didn’t want to spend many of his time just writing emails. One of his friends recommended our application to him.</a:t>
            </a:r>
            <a:endParaRPr lang="en-US" sz="14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6D1301D-3774-4C8D-A34C-8A27356EEBF2}"/>
              </a:ext>
            </a:extLst>
          </p:cNvPr>
          <p:cNvPicPr>
            <a:picLocks noChangeAspect="1"/>
          </p:cNvPicPr>
          <p:nvPr/>
        </p:nvPicPr>
        <p:blipFill>
          <a:blip r:embed="rId2"/>
          <a:stretch>
            <a:fillRect/>
          </a:stretch>
        </p:blipFill>
        <p:spPr>
          <a:xfrm>
            <a:off x="1821684" y="1697603"/>
            <a:ext cx="2733959" cy="1795410"/>
          </a:xfrm>
          <a:prstGeom prst="rect">
            <a:avLst/>
          </a:prstGeom>
        </p:spPr>
      </p:pic>
      <p:pic>
        <p:nvPicPr>
          <p:cNvPr id="7" name="Picture 6">
            <a:extLst>
              <a:ext uri="{FF2B5EF4-FFF2-40B4-BE49-F238E27FC236}">
                <a16:creationId xmlns:a16="http://schemas.microsoft.com/office/drawing/2014/main" id="{9E8E03C6-53D1-4EBD-A231-F663B18B6EFD}"/>
              </a:ext>
            </a:extLst>
          </p:cNvPr>
          <p:cNvPicPr>
            <a:picLocks noChangeAspect="1"/>
          </p:cNvPicPr>
          <p:nvPr/>
        </p:nvPicPr>
        <p:blipFill>
          <a:blip r:embed="rId3"/>
          <a:stretch>
            <a:fillRect/>
          </a:stretch>
        </p:blipFill>
        <p:spPr>
          <a:xfrm>
            <a:off x="9180140" y="4172033"/>
            <a:ext cx="2380351" cy="2358907"/>
          </a:xfrm>
          <a:prstGeom prst="rect">
            <a:avLst/>
          </a:prstGeom>
        </p:spPr>
      </p:pic>
      <p:sp>
        <p:nvSpPr>
          <p:cNvPr id="9" name="TextBox 8">
            <a:extLst>
              <a:ext uri="{FF2B5EF4-FFF2-40B4-BE49-F238E27FC236}">
                <a16:creationId xmlns:a16="http://schemas.microsoft.com/office/drawing/2014/main" id="{33687DE4-DACB-48CF-9AD2-F33927AB9276}"/>
              </a:ext>
            </a:extLst>
          </p:cNvPr>
          <p:cNvSpPr txBox="1"/>
          <p:nvPr/>
        </p:nvSpPr>
        <p:spPr>
          <a:xfrm>
            <a:off x="1821684" y="4220290"/>
            <a:ext cx="7195930" cy="2637710"/>
          </a:xfrm>
          <a:prstGeom prst="rect">
            <a:avLst/>
          </a:prstGeom>
          <a:noFill/>
        </p:spPr>
        <p:txBody>
          <a:bodyPr wrap="square">
            <a:spAutoFit/>
          </a:bodyPr>
          <a:lstStyle/>
          <a:p>
            <a:pPr algn="just">
              <a:lnSpc>
                <a:spcPct val="150000"/>
              </a:lnSpc>
            </a:pPr>
            <a:r>
              <a:rPr lang="en-US" sz="1400" b="0" i="0" u="none" strike="noStrike" baseline="0" dirty="0">
                <a:latin typeface="Arial" panose="020B0604020202020204" pitchFamily="34" charset="0"/>
                <a:cs typeface="Arial" panose="020B0604020202020204" pitchFamily="34" charset="0"/>
              </a:rPr>
              <a:t>Here is also Ivana. She is 48 years old. She lives in USA in Boston and she has her own restaurant. She likes working with young people, especially with people that come from other countries because in that way she can get in contact with different cultures and learn new things. She knows about Work-And-Travel and she always put information about her restaurant in order for students to get contact with her. Usually during the summer, she is offering job to 3 students in different working positions. Until now everyone is satisfied. She is glad that the application is helping young people to contact her even more.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117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B156-7FD5-4472-96A4-3B63BC585EE8}"/>
              </a:ext>
            </a:extLst>
          </p:cNvPr>
          <p:cNvSpPr>
            <a:spLocks noGrp="1"/>
          </p:cNvSpPr>
          <p:nvPr>
            <p:ph type="title"/>
          </p:nvPr>
        </p:nvSpPr>
        <p:spPr>
          <a:xfrm>
            <a:off x="2254405" y="663866"/>
            <a:ext cx="8911687" cy="1280890"/>
          </a:xfrm>
        </p:spPr>
        <p:txBody>
          <a:bodyPr/>
          <a:lstStyle/>
          <a:p>
            <a:r>
              <a:rPr lang="en-US" dirty="0"/>
              <a:t>User Stories</a:t>
            </a:r>
            <a:endParaRPr lang="mk-MK" dirty="0"/>
          </a:p>
        </p:txBody>
      </p:sp>
      <p:sp>
        <p:nvSpPr>
          <p:cNvPr id="3" name="Content Placeholder 2">
            <a:extLst>
              <a:ext uri="{FF2B5EF4-FFF2-40B4-BE49-F238E27FC236}">
                <a16:creationId xmlns:a16="http://schemas.microsoft.com/office/drawing/2014/main" id="{99661876-F4E6-4760-B328-73DC91AEAB5C}"/>
              </a:ext>
            </a:extLst>
          </p:cNvPr>
          <p:cNvSpPr>
            <a:spLocks noGrp="1"/>
          </p:cNvSpPr>
          <p:nvPr>
            <p:ph idx="1"/>
          </p:nvPr>
        </p:nvSpPr>
        <p:spPr>
          <a:xfrm>
            <a:off x="2061660" y="2067339"/>
            <a:ext cx="9588726" cy="3777622"/>
          </a:xfrm>
        </p:spPr>
        <p:txBody>
          <a:bodyPr/>
          <a:lstStyle/>
          <a:p>
            <a:pPr algn="just">
              <a:lnSpc>
                <a:spcPct val="150000"/>
              </a:lnSpc>
            </a:pPr>
            <a:r>
              <a:rPr lang="en-US" dirty="0">
                <a:latin typeface="Arial" panose="020B0604020202020204" pitchFamily="34" charset="0"/>
                <a:cs typeface="Arial" panose="020B0604020202020204" pitchFamily="34" charset="0"/>
              </a:rPr>
              <a:t>As a user, I would like to be able to sign in with my personal email and password</a:t>
            </a:r>
          </a:p>
          <a:p>
            <a:pPr algn="just">
              <a:lnSpc>
                <a:spcPct val="150000"/>
              </a:lnSpc>
            </a:pPr>
            <a:r>
              <a:rPr lang="en-US" dirty="0">
                <a:latin typeface="Arial" panose="020B0604020202020204" pitchFamily="34" charset="0"/>
                <a:cs typeface="Arial" panose="020B0604020202020204" pitchFamily="34" charset="0"/>
              </a:rPr>
              <a:t>As a user, I would like to check first if the application is worth for using by sending email to yourself to test it and to sign up as a basic user</a:t>
            </a:r>
          </a:p>
          <a:p>
            <a:pPr algn="just">
              <a:lnSpc>
                <a:spcPct val="150000"/>
              </a:lnSpc>
            </a:pPr>
            <a:r>
              <a:rPr lang="en-US" dirty="0">
                <a:latin typeface="Arial" panose="020B0604020202020204" pitchFamily="34" charset="0"/>
                <a:cs typeface="Arial" panose="020B0604020202020204" pitchFamily="34" charset="0"/>
              </a:rPr>
              <a:t>As a pro user, I would like to get a list of companies with the type of job that they are providing and the state, where are they located</a:t>
            </a:r>
          </a:p>
          <a:p>
            <a:pPr algn="just">
              <a:lnSpc>
                <a:spcPct val="150000"/>
              </a:lnSpc>
            </a:pPr>
            <a:r>
              <a:rPr lang="en-US" dirty="0">
                <a:latin typeface="Arial" panose="020B0604020202020204" pitchFamily="34" charset="0"/>
                <a:cs typeface="Arial" panose="020B0604020202020204" pitchFamily="34" charset="0"/>
              </a:rPr>
              <a:t>As an admin, I would like to be able to see the logs</a:t>
            </a:r>
          </a:p>
          <a:p>
            <a:pPr algn="just">
              <a:lnSpc>
                <a:spcPct val="150000"/>
              </a:lnSpc>
            </a:pPr>
            <a:r>
              <a:rPr lang="en-US" sz="1800" b="0" i="0" u="none" strike="noStrike" baseline="0" dirty="0">
                <a:latin typeface="Arial" panose="020B0604020202020204" pitchFamily="34" charset="0"/>
                <a:cs typeface="Arial" panose="020B0604020202020204" pitchFamily="34" charset="0"/>
              </a:rPr>
              <a:t>As a company owner, I would like to be able to register my company.</a:t>
            </a:r>
            <a:endParaRPr lang="mk-M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60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46F0-E655-4C3E-A3F5-2514D3A1E9DD}"/>
              </a:ext>
            </a:extLst>
          </p:cNvPr>
          <p:cNvSpPr>
            <a:spLocks noGrp="1"/>
          </p:cNvSpPr>
          <p:nvPr>
            <p:ph type="title"/>
          </p:nvPr>
        </p:nvSpPr>
        <p:spPr/>
        <p:txBody>
          <a:bodyPr/>
          <a:lstStyle/>
          <a:p>
            <a:r>
              <a:rPr lang="en-US" dirty="0"/>
              <a:t>Product Concept</a:t>
            </a:r>
            <a:endParaRPr lang="mk-MK" dirty="0"/>
          </a:p>
        </p:txBody>
      </p:sp>
      <p:sp>
        <p:nvSpPr>
          <p:cNvPr id="3" name="Content Placeholder 2">
            <a:extLst>
              <a:ext uri="{FF2B5EF4-FFF2-40B4-BE49-F238E27FC236}">
                <a16:creationId xmlns:a16="http://schemas.microsoft.com/office/drawing/2014/main" id="{42B0A39D-A9D1-4E98-AAB1-01BC0EA97B3D}"/>
              </a:ext>
            </a:extLst>
          </p:cNvPr>
          <p:cNvSpPr>
            <a:spLocks noGrp="1"/>
          </p:cNvSpPr>
          <p:nvPr>
            <p:ph idx="1"/>
          </p:nvPr>
        </p:nvSpPr>
        <p:spPr>
          <a:xfrm>
            <a:off x="2385391" y="1905000"/>
            <a:ext cx="9119221" cy="4333461"/>
          </a:xfrm>
        </p:spPr>
        <p:txBody>
          <a:bodyPr>
            <a:normAutofit fontScale="92500" lnSpcReduction="10000"/>
          </a:bodyPr>
          <a:lstStyle/>
          <a:p>
            <a:pPr algn="just">
              <a:lnSpc>
                <a:spcPct val="150000"/>
              </a:lnSpc>
            </a:pPr>
            <a:r>
              <a:rPr lang="en-US" dirty="0">
                <a:latin typeface="Arial" panose="020B0604020202020204" pitchFamily="34" charset="0"/>
                <a:cs typeface="Arial" panose="020B0604020202020204" pitchFamily="34" charset="0"/>
              </a:rPr>
              <a:t>Database with details about the companies that provide jobs in the Work and Travel program </a:t>
            </a:r>
          </a:p>
          <a:p>
            <a:pPr algn="just">
              <a:lnSpc>
                <a:spcPct val="150000"/>
              </a:lnSpc>
            </a:pPr>
            <a:r>
              <a:rPr lang="en-US" dirty="0">
                <a:latin typeface="Arial" panose="020B0604020202020204" pitchFamily="34" charset="0"/>
                <a:cs typeface="Arial" panose="020B0604020202020204" pitchFamily="34" charset="0"/>
              </a:rPr>
              <a:t>When you are logging in, you have an option to test our application and send one email to yourself to see if it works</a:t>
            </a:r>
          </a:p>
          <a:p>
            <a:pPr algn="just">
              <a:lnSpc>
                <a:spcPct val="150000"/>
              </a:lnSpc>
            </a:pPr>
            <a:r>
              <a:rPr lang="en-US" dirty="0">
                <a:latin typeface="Arial" panose="020B0604020202020204" pitchFamily="34" charset="0"/>
                <a:cs typeface="Arial" panose="020B0604020202020204" pitchFamily="34" charset="0"/>
              </a:rPr>
              <a:t>Log in, and decide if you want to be basic or pro user</a:t>
            </a:r>
          </a:p>
          <a:p>
            <a:pPr algn="just">
              <a:lnSpc>
                <a:spcPct val="150000"/>
              </a:lnSpc>
            </a:pPr>
            <a:r>
              <a:rPr lang="en-US" dirty="0">
                <a:latin typeface="Arial" panose="020B0604020202020204" pitchFamily="34" charset="0"/>
                <a:cs typeface="Arial" panose="020B0604020202020204" pitchFamily="34" charset="0"/>
              </a:rPr>
              <a:t>If you are pro user you will have to pay and you will have access to all the info and to all the companies</a:t>
            </a:r>
          </a:p>
          <a:p>
            <a:pPr algn="just">
              <a:lnSpc>
                <a:spcPct val="150000"/>
              </a:lnSpc>
            </a:pPr>
            <a:r>
              <a:rPr lang="en-US" dirty="0">
                <a:latin typeface="Arial" panose="020B0604020202020204" pitchFamily="34" charset="0"/>
                <a:cs typeface="Arial" panose="020B0604020202020204" pitchFamily="34" charset="0"/>
              </a:rPr>
              <a:t>Sending emails for basic user is limited to 30 companies and for pro user is 500 </a:t>
            </a:r>
          </a:p>
          <a:p>
            <a:pPr algn="just">
              <a:lnSpc>
                <a:spcPct val="150000"/>
              </a:lnSpc>
            </a:pPr>
            <a:r>
              <a:rPr lang="en-US" dirty="0">
                <a:latin typeface="Arial" panose="020B0604020202020204" pitchFamily="34" charset="0"/>
                <a:cs typeface="Arial" panose="020B0604020202020204" pitchFamily="34" charset="0"/>
              </a:rPr>
              <a:t>The goal is to make the way of applying to the program easier, by providing this type of service</a:t>
            </a:r>
            <a:endParaRPr lang="mk-MK"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8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D31F-707B-405D-AA1C-F261D879076E}"/>
              </a:ext>
            </a:extLst>
          </p:cNvPr>
          <p:cNvSpPr>
            <a:spLocks noGrp="1"/>
          </p:cNvSpPr>
          <p:nvPr>
            <p:ph type="title"/>
          </p:nvPr>
        </p:nvSpPr>
        <p:spPr>
          <a:xfrm>
            <a:off x="2197290" y="637362"/>
            <a:ext cx="7317771" cy="1280890"/>
          </a:xfrm>
        </p:spPr>
        <p:txBody>
          <a:bodyPr/>
          <a:lstStyle/>
          <a:p>
            <a:r>
              <a:rPr lang="en-US" dirty="0"/>
              <a:t>Types of users</a:t>
            </a:r>
            <a:endParaRPr lang="mk-MK" dirty="0"/>
          </a:p>
        </p:txBody>
      </p:sp>
      <p:sp>
        <p:nvSpPr>
          <p:cNvPr id="3" name="Content Placeholder 2">
            <a:extLst>
              <a:ext uri="{FF2B5EF4-FFF2-40B4-BE49-F238E27FC236}">
                <a16:creationId xmlns:a16="http://schemas.microsoft.com/office/drawing/2014/main" id="{E40EA3D6-E9AC-4C82-8457-F44A8F76ED33}"/>
              </a:ext>
            </a:extLst>
          </p:cNvPr>
          <p:cNvSpPr>
            <a:spLocks noGrp="1"/>
          </p:cNvSpPr>
          <p:nvPr>
            <p:ph idx="1"/>
          </p:nvPr>
        </p:nvSpPr>
        <p:spPr>
          <a:xfrm>
            <a:off x="2197290" y="2133600"/>
            <a:ext cx="9307322" cy="3777622"/>
          </a:xfrm>
        </p:spPr>
        <p:txBody>
          <a:bodyPr/>
          <a:lstStyle/>
          <a:p>
            <a:pPr algn="just">
              <a:lnSpc>
                <a:spcPct val="150000"/>
              </a:lnSpc>
            </a:pPr>
            <a:r>
              <a:rPr lang="en-US" dirty="0">
                <a:latin typeface="Arial" panose="020B0604020202020204" pitchFamily="34" charset="0"/>
                <a:cs typeface="Arial" panose="020B0604020202020204" pitchFamily="34" charset="0"/>
              </a:rPr>
              <a:t>The personas that can use the application are Basic User, Pro User and Admin</a:t>
            </a:r>
          </a:p>
          <a:p>
            <a:pPr algn="just">
              <a:lnSpc>
                <a:spcPct val="150000"/>
              </a:lnSpc>
            </a:pPr>
            <a:r>
              <a:rPr lang="en-US" dirty="0">
                <a:latin typeface="Arial" panose="020B0604020202020204" pitchFamily="34" charset="0"/>
                <a:cs typeface="Arial" panose="020B0604020202020204" pitchFamily="34" charset="0"/>
              </a:rPr>
              <a:t>Basic User – can only send the amount of emails that are allowed in the free trial </a:t>
            </a:r>
          </a:p>
          <a:p>
            <a:pPr algn="just">
              <a:lnSpc>
                <a:spcPct val="150000"/>
              </a:lnSpc>
            </a:pPr>
            <a:r>
              <a:rPr lang="en-US" dirty="0">
                <a:latin typeface="Arial" panose="020B0604020202020204" pitchFamily="34" charset="0"/>
                <a:cs typeface="Arial" panose="020B0604020202020204" pitchFamily="34" charset="0"/>
              </a:rPr>
              <a:t>Pro User – user that can send emails up to 1500 emails per day, to a company of his choice</a:t>
            </a:r>
          </a:p>
          <a:p>
            <a:pPr algn="just">
              <a:lnSpc>
                <a:spcPct val="150000"/>
              </a:lnSpc>
            </a:pPr>
            <a:r>
              <a:rPr lang="en-US" dirty="0">
                <a:latin typeface="Arial" panose="020B0604020202020204" pitchFamily="34" charset="0"/>
                <a:cs typeface="Arial" panose="020B0604020202020204" pitchFamily="34" charset="0"/>
              </a:rPr>
              <a:t>Admin – have access to everything, can put tasks on the application and can register companies</a:t>
            </a:r>
          </a:p>
          <a:p>
            <a:pPr marL="0" indent="0">
              <a:buNone/>
            </a:pPr>
            <a:endParaRPr lang="mk-MK" dirty="0"/>
          </a:p>
        </p:txBody>
      </p:sp>
    </p:spTree>
    <p:extLst>
      <p:ext uri="{BB962C8B-B14F-4D97-AF65-F5344CB8AC3E}">
        <p14:creationId xmlns:p14="http://schemas.microsoft.com/office/powerpoint/2010/main" val="424078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1C57-3987-48A4-A28F-D2101D220356}"/>
              </a:ext>
            </a:extLst>
          </p:cNvPr>
          <p:cNvSpPr>
            <a:spLocks noGrp="1"/>
          </p:cNvSpPr>
          <p:nvPr>
            <p:ph type="title"/>
          </p:nvPr>
        </p:nvSpPr>
        <p:spPr/>
        <p:txBody>
          <a:bodyPr/>
          <a:lstStyle/>
          <a:p>
            <a:r>
              <a:rPr lang="en-US" dirty="0"/>
              <a:t>Architectural Notebook </a:t>
            </a:r>
            <a:endParaRPr lang="mk-MK" dirty="0"/>
          </a:p>
        </p:txBody>
      </p:sp>
      <p:sp>
        <p:nvSpPr>
          <p:cNvPr id="3" name="Content Placeholder 2">
            <a:extLst>
              <a:ext uri="{FF2B5EF4-FFF2-40B4-BE49-F238E27FC236}">
                <a16:creationId xmlns:a16="http://schemas.microsoft.com/office/drawing/2014/main" id="{249776A8-D4EA-498D-9181-419BC3FFE1AC}"/>
              </a:ext>
            </a:extLst>
          </p:cNvPr>
          <p:cNvSpPr>
            <a:spLocks noGrp="1"/>
          </p:cNvSpPr>
          <p:nvPr>
            <p:ph idx="1"/>
          </p:nvPr>
        </p:nvSpPr>
        <p:spPr>
          <a:xfrm>
            <a:off x="2589212" y="2438400"/>
            <a:ext cx="8915400" cy="3472822"/>
          </a:xfrm>
        </p:spPr>
        <p:txBody>
          <a:bodyPr/>
          <a:lstStyle/>
          <a:p>
            <a:pPr algn="just">
              <a:lnSpc>
                <a:spcPct val="150000"/>
              </a:lnSpc>
            </a:pPr>
            <a:r>
              <a:rPr lang="en-US" dirty="0">
                <a:latin typeface="Arial" panose="020B0604020202020204" pitchFamily="34" charset="0"/>
                <a:cs typeface="Arial" panose="020B0604020202020204" pitchFamily="34" charset="0"/>
              </a:rPr>
              <a:t>ReactJS</a:t>
            </a:r>
          </a:p>
          <a:p>
            <a:pPr algn="just">
              <a:lnSpc>
                <a:spcPct val="150000"/>
              </a:lnSpc>
            </a:pPr>
            <a:r>
              <a:rPr lang="en-US" dirty="0">
                <a:latin typeface="Arial" panose="020B0604020202020204" pitchFamily="34" charset="0"/>
                <a:cs typeface="Arial" panose="020B0604020202020204" pitchFamily="34" charset="0"/>
              </a:rPr>
              <a:t>Java Spring Boot</a:t>
            </a:r>
          </a:p>
          <a:p>
            <a:pPr algn="just">
              <a:lnSpc>
                <a:spcPct val="150000"/>
              </a:lnSpc>
            </a:pPr>
            <a:r>
              <a:rPr lang="en-US" dirty="0">
                <a:latin typeface="Arial" panose="020B0604020202020204" pitchFamily="34" charset="0"/>
                <a:cs typeface="Arial" panose="020B0604020202020204" pitchFamily="34" charset="0"/>
              </a:rPr>
              <a:t>MySQL database</a:t>
            </a:r>
          </a:p>
          <a:p>
            <a:pPr algn="just">
              <a:lnSpc>
                <a:spcPct val="150000"/>
              </a:lnSpc>
            </a:pPr>
            <a:r>
              <a:rPr lang="en-US" dirty="0">
                <a:latin typeface="Arial" panose="020B0604020202020204" pitchFamily="34" charset="0"/>
                <a:cs typeface="Arial" panose="020B0604020202020204" pitchFamily="34" charset="0"/>
              </a:rPr>
              <a:t>Python/JS script for data generation</a:t>
            </a:r>
            <a:endParaRPr lang="mk-MK"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8B4FC95-84AE-48FE-B688-508AF6E2F2F4}"/>
              </a:ext>
            </a:extLst>
          </p:cNvPr>
          <p:cNvSpPr txBox="1"/>
          <p:nvPr/>
        </p:nvSpPr>
        <p:spPr>
          <a:xfrm>
            <a:off x="2589212" y="1802027"/>
            <a:ext cx="5242823" cy="456535"/>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The technologies used for the project are:</a:t>
            </a:r>
            <a:endParaRPr lang="mk-MK"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6D04B6D-BD11-422E-8D67-1EDF18FB2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6661" y="1455915"/>
            <a:ext cx="2779158" cy="19649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tomizing the Spring Boot Banner | by Leo Gutiérrez | The Startup | Medium">
            <a:extLst>
              <a:ext uri="{FF2B5EF4-FFF2-40B4-BE49-F238E27FC236}">
                <a16:creationId xmlns:a16="http://schemas.microsoft.com/office/drawing/2014/main" id="{3FA33208-AFDE-4EE9-A109-53051E72B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240" y="3086929"/>
            <a:ext cx="3314815" cy="14206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logo-png-transparent ⋆ Altyra - Desenvolvimento de Software">
            <a:extLst>
              <a:ext uri="{FF2B5EF4-FFF2-40B4-BE49-F238E27FC236}">
                <a16:creationId xmlns:a16="http://schemas.microsoft.com/office/drawing/2014/main" id="{2FCD685B-FB37-47AE-9BA9-3C5CBAE0B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1767" y="3953604"/>
            <a:ext cx="2548007" cy="17665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hon Logo transparent PNG - StickPNG">
            <a:extLst>
              <a:ext uri="{FF2B5EF4-FFF2-40B4-BE49-F238E27FC236}">
                <a16:creationId xmlns:a16="http://schemas.microsoft.com/office/drawing/2014/main" id="{925552B1-C6DE-4A0B-9CE3-014EC17EF6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2788" y="4881840"/>
            <a:ext cx="1384695" cy="137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1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8EE4-307F-4B54-A190-5C3E484D975D}"/>
              </a:ext>
            </a:extLst>
          </p:cNvPr>
          <p:cNvSpPr>
            <a:spLocks noGrp="1"/>
          </p:cNvSpPr>
          <p:nvPr>
            <p:ph type="title"/>
          </p:nvPr>
        </p:nvSpPr>
        <p:spPr>
          <a:xfrm>
            <a:off x="2155603" y="624110"/>
            <a:ext cx="8911687" cy="1280890"/>
          </a:xfrm>
        </p:spPr>
        <p:txBody>
          <a:bodyPr/>
          <a:lstStyle/>
          <a:p>
            <a:r>
              <a:rPr lang="en-US" dirty="0"/>
              <a:t>Diagram of Architecture View</a:t>
            </a:r>
            <a:endParaRPr lang="mk-MK" dirty="0"/>
          </a:p>
        </p:txBody>
      </p:sp>
      <p:pic>
        <p:nvPicPr>
          <p:cNvPr id="1026" name="Picture 2" descr="Open photo">
            <a:extLst>
              <a:ext uri="{FF2B5EF4-FFF2-40B4-BE49-F238E27FC236}">
                <a16:creationId xmlns:a16="http://schemas.microsoft.com/office/drawing/2014/main" id="{C47DB751-9901-4121-85E2-8EA2DEA587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7835" y="2064141"/>
            <a:ext cx="6842020" cy="41697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11C26C7-6203-49A5-BC52-0EBB97B4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980" y="2183462"/>
            <a:ext cx="1181889" cy="8356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tomizing the Spring Boot Banner | by Leo Gutiérrez | The Startup | Medium">
            <a:extLst>
              <a:ext uri="{FF2B5EF4-FFF2-40B4-BE49-F238E27FC236}">
                <a16:creationId xmlns:a16="http://schemas.microsoft.com/office/drawing/2014/main" id="{928B0D67-017D-4FF4-9F48-865B806F1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6325" y="1449030"/>
            <a:ext cx="1713676" cy="7344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mysql-logo-png-transparent ⋆ Altyra - Desenvolvimento de Software">
            <a:extLst>
              <a:ext uri="{FF2B5EF4-FFF2-40B4-BE49-F238E27FC236}">
                <a16:creationId xmlns:a16="http://schemas.microsoft.com/office/drawing/2014/main" id="{4EA97F1D-BD9B-4405-9D26-8EA09ED627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9855" y="2183462"/>
            <a:ext cx="1473645" cy="102169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Python Logo transparent PNG - StickPNG">
            <a:extLst>
              <a:ext uri="{FF2B5EF4-FFF2-40B4-BE49-F238E27FC236}">
                <a16:creationId xmlns:a16="http://schemas.microsoft.com/office/drawing/2014/main" id="{B5EEA3A4-07F6-4046-BC8F-C2D90848B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513" y="4024027"/>
            <a:ext cx="604822" cy="60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3605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1244</TotalTime>
  <Words>674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Work and Travel application</vt:lpstr>
      <vt:lpstr>Project team: IT-ish Team</vt:lpstr>
      <vt:lpstr>Introduction</vt:lpstr>
      <vt:lpstr>Personas</vt:lpstr>
      <vt:lpstr>User Stories</vt:lpstr>
      <vt:lpstr>Product Concept</vt:lpstr>
      <vt:lpstr>Types of users</vt:lpstr>
      <vt:lpstr>Architectural Notebook </vt:lpstr>
      <vt:lpstr>Diagram of Architecture View</vt:lpstr>
      <vt:lpstr>Information perspective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and Travel application</dc:title>
  <dc:creator>aleksandra zdravkova</dc:creator>
  <cp:lastModifiedBy>Ana Atanasova</cp:lastModifiedBy>
  <cp:revision>6</cp:revision>
  <dcterms:created xsi:type="dcterms:W3CDTF">2022-01-22T19:44:55Z</dcterms:created>
  <dcterms:modified xsi:type="dcterms:W3CDTF">2022-01-26T23:29:26Z</dcterms:modified>
</cp:coreProperties>
</file>