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62" r:id="rId4"/>
    <p:sldId id="260" r:id="rId5"/>
    <p:sldId id="261" r:id="rId6"/>
    <p:sldId id="258" r:id="rId7"/>
    <p:sldId id="259"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04" d="100"/>
          <a:sy n="104" d="100"/>
        </p:scale>
        <p:origin x="86" y="3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8394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894137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44162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99695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58309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94197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806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529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79799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700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557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095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322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10/16/2013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7091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956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3753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10/16/2013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597007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WMF"/><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IronPigeon</a:t>
            </a:r>
            <a:endParaRPr lang="en-US" dirty="0"/>
          </a:p>
        </p:txBody>
      </p:sp>
      <p:sp>
        <p:nvSpPr>
          <p:cNvPr id="3" name="Subtitle 2"/>
          <p:cNvSpPr>
            <a:spLocks noGrp="1"/>
          </p:cNvSpPr>
          <p:nvPr>
            <p:ph type="subTitle" idx="1"/>
          </p:nvPr>
        </p:nvSpPr>
        <p:spPr/>
        <p:txBody>
          <a:bodyPr/>
          <a:lstStyle/>
          <a:p>
            <a:r>
              <a:rPr lang="en-US" dirty="0" smtClean="0"/>
              <a:t>An illustrative definition of the secure messaging protocol</a:t>
            </a:r>
            <a:endParaRPr lang="en-US" dirty="0"/>
          </a:p>
        </p:txBody>
      </p:sp>
      <p:sp>
        <p:nvSpPr>
          <p:cNvPr id="4" name="TextBox 3"/>
          <p:cNvSpPr txBox="1"/>
          <p:nvPr/>
        </p:nvSpPr>
        <p:spPr>
          <a:xfrm>
            <a:off x="4425696" y="6488668"/>
            <a:ext cx="2961195" cy="369332"/>
          </a:xfrm>
          <a:prstGeom prst="rect">
            <a:avLst/>
          </a:prstGeom>
          <a:noFill/>
        </p:spPr>
        <p:txBody>
          <a:bodyPr wrap="none" rtlCol="0">
            <a:spAutoFit/>
          </a:bodyPr>
          <a:lstStyle/>
          <a:p>
            <a:r>
              <a:rPr lang="en-US" dirty="0" smtClean="0"/>
              <a:t>Copyright © Andrew Arnott</a:t>
            </a:r>
            <a:endParaRPr lang="en-US" dirty="0"/>
          </a:p>
        </p:txBody>
      </p:sp>
    </p:spTree>
    <p:extLst>
      <p:ext uri="{BB962C8B-B14F-4D97-AF65-F5344CB8AC3E}">
        <p14:creationId xmlns:p14="http://schemas.microsoft.com/office/powerpoint/2010/main" val="894568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IronPigeon recap, part </a:t>
            </a:r>
            <a:r>
              <a:rPr lang="en-US" dirty="0" smtClean="0"/>
              <a:t>3</a:t>
            </a:r>
            <a:endParaRPr lang="en-US" dirty="0"/>
          </a:p>
        </p:txBody>
      </p:sp>
      <p:sp>
        <p:nvSpPr>
          <p:cNvPr id="3" name="Content Placeholder 2"/>
          <p:cNvSpPr>
            <a:spLocks noGrp="1"/>
          </p:cNvSpPr>
          <p:nvPr>
            <p:ph idx="1"/>
          </p:nvPr>
        </p:nvSpPr>
        <p:spPr/>
        <p:txBody>
          <a:bodyPr>
            <a:normAutofit/>
          </a:bodyPr>
          <a:lstStyle/>
          <a:p>
            <a:r>
              <a:rPr lang="en-US" dirty="0" smtClean="0"/>
              <a:t>A compromised server, an inside agent, or government subpoena of the server operators can yield only hints that a communication took place and perhaps hint at the parties based on IP address. This can be mitigated with Tor, if Bob and Alice are concerned about their affiliation being discovered. </a:t>
            </a:r>
          </a:p>
          <a:p>
            <a:r>
              <a:rPr lang="en-US" dirty="0" smtClean="0"/>
              <a:t>No server in the system has any crypto keys. All classes of attacks against crypto that rely on a server having keys, or responding to cryptographic challenges are useless.</a:t>
            </a:r>
          </a:p>
          <a:p>
            <a:r>
              <a:rPr lang="en-US" dirty="0" smtClean="0"/>
              <a:t>The decentralized structure allows any number of servers to be utilized to exchange messages. A forced takedown of one server is compensated by a switch to using another server for the blob store or mailbox.</a:t>
            </a:r>
            <a:endParaRPr lang="en-US" dirty="0"/>
          </a:p>
        </p:txBody>
      </p:sp>
    </p:spTree>
    <p:extLst>
      <p:ext uri="{BB962C8B-B14F-4D97-AF65-F5344CB8AC3E}">
        <p14:creationId xmlns:p14="http://schemas.microsoft.com/office/powerpoint/2010/main" val="538428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IronPigeon</a:t>
            </a:r>
            <a:endParaRPr lang="en-US" dirty="0"/>
          </a:p>
        </p:txBody>
      </p:sp>
      <p:sp>
        <p:nvSpPr>
          <p:cNvPr id="3" name="Content Placeholder 2"/>
          <p:cNvSpPr>
            <a:spLocks noGrp="1"/>
          </p:cNvSpPr>
          <p:nvPr>
            <p:ph idx="1"/>
          </p:nvPr>
        </p:nvSpPr>
        <p:spPr/>
        <p:txBody>
          <a:bodyPr>
            <a:normAutofit/>
          </a:bodyPr>
          <a:lstStyle/>
          <a:p>
            <a:r>
              <a:rPr lang="en-US" dirty="0" smtClean="0"/>
              <a:t>IronPigeon is a secure messaging protocol designed with these ideals in mind:</a:t>
            </a:r>
          </a:p>
          <a:p>
            <a:pPr lvl="1"/>
            <a:r>
              <a:rPr lang="en-US" dirty="0" smtClean="0"/>
              <a:t>Absolute privacy of both content and social interactions</a:t>
            </a:r>
          </a:p>
          <a:p>
            <a:pPr lvl="1"/>
            <a:r>
              <a:rPr lang="en-US" dirty="0" smtClean="0"/>
              <a:t>Spoofing and tampering resistant</a:t>
            </a:r>
          </a:p>
          <a:p>
            <a:pPr lvl="1"/>
            <a:r>
              <a:rPr lang="en-US" dirty="0" smtClean="0"/>
              <a:t>Communicating parties need not be online simultaneously</a:t>
            </a:r>
          </a:p>
          <a:p>
            <a:pPr lvl="1"/>
            <a:r>
              <a:rPr lang="en-US" dirty="0" smtClean="0"/>
              <a:t>Decentralized, and no trust of any other server, role or person</a:t>
            </a:r>
          </a:p>
          <a:p>
            <a:pPr lvl="1"/>
            <a:r>
              <a:rPr lang="en-US" dirty="0" smtClean="0"/>
              <a:t>User-friendly</a:t>
            </a:r>
            <a:endParaRPr lang="en-US" dirty="0"/>
          </a:p>
          <a:p>
            <a:pPr lvl="1"/>
            <a:r>
              <a:rPr lang="en-US" dirty="0" smtClean="0"/>
              <a:t>Free and open</a:t>
            </a:r>
          </a:p>
          <a:p>
            <a:r>
              <a:rPr lang="en-US" dirty="0" smtClean="0"/>
              <a:t>IronPigeon is a general messaging protocol that fulfills these ideals. The actual format of the messages themselves is out of scope of IronPigeon (see </a:t>
            </a:r>
            <a:r>
              <a:rPr lang="en-US" dirty="0" err="1" smtClean="0"/>
              <a:t>IronPigeon.Dart</a:t>
            </a:r>
            <a:r>
              <a:rPr lang="en-US" dirty="0" smtClean="0"/>
              <a:t> for an instant messaging-like message format).</a:t>
            </a:r>
          </a:p>
        </p:txBody>
      </p:sp>
    </p:spTree>
    <p:extLst>
      <p:ext uri="{BB962C8B-B14F-4D97-AF65-F5344CB8AC3E}">
        <p14:creationId xmlns:p14="http://schemas.microsoft.com/office/powerpoint/2010/main" val="4088334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736380" y="515399"/>
            <a:ext cx="2209581" cy="2115464"/>
            <a:chOff x="3430851" y="613497"/>
            <a:chExt cx="2209581" cy="211546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932" y="613497"/>
              <a:ext cx="1714500" cy="1714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851" y="1516467"/>
              <a:ext cx="1842516" cy="1212494"/>
            </a:xfrm>
            <a:prstGeom prst="rect">
              <a:avLst/>
            </a:prstGeom>
          </p:spPr>
        </p:pic>
      </p:grpSp>
      <p:grpSp>
        <p:nvGrpSpPr>
          <p:cNvPr id="10" name="Group 9"/>
          <p:cNvGrpSpPr/>
          <p:nvPr/>
        </p:nvGrpSpPr>
        <p:grpSpPr>
          <a:xfrm>
            <a:off x="6043423" y="508993"/>
            <a:ext cx="2209581" cy="2115464"/>
            <a:chOff x="3430851" y="613497"/>
            <a:chExt cx="2209581" cy="2115464"/>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932" y="613497"/>
              <a:ext cx="1714500" cy="17145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851" y="1516467"/>
              <a:ext cx="1842516" cy="1212494"/>
            </a:xfrm>
            <a:prstGeom prst="rect">
              <a:avLst/>
            </a:prstGeom>
          </p:spPr>
        </p:pic>
      </p:grpSp>
      <p:grpSp>
        <p:nvGrpSpPr>
          <p:cNvPr id="27" name="Group 26"/>
          <p:cNvGrpSpPr/>
          <p:nvPr/>
        </p:nvGrpSpPr>
        <p:grpSpPr>
          <a:xfrm>
            <a:off x="2656505" y="2795451"/>
            <a:ext cx="400204" cy="1214846"/>
            <a:chOff x="2656505" y="2795451"/>
            <a:chExt cx="400204" cy="1214846"/>
          </a:xfrm>
        </p:grpSpPr>
        <p:cxnSp>
          <p:nvCxnSpPr>
            <p:cNvPr id="14" name="Straight Arrow Connector 13"/>
            <p:cNvCxnSpPr/>
            <p:nvPr/>
          </p:nvCxnSpPr>
          <p:spPr>
            <a:xfrm flipV="1">
              <a:off x="2841171" y="2795451"/>
              <a:ext cx="215538" cy="121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704343">
              <a:off x="2480335" y="3214942"/>
              <a:ext cx="721672" cy="369332"/>
            </a:xfrm>
            <a:prstGeom prst="rect">
              <a:avLst/>
            </a:prstGeom>
            <a:noFill/>
          </p:spPr>
          <p:txBody>
            <a:bodyPr wrap="none" rtlCol="0">
              <a:spAutoFit/>
            </a:bodyPr>
            <a:lstStyle/>
            <a:p>
              <a:r>
                <a:rPr lang="en-US" dirty="0" smtClean="0"/>
                <a:t>SMTP</a:t>
              </a:r>
              <a:endParaRPr lang="en-US" dirty="0"/>
            </a:p>
          </p:txBody>
        </p:sp>
      </p:grpSp>
      <p:grpSp>
        <p:nvGrpSpPr>
          <p:cNvPr id="29" name="Group 28"/>
          <p:cNvGrpSpPr/>
          <p:nvPr/>
        </p:nvGrpSpPr>
        <p:grpSpPr>
          <a:xfrm>
            <a:off x="3945961" y="1431942"/>
            <a:ext cx="2097462" cy="369332"/>
            <a:chOff x="3945961" y="1431942"/>
            <a:chExt cx="2097462" cy="369332"/>
          </a:xfrm>
        </p:grpSpPr>
        <p:cxnSp>
          <p:nvCxnSpPr>
            <p:cNvPr id="17" name="Straight Arrow Connector 16"/>
            <p:cNvCxnSpPr/>
            <p:nvPr/>
          </p:nvCxnSpPr>
          <p:spPr>
            <a:xfrm>
              <a:off x="3945961" y="1801274"/>
              <a:ext cx="2097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30467" y="1431942"/>
              <a:ext cx="721672" cy="369332"/>
            </a:xfrm>
            <a:prstGeom prst="rect">
              <a:avLst/>
            </a:prstGeom>
            <a:noFill/>
          </p:spPr>
          <p:txBody>
            <a:bodyPr wrap="none" rtlCol="0">
              <a:spAutoFit/>
            </a:bodyPr>
            <a:lstStyle/>
            <a:p>
              <a:r>
                <a:rPr lang="en-US" dirty="0" smtClean="0"/>
                <a:t>SMTP</a:t>
              </a:r>
              <a:endParaRPr lang="en-US" dirty="0"/>
            </a:p>
          </p:txBody>
        </p:sp>
      </p:grpSp>
      <p:grpSp>
        <p:nvGrpSpPr>
          <p:cNvPr id="28" name="Group 27"/>
          <p:cNvGrpSpPr/>
          <p:nvPr/>
        </p:nvGrpSpPr>
        <p:grpSpPr>
          <a:xfrm>
            <a:off x="7073537" y="2690949"/>
            <a:ext cx="636232" cy="1417320"/>
            <a:chOff x="7073537" y="2690949"/>
            <a:chExt cx="636232" cy="1417320"/>
          </a:xfrm>
        </p:grpSpPr>
        <p:cxnSp>
          <p:nvCxnSpPr>
            <p:cNvPr id="23" name="Straight Arrow Connector 22"/>
            <p:cNvCxnSpPr/>
            <p:nvPr/>
          </p:nvCxnSpPr>
          <p:spPr>
            <a:xfrm>
              <a:off x="7073537" y="2690949"/>
              <a:ext cx="587829"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3951387">
              <a:off x="7165870" y="3126258"/>
              <a:ext cx="718466" cy="369332"/>
            </a:xfrm>
            <a:prstGeom prst="rect">
              <a:avLst/>
            </a:prstGeom>
            <a:noFill/>
          </p:spPr>
          <p:txBody>
            <a:bodyPr wrap="none" rtlCol="0">
              <a:spAutoFit/>
            </a:bodyPr>
            <a:lstStyle/>
            <a:p>
              <a:r>
                <a:rPr lang="en-US" dirty="0" smtClean="0"/>
                <a:t>POP3</a:t>
              </a:r>
              <a:endParaRPr lang="en-US" dirty="0"/>
            </a:p>
          </p:txBody>
        </p:sp>
      </p:grpSp>
      <p:grpSp>
        <p:nvGrpSpPr>
          <p:cNvPr id="34" name="Group 33"/>
          <p:cNvGrpSpPr/>
          <p:nvPr/>
        </p:nvGrpSpPr>
        <p:grpSpPr>
          <a:xfrm>
            <a:off x="720639" y="3527222"/>
            <a:ext cx="2662641" cy="2819118"/>
            <a:chOff x="720639" y="3527222"/>
            <a:chExt cx="2662641" cy="2819118"/>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639" y="3527222"/>
              <a:ext cx="2662641" cy="2625660"/>
            </a:xfrm>
            <a:prstGeom prst="rect">
              <a:avLst/>
            </a:prstGeom>
          </p:spPr>
        </p:pic>
        <p:sp>
          <p:nvSpPr>
            <p:cNvPr id="30" name="TextBox 29"/>
            <p:cNvSpPr txBox="1"/>
            <p:nvPr/>
          </p:nvSpPr>
          <p:spPr>
            <a:xfrm>
              <a:off x="1498209" y="5977008"/>
              <a:ext cx="566181" cy="369332"/>
            </a:xfrm>
            <a:prstGeom prst="rect">
              <a:avLst/>
            </a:prstGeom>
            <a:noFill/>
          </p:spPr>
          <p:txBody>
            <a:bodyPr wrap="none" rtlCol="0">
              <a:spAutoFit/>
            </a:bodyPr>
            <a:lstStyle/>
            <a:p>
              <a:r>
                <a:rPr lang="en-US" dirty="0" smtClean="0"/>
                <a:t>Bob</a:t>
              </a:r>
              <a:endParaRPr lang="en-US" dirty="0"/>
            </a:p>
          </p:txBody>
        </p:sp>
      </p:grpSp>
      <p:grpSp>
        <p:nvGrpSpPr>
          <p:cNvPr id="33" name="Group 32"/>
          <p:cNvGrpSpPr/>
          <p:nvPr/>
        </p:nvGrpSpPr>
        <p:grpSpPr>
          <a:xfrm>
            <a:off x="6618742" y="3527222"/>
            <a:ext cx="2484290" cy="2623899"/>
            <a:chOff x="6618742" y="3527222"/>
            <a:chExt cx="2484290" cy="2623899"/>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42" y="3527222"/>
              <a:ext cx="2484290" cy="2449786"/>
            </a:xfrm>
            <a:prstGeom prst="rect">
              <a:avLst/>
            </a:prstGeom>
          </p:spPr>
        </p:pic>
        <p:sp>
          <p:nvSpPr>
            <p:cNvPr id="31" name="TextBox 30"/>
            <p:cNvSpPr txBox="1"/>
            <p:nvPr/>
          </p:nvSpPr>
          <p:spPr>
            <a:xfrm>
              <a:off x="7786467" y="5781789"/>
              <a:ext cx="694421" cy="369332"/>
            </a:xfrm>
            <a:prstGeom prst="rect">
              <a:avLst/>
            </a:prstGeom>
            <a:noFill/>
          </p:spPr>
          <p:txBody>
            <a:bodyPr wrap="none" rtlCol="0">
              <a:spAutoFit/>
            </a:bodyPr>
            <a:lstStyle/>
            <a:p>
              <a:r>
                <a:rPr lang="en-US" dirty="0" smtClean="0"/>
                <a:t>Alice</a:t>
              </a:r>
              <a:endParaRPr lang="en-US" dirty="0"/>
            </a:p>
          </p:txBody>
        </p:sp>
      </p:gr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7981" y="114435"/>
            <a:ext cx="591705" cy="90297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7151" y="115940"/>
            <a:ext cx="591705" cy="902970"/>
          </a:xfrm>
          <a:prstGeom prst="rect">
            <a:avLst/>
          </a:prstGeom>
        </p:spPr>
      </p:pic>
      <p:grpSp>
        <p:nvGrpSpPr>
          <p:cNvPr id="39" name="Group 38"/>
          <p:cNvGrpSpPr/>
          <p:nvPr/>
        </p:nvGrpSpPr>
        <p:grpSpPr>
          <a:xfrm>
            <a:off x="4767672" y="114435"/>
            <a:ext cx="969516" cy="1154574"/>
            <a:chOff x="4183175" y="3377440"/>
            <a:chExt cx="1803679" cy="2147960"/>
          </a:xfrm>
        </p:grpSpPr>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3175" y="3377440"/>
              <a:ext cx="1803679" cy="1778628"/>
            </a:xfrm>
            <a:prstGeom prst="rect">
              <a:avLst/>
            </a:prstGeom>
          </p:spPr>
        </p:pic>
        <p:sp>
          <p:nvSpPr>
            <p:cNvPr id="41" name="TextBox 40"/>
            <p:cNvSpPr txBox="1"/>
            <p:nvPr/>
          </p:nvSpPr>
          <p:spPr>
            <a:xfrm>
              <a:off x="4891303" y="5156068"/>
              <a:ext cx="548548" cy="369332"/>
            </a:xfrm>
            <a:prstGeom prst="rect">
              <a:avLst/>
            </a:prstGeom>
            <a:noFill/>
          </p:spPr>
          <p:txBody>
            <a:bodyPr wrap="none" rtlCol="0">
              <a:spAutoFit/>
            </a:bodyPr>
            <a:lstStyle/>
            <a:p>
              <a:r>
                <a:rPr lang="en-US" dirty="0" smtClean="0"/>
                <a:t>Eve</a:t>
              </a:r>
              <a:endParaRPr lang="en-US" dirty="0"/>
            </a:p>
          </p:txBody>
        </p:sp>
      </p:grpSp>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3136" y="932372"/>
            <a:ext cx="284310" cy="433871"/>
          </a:xfrm>
          <a:prstGeom prst="rect">
            <a:avLst/>
          </a:prstGeom>
        </p:spPr>
      </p:pic>
      <p:sp>
        <p:nvSpPr>
          <p:cNvPr id="47" name="TextBox 46"/>
          <p:cNvSpPr txBox="1"/>
          <p:nvPr/>
        </p:nvSpPr>
        <p:spPr>
          <a:xfrm>
            <a:off x="4064405" y="5950626"/>
            <a:ext cx="3231975" cy="523220"/>
          </a:xfrm>
          <a:prstGeom prst="rect">
            <a:avLst/>
          </a:prstGeom>
          <a:noFill/>
        </p:spPr>
        <p:txBody>
          <a:bodyPr wrap="none" rtlCol="0">
            <a:spAutoFit/>
          </a:bodyPr>
          <a:lstStyle/>
          <a:p>
            <a:r>
              <a:rPr lang="en-US" sz="2800" dirty="0" smtClean="0"/>
              <a:t>Email as it is today</a:t>
            </a:r>
            <a:endParaRPr lang="en-US" sz="2800" dirty="0"/>
          </a:p>
        </p:txBody>
      </p:sp>
    </p:spTree>
    <p:extLst>
      <p:ext uri="{BB962C8B-B14F-4D97-AF65-F5344CB8AC3E}">
        <p14:creationId xmlns:p14="http://schemas.microsoft.com/office/powerpoint/2010/main" val="405906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as it is today, recap</a:t>
            </a:r>
            <a:endParaRPr lang="en-US" dirty="0"/>
          </a:p>
        </p:txBody>
      </p:sp>
      <p:sp>
        <p:nvSpPr>
          <p:cNvPr id="3" name="Content Placeholder 2"/>
          <p:cNvSpPr>
            <a:spLocks noGrp="1"/>
          </p:cNvSpPr>
          <p:nvPr>
            <p:ph idx="1"/>
          </p:nvPr>
        </p:nvSpPr>
        <p:spPr/>
        <p:txBody>
          <a:bodyPr>
            <a:normAutofit lnSpcReduction="10000"/>
          </a:bodyPr>
          <a:lstStyle/>
          <a:p>
            <a:r>
              <a:rPr lang="en-US" dirty="0" smtClean="0"/>
              <a:t>Bob authors a message for Alice.</a:t>
            </a:r>
          </a:p>
          <a:p>
            <a:r>
              <a:rPr lang="en-US" dirty="0" smtClean="0"/>
              <a:t>Bob sends an (often authenticated) request to his SMTP server to forward the message to Alice’s mailbox. </a:t>
            </a:r>
          </a:p>
          <a:p>
            <a:r>
              <a:rPr lang="en-US" dirty="0" smtClean="0"/>
              <a:t>Bob’s SMTP server has full access to the message headers and content.</a:t>
            </a:r>
          </a:p>
          <a:p>
            <a:r>
              <a:rPr lang="en-US" dirty="0" smtClean="0"/>
              <a:t>Bob’s SMTP server forwards the message to Alice’s mail server.</a:t>
            </a:r>
          </a:p>
          <a:p>
            <a:r>
              <a:rPr lang="en-US" dirty="0" smtClean="0"/>
              <a:t>Alice’s mail server has full access to the message headers and content.</a:t>
            </a:r>
          </a:p>
          <a:p>
            <a:r>
              <a:rPr lang="en-US" dirty="0" smtClean="0"/>
              <a:t>Alice retrieves the message via an authenticated request to her POP3 server.</a:t>
            </a:r>
          </a:p>
          <a:p>
            <a:r>
              <a:rPr lang="en-US" dirty="0" smtClean="0"/>
              <a:t>Alice reads a message that claims to be from Bob. She has no assurance that Bob is the author however, and every reason to believe others have already read and stored the message.</a:t>
            </a:r>
          </a:p>
          <a:p>
            <a:r>
              <a:rPr lang="en-US" dirty="0" smtClean="0"/>
              <a:t>Eve has access to read, tamper with, or spoof any or all of this exchange.</a:t>
            </a:r>
            <a:endParaRPr lang="en-US" dirty="0"/>
          </a:p>
        </p:txBody>
      </p:sp>
    </p:spTree>
    <p:extLst>
      <p:ext uri="{BB962C8B-B14F-4D97-AF65-F5344CB8AC3E}">
        <p14:creationId xmlns:p14="http://schemas.microsoft.com/office/powerpoint/2010/main" val="1790940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 PGP</a:t>
            </a:r>
            <a:endParaRPr lang="en-US" dirty="0"/>
          </a:p>
        </p:txBody>
      </p:sp>
      <p:sp>
        <p:nvSpPr>
          <p:cNvPr id="3" name="Content Placeholder 2"/>
          <p:cNvSpPr>
            <a:spLocks noGrp="1"/>
          </p:cNvSpPr>
          <p:nvPr>
            <p:ph idx="1"/>
          </p:nvPr>
        </p:nvSpPr>
        <p:spPr/>
        <p:txBody>
          <a:bodyPr/>
          <a:lstStyle/>
          <a:p>
            <a:r>
              <a:rPr lang="en-US" dirty="0" smtClean="0"/>
              <a:t>Almost the same. Except that message content is signed, encrypted, or both.</a:t>
            </a:r>
          </a:p>
          <a:p>
            <a:r>
              <a:rPr lang="en-US" dirty="0" smtClean="0"/>
              <a:t>Alice may now have confidence that Bob signed the message and that no one else could read it. </a:t>
            </a:r>
          </a:p>
          <a:p>
            <a:r>
              <a:rPr lang="en-US" dirty="0" smtClean="0"/>
              <a:t>Eve has learned several important things however:</a:t>
            </a:r>
          </a:p>
          <a:p>
            <a:pPr lvl="1"/>
            <a:r>
              <a:rPr lang="en-US" dirty="0" smtClean="0"/>
              <a:t>Bob sent Alice a message</a:t>
            </a:r>
          </a:p>
          <a:p>
            <a:pPr lvl="1"/>
            <a:r>
              <a:rPr lang="en-US" dirty="0" smtClean="0"/>
              <a:t>The message’s size</a:t>
            </a:r>
          </a:p>
          <a:p>
            <a:pPr lvl="1"/>
            <a:r>
              <a:rPr lang="en-US" dirty="0" smtClean="0"/>
              <a:t>The message’s subject line</a:t>
            </a:r>
          </a:p>
          <a:p>
            <a:pPr lvl="1"/>
            <a:r>
              <a:rPr lang="en-US" dirty="0" smtClean="0"/>
              <a:t>All the other message headers.</a:t>
            </a:r>
          </a:p>
          <a:p>
            <a:r>
              <a:rPr lang="en-US" dirty="0" smtClean="0"/>
              <a:t>Eve can suppress specific messages based on the above criteria in real time.</a:t>
            </a:r>
          </a:p>
        </p:txBody>
      </p:sp>
    </p:spTree>
    <p:extLst>
      <p:ext uri="{BB962C8B-B14F-4D97-AF65-F5344CB8AC3E}">
        <p14:creationId xmlns:p14="http://schemas.microsoft.com/office/powerpoint/2010/main" val="2273619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21980" y="354231"/>
            <a:ext cx="2209581" cy="2115464"/>
            <a:chOff x="3430851" y="613497"/>
            <a:chExt cx="2209581" cy="211546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932" y="613497"/>
              <a:ext cx="1714500" cy="1714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851" y="1516467"/>
              <a:ext cx="1842516" cy="1212494"/>
            </a:xfrm>
            <a:prstGeom prst="rect">
              <a:avLst/>
            </a:prstGeom>
          </p:spPr>
        </p:pic>
      </p:grpSp>
      <p:grpSp>
        <p:nvGrpSpPr>
          <p:cNvPr id="10" name="Group 9"/>
          <p:cNvGrpSpPr/>
          <p:nvPr/>
        </p:nvGrpSpPr>
        <p:grpSpPr>
          <a:xfrm>
            <a:off x="7168838" y="284475"/>
            <a:ext cx="2209581" cy="2115464"/>
            <a:chOff x="3430851" y="613497"/>
            <a:chExt cx="2209581" cy="2115464"/>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932" y="613497"/>
              <a:ext cx="1714500" cy="17145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851" y="1516467"/>
              <a:ext cx="1842516" cy="1212494"/>
            </a:xfrm>
            <a:prstGeom prst="rect">
              <a:avLst/>
            </a:prstGeom>
          </p:spPr>
        </p:pic>
      </p:grpSp>
      <p:grpSp>
        <p:nvGrpSpPr>
          <p:cNvPr id="34" name="Group 33"/>
          <p:cNvGrpSpPr/>
          <p:nvPr/>
        </p:nvGrpSpPr>
        <p:grpSpPr>
          <a:xfrm>
            <a:off x="720639" y="3527222"/>
            <a:ext cx="2662641" cy="2819118"/>
            <a:chOff x="720639" y="3527222"/>
            <a:chExt cx="2662641" cy="2819118"/>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639" y="3527222"/>
              <a:ext cx="2662641" cy="2625660"/>
            </a:xfrm>
            <a:prstGeom prst="rect">
              <a:avLst/>
            </a:prstGeom>
          </p:spPr>
        </p:pic>
        <p:sp>
          <p:nvSpPr>
            <p:cNvPr id="30" name="TextBox 29"/>
            <p:cNvSpPr txBox="1"/>
            <p:nvPr/>
          </p:nvSpPr>
          <p:spPr>
            <a:xfrm>
              <a:off x="1498209" y="5977008"/>
              <a:ext cx="566181" cy="369332"/>
            </a:xfrm>
            <a:prstGeom prst="rect">
              <a:avLst/>
            </a:prstGeom>
            <a:noFill/>
          </p:spPr>
          <p:txBody>
            <a:bodyPr wrap="none" rtlCol="0">
              <a:spAutoFit/>
            </a:bodyPr>
            <a:lstStyle/>
            <a:p>
              <a:r>
                <a:rPr lang="en-US" dirty="0" smtClean="0"/>
                <a:t>Bob</a:t>
              </a:r>
              <a:endParaRPr lang="en-US" dirty="0"/>
            </a:p>
          </p:txBody>
        </p:sp>
      </p:grpSp>
      <p:grpSp>
        <p:nvGrpSpPr>
          <p:cNvPr id="33" name="Group 32"/>
          <p:cNvGrpSpPr/>
          <p:nvPr/>
        </p:nvGrpSpPr>
        <p:grpSpPr>
          <a:xfrm>
            <a:off x="6618742" y="3527222"/>
            <a:ext cx="2484290" cy="2623899"/>
            <a:chOff x="6618742" y="3527222"/>
            <a:chExt cx="2484290" cy="2623899"/>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42" y="3527222"/>
              <a:ext cx="2484290" cy="2449786"/>
            </a:xfrm>
            <a:prstGeom prst="rect">
              <a:avLst/>
            </a:prstGeom>
          </p:spPr>
        </p:pic>
        <p:sp>
          <p:nvSpPr>
            <p:cNvPr id="31" name="TextBox 30"/>
            <p:cNvSpPr txBox="1"/>
            <p:nvPr/>
          </p:nvSpPr>
          <p:spPr>
            <a:xfrm>
              <a:off x="7786467" y="5781789"/>
              <a:ext cx="694421" cy="369332"/>
            </a:xfrm>
            <a:prstGeom prst="rect">
              <a:avLst/>
            </a:prstGeom>
            <a:noFill/>
          </p:spPr>
          <p:txBody>
            <a:bodyPr wrap="none" rtlCol="0">
              <a:spAutoFit/>
            </a:bodyPr>
            <a:lstStyle/>
            <a:p>
              <a:r>
                <a:rPr lang="en-US" dirty="0" smtClean="0"/>
                <a:t>Alice</a:t>
              </a:r>
              <a:endParaRPr lang="en-US" dirty="0"/>
            </a:p>
          </p:txBody>
        </p:sp>
      </p:grpSp>
      <p:grpSp>
        <p:nvGrpSpPr>
          <p:cNvPr id="39" name="Group 38"/>
          <p:cNvGrpSpPr/>
          <p:nvPr/>
        </p:nvGrpSpPr>
        <p:grpSpPr>
          <a:xfrm>
            <a:off x="4767672" y="114435"/>
            <a:ext cx="969516" cy="1154574"/>
            <a:chOff x="4183175" y="3377440"/>
            <a:chExt cx="1803679" cy="2147960"/>
          </a:xfrm>
        </p:grpSpPr>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3175" y="3377440"/>
              <a:ext cx="1803679" cy="1778628"/>
            </a:xfrm>
            <a:prstGeom prst="rect">
              <a:avLst/>
            </a:prstGeom>
          </p:spPr>
        </p:pic>
        <p:sp>
          <p:nvSpPr>
            <p:cNvPr id="41" name="TextBox 40"/>
            <p:cNvSpPr txBox="1"/>
            <p:nvPr/>
          </p:nvSpPr>
          <p:spPr>
            <a:xfrm>
              <a:off x="4891303" y="5156068"/>
              <a:ext cx="548548" cy="369332"/>
            </a:xfrm>
            <a:prstGeom prst="rect">
              <a:avLst/>
            </a:prstGeom>
            <a:noFill/>
          </p:spPr>
          <p:txBody>
            <a:bodyPr wrap="none" rtlCol="0">
              <a:spAutoFit/>
            </a:bodyPr>
            <a:lstStyle/>
            <a:p>
              <a:r>
                <a:rPr lang="en-US" dirty="0" smtClean="0"/>
                <a:t>Eve</a:t>
              </a:r>
              <a:endParaRPr lang="en-US" dirty="0"/>
            </a:p>
          </p:txBody>
        </p:sp>
      </p:grpSp>
      <p:sp>
        <p:nvSpPr>
          <p:cNvPr id="47" name="TextBox 46"/>
          <p:cNvSpPr txBox="1"/>
          <p:nvPr/>
        </p:nvSpPr>
        <p:spPr>
          <a:xfrm>
            <a:off x="4218019" y="5999863"/>
            <a:ext cx="1860574" cy="523220"/>
          </a:xfrm>
          <a:prstGeom prst="rect">
            <a:avLst/>
          </a:prstGeom>
          <a:noFill/>
        </p:spPr>
        <p:txBody>
          <a:bodyPr wrap="none" rtlCol="0">
            <a:spAutoFit/>
          </a:bodyPr>
          <a:lstStyle/>
          <a:p>
            <a:r>
              <a:rPr lang="en-US" sz="2800" dirty="0" smtClean="0"/>
              <a:t>IronPigeon</a:t>
            </a:r>
            <a:endParaRPr lang="en-US" sz="2800" dirty="0"/>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6343" y="4009410"/>
            <a:ext cx="769878" cy="769878"/>
          </a:xfrm>
          <a:prstGeom prst="rect">
            <a:avLst/>
          </a:prstGeom>
        </p:spPr>
      </p:pic>
      <p:pic>
        <p:nvPicPr>
          <p:cNvPr id="74" name="Picture 7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4083" y="4191546"/>
            <a:ext cx="623233" cy="623233"/>
          </a:xfrm>
          <a:prstGeom prst="rect">
            <a:avLst/>
          </a:prstGeom>
        </p:spPr>
      </p:pic>
      <p:pic>
        <p:nvPicPr>
          <p:cNvPr id="75" name="Picture 7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235" y="3616569"/>
            <a:ext cx="623233" cy="623233"/>
          </a:xfrm>
          <a:prstGeom prst="rect">
            <a:avLst/>
          </a:prstGeom>
        </p:spPr>
      </p:pic>
      <p:pic>
        <p:nvPicPr>
          <p:cNvPr id="76" name="Picture 7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9361" y="2041313"/>
            <a:ext cx="443591" cy="295612"/>
          </a:xfrm>
          <a:prstGeom prst="rect">
            <a:avLst/>
          </a:prstGeom>
        </p:spPr>
      </p:pic>
      <p:grpSp>
        <p:nvGrpSpPr>
          <p:cNvPr id="78" name="Group 77"/>
          <p:cNvGrpSpPr/>
          <p:nvPr/>
        </p:nvGrpSpPr>
        <p:grpSpPr>
          <a:xfrm>
            <a:off x="1509272" y="3527222"/>
            <a:ext cx="769878" cy="769878"/>
            <a:chOff x="3205944" y="5753205"/>
            <a:chExt cx="769878" cy="769878"/>
          </a:xfrm>
        </p:grpSpPr>
        <p:pic>
          <p:nvPicPr>
            <p:cNvPr id="77" name="Picture 7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5944" y="5753205"/>
              <a:ext cx="769878" cy="769878"/>
            </a:xfrm>
            <a:prstGeom prst="rect">
              <a:avLst/>
            </a:prstGeom>
          </p:spPr>
        </p:pic>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3433862" y="5904539"/>
              <a:ext cx="383230" cy="383230"/>
            </a:xfrm>
            <a:prstGeom prst="rect">
              <a:avLst/>
            </a:prstGeom>
          </p:spPr>
        </p:pic>
      </p:grpSp>
      <p:pic>
        <p:nvPicPr>
          <p:cNvPr id="61" name="Picture 6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8192153" y="4834918"/>
            <a:ext cx="383230" cy="383230"/>
          </a:xfrm>
          <a:prstGeom prst="rect">
            <a:avLst/>
          </a:prstGeom>
        </p:spPr>
      </p:pic>
    </p:spTree>
    <p:extLst>
      <p:ext uri="{BB962C8B-B14F-4D97-AF65-F5344CB8AC3E}">
        <p14:creationId xmlns:p14="http://schemas.microsoft.com/office/powerpoint/2010/main" val="30398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7.40741E-7 L 0.08059 -0.06805 " pathEditMode="relative" rAng="0" ptsTypes="AA">
                                      <p:cBhvr>
                                        <p:cTn id="6" dur="2000" fill="hold"/>
                                        <p:tgtEl>
                                          <p:spTgt spid="72"/>
                                        </p:tgtEl>
                                        <p:attrNameLst>
                                          <p:attrName>ppt_x</p:attrName>
                                          <p:attrName>ppt_y</p:attrName>
                                        </p:attrNameLst>
                                      </p:cBhvr>
                                      <p:rCtr x="4023" y="-3403"/>
                                    </p:animMotion>
                                  </p:childTnLst>
                                </p:cTn>
                              </p:par>
                              <p:par>
                                <p:cTn id="7" presetID="42" presetClass="path" presetSubtype="0" accel="50000" decel="50000" fill="hold" nodeType="withEffect">
                                  <p:stCondLst>
                                    <p:cond delay="0"/>
                                  </p:stCondLst>
                                  <p:childTnLst>
                                    <p:animMotion origin="layout" path="M -3.54167E-6 -1.48148E-6 L 0.00131 -0.07893 " pathEditMode="relative" rAng="0" ptsTypes="AA">
                                      <p:cBhvr>
                                        <p:cTn id="8" dur="2000" fill="hold"/>
                                        <p:tgtEl>
                                          <p:spTgt spid="74"/>
                                        </p:tgtEl>
                                        <p:attrNameLst>
                                          <p:attrName>ppt_x</p:attrName>
                                          <p:attrName>ppt_y</p:attrName>
                                        </p:attrNameLst>
                                      </p:cBhvr>
                                      <p:rCtr x="65" y="-3958"/>
                                    </p:animMotion>
                                  </p:childTnLst>
                                </p:cTn>
                              </p:par>
                            </p:childTnLst>
                          </p:cTn>
                        </p:par>
                        <p:par>
                          <p:cTn id="9" fill="hold">
                            <p:stCondLst>
                              <p:cond delay="2000"/>
                            </p:stCondLst>
                            <p:childTnLst>
                              <p:par>
                                <p:cTn id="10" presetID="42" presetClass="path" presetSubtype="0" accel="50000" decel="50000" fill="hold" nodeType="afterEffect">
                                  <p:stCondLst>
                                    <p:cond delay="0"/>
                                  </p:stCondLst>
                                  <p:childTnLst>
                                    <p:animMotion origin="layout" path="M 0.0806 -0.06805 L 0.11901 -0.45579 " pathEditMode="relative" rAng="0" ptsTypes="AA">
                                      <p:cBhvr>
                                        <p:cTn id="11" dur="2000" fill="hold"/>
                                        <p:tgtEl>
                                          <p:spTgt spid="72"/>
                                        </p:tgtEl>
                                        <p:attrNameLst>
                                          <p:attrName>ppt_x</p:attrName>
                                          <p:attrName>ppt_y</p:attrName>
                                        </p:attrNameLst>
                                      </p:cBhvr>
                                      <p:rCtr x="1888" y="-19398"/>
                                    </p:animMotion>
                                  </p:childTnLst>
                                </p:cTn>
                              </p:par>
                              <p:par>
                                <p:cTn id="12" presetID="42" presetClass="path" presetSubtype="0" accel="50000" decel="50000" fill="hold" nodeType="withEffect">
                                  <p:stCondLst>
                                    <p:cond delay="0"/>
                                  </p:stCondLst>
                                  <p:childTnLst>
                                    <p:animMotion origin="layout" path="M 0.00065 -0.08379 L 0.03907 -0.47153 " pathEditMode="relative" rAng="0" ptsTypes="AA">
                                      <p:cBhvr>
                                        <p:cTn id="13" dur="2000" fill="hold"/>
                                        <p:tgtEl>
                                          <p:spTgt spid="74"/>
                                        </p:tgtEl>
                                        <p:attrNameLst>
                                          <p:attrName>ppt_x</p:attrName>
                                          <p:attrName>ppt_y</p:attrName>
                                        </p:attrNameLst>
                                      </p:cBhvr>
                                      <p:rCtr x="1914" y="-19398"/>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childTnLst>
                          </p:cTn>
                        </p:par>
                        <p:par>
                          <p:cTn id="18" fill="hold">
                            <p:stCondLst>
                              <p:cond delay="0"/>
                            </p:stCondLst>
                            <p:childTnLst>
                              <p:par>
                                <p:cTn id="19" presetID="42" presetClass="path" presetSubtype="0" accel="50000" decel="50000" fill="hold" nodeType="afterEffect">
                                  <p:stCondLst>
                                    <p:cond delay="0"/>
                                  </p:stCondLst>
                                  <p:childTnLst>
                                    <p:animMotion origin="layout" path="M -3.75E-6 -2.96296E-6 L -0.00365 0.19699 " pathEditMode="relative" rAng="0" ptsTypes="AA">
                                      <p:cBhvr>
                                        <p:cTn id="20" dur="2000" fill="hold"/>
                                        <p:tgtEl>
                                          <p:spTgt spid="76"/>
                                        </p:tgtEl>
                                        <p:attrNameLst>
                                          <p:attrName>ppt_x</p:attrName>
                                          <p:attrName>ppt_y</p:attrName>
                                        </p:attrNameLst>
                                      </p:cBhvr>
                                      <p:rCtr x="-78" y="9745"/>
                                    </p:animMotion>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00273 -3.7037E-7 L 0.42161 -0.29653 " pathEditMode="relative" rAng="0" ptsTypes="AA">
                                      <p:cBhvr>
                                        <p:cTn id="30" dur="2000" fill="hold"/>
                                        <p:tgtEl>
                                          <p:spTgt spid="75"/>
                                        </p:tgtEl>
                                        <p:attrNameLst>
                                          <p:attrName>ppt_x</p:attrName>
                                          <p:attrName>ppt_y</p:attrName>
                                        </p:attrNameLst>
                                      </p:cBhvr>
                                      <p:rCtr x="21003" y="-15347"/>
                                    </p:animMotion>
                                  </p:childTnLst>
                                </p:cTn>
                              </p:par>
                              <p:par>
                                <p:cTn id="31" presetID="42" presetClass="path" presetSubtype="0" accel="50000" decel="50000" fill="hold" nodeType="withEffect">
                                  <p:stCondLst>
                                    <p:cond delay="0"/>
                                  </p:stCondLst>
                                  <p:childTnLst>
                                    <p:animMotion origin="layout" path="M -0.00364 0.19699 L 0.42565 -0.08194 " pathEditMode="relative" rAng="0" ptsTypes="AA">
                                      <p:cBhvr>
                                        <p:cTn id="32" dur="2000" fill="hold"/>
                                        <p:tgtEl>
                                          <p:spTgt spid="76"/>
                                        </p:tgtEl>
                                        <p:attrNameLst>
                                          <p:attrName>ppt_x</p:attrName>
                                          <p:attrName>ppt_y</p:attrName>
                                        </p:attrNameLst>
                                      </p:cBhvr>
                                      <p:rCtr x="21458" y="-13958"/>
                                    </p:animMotion>
                                  </p:childTnLst>
                                </p:cTn>
                              </p:par>
                              <p:par>
                                <p:cTn id="33" presetID="42" presetClass="path" presetSubtype="0" accel="50000" decel="50000" fill="hold" nodeType="withEffect">
                                  <p:stCondLst>
                                    <p:cond delay="0"/>
                                  </p:stCondLst>
                                  <p:childTnLst>
                                    <p:animMotion origin="layout" path="M 1.45833E-6 -3.7037E-7 L 0.4164 -0.31435 " pathEditMode="relative" rAng="0" ptsTypes="AA">
                                      <p:cBhvr>
                                        <p:cTn id="34" dur="2000" fill="hold"/>
                                        <p:tgtEl>
                                          <p:spTgt spid="78"/>
                                        </p:tgtEl>
                                        <p:attrNameLst>
                                          <p:attrName>ppt_x</p:attrName>
                                          <p:attrName>ppt_y</p:attrName>
                                        </p:attrNameLst>
                                      </p:cBhvr>
                                      <p:rCtr x="20820" y="-15718"/>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42161 -0.29652 L 0.47852 4.81481E-6 " pathEditMode="relative" rAng="0" ptsTypes="AA">
                                      <p:cBhvr>
                                        <p:cTn id="38" dur="2000" fill="hold"/>
                                        <p:tgtEl>
                                          <p:spTgt spid="75"/>
                                        </p:tgtEl>
                                        <p:attrNameLst>
                                          <p:attrName>ppt_x</p:attrName>
                                          <p:attrName>ppt_y</p:attrName>
                                        </p:attrNameLst>
                                      </p:cBhvr>
                                      <p:rCtr x="2839" y="14352"/>
                                    </p:animMotion>
                                  </p:childTnLst>
                                </p:cTn>
                              </p:par>
                              <p:par>
                                <p:cTn id="39" presetID="42" presetClass="path" presetSubtype="0" accel="50000" decel="50000" fill="hold" nodeType="withEffect">
                                  <p:stCondLst>
                                    <p:cond delay="0"/>
                                  </p:stCondLst>
                                  <p:childTnLst>
                                    <p:animMotion origin="layout" path="M 0.42565 -0.04305 L 0.47071 0.21713 " pathEditMode="relative" rAng="0" ptsTypes="AA">
                                      <p:cBhvr>
                                        <p:cTn id="40" dur="2000" fill="hold"/>
                                        <p:tgtEl>
                                          <p:spTgt spid="76"/>
                                        </p:tgtEl>
                                        <p:attrNameLst>
                                          <p:attrName>ppt_x</p:attrName>
                                          <p:attrName>ppt_y</p:attrName>
                                        </p:attrNameLst>
                                      </p:cBhvr>
                                      <p:rCtr x="2253" y="13009"/>
                                    </p:animMotion>
                                  </p:childTnLst>
                                </p:cTn>
                              </p:par>
                              <p:par>
                                <p:cTn id="41" presetID="42" presetClass="path" presetSubtype="0" accel="50000" decel="50000" fill="hold" nodeType="withEffect">
                                  <p:stCondLst>
                                    <p:cond delay="0"/>
                                  </p:stCondLst>
                                  <p:childTnLst>
                                    <p:animMotion origin="layout" path="M 0.4164 -0.29421 L 0.46276 -0.02268 " pathEditMode="relative" rAng="0" ptsTypes="AA">
                                      <p:cBhvr>
                                        <p:cTn id="42" dur="2000" fill="hold"/>
                                        <p:tgtEl>
                                          <p:spTgt spid="78"/>
                                        </p:tgtEl>
                                        <p:attrNameLst>
                                          <p:attrName>ppt_x</p:attrName>
                                          <p:attrName>ppt_y</p:attrName>
                                        </p:attrNameLst>
                                      </p:cBhvr>
                                      <p:rCtr x="2318" y="13565"/>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2.08333E-7 -3.7037E-7 L -0.05898 -0.17893 " pathEditMode="relative" rAng="0" ptsTypes="AA">
                                      <p:cBhvr>
                                        <p:cTn id="46" dur="2000" fill="hold"/>
                                        <p:tgtEl>
                                          <p:spTgt spid="61"/>
                                        </p:tgtEl>
                                        <p:attrNameLst>
                                          <p:attrName>ppt_x</p:attrName>
                                          <p:attrName>ppt_y</p:attrName>
                                        </p:attrNameLst>
                                      </p:cBhvr>
                                      <p:rCtr x="-2956" y="-8958"/>
                                    </p:animMotion>
                                  </p:childTnLst>
                                </p:cTn>
                              </p:par>
                            </p:childTnLst>
                          </p:cTn>
                        </p:par>
                        <p:par>
                          <p:cTn id="47" fill="hold">
                            <p:stCondLst>
                              <p:cond delay="2000"/>
                            </p:stCondLst>
                            <p:childTnLst>
                              <p:par>
                                <p:cTn id="48" presetID="10" presetClass="exit" presetSubtype="0" fill="hold" nodeType="afterEffect">
                                  <p:stCondLst>
                                    <p:cond delay="0"/>
                                  </p:stCondLst>
                                  <p:childTnLst>
                                    <p:animEffect transition="out" filter="fade">
                                      <p:cBhvr>
                                        <p:cTn id="49" dur="500"/>
                                        <p:tgtEl>
                                          <p:spTgt spid="61"/>
                                        </p:tgtEl>
                                      </p:cBhvr>
                                    </p:animEffect>
                                    <p:set>
                                      <p:cBhvr>
                                        <p:cTn id="50" dur="1" fill="hold">
                                          <p:stCondLst>
                                            <p:cond delay="499"/>
                                          </p:stCondLst>
                                        </p:cTn>
                                        <p:tgtEl>
                                          <p:spTgt spid="6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78"/>
                                        </p:tgtEl>
                                      </p:cBhvr>
                                    </p:animEffect>
                                    <p:set>
                                      <p:cBhvr>
                                        <p:cTn id="53" dur="1" fill="hold">
                                          <p:stCondLst>
                                            <p:cond delay="499"/>
                                          </p:stCondLst>
                                        </p:cTn>
                                        <p:tgtEl>
                                          <p:spTgt spid="7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0.47071 0.21713 L 0.08581 -0.06597 " pathEditMode="relative" rAng="0" ptsTypes="AA">
                                      <p:cBhvr>
                                        <p:cTn id="57" dur="2000" fill="hold"/>
                                        <p:tgtEl>
                                          <p:spTgt spid="76"/>
                                        </p:tgtEl>
                                        <p:attrNameLst>
                                          <p:attrName>ppt_x</p:attrName>
                                          <p:attrName>ppt_y</p:attrName>
                                        </p:attrNameLst>
                                      </p:cBhvr>
                                      <p:rCtr x="-19245" y="-14167"/>
                                    </p:animMotion>
                                  </p:childTnLst>
                                </p:cTn>
                              </p:par>
                            </p:childTnLst>
                          </p:cTn>
                        </p:par>
                        <p:par>
                          <p:cTn id="58" fill="hold">
                            <p:stCondLst>
                              <p:cond delay="2000"/>
                            </p:stCondLst>
                            <p:childTnLst>
                              <p:par>
                                <p:cTn id="59" presetID="10" presetClass="exit" presetSubtype="0" fill="hold" nodeType="afterEffect">
                                  <p:stCondLst>
                                    <p:cond delay="0"/>
                                  </p:stCondLst>
                                  <p:childTnLst>
                                    <p:animEffect transition="out" filter="fade">
                                      <p:cBhvr>
                                        <p:cTn id="60" dur="500"/>
                                        <p:tgtEl>
                                          <p:spTgt spid="76"/>
                                        </p:tgtEl>
                                      </p:cBhvr>
                                    </p:animEffect>
                                    <p:set>
                                      <p:cBhvr>
                                        <p:cTn id="61" dur="1" fill="hold">
                                          <p:stCondLst>
                                            <p:cond delay="499"/>
                                          </p:stCondLst>
                                        </p:cTn>
                                        <p:tgtEl>
                                          <p:spTgt spid="76"/>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0.11901 -0.45579 L 0.51575 -0.06805 " pathEditMode="relative" rAng="0" ptsTypes="AA">
                                      <p:cBhvr>
                                        <p:cTn id="63" dur="2000" fill="hold"/>
                                        <p:tgtEl>
                                          <p:spTgt spid="72"/>
                                        </p:tgtEl>
                                        <p:attrNameLst>
                                          <p:attrName>ppt_x</p:attrName>
                                          <p:attrName>ppt_y</p:attrName>
                                        </p:attrNameLst>
                                      </p:cBhvr>
                                      <p:rCtr x="19805" y="19375"/>
                                    </p:animMotion>
                                  </p:childTnLst>
                                </p:cTn>
                              </p:par>
                              <p:par>
                                <p:cTn id="64" presetID="42" presetClass="path" presetSubtype="0" accel="50000" decel="50000" fill="hold" nodeType="withEffect">
                                  <p:stCondLst>
                                    <p:cond delay="0"/>
                                  </p:stCondLst>
                                  <p:childTnLst>
                                    <p:animMotion origin="layout" path="M 0.03907 -0.47153 L 0.43581 -0.07361 " pathEditMode="relative" rAng="0" ptsTypes="AA">
                                      <p:cBhvr>
                                        <p:cTn id="65" dur="2000" fill="hold"/>
                                        <p:tgtEl>
                                          <p:spTgt spid="74"/>
                                        </p:tgtEl>
                                        <p:attrNameLst>
                                          <p:attrName>ppt_x</p:attrName>
                                          <p:attrName>ppt_y</p:attrName>
                                        </p:attrNameLst>
                                      </p:cBhvr>
                                      <p:rCtr x="19805" y="19491"/>
                                    </p:animMotion>
                                  </p:childTnLst>
                                </p:cTn>
                              </p:par>
                            </p:childTnLst>
                          </p:cTn>
                        </p:par>
                        <p:par>
                          <p:cTn id="66" fill="hold">
                            <p:stCondLst>
                              <p:cond delay="4000"/>
                            </p:stCondLst>
                            <p:childTnLst>
                              <p:par>
                                <p:cTn id="67" presetID="42" presetClass="path" presetSubtype="0" accel="50000" decel="50000" fill="hold" nodeType="afterEffect">
                                  <p:stCondLst>
                                    <p:cond delay="0"/>
                                  </p:stCondLst>
                                  <p:childTnLst>
                                    <p:animMotion origin="layout" path="M 0.47852 -2.59259E-6 L 0.43789 0.01018 " pathEditMode="relative" rAng="0" ptsTypes="AA">
                                      <p:cBhvr>
                                        <p:cTn id="68" dur="2000" fill="hold"/>
                                        <p:tgtEl>
                                          <p:spTgt spid="75"/>
                                        </p:tgtEl>
                                        <p:attrNameLst>
                                          <p:attrName>ppt_x</p:attrName>
                                          <p:attrName>ppt_y</p:attrName>
                                        </p:attrNameLst>
                                      </p:cBhvr>
                                      <p:rCtr x="-1523" y="2315"/>
                                    </p:animMotion>
                                  </p:childTnLst>
                                </p:cTn>
                              </p:par>
                            </p:childTnLst>
                          </p:cTn>
                        </p:par>
                        <p:par>
                          <p:cTn id="69" fill="hold">
                            <p:stCondLst>
                              <p:cond delay="6000"/>
                            </p:stCondLst>
                            <p:childTnLst>
                              <p:par>
                                <p:cTn id="70" presetID="10" presetClass="exit" presetSubtype="0" fill="hold" nodeType="afterEffect">
                                  <p:stCondLst>
                                    <p:cond delay="0"/>
                                  </p:stCondLst>
                                  <p:childTnLst>
                                    <p:animEffect transition="out" filter="fade">
                                      <p:cBhvr>
                                        <p:cTn id="71" dur="500"/>
                                        <p:tgtEl>
                                          <p:spTgt spid="75"/>
                                        </p:tgtEl>
                                      </p:cBhvr>
                                    </p:animEffect>
                                    <p:set>
                                      <p:cBhvr>
                                        <p:cTn id="72" dur="1" fill="hold">
                                          <p:stCondLst>
                                            <p:cond delay="499"/>
                                          </p:stCondLst>
                                        </p:cTn>
                                        <p:tgtEl>
                                          <p:spTgt spid="7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74"/>
                                        </p:tgtEl>
                                      </p:cBhvr>
                                    </p:animEffect>
                                    <p:set>
                                      <p:cBhvr>
                                        <p:cTn id="75"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IronPigeon flow</a:t>
            </a:r>
            <a:endParaRPr lang="en-US" dirty="0"/>
          </a:p>
        </p:txBody>
      </p:sp>
      <p:sp>
        <p:nvSpPr>
          <p:cNvPr id="6" name="Content Placeholder 5"/>
          <p:cNvSpPr>
            <a:spLocks noGrp="1"/>
          </p:cNvSpPr>
          <p:nvPr>
            <p:ph idx="1"/>
          </p:nvPr>
        </p:nvSpPr>
        <p:spPr/>
        <p:txBody>
          <a:bodyPr>
            <a:normAutofit lnSpcReduction="10000"/>
          </a:bodyPr>
          <a:lstStyle/>
          <a:p>
            <a:pPr>
              <a:buFont typeface="+mj-lt"/>
              <a:buAutoNum type="arabicPeriod"/>
            </a:pPr>
            <a:r>
              <a:rPr lang="en-US" dirty="0" smtClean="0"/>
              <a:t>Bob encrypts a message </a:t>
            </a:r>
            <a:r>
              <a:rPr lang="en-US" dirty="0"/>
              <a:t>using a randomly generated key </a:t>
            </a:r>
            <a:r>
              <a:rPr lang="en-US" dirty="0" smtClean="0"/>
              <a:t>and submits it to a blob store in the cloud. He gets a URL back that retrieves that blob. The blob store </a:t>
            </a:r>
            <a:r>
              <a:rPr lang="en-US" i="1" dirty="0" smtClean="0"/>
              <a:t>may</a:t>
            </a:r>
            <a:r>
              <a:rPr lang="en-US" dirty="0" smtClean="0"/>
              <a:t> have authenticated Bob.</a:t>
            </a:r>
          </a:p>
          <a:p>
            <a:pPr>
              <a:buFont typeface="+mj-lt"/>
              <a:buAutoNum type="arabicPeriod"/>
            </a:pPr>
            <a:r>
              <a:rPr lang="en-US" dirty="0" smtClean="0"/>
              <a:t>Bob prepares another message that includes the blob URL, the symmetric key, and a hash of the blob’s contents. He asymmetrically signs the message with his own private key and then asymmetrically encrypts this with Alice’s public key. Bob posts this directly to Alice’s mailbox. Her mailbox does </a:t>
            </a:r>
            <a:r>
              <a:rPr lang="en-US" i="1" dirty="0" smtClean="0"/>
              <a:t>not</a:t>
            </a:r>
            <a:r>
              <a:rPr lang="en-US" dirty="0" smtClean="0"/>
              <a:t> authenticate Bob. </a:t>
            </a:r>
          </a:p>
          <a:p>
            <a:pPr>
              <a:buFont typeface="+mj-lt"/>
              <a:buAutoNum type="arabicPeriod"/>
            </a:pPr>
            <a:r>
              <a:rPr lang="en-US" dirty="0" smtClean="0"/>
              <a:t>Alice’s mailbox service forwards the message to her. Alice decrypts it with her private key and verifies Bob’s signature with his public key. </a:t>
            </a:r>
          </a:p>
          <a:p>
            <a:pPr>
              <a:buFont typeface="+mj-lt"/>
              <a:buAutoNum type="arabicPeriod"/>
            </a:pPr>
            <a:r>
              <a:rPr lang="en-US" dirty="0" smtClean="0"/>
              <a:t>Alice makes an unauthenticated request to the blob URL to obtain the encrypted document. She verifies the hash and decrypts it with the symmetric key.</a:t>
            </a:r>
          </a:p>
        </p:txBody>
      </p:sp>
    </p:spTree>
    <p:extLst>
      <p:ext uri="{BB962C8B-B14F-4D97-AF65-F5344CB8AC3E}">
        <p14:creationId xmlns:p14="http://schemas.microsoft.com/office/powerpoint/2010/main" val="3448616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IronPigeon recap, part 1</a:t>
            </a:r>
            <a:endParaRPr lang="en-US" dirty="0"/>
          </a:p>
        </p:txBody>
      </p:sp>
      <p:sp>
        <p:nvSpPr>
          <p:cNvPr id="3" name="Content Placeholder 2"/>
          <p:cNvSpPr>
            <a:spLocks noGrp="1"/>
          </p:cNvSpPr>
          <p:nvPr>
            <p:ph idx="1"/>
          </p:nvPr>
        </p:nvSpPr>
        <p:spPr/>
        <p:txBody>
          <a:bodyPr>
            <a:normAutofit lnSpcReduction="10000"/>
          </a:bodyPr>
          <a:lstStyle/>
          <a:p>
            <a:r>
              <a:rPr lang="en-US" dirty="0" smtClean="0"/>
              <a:t>Both of Bob’s messages are entirely encrypted. Symmetric keys are only used once.</a:t>
            </a:r>
          </a:p>
          <a:p>
            <a:r>
              <a:rPr lang="en-US" dirty="0" smtClean="0"/>
              <a:t>Alice receives Bob’s message and can verify Bob wrote it, that it has not been tampered with, and is confident that only Bob’s intended recipients can read the message.</a:t>
            </a:r>
          </a:p>
          <a:p>
            <a:r>
              <a:rPr lang="en-US" dirty="0" smtClean="0"/>
              <a:t>Bob’s blob store may have authenticated Bob. It cannot decrypt the message. </a:t>
            </a:r>
          </a:p>
          <a:p>
            <a:r>
              <a:rPr lang="en-US" dirty="0" smtClean="0"/>
              <a:t>Alice’s mail server may have authenticated Alice. It cannot decrypt the message.</a:t>
            </a:r>
          </a:p>
          <a:p>
            <a:r>
              <a:rPr lang="en-US" dirty="0" smtClean="0"/>
              <a:t>The size of the message bound for Alice’s mailbox is not related to the size of Bob’s message.</a:t>
            </a:r>
          </a:p>
          <a:p>
            <a:r>
              <a:rPr lang="en-US" dirty="0" smtClean="0"/>
              <a:t>Blind routing: Bob’s blob store only knows Bob, and Alice’s mail server only knows Alice. </a:t>
            </a:r>
          </a:p>
        </p:txBody>
      </p:sp>
    </p:spTree>
    <p:extLst>
      <p:ext uri="{BB962C8B-B14F-4D97-AF65-F5344CB8AC3E}">
        <p14:creationId xmlns:p14="http://schemas.microsoft.com/office/powerpoint/2010/main" val="2810118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IronPigeon recap, part </a:t>
            </a:r>
            <a:r>
              <a:rPr lang="en-US" dirty="0" smtClean="0"/>
              <a:t>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Eve may see Bob’s transmissions, but they are entirely encrypted. She can see which server they go to, but if they use HTTPS she cannot see which URLs are exchanged or which mailbox Bob is accessing on Alice’s server.</a:t>
            </a:r>
          </a:p>
          <a:p>
            <a:r>
              <a:rPr lang="en-US" dirty="0" smtClean="0"/>
              <a:t>Eve may see Eve’s transmissions and download sizes and endpoints, but as HTTPS is used she cannot see URLs. </a:t>
            </a:r>
          </a:p>
          <a:p>
            <a:r>
              <a:rPr lang="en-US" dirty="0" smtClean="0"/>
              <a:t>In all cases, if traffic is encrypted with HTTPS, </a:t>
            </a:r>
            <a:r>
              <a:rPr lang="en-US" dirty="0"/>
              <a:t>Eve cannot discern </a:t>
            </a:r>
            <a:r>
              <a:rPr lang="en-US" dirty="0" smtClean="0"/>
              <a:t>any traffic </a:t>
            </a:r>
            <a:r>
              <a:rPr lang="en-US" dirty="0"/>
              <a:t>from web surfing except perhaps </a:t>
            </a:r>
            <a:r>
              <a:rPr lang="en-US" dirty="0" smtClean="0"/>
              <a:t>if she already knows an endpoint may serve for </a:t>
            </a:r>
            <a:r>
              <a:rPr lang="en-US" dirty="0"/>
              <a:t>IronPigeon traffic</a:t>
            </a:r>
            <a:r>
              <a:rPr lang="en-US" dirty="0" smtClean="0"/>
              <a:t>.</a:t>
            </a:r>
          </a:p>
          <a:p>
            <a:r>
              <a:rPr lang="en-US" dirty="0" smtClean="0"/>
              <a:t>If Eve has compromised either or both servers, she may see URLs and log IP addresses to infer communication between Bob and Alice, but she cannot prove Alice possessed the key to decrypt the blob required to effectuate a message transfer and Eve cannot herself unveil or spoof Bob’s messages.</a:t>
            </a:r>
          </a:p>
          <a:p>
            <a:r>
              <a:rPr lang="en-US" dirty="0" smtClean="0"/>
              <a:t>If combined with Tor, the traffic itself can be hidden, further defeating any information Eve can hope to obtain even with compromised servers.</a:t>
            </a:r>
            <a:endParaRPr lang="en-US" dirty="0"/>
          </a:p>
        </p:txBody>
      </p:sp>
    </p:spTree>
    <p:extLst>
      <p:ext uri="{BB962C8B-B14F-4D97-AF65-F5344CB8AC3E}">
        <p14:creationId xmlns:p14="http://schemas.microsoft.com/office/powerpoint/2010/main" val="2982558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903</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IronPigeon</vt:lpstr>
      <vt:lpstr>IronPigeon</vt:lpstr>
      <vt:lpstr>PowerPoint Presentation</vt:lpstr>
      <vt:lpstr>Email as it is today, recap</vt:lpstr>
      <vt:lpstr>Email + PGP</vt:lpstr>
      <vt:lpstr>PowerPoint Presentation</vt:lpstr>
      <vt:lpstr>IronPigeon flow</vt:lpstr>
      <vt:lpstr>IronPigeon recap, part 1</vt:lpstr>
      <vt:lpstr>IronPigeon recap, part 2</vt:lpstr>
      <vt:lpstr>IronPigeon recap, part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IronPigeon</dc:title>
  <dc:creator>Andrew Arnott</dc:creator>
  <cp:lastModifiedBy>Andrew Arnott</cp:lastModifiedBy>
  <cp:revision>28</cp:revision>
  <dcterms:created xsi:type="dcterms:W3CDTF">2013-10-17T02:45:36Z</dcterms:created>
  <dcterms:modified xsi:type="dcterms:W3CDTF">2013-10-17T05:29:06Z</dcterms:modified>
</cp:coreProperties>
</file>