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A6E78AC5-970C-470A-82D7-F3B51D5B76CF}">
          <p14:sldIdLst>
            <p14:sldId id="256"/>
            <p14:sldId id="257"/>
            <p14:sldId id="258"/>
            <p14:sldId id="259"/>
            <p14:sldId id="260"/>
            <p14:sldId id="265"/>
            <p14:sldId id="261"/>
            <p14:sldId id="262"/>
            <p14:sldId id="263"/>
            <p14:sldId id="266"/>
            <p14:sldId id="267"/>
            <p14:sldId id="268"/>
            <p14:sldId id="269"/>
            <p14:sldId id="270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843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801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484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494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26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79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501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05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442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231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2/28/2023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9548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43" r:id="rId6"/>
    <p:sldLayoutId id="2147483739" r:id="rId7"/>
    <p:sldLayoutId id="2147483740" r:id="rId8"/>
    <p:sldLayoutId id="2147483741" r:id="rId9"/>
    <p:sldLayoutId id="2147483742" r:id="rId10"/>
    <p:sldLayoutId id="214748374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ytemag.ru/vvedeniie-v-metodologiiu-microsoft-solutions-framework-1014/" TargetMode="External"/><Relationship Id="rId2" Type="http://schemas.openxmlformats.org/officeDocument/2006/relationships/hyperlink" Target="https://science-engineering.ru/ru/article/view?id=1206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adviser.ru/index.php/%D0%9F%D1%80%D0%BE%D0%B4%D1%83%D0%BA%D1%82:Microsoft_Solution_Framework_Team_Model" TargetMode="External"/><Relationship Id="rId4" Type="http://schemas.openxmlformats.org/officeDocument/2006/relationships/hyperlink" Target="https://gb.ru/posts/development_methodology_ms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4DE524F2-C7AF-4466-BA99-09C19DE0D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3">
            <a:extLst>
              <a:ext uri="{FF2B5EF4-FFF2-40B4-BE49-F238E27FC236}">
                <a16:creationId xmlns:a16="http://schemas.microsoft.com/office/drawing/2014/main" id="{874300CD-6968-303B-43F5-F7C1D8E070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62" b="13768"/>
          <a:stretch/>
        </p:blipFill>
        <p:spPr>
          <a:xfrm>
            <a:off x="20" y="-3"/>
            <a:ext cx="12191979" cy="6858004"/>
          </a:xfrm>
          <a:prstGeom prst="rect">
            <a:avLst/>
          </a:prstGeom>
        </p:spPr>
      </p:pic>
      <p:sp>
        <p:nvSpPr>
          <p:cNvPr id="18" name="Freeform: Shape 10">
            <a:extLst>
              <a:ext uri="{FF2B5EF4-FFF2-40B4-BE49-F238E27FC236}">
                <a16:creationId xmlns:a16="http://schemas.microsoft.com/office/drawing/2014/main" id="{904E317E-14BB-4200-84F3-2064B4C97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3854" y="1544347"/>
            <a:ext cx="4676439" cy="5313651"/>
          </a:xfrm>
          <a:custGeom>
            <a:avLst/>
            <a:gdLst>
              <a:gd name="connsiteX0" fmla="*/ 6846874 w 6846874"/>
              <a:gd name="connsiteY0" fmla="*/ 3021586 h 3021586"/>
              <a:gd name="connsiteX1" fmla="*/ 0 w 6846874"/>
              <a:gd name="connsiteY1" fmla="*/ 3021585 h 3021586"/>
              <a:gd name="connsiteX2" fmla="*/ 3399286 w 6846874"/>
              <a:gd name="connsiteY2" fmla="*/ 0 h 3021586"/>
              <a:gd name="connsiteX0" fmla="*/ 6846874 w 6846874"/>
              <a:gd name="connsiteY0" fmla="*/ 3016405 h 3016405"/>
              <a:gd name="connsiteX1" fmla="*/ 0 w 6846874"/>
              <a:gd name="connsiteY1" fmla="*/ 3016404 h 3016405"/>
              <a:gd name="connsiteX2" fmla="*/ 3425190 w 6846874"/>
              <a:gd name="connsiteY2" fmla="*/ 0 h 3016405"/>
              <a:gd name="connsiteX3" fmla="*/ 6846874 w 6846874"/>
              <a:gd name="connsiteY3" fmla="*/ 3016405 h 3016405"/>
              <a:gd name="connsiteX0" fmla="*/ 6846874 w 6846874"/>
              <a:gd name="connsiteY0" fmla="*/ 3055286 h 3055286"/>
              <a:gd name="connsiteX1" fmla="*/ 0 w 6846874"/>
              <a:gd name="connsiteY1" fmla="*/ 3055285 h 3055286"/>
              <a:gd name="connsiteX2" fmla="*/ 3425190 w 6846874"/>
              <a:gd name="connsiteY2" fmla="*/ 0 h 3055286"/>
              <a:gd name="connsiteX3" fmla="*/ 6846874 w 6846874"/>
              <a:gd name="connsiteY3" fmla="*/ 3055286 h 3055286"/>
              <a:gd name="connsiteX0" fmla="*/ 6846874 w 6846874"/>
              <a:gd name="connsiteY0" fmla="*/ 5422604 h 5422604"/>
              <a:gd name="connsiteX1" fmla="*/ 0 w 6846874"/>
              <a:gd name="connsiteY1" fmla="*/ 5422603 h 5422604"/>
              <a:gd name="connsiteX2" fmla="*/ 6839561 w 6846874"/>
              <a:gd name="connsiteY2" fmla="*/ 0 h 5422604"/>
              <a:gd name="connsiteX3" fmla="*/ 6846874 w 6846874"/>
              <a:gd name="connsiteY3" fmla="*/ 5422604 h 54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6874" h="5422604">
                <a:moveTo>
                  <a:pt x="6846874" y="5422604"/>
                </a:moveTo>
                <a:lnTo>
                  <a:pt x="0" y="5422603"/>
                </a:lnTo>
                <a:lnTo>
                  <a:pt x="6839561" y="0"/>
                </a:lnTo>
                <a:cubicBezTo>
                  <a:pt x="6841999" y="1807535"/>
                  <a:pt x="6844436" y="3615069"/>
                  <a:pt x="6846874" y="5422604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: Shape 12">
            <a:extLst>
              <a:ext uri="{FF2B5EF4-FFF2-40B4-BE49-F238E27FC236}">
                <a16:creationId xmlns:a16="http://schemas.microsoft.com/office/drawing/2014/main" id="{1DF94A24-8152-43C5-86F3-5CC95D809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91CCEA-8940-6568-6B09-86E57AB4B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101"/>
            <a:ext cx="4953000" cy="2247899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600" b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Строгая методология разработки </a:t>
            </a:r>
            <a:r>
              <a:rPr lang="en-US" sz="2600" b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MSF</a:t>
            </a:r>
            <a:r>
              <a:rPr lang="ru-RU" sz="2600" b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2600" b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Microsoft Solutions Framework)</a:t>
            </a:r>
            <a:r>
              <a:rPr lang="ru-RU" sz="2600">
                <a:solidFill>
                  <a:srgbClr val="FFFFFF"/>
                </a:solidFill>
              </a:rPr>
              <a:t> </a:t>
            </a:r>
            <a:endParaRPr lang="en-US" sz="2600">
              <a:solidFill>
                <a:srgbClr val="FFFFFF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7CB188E-C911-4739-D6D2-85AC264230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1" y="4093232"/>
            <a:ext cx="2858548" cy="1728728"/>
          </a:xfrm>
        </p:spPr>
        <p:txBody>
          <a:bodyPr anchor="b">
            <a:norm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Асланян Артак БПИ216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792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81B6AC-3EB9-BC88-A14C-F1573FC79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разработки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5C1407-7A26-EFFA-869B-F4576DD81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Создание общей картины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Планирование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Разработка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Стабилизация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Внедрение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890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84E07A-12EB-3029-381B-4EE825E28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Управление проектом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9F99D2-B5D2-046F-25BF-96DB3A9DD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MSF это целый набор навыков и компетенций, в том числе: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комплексное планирование всех этапов и аспектов проекта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управление бюджетом, расходами и ресурсами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подготовка графиков и контроль за их соблюдением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ведение административной документации.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Роль, ответственная за выполнение этого сегмента работы, — менеджер проекта (программы). По мере того, как масштаб проекта растет, управление проектом может разделиться на две специализированные ветви: одна будет связана с архитектурой программного решения и спецификациями, а другая — собственно с управлением проектом.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lvl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u-RU" sz="1800" dirty="0">
                <a:latin typeface="Times New Roman" panose="02020603050405020304" pitchFamily="18" charset="0"/>
              </a:rPr>
              <a:t>Члены команды должны приходить к соглашению, если это не получается,  то менеджер проекта выступает арбитром и принимает решение максимально удовлетворяющее клиента.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528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230BF1-4669-B44A-378A-E90E0A7AC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Управление рисками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DF30F4-14F3-8459-BA17-F97B4D63A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332026"/>
            <a:ext cx="3558396" cy="356711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Определение рисков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Анализ и расстановка приоритетов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План и график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Отслеживание и отчет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Контроль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Знание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E87BAE6-6C09-7876-E467-F3FD5B832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2416" y="2332026"/>
            <a:ext cx="6490716" cy="31971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40C3E6-903E-A3BC-66F0-C7A59F86DDC8}"/>
              </a:ext>
            </a:extLst>
          </p:cNvPr>
          <p:cNvSpPr txBox="1"/>
          <p:nvPr/>
        </p:nvSpPr>
        <p:spPr>
          <a:xfrm>
            <a:off x="8738558" y="5615733"/>
            <a:ext cx="3133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/>
              <a:t>Модель управления рисками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6337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87F5D6-5B26-2544-7BD5-4B457B3F1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Управление готовностью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9F1DA5-AC81-C3FB-41A1-D389971FA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Эта дисциплина занимается вопросами профессионального роста и подготовки специалистов. С точки зрения организации, знания и навыки сотрудника — это ценный ресурс, так что обучение и повышение квалификации можно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рассматривать как улучшение качества ресурса.</a:t>
            </a: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ru-RU" sz="1800" dirty="0">
                <a:latin typeface="Times New Roman" panose="02020603050405020304" pitchFamily="18" charset="0"/>
              </a:rPr>
              <a:t>Определение - для каждой роли определяются уровни квалификации и компетенции, необходимые для успешной работы специалистов</a:t>
            </a: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ru-RU" sz="1800" dirty="0">
                <a:latin typeface="Times New Roman" panose="02020603050405020304" pitchFamily="18" charset="0"/>
              </a:rPr>
              <a:t>Оценка – проводится анализ компетенций и навыков для построения индивидуальных учебных планов </a:t>
            </a: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ru-RU" sz="1800" dirty="0">
                <a:latin typeface="Times New Roman" panose="02020603050405020304" pitchFamily="18" charset="0"/>
              </a:rPr>
              <a:t>Изменение – в процессе обучения специалисты совершенствуют знания, чтобы преодолеть разрыв между нынешним и желаемым уровнем квалификации.</a:t>
            </a: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ru-RU" sz="1800" dirty="0">
                <a:latin typeface="Times New Roman" panose="02020603050405020304" pitchFamily="18" charset="0"/>
              </a:rPr>
              <a:t>Подведение итогов – проводится повторная оценка знаний и компетенций для </a:t>
            </a:r>
            <a:r>
              <a:rPr lang="ru-RU" sz="1800">
                <a:latin typeface="Times New Roman" panose="02020603050405020304" pitchFamily="18" charset="0"/>
              </a:rPr>
              <a:t>дальнейших действий</a:t>
            </a:r>
            <a:endParaRPr lang="ru-RU" sz="1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743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45D661-D7A6-78DA-CD54-32F0C9B4E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683154"/>
            <a:ext cx="9905999" cy="1360898"/>
          </a:xfrm>
        </p:spPr>
        <p:txBody>
          <a:bodyPr/>
          <a:lstStyle/>
          <a:p>
            <a:r>
              <a:rPr lang="ru-RU" dirty="0"/>
              <a:t>Заключение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826395-BD1F-1CEE-655A-9AEAD72D6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Методология </a:t>
            </a:r>
            <a:r>
              <a:rPr lang="en-US" dirty="0"/>
              <a:t>MSF</a:t>
            </a:r>
            <a:r>
              <a:rPr lang="ru-RU" dirty="0"/>
              <a:t> имеет заметные плюсы</a:t>
            </a:r>
            <a:r>
              <a:rPr lang="en-US" dirty="0"/>
              <a:t>:</a:t>
            </a:r>
          </a:p>
          <a:p>
            <a:r>
              <a:rPr lang="ru-RU" dirty="0"/>
              <a:t>Подходит для больших и очень больших проектов</a:t>
            </a:r>
          </a:p>
          <a:p>
            <a:r>
              <a:rPr lang="ru-RU" dirty="0"/>
              <a:t>Гибкая и масштабируемая методология, построена на итеративной модели разработки</a:t>
            </a:r>
          </a:p>
          <a:p>
            <a:r>
              <a:rPr lang="ru-RU" dirty="0"/>
              <a:t>Четко определяются результаты по каждой контрольной точке</a:t>
            </a:r>
          </a:p>
          <a:p>
            <a:pPr marL="0" indent="0">
              <a:buNone/>
            </a:pPr>
            <a:r>
              <a:rPr lang="ru-RU" dirty="0"/>
              <a:t>Как итог, данная методология однозначно стоит внимания со стороны производителей программного обеспечения.</a:t>
            </a:r>
          </a:p>
        </p:txBody>
      </p:sp>
    </p:spTree>
    <p:extLst>
      <p:ext uri="{BB962C8B-B14F-4D97-AF65-F5344CB8AC3E}">
        <p14:creationId xmlns:p14="http://schemas.microsoft.com/office/powerpoint/2010/main" val="71966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5F0112-537F-DB9C-E2AB-3F3545CD9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литературы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F5AB29-2007-869B-1838-2B1A797C5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Введение в методологию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MSF</a:t>
            </a:r>
            <a:r>
              <a:rPr lang="ru-RU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 – Андрей Колесов </a:t>
            </a:r>
            <a:r>
              <a:rPr lang="ru-RU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</a:t>
            </a:r>
            <a:r>
              <a:rPr lang="ru-RU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https://bytemag.ru/vvedeniie-v-metodologiiu-microsoft-solutions-framework-1014/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800" u="sng" dirty="0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Алексей Березин – методологии разработки ПО. </a:t>
            </a:r>
            <a:r>
              <a:rPr lang="ru-RU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https://gb.ru/posts/development_methodology_msf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1800" u="sng" dirty="0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Обзор методологий разработки корпоративных информационных систем                   </a:t>
            </a:r>
            <a:r>
              <a:rPr lang="ru-RU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https://science-engineering.ru/ru/article/view?id=1206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u="sng" dirty="0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Microsoft Solution Framework Team Model </a:t>
            </a:r>
            <a:r>
              <a:rPr lang="ru-RU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https://www.tadviser.ru/index.php/%D0%9F%D1%80%D0%BE%D0%B4%D1%83%D0%BA%D1%82:Microsoft_Solution_Framework_Team_Model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441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F70BF6-3F50-BC04-5631-59C1CEC76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создания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613ADC-5A3E-0D19-6D8F-1E9285D87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90-е годы стали временем расцвета новых подходов к разработке. Модель «Водопад», которую использовали больше двух десятилетий, уже в полной мере не отвечала требованиям в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была слишком жесткой и формализованной, медленно реагировала на новые потребности пользователей.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Microsoft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был обширный опыт в создании программных продуктов и продвижении масштабных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-проектов: были уже выпущены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Windows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3.11,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Office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3.0 и многое другое. Компания суммировала накопленные знания и навыки, проанализировала опыт конкурентов и в 1993 году выпустила серию руководств, посвященных организации труда разработчиков — «белые книги»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MSF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Пять лет спустя, в 1998, была выпущена вторая ревизия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MSF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В 2001 за ней последовала третья, а в 2005 вышла версия —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MSF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4.0.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298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5DDDE7-CAD5-733C-2DFA-D3052C6F5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Принципы базируемые </a:t>
            </a:r>
            <a:r>
              <a:rPr lang="en-US" dirty="0"/>
              <a:t>MSF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AD4C6F-FCFC-74BE-2A3B-DB99B9E71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/>
            <a:r>
              <a:rPr lang="ru-RU" dirty="0"/>
              <a:t>Способствуйте открытому общению</a:t>
            </a:r>
          </a:p>
          <a:p>
            <a:pPr algn="l"/>
            <a:r>
              <a:rPr lang="ru-RU" dirty="0"/>
              <a:t>Работайте над общим видением</a:t>
            </a:r>
          </a:p>
          <a:p>
            <a:pPr algn="l"/>
            <a:r>
              <a:rPr lang="ru-RU" dirty="0"/>
              <a:t>Расширяйте полномочия членов команды</a:t>
            </a:r>
          </a:p>
          <a:p>
            <a:pPr algn="l"/>
            <a:r>
              <a:rPr lang="ru-RU" dirty="0"/>
              <a:t>Разделяйте ответственность</a:t>
            </a:r>
          </a:p>
          <a:p>
            <a:pPr algn="l"/>
            <a:r>
              <a:rPr lang="ru-RU" dirty="0"/>
              <a:t>Взаимодействуйте с клиентом </a:t>
            </a:r>
          </a:p>
          <a:p>
            <a:pPr algn="l"/>
            <a:r>
              <a:rPr lang="ru-RU" dirty="0"/>
              <a:t>Будьте готовы к переменам </a:t>
            </a:r>
          </a:p>
          <a:p>
            <a:pPr algn="l"/>
            <a:r>
              <a:rPr lang="ru-RU" dirty="0"/>
              <a:t>Инвестируйте в качество</a:t>
            </a:r>
          </a:p>
          <a:p>
            <a:pPr algn="l"/>
            <a:r>
              <a:rPr lang="ru-RU" dirty="0"/>
              <a:t>Извлекайте хороший опыт</a:t>
            </a:r>
            <a:br>
              <a:rPr lang="ru-RU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530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F4B04F-A8F6-060A-1046-1F09317C6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Модели и дисциплины </a:t>
            </a:r>
            <a:r>
              <a:rPr lang="en-US" dirty="0"/>
              <a:t>MSF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D2B2AC-75AB-8F2E-2536-47AC35499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Модели</a:t>
            </a:r>
            <a:r>
              <a:rPr lang="en-US" dirty="0"/>
              <a:t>:</a:t>
            </a:r>
          </a:p>
          <a:p>
            <a:r>
              <a:rPr lang="ru-RU" dirty="0"/>
              <a:t>Модель команды</a:t>
            </a:r>
          </a:p>
          <a:p>
            <a:r>
              <a:rPr lang="ru-RU" dirty="0"/>
              <a:t>Модель процесса</a:t>
            </a:r>
          </a:p>
          <a:p>
            <a:pPr marL="0" indent="0">
              <a:buNone/>
            </a:pPr>
            <a:r>
              <a:rPr lang="ru-RU" dirty="0"/>
              <a:t>Дисциплины</a:t>
            </a:r>
            <a:r>
              <a:rPr lang="en-US" dirty="0"/>
              <a:t>:</a:t>
            </a:r>
          </a:p>
          <a:p>
            <a:r>
              <a:rPr lang="ru-RU" dirty="0"/>
              <a:t>Управление проектами</a:t>
            </a:r>
          </a:p>
          <a:p>
            <a:r>
              <a:rPr lang="ru-RU" dirty="0"/>
              <a:t>Управление рисками</a:t>
            </a:r>
          </a:p>
          <a:p>
            <a:r>
              <a:rPr lang="ru-RU" dirty="0"/>
              <a:t>Управление готовностью</a:t>
            </a:r>
          </a:p>
        </p:txBody>
      </p:sp>
    </p:spTree>
    <p:extLst>
      <p:ext uri="{BB962C8B-B14F-4D97-AF65-F5344CB8AC3E}">
        <p14:creationId xmlns:p14="http://schemas.microsoft.com/office/powerpoint/2010/main" val="29273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003CA1-0E0C-32DB-E2F1-E05B254A7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81487"/>
            <a:ext cx="7819845" cy="1552346"/>
          </a:xfrm>
        </p:spPr>
        <p:txBody>
          <a:bodyPr/>
          <a:lstStyle/>
          <a:p>
            <a:r>
              <a:rPr lang="ru-RU" dirty="0"/>
              <a:t>Модель команд</a:t>
            </a:r>
            <a:endParaRPr lang="en-US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C730D1B7-C51B-A1CD-5FB8-11D14B376F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2922" y="1938707"/>
            <a:ext cx="6445941" cy="32618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71DD6C-F382-E713-C354-5DEDF0B9706F}"/>
              </a:ext>
            </a:extLst>
          </p:cNvPr>
          <p:cNvSpPr txBox="1"/>
          <p:nvPr/>
        </p:nvSpPr>
        <p:spPr>
          <a:xfrm>
            <a:off x="6096000" y="5355027"/>
            <a:ext cx="665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/>
              <a:t>Пример традиционной иерархической организации труда</a:t>
            </a:r>
            <a:endParaRPr lang="en-US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A47C16-E7A1-5526-8B57-45595772226F}"/>
              </a:ext>
            </a:extLst>
          </p:cNvPr>
          <p:cNvSpPr txBox="1"/>
          <p:nvPr/>
        </p:nvSpPr>
        <p:spPr>
          <a:xfrm>
            <a:off x="944593" y="1938707"/>
            <a:ext cx="37361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dirty="0"/>
              <a:t>При такой организации работы вес мнения отдельного сотрудника </a:t>
            </a:r>
          </a:p>
          <a:p>
            <a:pPr algn="l"/>
            <a:r>
              <a:rPr lang="ru-RU" dirty="0"/>
              <a:t>определяется не его компетенциями и знаниями, а положением в </a:t>
            </a:r>
          </a:p>
          <a:p>
            <a:pPr algn="l"/>
            <a:r>
              <a:rPr lang="ru-RU" dirty="0"/>
              <a:t>иерархии. MSF предлагает более демократическую модель команды, и </a:t>
            </a:r>
          </a:p>
          <a:p>
            <a:pPr algn="l"/>
            <a:r>
              <a:rPr lang="ru-RU" dirty="0"/>
              <a:t>поэтому не испытывает проблем классической.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317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ABAD93-3B54-65FC-A4A1-244A81846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команд</a:t>
            </a:r>
            <a:endParaRPr lang="en-US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A9974F1-3345-06E6-DBA8-CF5BCF3F1A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0563" y="2104435"/>
            <a:ext cx="5923052" cy="359881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D004C2-3CDD-9AD9-E51C-B39542E52699}"/>
              </a:ext>
            </a:extLst>
          </p:cNvPr>
          <p:cNvSpPr txBox="1"/>
          <p:nvPr/>
        </p:nvSpPr>
        <p:spPr>
          <a:xfrm>
            <a:off x="7797653" y="5703252"/>
            <a:ext cx="2571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/>
              <a:t>Модель команд в</a:t>
            </a:r>
            <a:r>
              <a:rPr lang="en-US" i="1" dirty="0"/>
              <a:t> MSF</a:t>
            </a:r>
            <a:r>
              <a:rPr lang="ru-RU" i="1" dirty="0"/>
              <a:t>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37431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223990-9DAA-836B-3219-2F9FA68CA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Роли и обязанности 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BADAAC-16E4-D5C7-F558-410E53E63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Бизнес-аналитик</a:t>
            </a:r>
          </a:p>
          <a:p>
            <a:r>
              <a:rPr lang="ru-RU" dirty="0"/>
              <a:t>Менеджер проекта</a:t>
            </a:r>
          </a:p>
          <a:p>
            <a:r>
              <a:rPr lang="ru-RU" dirty="0"/>
              <a:t>Разработчик</a:t>
            </a:r>
          </a:p>
          <a:p>
            <a:r>
              <a:rPr lang="ru-RU" dirty="0"/>
              <a:t>Тестировщик</a:t>
            </a:r>
          </a:p>
          <a:p>
            <a:r>
              <a:rPr lang="ru-RU" dirty="0"/>
              <a:t>Релиз-менеджер</a:t>
            </a:r>
          </a:p>
          <a:p>
            <a:pPr marL="0" indent="0">
              <a:buNone/>
            </a:pPr>
            <a:r>
              <a:rPr lang="ru-RU" dirty="0"/>
              <a:t>Также в зависимости от требований могут присутствовать архитекторы, разработчики баз данных и другие специалисты.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589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80BE6E-7F53-487D-E757-B8BC276A9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Совместимость специальностей</a:t>
            </a:r>
            <a:endParaRPr lang="en-US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6E26124-F199-DD64-0DA1-03413E2F1A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0949070"/>
              </p:ext>
            </p:extLst>
          </p:nvPr>
        </p:nvGraphicFramePr>
        <p:xfrm>
          <a:off x="909555" y="2372265"/>
          <a:ext cx="10372888" cy="3230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7590">
                  <a:extLst>
                    <a:ext uri="{9D8B030D-6E8A-4147-A177-3AD203B41FA5}">
                      <a16:colId xmlns:a16="http://schemas.microsoft.com/office/drawing/2014/main" val="990558637"/>
                    </a:ext>
                  </a:extLst>
                </a:gridCol>
                <a:gridCol w="1473970">
                  <a:extLst>
                    <a:ext uri="{9D8B030D-6E8A-4147-A177-3AD203B41FA5}">
                      <a16:colId xmlns:a16="http://schemas.microsoft.com/office/drawing/2014/main" val="1707306721"/>
                    </a:ext>
                  </a:extLst>
                </a:gridCol>
                <a:gridCol w="1585332">
                  <a:extLst>
                    <a:ext uri="{9D8B030D-6E8A-4147-A177-3AD203B41FA5}">
                      <a16:colId xmlns:a16="http://schemas.microsoft.com/office/drawing/2014/main" val="4292851218"/>
                    </a:ext>
                  </a:extLst>
                </a:gridCol>
                <a:gridCol w="1585332">
                  <a:extLst>
                    <a:ext uri="{9D8B030D-6E8A-4147-A177-3AD203B41FA5}">
                      <a16:colId xmlns:a16="http://schemas.microsoft.com/office/drawing/2014/main" val="2592323483"/>
                    </a:ext>
                  </a:extLst>
                </a:gridCol>
                <a:gridCol w="1585332">
                  <a:extLst>
                    <a:ext uri="{9D8B030D-6E8A-4147-A177-3AD203B41FA5}">
                      <a16:colId xmlns:a16="http://schemas.microsoft.com/office/drawing/2014/main" val="253669683"/>
                    </a:ext>
                  </a:extLst>
                </a:gridCol>
                <a:gridCol w="1585332">
                  <a:extLst>
                    <a:ext uri="{9D8B030D-6E8A-4147-A177-3AD203B41FA5}">
                      <a16:colId xmlns:a16="http://schemas.microsoft.com/office/drawing/2014/main" val="1353995407"/>
                    </a:ext>
                  </a:extLst>
                </a:gridCol>
              </a:tblGrid>
              <a:tr h="5040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Бизнес-аналитик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Менеджер программы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Разработчик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Тестировщик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Релиз менеджер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026552"/>
                  </a:ext>
                </a:extLst>
              </a:tr>
              <a:tr h="574262">
                <a:tc>
                  <a:txBody>
                    <a:bodyPr/>
                    <a:lstStyle/>
                    <a:p>
                      <a:r>
                        <a:rPr lang="ru-RU" dirty="0"/>
                        <a:t>Бизнес-аналитик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-+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382070"/>
                  </a:ext>
                </a:extLst>
              </a:tr>
              <a:tr h="504039">
                <a:tc>
                  <a:txBody>
                    <a:bodyPr/>
                    <a:lstStyle/>
                    <a:p>
                      <a:r>
                        <a:rPr lang="ru-RU" dirty="0"/>
                        <a:t>Менеджер программы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334819"/>
                  </a:ext>
                </a:extLst>
              </a:tr>
              <a:tr h="504039">
                <a:tc>
                  <a:txBody>
                    <a:bodyPr/>
                    <a:lstStyle/>
                    <a:p>
                      <a:r>
                        <a:rPr lang="ru-RU" dirty="0"/>
                        <a:t>Разработчик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262464"/>
                  </a:ext>
                </a:extLst>
              </a:tr>
              <a:tr h="504039">
                <a:tc>
                  <a:txBody>
                    <a:bodyPr/>
                    <a:lstStyle/>
                    <a:p>
                      <a:r>
                        <a:rPr lang="ru-RU" dirty="0"/>
                        <a:t>Тестировщик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81836"/>
                  </a:ext>
                </a:extLst>
              </a:tr>
              <a:tr h="504039">
                <a:tc>
                  <a:txBody>
                    <a:bodyPr/>
                    <a:lstStyle/>
                    <a:p>
                      <a:r>
                        <a:rPr lang="ru-RU" dirty="0"/>
                        <a:t>Релиз менеджер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355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2634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BEFF13-32E1-78B6-8472-90C5AC24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процесса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681E81-831F-866C-2EB1-461C0D3DA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332026"/>
            <a:ext cx="4378038" cy="356711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П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роблема разработки ПО заключается в том, что чаще всего все требования на задание действительно практически невозможно определить заранее, к тому же даже сформулированные требования подвергаются коррекции. Но тогда требуется повысить уровень управляемости проектом, без чего создание сложного ПО просто невозможно. Компромисс между этими противоречивыми требованиями и предоставляет модель процессов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MSF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в которой сочетаются водопадная и спиральная модели разработки: проект реализуется поэтапно, с наличием соответствующих контрольных точек, а сама последовательность этапов может повторяться по спирали</a:t>
            </a:r>
            <a:endParaRPr lang="en-US" dirty="0"/>
          </a:p>
        </p:txBody>
      </p:sp>
      <p:pic>
        <p:nvPicPr>
          <p:cNvPr id="4" name="Рисунок 3" descr="Fig.2">
            <a:extLst>
              <a:ext uri="{FF2B5EF4-FFF2-40B4-BE49-F238E27FC236}">
                <a16:creationId xmlns:a16="http://schemas.microsoft.com/office/drawing/2014/main" id="{F6090EC8-BCC8-DFA2-C7E4-FD4F8B7427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2233833"/>
            <a:ext cx="4378037" cy="342946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9FE69B-3547-FA5D-C178-ACEC6A4879AA}"/>
              </a:ext>
            </a:extLst>
          </p:cNvPr>
          <p:cNvSpPr txBox="1"/>
          <p:nvPr/>
        </p:nvSpPr>
        <p:spPr>
          <a:xfrm>
            <a:off x="6849375" y="5714478"/>
            <a:ext cx="4679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/>
              <a:t>Этапы и контрольные точки модели </a:t>
            </a:r>
            <a:r>
              <a:rPr lang="en-US" i="1" dirty="0"/>
              <a:t>MSF</a:t>
            </a:r>
          </a:p>
        </p:txBody>
      </p:sp>
    </p:spTree>
    <p:extLst>
      <p:ext uri="{BB962C8B-B14F-4D97-AF65-F5344CB8AC3E}">
        <p14:creationId xmlns:p14="http://schemas.microsoft.com/office/powerpoint/2010/main" val="1938083111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RegularSeedRightStep">
      <a:dk1>
        <a:srgbClr val="000000"/>
      </a:dk1>
      <a:lt1>
        <a:srgbClr val="FFFFFF"/>
      </a:lt1>
      <a:dk2>
        <a:srgbClr val="1B212F"/>
      </a:dk2>
      <a:lt2>
        <a:srgbClr val="F3F0F1"/>
      </a:lt2>
      <a:accent1>
        <a:srgbClr val="20B4A0"/>
      </a:accent1>
      <a:accent2>
        <a:srgbClr val="179FD5"/>
      </a:accent2>
      <a:accent3>
        <a:srgbClr val="2962E7"/>
      </a:accent3>
      <a:accent4>
        <a:srgbClr val="422FD9"/>
      </a:accent4>
      <a:accent5>
        <a:srgbClr val="8E29E7"/>
      </a:accent5>
      <a:accent6>
        <a:srgbClr val="CB17D5"/>
      </a:accent6>
      <a:hlink>
        <a:srgbClr val="BF3F50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244</TotalTime>
  <Words>778</Words>
  <Application>Microsoft Office PowerPoint</Application>
  <PresentationFormat>Широкоэкранный</PresentationFormat>
  <Paragraphs>111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Symbol</vt:lpstr>
      <vt:lpstr>Times New Roman</vt:lpstr>
      <vt:lpstr>Walbaum Display</vt:lpstr>
      <vt:lpstr>RegattaVTI</vt:lpstr>
      <vt:lpstr>Строгая методология разработки MSF(Microsoft Solutions Framework) </vt:lpstr>
      <vt:lpstr>История создания</vt:lpstr>
      <vt:lpstr>Принципы базируемые MSF </vt:lpstr>
      <vt:lpstr>Модели и дисциплины MSF</vt:lpstr>
      <vt:lpstr>Модель команд</vt:lpstr>
      <vt:lpstr>Модель команд</vt:lpstr>
      <vt:lpstr>Роли и обязанности </vt:lpstr>
      <vt:lpstr>Совместимость специальностей</vt:lpstr>
      <vt:lpstr>Модель процесса</vt:lpstr>
      <vt:lpstr>Этапы разработки</vt:lpstr>
      <vt:lpstr>Управление проектом</vt:lpstr>
      <vt:lpstr>Управление рисками</vt:lpstr>
      <vt:lpstr>Управление готовностью</vt:lpstr>
      <vt:lpstr>Заключение</vt:lpstr>
      <vt:lpstr>Список литературы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Строгая методология разработки MSF(Microsoft Solutions Framework) </dc:title>
  <dc:creator>Асланян Артак Арманович</dc:creator>
  <cp:lastModifiedBy>Асланян Артак Арманович</cp:lastModifiedBy>
  <cp:revision>3</cp:revision>
  <dcterms:created xsi:type="dcterms:W3CDTF">2023-02-28T09:37:10Z</dcterms:created>
  <dcterms:modified xsi:type="dcterms:W3CDTF">2023-02-28T13:42:08Z</dcterms:modified>
</cp:coreProperties>
</file>