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y="8229600" cx="14630400"/>
  <p:notesSz cx="8229600" cy="14630400"/>
  <p:defaultTextStyle>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778" autoAdjust="0"/>
    <p:restoredTop sz="94610"/>
  </p:normalViewPr>
  <p:slideViewPr>
    <p:cSldViewPr snapToGrid="0" snapToObjects="1">
      <p:cViewPr varScale="1">
        <p:scale>
          <a:sx n="69" d="100"/>
          <a:sy n="69" d="100"/>
        </p:scale>
        <p:origin x="672" y="67"/>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4" name="Slide Image Placeholder 1"/>
          <p:cNvSpPr>
            <a:spLocks noChangeAspect="1" noRot="1" noGrp="1"/>
          </p:cNvSpPr>
          <p:nvPr>
            <p:ph type="sldImg"/>
          </p:nvPr>
        </p:nvSpPr>
        <p:spPr/>
      </p:sp>
      <p:sp>
        <p:nvSpPr>
          <p:cNvPr id="1048585" name="Notes Placeholder 2"/>
          <p:cNvSpPr>
            <a:spLocks noGrp="1"/>
          </p:cNvSpPr>
          <p:nvPr>
            <p:ph type="body" idx="1"/>
          </p:nvPr>
        </p:nvSpPr>
        <p:spPr/>
        <p:txBody>
          <a:bodyPr/>
          <a:p>
            <a:endParaRPr dirty="0" lang="en-US"/>
          </a:p>
        </p:txBody>
      </p:sp>
      <p:sp>
        <p:nvSpPr>
          <p:cNvPr id="1048586"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2" name="Slide Image Placeholder 1"/>
          <p:cNvSpPr>
            <a:spLocks noChangeAspect="1" noRot="1" noGrp="1"/>
          </p:cNvSpPr>
          <p:nvPr>
            <p:ph type="sldImg"/>
          </p:nvPr>
        </p:nvSpPr>
        <p:spPr/>
      </p:sp>
      <p:sp>
        <p:nvSpPr>
          <p:cNvPr id="1048703" name="Notes Placeholder 2"/>
          <p:cNvSpPr>
            <a:spLocks noGrp="1"/>
          </p:cNvSpPr>
          <p:nvPr>
            <p:ph type="body" idx="1"/>
          </p:nvPr>
        </p:nvSpPr>
        <p:spPr/>
        <p:txBody>
          <a:bodyPr/>
          <a:p>
            <a:endParaRPr dirty="0" lang="en-US"/>
          </a:p>
        </p:txBody>
      </p:sp>
      <p:sp>
        <p:nvSpPr>
          <p:cNvPr id="1048704" name="Slide Number Placeholder 3"/>
          <p:cNvSpPr>
            <a:spLocks noGrp="1"/>
          </p:cNvSpPr>
          <p:nvPr>
            <p:ph type="sldNum" sz="quarter" idx="10"/>
          </p:nvPr>
        </p:nvSpPr>
        <p:spPr/>
        <p:txBody>
          <a:bodyPr/>
          <a:p>
            <a:fld id="{F7021451-1387-4CA6-816F-3879F97B5CBC}"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Slide Image Placeholder 1"/>
          <p:cNvSpPr>
            <a:spLocks noChangeAspect="1" noRot="1" noGrp="1"/>
          </p:cNvSpPr>
          <p:nvPr>
            <p:ph type="sldImg"/>
          </p:nvPr>
        </p:nvSpPr>
        <p:spPr/>
      </p:sp>
      <p:sp>
        <p:nvSpPr>
          <p:cNvPr id="1048596" name="Notes Placeholder 2"/>
          <p:cNvSpPr>
            <a:spLocks noGrp="1"/>
          </p:cNvSpPr>
          <p:nvPr>
            <p:ph type="body" idx="1"/>
          </p:nvPr>
        </p:nvSpPr>
        <p:spPr/>
        <p:txBody>
          <a:bodyPr/>
          <a:p>
            <a:endParaRPr dirty="0" lang="en-US"/>
          </a:p>
        </p:txBody>
      </p:sp>
      <p:sp>
        <p:nvSpPr>
          <p:cNvPr id="1048597"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US"/>
          </a:p>
        </p:txBody>
      </p:sp>
      <p:sp>
        <p:nvSpPr>
          <p:cNvPr id="1048604"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US"/>
          </a:p>
        </p:txBody>
      </p:sp>
      <p:sp>
        <p:nvSpPr>
          <p:cNvPr id="1048626"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US"/>
          </a:p>
        </p:txBody>
      </p:sp>
      <p:sp>
        <p:nvSpPr>
          <p:cNvPr id="1048634"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p>
            <a:endParaRPr dirty="0" lang="en-US"/>
          </a:p>
        </p:txBody>
      </p:sp>
      <p:sp>
        <p:nvSpPr>
          <p:cNvPr id="1048642"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p>
            <a:endParaRPr dirty="0" lang="en-US"/>
          </a:p>
        </p:txBody>
      </p:sp>
      <p:sp>
        <p:nvSpPr>
          <p:cNvPr id="1048658"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p>
            <a:endParaRPr dirty="0" lang="en-US"/>
          </a:p>
        </p:txBody>
      </p:sp>
      <p:sp>
        <p:nvSpPr>
          <p:cNvPr id="1048676"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Slide Image Placeholder 1"/>
          <p:cNvSpPr>
            <a:spLocks noChangeAspect="1" noRot="1" noGrp="1"/>
          </p:cNvSpPr>
          <p:nvPr>
            <p:ph type="sldImg"/>
          </p:nvPr>
        </p:nvSpPr>
        <p:spPr/>
      </p:sp>
      <p:sp>
        <p:nvSpPr>
          <p:cNvPr id="1048689" name="Notes Placeholder 2"/>
          <p:cNvSpPr>
            <a:spLocks noGrp="1"/>
          </p:cNvSpPr>
          <p:nvPr>
            <p:ph type="body" idx="1"/>
          </p:nvPr>
        </p:nvSpPr>
        <p:spPr/>
        <p:txBody>
          <a:bodyPr/>
          <a:p>
            <a:endParaRPr dirty="0" lang="en-US"/>
          </a:p>
        </p:txBody>
      </p:sp>
      <p:sp>
        <p:nvSpPr>
          <p:cNvPr id="1048690" name="Slide Number Placeholder 3"/>
          <p:cNvSpPr>
            <a:spLocks noGrp="1"/>
          </p:cNvSpPr>
          <p:nvPr>
            <p:ph type="sldNum" sz="quarter" idx="10"/>
          </p:nvPr>
        </p:nvSpPr>
        <p:spPr/>
        <p:txBody>
          <a:bodyPr/>
          <a:p>
            <a:fld id="{F7021451-1387-4CA6-816F-3879F97B5CBC}"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4"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76" name="TextBox 1"/>
          <p:cNvSpPr txBox="1"/>
          <p:nvPr/>
        </p:nvSpPr>
        <p:spPr>
          <a:xfrm>
            <a:off x="4047894" y="2096429"/>
            <a:ext cx="6200078" cy="1082040"/>
          </a:xfrm>
          <a:prstGeom prst="rect"/>
          <a:noFill/>
        </p:spPr>
        <p:txBody>
          <a:bodyPr rtlCol="0" wrap="square">
            <a:spAutoFit/>
          </a:bodyPr>
          <a:p>
            <a:pPr algn="ctr"/>
            <a:r>
              <a:rPr b="1" dirty="0" sz="3600" lang="en-US"/>
              <a:t>LANGUAGE DETECTION USING - KNN</a:t>
            </a:r>
            <a:endParaRPr b="1" dirty="0" sz="3600" lang="en-IN"/>
          </a:p>
        </p:txBody>
      </p:sp>
      <p:sp>
        <p:nvSpPr>
          <p:cNvPr id="1048577" name="TextBox 2"/>
          <p:cNvSpPr txBox="1"/>
          <p:nvPr/>
        </p:nvSpPr>
        <p:spPr>
          <a:xfrm>
            <a:off x="8759283" y="4332678"/>
            <a:ext cx="4120376" cy="1107441"/>
          </a:xfrm>
          <a:prstGeom prst="rect"/>
          <a:noFill/>
        </p:spPr>
        <p:txBody>
          <a:bodyPr rtlCol="0" wrap="square">
            <a:spAutoFit/>
          </a:bodyPr>
          <a:p>
            <a:r>
              <a:rPr dirty="0" lang="en-US"/>
              <a:t>PRESENTED BY : </a:t>
            </a:r>
            <a:r>
              <a:rPr dirty="0" lang="en-US"/>
              <a:t>A</a:t>
            </a:r>
            <a:r>
              <a:rPr dirty="0" lang="en-US"/>
              <a:t>S</a:t>
            </a:r>
            <a:r>
              <a:rPr dirty="0" lang="en-US"/>
              <a:t>W</a:t>
            </a:r>
            <a:r>
              <a:rPr dirty="0" lang="en-US"/>
              <a:t>I</a:t>
            </a:r>
            <a:r>
              <a:rPr dirty="0" lang="en-US"/>
              <a:t>N </a:t>
            </a:r>
            <a:r>
              <a:rPr dirty="0" lang="en-US"/>
              <a:t>RAJ </a:t>
            </a:r>
            <a:r>
              <a:rPr dirty="0" lang="en-US"/>
              <a:t>A </a:t>
            </a:r>
            <a:endParaRPr altLang="en-US" lang="zh-CN"/>
          </a:p>
          <a:p>
            <a:r>
              <a:rPr dirty="0" lang="en-US"/>
              <a:t> YEAR &amp; COLLEGE :3</a:t>
            </a:r>
            <a:r>
              <a:rPr baseline="30000" dirty="0" lang="en-US"/>
              <a:t>rd</a:t>
            </a:r>
            <a:r>
              <a:rPr dirty="0" lang="en-US"/>
              <a:t> YEAR &amp; KVCET</a:t>
            </a:r>
          </a:p>
          <a:p>
            <a:r>
              <a:rPr dirty="0" lang="en-US"/>
              <a:t>NM ID  :   au</a:t>
            </a:r>
            <a:r>
              <a:rPr dirty="0" lang="en-US"/>
              <a:t>4</a:t>
            </a:r>
            <a:r>
              <a:rPr dirty="0" lang="en-US"/>
              <a:t>2</a:t>
            </a:r>
            <a:r>
              <a:rPr dirty="0" lang="en-US"/>
              <a:t>1</a:t>
            </a:r>
            <a:r>
              <a:rPr dirty="0" lang="en-US"/>
              <a:t>2</a:t>
            </a:r>
            <a:r>
              <a:rPr dirty="0" lang="en-US"/>
              <a:t>2</a:t>
            </a:r>
            <a:r>
              <a:rPr dirty="0" lang="en-US"/>
              <a:t>1</a:t>
            </a:r>
            <a:r>
              <a:rPr dirty="0" lang="en-US"/>
              <a:t>1</a:t>
            </a:r>
            <a:r>
              <a:rPr dirty="0" lang="en-US"/>
              <a:t>0</a:t>
            </a:r>
            <a:r>
              <a:rPr dirty="0" lang="en-US"/>
              <a:t>4</a:t>
            </a:r>
            <a:r>
              <a:rPr dirty="0" lang="en-US"/>
              <a:t>0</a:t>
            </a:r>
            <a:r>
              <a:rPr dirty="0" lang="en-US"/>
              <a:t>0</a:t>
            </a:r>
            <a:r>
              <a:rPr dirty="0" lang="en-US"/>
              <a:t>5</a:t>
            </a:r>
            <a:endParaRPr altLang="en-US" lang="zh-CN"/>
          </a:p>
          <a:p>
            <a:r>
              <a:rPr dirty="0" lang="en-US"/>
              <a:t>EMAIL ID : </a:t>
            </a:r>
            <a:r>
              <a:rPr dirty="0" lang="en-US"/>
              <a:t>aswinraj2309@gmail.com</a:t>
            </a:r>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42" name=""/>
        <p:cNvGrpSpPr/>
        <p:nvPr/>
      </p:nvGrpSpPr>
      <p:grpSpPr>
        <a:xfrm>
          <a:off x="0" y="0"/>
          <a:ext cx="0" cy="0"/>
          <a:chOff x="0" y="0"/>
          <a:chExt cx="0" cy="0"/>
        </a:xfrm>
      </p:grpSpPr>
      <p:sp>
        <p:nvSpPr>
          <p:cNvPr id="1048677" name="Shape 0"/>
          <p:cNvSpPr/>
          <p:nvPr/>
        </p:nvSpPr>
        <p:spPr>
          <a:xfrm>
            <a:off x="0" y="0"/>
            <a:ext cx="14630400" cy="8229600"/>
          </a:xfrm>
          <a:prstGeom prst="rect"/>
          <a:solidFill>
            <a:srgbClr val="E7EEF9"/>
          </a:solidFill>
        </p:spPr>
        <p:txBody>
          <a:bodyPr/>
          <a:p>
            <a:endParaRPr lang="en-IN"/>
          </a:p>
        </p:txBody>
      </p:sp>
      <p:sp>
        <p:nvSpPr>
          <p:cNvPr id="1048678" name="Shape 1"/>
          <p:cNvSpPr/>
          <p:nvPr/>
        </p:nvSpPr>
        <p:spPr>
          <a:xfrm>
            <a:off x="0" y="0"/>
            <a:ext cx="14630400" cy="8229600"/>
          </a:xfrm>
          <a:prstGeom prst="rect"/>
          <a:solidFill>
            <a:srgbClr val="FFFAFA"/>
          </a:solidFill>
        </p:spPr>
        <p:txBody>
          <a:bodyPr/>
          <a:p>
            <a:endParaRPr lang="en-IN"/>
          </a:p>
        </p:txBody>
      </p:sp>
      <p:sp>
        <p:nvSpPr>
          <p:cNvPr id="1048679" name="Text 2"/>
          <p:cNvSpPr/>
          <p:nvPr/>
        </p:nvSpPr>
        <p:spPr>
          <a:xfrm>
            <a:off x="1760220" y="799267"/>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Conclusion</a:t>
            </a:r>
            <a:endParaRPr dirty="0" sz="4374" lang="en-US"/>
          </a:p>
        </p:txBody>
      </p:sp>
      <p:sp>
        <p:nvSpPr>
          <p:cNvPr id="1048680" name="Text 3"/>
          <p:cNvSpPr/>
          <p:nvPr/>
        </p:nvSpPr>
        <p:spPr>
          <a:xfrm>
            <a:off x="1760220" y="2049066"/>
            <a:ext cx="2371011" cy="694373"/>
          </a:xfrm>
          <a:prstGeom prst="rect"/>
          <a:noFill/>
        </p:spPr>
        <p:txBody>
          <a:bodyPr anchor="t" rtlCol="0" wrap="square"/>
          <a:p>
            <a:pPr indent="0" marL="0">
              <a:lnSpc>
                <a:spcPts val="2734"/>
              </a:lnSpc>
              <a:buNone/>
            </a:pPr>
            <a:r>
              <a:rPr b="1" dirty="0" sz="2187" lang="en-US">
                <a:solidFill>
                  <a:srgbClr val="1F1E1E"/>
                </a:solidFill>
                <a:latin typeface="Alexandria" pitchFamily="34" charset="0"/>
                <a:ea typeface="Alexandria" pitchFamily="34" charset="-122"/>
                <a:cs typeface="Alexandria" pitchFamily="34" charset="-120"/>
              </a:rPr>
              <a:t>Comprehensive Approach</a:t>
            </a:r>
            <a:endParaRPr dirty="0" sz="2187" lang="en-US"/>
          </a:p>
        </p:txBody>
      </p:sp>
      <p:sp>
        <p:nvSpPr>
          <p:cNvPr id="1048681" name="Text 4"/>
          <p:cNvSpPr/>
          <p:nvPr/>
        </p:nvSpPr>
        <p:spPr>
          <a:xfrm>
            <a:off x="1760220" y="2965609"/>
            <a:ext cx="2371011" cy="3909417"/>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proposed language detection system using KNN algorithm provides a comprehensive solution that effectively identifies and classifies languages across a diverse range of text inputs.</a:t>
            </a:r>
            <a:endParaRPr dirty="0" sz="1750" lang="en-US"/>
          </a:p>
        </p:txBody>
      </p:sp>
      <p:sp>
        <p:nvSpPr>
          <p:cNvPr id="1048682" name="Text 5"/>
          <p:cNvSpPr/>
          <p:nvPr/>
        </p:nvSpPr>
        <p:spPr>
          <a:xfrm>
            <a:off x="4680823" y="2049066"/>
            <a:ext cx="2371011" cy="694373"/>
          </a:xfrm>
          <a:prstGeom prst="rect"/>
          <a:noFill/>
        </p:spPr>
        <p:txBody>
          <a:bodyPr anchor="t" rtlCol="0" wrap="square"/>
          <a:p>
            <a:pPr indent="0" marL="0">
              <a:lnSpc>
                <a:spcPts val="2734"/>
              </a:lnSpc>
              <a:buNone/>
            </a:pPr>
            <a:r>
              <a:rPr b="1" dirty="0" sz="2187" lang="en-US">
                <a:solidFill>
                  <a:srgbClr val="1F1E1E"/>
                </a:solidFill>
                <a:latin typeface="Alexandria" pitchFamily="34" charset="0"/>
                <a:ea typeface="Alexandria" pitchFamily="34" charset="-122"/>
                <a:cs typeface="Alexandria" pitchFamily="34" charset="-120"/>
              </a:rPr>
              <a:t>Accuracy and Efficiency</a:t>
            </a:r>
            <a:endParaRPr dirty="0" sz="2187" lang="en-US"/>
          </a:p>
        </p:txBody>
      </p:sp>
      <p:sp>
        <p:nvSpPr>
          <p:cNvPr id="1048683" name="Text 6"/>
          <p:cNvSpPr/>
          <p:nvPr/>
        </p:nvSpPr>
        <p:spPr>
          <a:xfrm>
            <a:off x="4680823" y="2965609"/>
            <a:ext cx="2371011" cy="3554016"/>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Through extensive training and optimization, the system demonstrates high accuracy in language prediction, making it a reliable tool for real-world applications.</a:t>
            </a:r>
            <a:endParaRPr dirty="0" sz="1750" lang="en-US"/>
          </a:p>
        </p:txBody>
      </p:sp>
      <p:sp>
        <p:nvSpPr>
          <p:cNvPr id="1048684" name="Text 7"/>
          <p:cNvSpPr/>
          <p:nvPr/>
        </p:nvSpPr>
        <p:spPr>
          <a:xfrm>
            <a:off x="7601426" y="2049066"/>
            <a:ext cx="2371011" cy="694373"/>
          </a:xfrm>
          <a:prstGeom prst="rect"/>
          <a:noFill/>
        </p:spPr>
        <p:txBody>
          <a:bodyPr anchor="t" rtlCol="0" wrap="square"/>
          <a:p>
            <a:pPr indent="0" marL="0">
              <a:lnSpc>
                <a:spcPts val="2734"/>
              </a:lnSpc>
              <a:buNone/>
            </a:pPr>
            <a:r>
              <a:rPr b="1" dirty="0" sz="2187" lang="en-US">
                <a:solidFill>
                  <a:srgbClr val="1F1E1E"/>
                </a:solidFill>
                <a:latin typeface="Alexandria" pitchFamily="34" charset="0"/>
                <a:ea typeface="Alexandria" pitchFamily="34" charset="-122"/>
                <a:cs typeface="Alexandria" pitchFamily="34" charset="-120"/>
              </a:rPr>
              <a:t>Adaptability and Scalability</a:t>
            </a:r>
            <a:endParaRPr dirty="0" sz="2187" lang="en-US"/>
          </a:p>
        </p:txBody>
      </p:sp>
      <p:sp>
        <p:nvSpPr>
          <p:cNvPr id="1048685" name="Text 8"/>
          <p:cNvSpPr/>
          <p:nvPr/>
        </p:nvSpPr>
        <p:spPr>
          <a:xfrm>
            <a:off x="7601426" y="2965609"/>
            <a:ext cx="2371011" cy="3198614"/>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modular design of the system allows for easy integration and seamless scalability, enabling it to accommodate growing language databases and user demands.</a:t>
            </a:r>
            <a:endParaRPr dirty="0" sz="1750" lang="en-US"/>
          </a:p>
        </p:txBody>
      </p:sp>
      <p:sp>
        <p:nvSpPr>
          <p:cNvPr id="1048686" name="Text 9"/>
          <p:cNvSpPr/>
          <p:nvPr/>
        </p:nvSpPr>
        <p:spPr>
          <a:xfrm>
            <a:off x="10522029" y="2049066"/>
            <a:ext cx="2371011" cy="694373"/>
          </a:xfrm>
          <a:prstGeom prst="rect"/>
          <a:noFill/>
        </p:spPr>
        <p:txBody>
          <a:bodyPr anchor="t" rtlCol="0" wrap="square"/>
          <a:p>
            <a:pPr indent="0" marL="0">
              <a:lnSpc>
                <a:spcPts val="2734"/>
              </a:lnSpc>
              <a:buNone/>
            </a:pPr>
            <a:r>
              <a:rPr b="1" dirty="0" sz="2187" lang="en-US">
                <a:solidFill>
                  <a:srgbClr val="1F1E1E"/>
                </a:solidFill>
                <a:latin typeface="Alexandria" pitchFamily="34" charset="0"/>
                <a:ea typeface="Alexandria" pitchFamily="34" charset="-122"/>
                <a:cs typeface="Alexandria" pitchFamily="34" charset="-120"/>
              </a:rPr>
              <a:t>Practical Applications</a:t>
            </a:r>
            <a:endParaRPr dirty="0" sz="2187" lang="en-US"/>
          </a:p>
        </p:txBody>
      </p:sp>
      <p:sp>
        <p:nvSpPr>
          <p:cNvPr id="1048687" name="Text 10"/>
          <p:cNvSpPr/>
          <p:nvPr/>
        </p:nvSpPr>
        <p:spPr>
          <a:xfrm>
            <a:off x="10522029" y="2965609"/>
            <a:ext cx="2371011" cy="4264819"/>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This language detection solution can be leveraged in a variety of industries, such as content management, translation services, and language-based analytics, providing valuable insights and enhancing user experiences.</a:t>
            </a:r>
            <a:endParaRPr dirty="0" sz="175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45" name=""/>
        <p:cNvGrpSpPr/>
        <p:nvPr/>
      </p:nvGrpSpPr>
      <p:grpSpPr>
        <a:xfrm>
          <a:off x="0" y="0"/>
          <a:ext cx="0" cy="0"/>
          <a:chOff x="0" y="0"/>
          <a:chExt cx="0" cy="0"/>
        </a:xfrm>
      </p:grpSpPr>
      <p:sp>
        <p:nvSpPr>
          <p:cNvPr id="1048691" name="Shape 0"/>
          <p:cNvSpPr/>
          <p:nvPr/>
        </p:nvSpPr>
        <p:spPr>
          <a:xfrm>
            <a:off x="0" y="0"/>
            <a:ext cx="14630400" cy="8229600"/>
          </a:xfrm>
          <a:prstGeom prst="rect"/>
          <a:solidFill>
            <a:srgbClr val="E7EEF9"/>
          </a:solidFill>
        </p:spPr>
        <p:txBody>
          <a:bodyPr/>
          <a:p>
            <a:endParaRPr lang="en-IN"/>
          </a:p>
        </p:txBody>
      </p:sp>
      <p:sp>
        <p:nvSpPr>
          <p:cNvPr id="1048692" name="Shape 1"/>
          <p:cNvSpPr/>
          <p:nvPr/>
        </p:nvSpPr>
        <p:spPr>
          <a:xfrm>
            <a:off x="0" y="0"/>
            <a:ext cx="14630400" cy="8229600"/>
          </a:xfrm>
          <a:prstGeom prst="rect"/>
          <a:solidFill>
            <a:srgbClr val="FFFAFA"/>
          </a:solidFill>
        </p:spPr>
        <p:txBody>
          <a:bodyPr/>
          <a:p>
            <a:endParaRPr lang="en-IN"/>
          </a:p>
        </p:txBody>
      </p:sp>
      <p:sp>
        <p:nvSpPr>
          <p:cNvPr id="1048693" name="Text 2"/>
          <p:cNvSpPr/>
          <p:nvPr/>
        </p:nvSpPr>
        <p:spPr>
          <a:xfrm>
            <a:off x="1760220" y="1376720"/>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Future Scope</a:t>
            </a:r>
            <a:endParaRPr dirty="0" sz="4374" lang="en-US"/>
          </a:p>
        </p:txBody>
      </p:sp>
      <p:pic>
        <p:nvPicPr>
          <p:cNvPr id="2097164" name="Image 0" descr="preencoded.png"/>
          <p:cNvPicPr>
            <a:picLocks noChangeAspect="1"/>
          </p:cNvPicPr>
          <p:nvPr/>
        </p:nvPicPr>
        <p:blipFill>
          <a:blip xmlns:r="http://schemas.openxmlformats.org/officeDocument/2006/relationships" r:embed="rId1"/>
          <a:stretch>
            <a:fillRect/>
          </a:stretch>
        </p:blipFill>
        <p:spPr>
          <a:xfrm>
            <a:off x="1760220" y="2515433"/>
            <a:ext cx="444341" cy="444341"/>
          </a:xfrm>
          <a:prstGeom prst="rect"/>
        </p:spPr>
      </p:pic>
      <p:sp>
        <p:nvSpPr>
          <p:cNvPr id="1048694" name="Text 3"/>
          <p:cNvSpPr/>
          <p:nvPr/>
        </p:nvSpPr>
        <p:spPr>
          <a:xfrm>
            <a:off x="1760220" y="3181945"/>
            <a:ext cx="2527459" cy="694373"/>
          </a:xfrm>
          <a:prstGeom prst="rect"/>
          <a:noFill/>
        </p:spPr>
        <p:txBody>
          <a:bodyPr anchor="t" rtlCol="0" wrap="squar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Continuous Learning</a:t>
            </a:r>
            <a:endParaRPr dirty="0" sz="2187" lang="en-US"/>
          </a:p>
        </p:txBody>
      </p:sp>
      <p:sp>
        <p:nvSpPr>
          <p:cNvPr id="1048695" name="Text 4"/>
          <p:cNvSpPr/>
          <p:nvPr/>
        </p:nvSpPr>
        <p:spPr>
          <a:xfrm>
            <a:off x="1760220" y="4009549"/>
            <a:ext cx="2527459" cy="284321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Explore ways to further enhance the language detection model, incorporating advancements in deep learning and natural language processing techniques.</a:t>
            </a:r>
            <a:endParaRPr dirty="0" sz="1750" lang="en-US"/>
          </a:p>
        </p:txBody>
      </p:sp>
      <p:pic>
        <p:nvPicPr>
          <p:cNvPr id="2097165" name="Image 1" descr="preencoded.png"/>
          <p:cNvPicPr>
            <a:picLocks noChangeAspect="1"/>
          </p:cNvPicPr>
          <p:nvPr/>
        </p:nvPicPr>
        <p:blipFill>
          <a:blip xmlns:r="http://schemas.openxmlformats.org/officeDocument/2006/relationships" r:embed="rId2"/>
          <a:stretch>
            <a:fillRect/>
          </a:stretch>
        </p:blipFill>
        <p:spPr>
          <a:xfrm>
            <a:off x="4620935" y="2515433"/>
            <a:ext cx="444341" cy="444341"/>
          </a:xfrm>
          <a:prstGeom prst="rect"/>
        </p:spPr>
      </p:pic>
      <p:sp>
        <p:nvSpPr>
          <p:cNvPr id="1048696" name="Text 5"/>
          <p:cNvSpPr/>
          <p:nvPr/>
        </p:nvSpPr>
        <p:spPr>
          <a:xfrm>
            <a:off x="4620935" y="3181945"/>
            <a:ext cx="2527578" cy="694373"/>
          </a:xfrm>
          <a:prstGeom prst="rect"/>
          <a:noFill/>
        </p:spPr>
        <p:txBody>
          <a:bodyPr anchor="t" rtlCol="0" wrap="squar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Multilingual Support</a:t>
            </a:r>
            <a:endParaRPr dirty="0" sz="2187" lang="en-US"/>
          </a:p>
        </p:txBody>
      </p:sp>
      <p:sp>
        <p:nvSpPr>
          <p:cNvPr id="1048697" name="Text 6"/>
          <p:cNvSpPr/>
          <p:nvPr/>
        </p:nvSpPr>
        <p:spPr>
          <a:xfrm>
            <a:off x="4620935" y="4009549"/>
            <a:ext cx="2527578" cy="2132409"/>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Expand the model to support a wider range of languages, catering to an increasingly diverse global user base.</a:t>
            </a:r>
            <a:endParaRPr dirty="0" sz="1750" lang="en-US"/>
          </a:p>
        </p:txBody>
      </p:sp>
      <p:pic>
        <p:nvPicPr>
          <p:cNvPr id="2097166" name="Image 2" descr="preencoded.png"/>
          <p:cNvPicPr>
            <a:picLocks noChangeAspect="1"/>
          </p:cNvPicPr>
          <p:nvPr/>
        </p:nvPicPr>
        <p:blipFill>
          <a:blip xmlns:r="http://schemas.openxmlformats.org/officeDocument/2006/relationships" r:embed="rId3"/>
          <a:stretch>
            <a:fillRect/>
          </a:stretch>
        </p:blipFill>
        <p:spPr>
          <a:xfrm>
            <a:off x="7481768" y="2515433"/>
            <a:ext cx="444341" cy="444341"/>
          </a:xfrm>
          <a:prstGeom prst="rect"/>
        </p:spPr>
      </p:pic>
      <p:sp>
        <p:nvSpPr>
          <p:cNvPr id="1048698" name="Text 7"/>
          <p:cNvSpPr/>
          <p:nvPr/>
        </p:nvSpPr>
        <p:spPr>
          <a:xfrm>
            <a:off x="7481768" y="3181945"/>
            <a:ext cx="2527578" cy="694373"/>
          </a:xfrm>
          <a:prstGeom prst="rect"/>
          <a:noFill/>
        </p:spPr>
        <p:txBody>
          <a:bodyPr anchor="t" rtlCol="0" wrap="squar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Mobile Integration</a:t>
            </a:r>
            <a:endParaRPr dirty="0" sz="2187" lang="en-US"/>
          </a:p>
        </p:txBody>
      </p:sp>
      <p:sp>
        <p:nvSpPr>
          <p:cNvPr id="1048699" name="Text 8"/>
          <p:cNvSpPr/>
          <p:nvPr/>
        </p:nvSpPr>
        <p:spPr>
          <a:xfrm>
            <a:off x="7481768" y="4009549"/>
            <a:ext cx="2527578" cy="2487811"/>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Develop a mobile-friendly version of the language detection tool, enabling on-the-go language identification for users.</a:t>
            </a:r>
            <a:endParaRPr dirty="0" sz="1750" lang="en-US"/>
          </a:p>
        </p:txBody>
      </p:sp>
      <p:pic>
        <p:nvPicPr>
          <p:cNvPr id="2097167" name="Image 3" descr="preencoded.png"/>
          <p:cNvPicPr>
            <a:picLocks noChangeAspect="1"/>
          </p:cNvPicPr>
          <p:nvPr/>
        </p:nvPicPr>
        <p:blipFill>
          <a:blip xmlns:r="http://schemas.openxmlformats.org/officeDocument/2006/relationships" r:embed="rId4"/>
          <a:stretch>
            <a:fillRect/>
          </a:stretch>
        </p:blipFill>
        <p:spPr>
          <a:xfrm>
            <a:off x="10342602" y="2515433"/>
            <a:ext cx="444341" cy="444341"/>
          </a:xfrm>
          <a:prstGeom prst="rect"/>
        </p:spPr>
      </p:pic>
      <p:sp>
        <p:nvSpPr>
          <p:cNvPr id="1048700" name="Text 9"/>
          <p:cNvSpPr/>
          <p:nvPr/>
        </p:nvSpPr>
        <p:spPr>
          <a:xfrm>
            <a:off x="10342602" y="3181945"/>
            <a:ext cx="2527578" cy="694373"/>
          </a:xfrm>
          <a:prstGeom prst="rect"/>
          <a:noFill/>
        </p:spPr>
        <p:txBody>
          <a:bodyPr anchor="t" rtlCol="0" wrap="squar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Performance Optimization</a:t>
            </a:r>
            <a:endParaRPr dirty="0" sz="2187" lang="en-US"/>
          </a:p>
        </p:txBody>
      </p:sp>
      <p:sp>
        <p:nvSpPr>
          <p:cNvPr id="1048701" name="Text 10"/>
          <p:cNvSpPr/>
          <p:nvPr/>
        </p:nvSpPr>
        <p:spPr>
          <a:xfrm>
            <a:off x="10342602" y="4009549"/>
            <a:ext cx="2527578" cy="2487811"/>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Continuously monitor and optimize the model's performance, ensuring fast and accurate language detection for real-time applications.</a:t>
            </a:r>
            <a:endParaRPr dirty="0" sz="175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05" name="TextBox 1"/>
          <p:cNvSpPr txBox="1"/>
          <p:nvPr/>
        </p:nvSpPr>
        <p:spPr>
          <a:xfrm>
            <a:off x="2032754" y="1504400"/>
            <a:ext cx="3814696" cy="535940"/>
          </a:xfrm>
          <a:prstGeom prst="rect"/>
          <a:noFill/>
        </p:spPr>
        <p:txBody>
          <a:bodyPr rtlCol="0" wrap="square">
            <a:spAutoFit/>
          </a:bodyPr>
          <a:p>
            <a:r>
              <a:rPr b="1" dirty="0" sz="3200" lang="en-US"/>
              <a:t>R</a:t>
            </a:r>
            <a:r>
              <a:rPr b="1" dirty="0" sz="3200" lang="en-US"/>
              <a:t>E</a:t>
            </a:r>
            <a:r>
              <a:rPr b="1" dirty="0" sz="3200" lang="en-US"/>
              <a:t>F</a:t>
            </a:r>
            <a:r>
              <a:rPr b="1" dirty="0" sz="3200" lang="en-US"/>
              <a:t>E</a:t>
            </a:r>
            <a:r>
              <a:rPr b="1" dirty="0" sz="3200" lang="en-US"/>
              <a:t>R</a:t>
            </a:r>
            <a:r>
              <a:rPr b="1" dirty="0" sz="3200" lang="en-US"/>
              <a:t>E</a:t>
            </a:r>
            <a:r>
              <a:rPr b="1" dirty="0" sz="3200" lang="en-US"/>
              <a:t>N</a:t>
            </a:r>
            <a:r>
              <a:rPr b="1" dirty="0" sz="3200" lang="en-US"/>
              <a:t>CES </a:t>
            </a:r>
            <a:endParaRPr b="1" dirty="0" sz="3200" lang="en-IN"/>
          </a:p>
        </p:txBody>
      </p:sp>
      <p:sp>
        <p:nvSpPr>
          <p:cNvPr id="1048706" name="TextBox 2"/>
          <p:cNvSpPr txBox="1"/>
          <p:nvPr/>
        </p:nvSpPr>
        <p:spPr>
          <a:xfrm>
            <a:off x="2274849" y="2375210"/>
            <a:ext cx="10459844" cy="3304541"/>
          </a:xfrm>
          <a:prstGeom prst="rect"/>
          <a:noFill/>
        </p:spPr>
        <p:txBody>
          <a:bodyPr rtlCol="0" wrap="square">
            <a:spAutoFit/>
          </a:bodyPr>
          <a:p>
            <a:pPr algn="just" indent="-342900" marL="342900">
              <a:buFont typeface="Arial" panose="020B0604020202020204" pitchFamily="34" charset="0"/>
              <a:buChar char="•"/>
            </a:pPr>
            <a:r>
              <a:rPr dirty="0" sz="2200" lang="en-US"/>
              <a:t>Text Language Identification using K-nearest Neighbors" by Ram Kumar Sahu, Ankur Singh </a:t>
            </a:r>
            <a:r>
              <a:rPr dirty="0" sz="2200" lang="en-US" err="1"/>
              <a:t>Bist</a:t>
            </a:r>
            <a:r>
              <a:rPr dirty="0" sz="2200" lang="en-US"/>
              <a:t>, and Dipti Sharma (International Journal of Computer Applications, 2017).</a:t>
            </a:r>
          </a:p>
          <a:p>
            <a:pPr algn="just" indent="-342900" marL="342900">
              <a:buFont typeface="Arial" panose="020B0604020202020204" pitchFamily="34" charset="0"/>
              <a:buChar char="•"/>
            </a:pPr>
            <a:endParaRPr dirty="0" sz="2200" lang="en-US"/>
          </a:p>
          <a:p>
            <a:pPr algn="just" indent="-342900" marL="342900">
              <a:buFont typeface="Arial" panose="020B0604020202020204" pitchFamily="34" charset="0"/>
              <a:buChar char="•"/>
            </a:pPr>
            <a:r>
              <a:rPr dirty="0" sz="2200" lang="en-IN"/>
              <a:t>"An Improved Language Identification Algorithm Based on K-Nearest </a:t>
            </a:r>
            <a:r>
              <a:rPr dirty="0" sz="2200" lang="en-IN" err="1"/>
              <a:t>Neighbor</a:t>
            </a:r>
            <a:r>
              <a:rPr dirty="0" sz="2200" lang="en-IN"/>
              <a:t>" by Ying Xu, Ying Liu, and </a:t>
            </a:r>
            <a:r>
              <a:rPr dirty="0" sz="2200" lang="en-IN" err="1"/>
              <a:t>Xiangsheng</a:t>
            </a:r>
            <a:r>
              <a:rPr dirty="0" sz="2200" lang="en-IN"/>
              <a:t> Huang (International Conference on Web Information Systems Engineering, 2008)</a:t>
            </a:r>
          </a:p>
          <a:p>
            <a:pPr algn="just" indent="-342900" marL="342900">
              <a:buFont typeface="Arial" panose="020B0604020202020204" pitchFamily="34" charset="0"/>
              <a:buChar char="•"/>
            </a:pPr>
            <a:endParaRPr dirty="0" sz="2200" lang="en-US"/>
          </a:p>
          <a:p>
            <a:pPr algn="just" indent="-342900" marL="342900">
              <a:buFont typeface="Arial" panose="020B0604020202020204" pitchFamily="34" charset="0"/>
              <a:buChar char="•"/>
            </a:pPr>
            <a:r>
              <a:rPr dirty="0" sz="2200" lang="en-US"/>
              <a:t>GitHub hosts various repositories with code implementations of language detection using KNN. Searching for repositories with relevant keywords like "language detection," "KNN," and "Python" can yield useful resources.</a:t>
            </a:r>
            <a:endParaRPr dirty="0" sz="22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8" name=""/>
        <p:cNvGrpSpPr/>
        <p:nvPr/>
      </p:nvGrpSpPr>
      <p:grpSpPr>
        <a:xfrm>
          <a:off x="0" y="0"/>
          <a:ext cx="0" cy="0"/>
          <a:chOff x="0" y="0"/>
          <a:chExt cx="0" cy="0"/>
        </a:xfrm>
      </p:grpSpPr>
      <p:sp>
        <p:nvSpPr>
          <p:cNvPr id="1048578" name="Shape 0"/>
          <p:cNvSpPr/>
          <p:nvPr/>
        </p:nvSpPr>
        <p:spPr>
          <a:xfrm>
            <a:off x="0" y="0"/>
            <a:ext cx="14630400" cy="8229600"/>
          </a:xfrm>
          <a:prstGeom prst="rect"/>
          <a:solidFill>
            <a:srgbClr val="E7EEF9"/>
          </a:solidFill>
        </p:spPr>
        <p:txBody>
          <a:bodyPr/>
          <a:p>
            <a:endParaRPr lang="en-IN"/>
          </a:p>
        </p:txBody>
      </p:sp>
      <p:sp>
        <p:nvSpPr>
          <p:cNvPr id="1048579" name="Shape 1"/>
          <p:cNvSpPr/>
          <p:nvPr/>
        </p:nvSpPr>
        <p:spPr>
          <a:xfrm>
            <a:off x="0" y="0"/>
            <a:ext cx="14630400" cy="8229600"/>
          </a:xfrm>
          <a:prstGeom prst="rect"/>
          <a:solidFill>
            <a:srgbClr val="FFFAFA"/>
          </a:solidFill>
        </p:spPr>
        <p:txBody>
          <a:bodyPr/>
          <a:p>
            <a:endParaRPr lang="en-IN"/>
          </a:p>
        </p:txBody>
      </p:sp>
      <p:pic>
        <p:nvPicPr>
          <p:cNvPr id="2097152"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
        <p:nvSpPr>
          <p:cNvPr id="1048580" name="Text 2"/>
          <p:cNvSpPr/>
          <p:nvPr/>
        </p:nvSpPr>
        <p:spPr>
          <a:xfrm>
            <a:off x="833199" y="2323624"/>
            <a:ext cx="6665952" cy="833199"/>
          </a:xfrm>
          <a:prstGeom prst="rect"/>
          <a:noFill/>
        </p:spPr>
        <p:txBody>
          <a:bodyPr anchor="t" rtlCol="0" wrap="none"/>
          <a:p>
            <a:pPr indent="0" marL="0">
              <a:lnSpc>
                <a:spcPts val="6561"/>
              </a:lnSpc>
              <a:buNone/>
            </a:pPr>
            <a:r>
              <a:rPr b="1" dirty="0" sz="5249" lang="en-US">
                <a:solidFill>
                  <a:srgbClr val="1F1E1E"/>
                </a:solidFill>
                <a:latin typeface="Alexandria" pitchFamily="34" charset="0"/>
                <a:ea typeface="Alexandria" pitchFamily="34" charset="-122"/>
                <a:cs typeface="Alexandria" pitchFamily="34" charset="-120"/>
              </a:rPr>
              <a:t>Proposed System</a:t>
            </a:r>
            <a:endParaRPr dirty="0" sz="5249" lang="en-US"/>
          </a:p>
        </p:txBody>
      </p:sp>
      <p:sp>
        <p:nvSpPr>
          <p:cNvPr id="1048581" name="Text 3"/>
          <p:cNvSpPr/>
          <p:nvPr/>
        </p:nvSpPr>
        <p:spPr>
          <a:xfrm>
            <a:off x="833199" y="3490079"/>
            <a:ext cx="7477601" cy="1777008"/>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Our proposed system leverages cutting-edge artificial intelligence and machine learning techniques to provide highly accurate language detection. By employing a K-Nearest Neighbors (KNN) algorithm, we can quickly and efficiently identify the language of any given text with industry-leading precision.</a:t>
            </a:r>
            <a:endParaRPr dirty="0" sz="1750" lang="en-US"/>
          </a:p>
        </p:txBody>
      </p:sp>
      <p:sp>
        <p:nvSpPr>
          <p:cNvPr id="1048582" name="Shape 4"/>
          <p:cNvSpPr/>
          <p:nvPr/>
        </p:nvSpPr>
        <p:spPr>
          <a:xfrm>
            <a:off x="833199" y="5533668"/>
            <a:ext cx="355402" cy="355402"/>
          </a:xfrm>
          <a:prstGeom prst="roundRect">
            <a:avLst>
              <a:gd name="adj" fmla="val 25726039"/>
            </a:avLst>
          </a:prstGeom>
          <a:noFill/>
          <a:ln w="7620">
            <a:solidFill>
              <a:srgbClr val="FFFFFF"/>
            </a:solidFill>
            <a:prstDash val="solid"/>
          </a:ln>
        </p:spPr>
        <p:txBody>
          <a:bodyPr/>
          <a:p>
            <a:endParaRPr lang="en-IN"/>
          </a:p>
        </p:txBody>
      </p:sp>
      <p:sp>
        <p:nvSpPr>
          <p:cNvPr id="1048583" name="Text 5"/>
          <p:cNvSpPr/>
          <p:nvPr/>
        </p:nvSpPr>
        <p:spPr>
          <a:xfrm>
            <a:off x="1299686" y="5516999"/>
            <a:ext cx="2841546" cy="388858"/>
          </a:xfrm>
          <a:prstGeom prst="rect"/>
          <a:noFill/>
        </p:spPr>
        <p:txBody>
          <a:bodyPr anchor="t" rtlCol="0" wrap="none"/>
          <a:p>
            <a:pPr algn="l" indent="0" marL="0">
              <a:lnSpc>
                <a:spcPts val="3062"/>
              </a:lnSpc>
              <a:buNone/>
            </a:pPr>
            <a:endParaRPr dirty="0" sz="2187"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21" name=""/>
        <p:cNvGrpSpPr/>
        <p:nvPr/>
      </p:nvGrpSpPr>
      <p:grpSpPr>
        <a:xfrm>
          <a:off x="0" y="0"/>
          <a:ext cx="0" cy="0"/>
          <a:chOff x="0" y="0"/>
          <a:chExt cx="0" cy="0"/>
        </a:xfrm>
      </p:grpSpPr>
      <p:sp>
        <p:nvSpPr>
          <p:cNvPr id="1048587" name="Shape 0"/>
          <p:cNvSpPr/>
          <p:nvPr/>
        </p:nvSpPr>
        <p:spPr>
          <a:xfrm>
            <a:off x="0" y="0"/>
            <a:ext cx="14630400" cy="8229600"/>
          </a:xfrm>
          <a:prstGeom prst="rect"/>
          <a:solidFill>
            <a:srgbClr val="E7EEF9"/>
          </a:solidFill>
        </p:spPr>
        <p:txBody>
          <a:bodyPr/>
          <a:p>
            <a:endParaRPr lang="en-IN"/>
          </a:p>
        </p:txBody>
      </p:sp>
      <p:sp>
        <p:nvSpPr>
          <p:cNvPr id="1048588" name="Shape 1"/>
          <p:cNvSpPr/>
          <p:nvPr/>
        </p:nvSpPr>
        <p:spPr>
          <a:xfrm>
            <a:off x="0" y="0"/>
            <a:ext cx="14630400" cy="8229600"/>
          </a:xfrm>
          <a:prstGeom prst="rect"/>
          <a:solidFill>
            <a:srgbClr val="FFFAFA"/>
          </a:solidFill>
        </p:spPr>
        <p:txBody>
          <a:bodyPr/>
          <a:p>
            <a:endParaRPr lang="en-IN"/>
          </a:p>
        </p:txBody>
      </p:sp>
      <p:pic>
        <p:nvPicPr>
          <p:cNvPr id="2097153" name="Image 0" descr="preencoded.png"/>
          <p:cNvPicPr>
            <a:picLocks noChangeAspect="1"/>
          </p:cNvPicPr>
          <p:nvPr/>
        </p:nvPicPr>
        <p:blipFill>
          <a:blip xmlns:r="http://schemas.openxmlformats.org/officeDocument/2006/relationships" r:embed="rId1"/>
          <a:stretch>
            <a:fillRect/>
          </a:stretch>
        </p:blipFill>
        <p:spPr>
          <a:xfrm>
            <a:off x="0" y="0"/>
            <a:ext cx="14630400" cy="8229600"/>
          </a:xfrm>
          <a:prstGeom prst="rect"/>
        </p:spPr>
      </p:pic>
      <p:sp>
        <p:nvSpPr>
          <p:cNvPr id="1048589" name="Shape 2"/>
          <p:cNvSpPr/>
          <p:nvPr/>
        </p:nvSpPr>
        <p:spPr>
          <a:xfrm>
            <a:off x="0" y="0"/>
            <a:ext cx="14630400" cy="8229600"/>
          </a:xfrm>
          <a:prstGeom prst="rect"/>
          <a:solidFill>
            <a:srgbClr val="FFFAFA">
              <a:alpha val="85000"/>
            </a:srgbClr>
          </a:solidFill>
        </p:spPr>
        <p:txBody>
          <a:bodyPr/>
          <a:p>
            <a:endParaRPr lang="en-IN"/>
          </a:p>
        </p:txBody>
      </p:sp>
      <p:sp>
        <p:nvSpPr>
          <p:cNvPr id="1048590" name="Text 3"/>
          <p:cNvSpPr/>
          <p:nvPr/>
        </p:nvSpPr>
        <p:spPr>
          <a:xfrm>
            <a:off x="1760220" y="2143244"/>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Problem statement</a:t>
            </a:r>
            <a:endParaRPr dirty="0" sz="4374" lang="en-US"/>
          </a:p>
        </p:txBody>
      </p:sp>
      <p:sp>
        <p:nvSpPr>
          <p:cNvPr id="1048591" name="Text 4"/>
          <p:cNvSpPr/>
          <p:nvPr/>
        </p:nvSpPr>
        <p:spPr>
          <a:xfrm>
            <a:off x="1760220" y="3170873"/>
            <a:ext cx="11109960" cy="1421606"/>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 The client is seeking to develop a language detection system using the K-Nearest Neighbors (KNN) algorithm. The goal is to create a robust system that can accurately identify the language of a given text input. This is an important functionality for various applications, such as multilingual content management, translation services, and language-specific analytics.</a:t>
            </a:r>
            <a:endParaRPr dirty="0" sz="1750" lang="en-US"/>
          </a:p>
        </p:txBody>
      </p:sp>
      <p:sp>
        <p:nvSpPr>
          <p:cNvPr id="1048592" name="Text 5"/>
          <p:cNvSpPr/>
          <p:nvPr/>
        </p:nvSpPr>
        <p:spPr>
          <a:xfrm>
            <a:off x="2115622" y="4842391"/>
            <a:ext cx="10754558" cy="355402"/>
          </a:xfrm>
          <a:prstGeom prst="rect"/>
          <a:noFill/>
        </p:spPr>
        <p:txBody>
          <a:bodyPr anchor="t" rtlCol="0" wrap="none"/>
          <a:p>
            <a:pPr algn="l" indent="-342900" marL="342900">
              <a:lnSpc>
                <a:spcPts val="2799"/>
              </a:lnSpc>
              <a:buSzPct val="100000"/>
              <a:buFont typeface="+mj-lt"/>
              <a:buAutoNum type="arabicPeriod"/>
            </a:pPr>
            <a:r>
              <a:rPr dirty="0" sz="1750" lang="en-US">
                <a:solidFill>
                  <a:srgbClr val="3B3535"/>
                </a:solidFill>
                <a:latin typeface="Sora" pitchFamily="34" charset="0"/>
                <a:ea typeface="Sora" pitchFamily="34" charset="-122"/>
                <a:cs typeface="Sora" pitchFamily="34" charset="-120"/>
              </a:rPr>
              <a:t>Accurately detect the language of a given text input</a:t>
            </a:r>
            <a:endParaRPr dirty="0" sz="1750" lang="en-US"/>
          </a:p>
        </p:txBody>
      </p:sp>
      <p:sp>
        <p:nvSpPr>
          <p:cNvPr id="1048593" name="Text 6"/>
          <p:cNvSpPr/>
          <p:nvPr/>
        </p:nvSpPr>
        <p:spPr>
          <a:xfrm>
            <a:off x="2115622" y="5286613"/>
            <a:ext cx="10754558" cy="355402"/>
          </a:xfrm>
          <a:prstGeom prst="rect"/>
          <a:noFill/>
        </p:spPr>
        <p:txBody>
          <a:bodyPr anchor="t" rtlCol="0" wrap="none"/>
          <a:p>
            <a:pPr algn="l" indent="-342900" marL="342900">
              <a:lnSpc>
                <a:spcPts val="2799"/>
              </a:lnSpc>
              <a:buSzPct val="100000"/>
              <a:buFont typeface="+mj-lt"/>
              <a:buAutoNum type="arabicPeriod" startAt="2"/>
            </a:pPr>
            <a:r>
              <a:rPr dirty="0" sz="1750" lang="en-US">
                <a:solidFill>
                  <a:srgbClr val="3B3535"/>
                </a:solidFill>
                <a:latin typeface="Sora" pitchFamily="34" charset="0"/>
                <a:ea typeface="Sora" pitchFamily="34" charset="-122"/>
                <a:cs typeface="Sora" pitchFamily="34" charset="-120"/>
              </a:rPr>
              <a:t>Handle a wide range of languages, including common and less common ones</a:t>
            </a:r>
            <a:endParaRPr dirty="0" sz="1750" lang="en-US"/>
          </a:p>
        </p:txBody>
      </p:sp>
      <p:sp>
        <p:nvSpPr>
          <p:cNvPr id="1048594" name="Text 7"/>
          <p:cNvSpPr/>
          <p:nvPr/>
        </p:nvSpPr>
        <p:spPr>
          <a:xfrm>
            <a:off x="2115622" y="5730835"/>
            <a:ext cx="10754558" cy="355402"/>
          </a:xfrm>
          <a:prstGeom prst="rect"/>
          <a:noFill/>
        </p:spPr>
        <p:txBody>
          <a:bodyPr anchor="t" rtlCol="0" wrap="none"/>
          <a:p>
            <a:pPr algn="l" indent="-342900" marL="342900">
              <a:lnSpc>
                <a:spcPts val="2799"/>
              </a:lnSpc>
              <a:buSzPct val="100000"/>
              <a:buFont typeface="+mj-lt"/>
              <a:buAutoNum type="arabicPeriod" startAt="3"/>
            </a:pPr>
            <a:r>
              <a:rPr dirty="0" sz="1750" lang="en-US">
                <a:solidFill>
                  <a:srgbClr val="3B3535"/>
                </a:solidFill>
                <a:latin typeface="Sora" pitchFamily="34" charset="0"/>
                <a:ea typeface="Sora" pitchFamily="34" charset="-122"/>
                <a:cs typeface="Sora" pitchFamily="34" charset="-120"/>
              </a:rPr>
              <a:t>Provide fast and efficient language detection, even for large volumes of data</a:t>
            </a:r>
            <a:endParaRPr dirty="0" sz="175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24" name=""/>
        <p:cNvGrpSpPr/>
        <p:nvPr/>
      </p:nvGrpSpPr>
      <p:grpSpPr>
        <a:xfrm>
          <a:off x="0" y="0"/>
          <a:ext cx="0" cy="0"/>
          <a:chOff x="0" y="0"/>
          <a:chExt cx="0" cy="0"/>
        </a:xfrm>
      </p:grpSpPr>
      <p:sp>
        <p:nvSpPr>
          <p:cNvPr id="1048598" name="Shape 0"/>
          <p:cNvSpPr/>
          <p:nvPr/>
        </p:nvSpPr>
        <p:spPr>
          <a:xfrm>
            <a:off x="0" y="0"/>
            <a:ext cx="14630400" cy="8229600"/>
          </a:xfrm>
          <a:prstGeom prst="rect"/>
          <a:solidFill>
            <a:srgbClr val="E7EEF9"/>
          </a:solidFill>
        </p:spPr>
        <p:txBody>
          <a:bodyPr/>
          <a:p>
            <a:endParaRPr lang="en-IN"/>
          </a:p>
        </p:txBody>
      </p:sp>
      <p:sp>
        <p:nvSpPr>
          <p:cNvPr id="1048599" name="Shape 1"/>
          <p:cNvSpPr/>
          <p:nvPr/>
        </p:nvSpPr>
        <p:spPr>
          <a:xfrm>
            <a:off x="0" y="0"/>
            <a:ext cx="14630400" cy="8229600"/>
          </a:xfrm>
          <a:prstGeom prst="rect"/>
          <a:solidFill>
            <a:srgbClr val="FFFAFA"/>
          </a:solidFill>
        </p:spPr>
        <p:txBody>
          <a:bodyPr/>
          <a:p>
            <a:endParaRPr lang="en-IN"/>
          </a:p>
        </p:txBody>
      </p:sp>
      <p:pic>
        <p:nvPicPr>
          <p:cNvPr id="2097154" name="Image 0" descr="preencoded.png"/>
          <p:cNvPicPr>
            <a:picLocks noChangeAspect="1"/>
          </p:cNvPicPr>
          <p:nvPr/>
        </p:nvPicPr>
        <p:blipFill>
          <a:blip xmlns:r="http://schemas.openxmlformats.org/officeDocument/2006/relationships" r:embed="rId1"/>
          <a:stretch>
            <a:fillRect/>
          </a:stretch>
        </p:blipFill>
        <p:spPr>
          <a:xfrm>
            <a:off x="9144000" y="0"/>
            <a:ext cx="5486400" cy="8229600"/>
          </a:xfrm>
          <a:prstGeom prst="rect"/>
        </p:spPr>
      </p:pic>
      <p:sp>
        <p:nvSpPr>
          <p:cNvPr id="1048600" name="Text 2"/>
          <p:cNvSpPr/>
          <p:nvPr/>
        </p:nvSpPr>
        <p:spPr>
          <a:xfrm>
            <a:off x="833199" y="2534722"/>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Proposed Solution</a:t>
            </a:r>
            <a:endParaRPr dirty="0" sz="4374" lang="en-US"/>
          </a:p>
        </p:txBody>
      </p:sp>
      <p:sp>
        <p:nvSpPr>
          <p:cNvPr id="1048601" name="Text 3"/>
          <p:cNvSpPr/>
          <p:nvPr/>
        </p:nvSpPr>
        <p:spPr>
          <a:xfrm>
            <a:off x="833199" y="3562350"/>
            <a:ext cx="7477601" cy="2132409"/>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proposed solution leverages the power of K-Nearest Neighbors (KNN), a supervised machine learning algorithm, to accurately detect the language of a given text input. The KNN model will be trained on a comprehensive dataset of text samples across multiple languages, enabling it to effectively classify new, unseen inputs.</a:t>
            </a:r>
            <a:endParaRPr dirty="0" sz="175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27" name=""/>
        <p:cNvGrpSpPr/>
        <p:nvPr/>
      </p:nvGrpSpPr>
      <p:grpSpPr>
        <a:xfrm>
          <a:off x="0" y="0"/>
          <a:ext cx="0" cy="0"/>
          <a:chOff x="0" y="0"/>
          <a:chExt cx="0" cy="0"/>
        </a:xfrm>
      </p:grpSpPr>
      <p:sp>
        <p:nvSpPr>
          <p:cNvPr id="1048605" name="Shape 0"/>
          <p:cNvSpPr/>
          <p:nvPr/>
        </p:nvSpPr>
        <p:spPr>
          <a:xfrm>
            <a:off x="0" y="0"/>
            <a:ext cx="14630400" cy="8229600"/>
          </a:xfrm>
          <a:prstGeom prst="rect"/>
          <a:solidFill>
            <a:srgbClr val="E7EEF9"/>
          </a:solidFill>
        </p:spPr>
        <p:txBody>
          <a:bodyPr/>
          <a:p>
            <a:endParaRPr lang="en-IN"/>
          </a:p>
        </p:txBody>
      </p:sp>
      <p:sp>
        <p:nvSpPr>
          <p:cNvPr id="1048606" name="Shape 1"/>
          <p:cNvSpPr/>
          <p:nvPr/>
        </p:nvSpPr>
        <p:spPr>
          <a:xfrm>
            <a:off x="0" y="0"/>
            <a:ext cx="14630400" cy="8229600"/>
          </a:xfrm>
          <a:prstGeom prst="rect"/>
          <a:solidFill>
            <a:srgbClr val="FFFAFA"/>
          </a:solidFill>
        </p:spPr>
        <p:txBody>
          <a:bodyPr/>
          <a:p>
            <a:endParaRPr lang="en-IN"/>
          </a:p>
        </p:txBody>
      </p:sp>
      <p:pic>
        <p:nvPicPr>
          <p:cNvPr id="2097155" name="Image 0" descr="preencoded.png"/>
          <p:cNvPicPr>
            <a:picLocks noChangeAspect="1"/>
          </p:cNvPicPr>
          <p:nvPr/>
        </p:nvPicPr>
        <p:blipFill>
          <a:blip xmlns:r="http://schemas.openxmlformats.org/officeDocument/2006/relationships" r:embed="rId1"/>
          <a:stretch>
            <a:fillRect/>
          </a:stretch>
        </p:blipFill>
        <p:spPr>
          <a:xfrm>
            <a:off x="10972800" y="0"/>
            <a:ext cx="3657600" cy="8229600"/>
          </a:xfrm>
          <a:prstGeom prst="rect"/>
        </p:spPr>
      </p:pic>
      <p:sp>
        <p:nvSpPr>
          <p:cNvPr id="1048607" name="Text 2"/>
          <p:cNvSpPr/>
          <p:nvPr/>
        </p:nvSpPr>
        <p:spPr>
          <a:xfrm>
            <a:off x="833199" y="925473"/>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System Approach</a:t>
            </a:r>
            <a:endParaRPr dirty="0" sz="4374" lang="en-US"/>
          </a:p>
        </p:txBody>
      </p:sp>
      <p:sp>
        <p:nvSpPr>
          <p:cNvPr id="1048608" name="Shape 3"/>
          <p:cNvSpPr/>
          <p:nvPr/>
        </p:nvSpPr>
        <p:spPr>
          <a:xfrm>
            <a:off x="1144310" y="1953101"/>
            <a:ext cx="44410" cy="5351026"/>
          </a:xfrm>
          <a:prstGeom prst="roundRect">
            <a:avLst>
              <a:gd name="adj" fmla="val 225151"/>
            </a:avLst>
          </a:prstGeom>
          <a:solidFill>
            <a:srgbClr val="BBC2DC"/>
          </a:solidFill>
        </p:spPr>
        <p:txBody>
          <a:bodyPr/>
          <a:p>
            <a:endParaRPr lang="en-IN"/>
          </a:p>
        </p:txBody>
      </p:sp>
      <p:sp>
        <p:nvSpPr>
          <p:cNvPr id="1048609" name="Shape 4"/>
          <p:cNvSpPr/>
          <p:nvPr/>
        </p:nvSpPr>
        <p:spPr>
          <a:xfrm>
            <a:off x="1416427" y="2354401"/>
            <a:ext cx="777597" cy="44410"/>
          </a:xfrm>
          <a:prstGeom prst="roundRect">
            <a:avLst>
              <a:gd name="adj" fmla="val 225151"/>
            </a:avLst>
          </a:prstGeom>
          <a:solidFill>
            <a:srgbClr val="BBC2DC"/>
          </a:solidFill>
        </p:spPr>
        <p:txBody>
          <a:bodyPr/>
          <a:p>
            <a:endParaRPr lang="en-IN"/>
          </a:p>
        </p:txBody>
      </p:sp>
      <p:sp>
        <p:nvSpPr>
          <p:cNvPr id="1048610" name="Shape 5"/>
          <p:cNvSpPr/>
          <p:nvPr/>
        </p:nvSpPr>
        <p:spPr>
          <a:xfrm>
            <a:off x="916484" y="2126694"/>
            <a:ext cx="499943" cy="499943"/>
          </a:xfrm>
          <a:prstGeom prst="roundRect">
            <a:avLst>
              <a:gd name="adj" fmla="val 20000"/>
            </a:avLst>
          </a:prstGeom>
          <a:solidFill>
            <a:srgbClr val="D5DCF6"/>
          </a:solidFill>
          <a:ln w="7620">
            <a:solidFill>
              <a:srgbClr val="BBC2DC"/>
            </a:solidFill>
            <a:prstDash val="solid"/>
          </a:ln>
        </p:spPr>
        <p:txBody>
          <a:bodyPr/>
          <a:p>
            <a:endParaRPr lang="en-IN"/>
          </a:p>
        </p:txBody>
      </p:sp>
      <p:sp>
        <p:nvSpPr>
          <p:cNvPr id="1048611" name="Text 6"/>
          <p:cNvSpPr/>
          <p:nvPr/>
        </p:nvSpPr>
        <p:spPr>
          <a:xfrm>
            <a:off x="1100911" y="2168366"/>
            <a:ext cx="131088"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1</a:t>
            </a:r>
            <a:endParaRPr dirty="0" sz="2624" lang="en-US"/>
          </a:p>
        </p:txBody>
      </p:sp>
      <p:sp>
        <p:nvSpPr>
          <p:cNvPr id="1048612" name="Text 7"/>
          <p:cNvSpPr/>
          <p:nvPr/>
        </p:nvSpPr>
        <p:spPr>
          <a:xfrm>
            <a:off x="2388513" y="2175272"/>
            <a:ext cx="2777490"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Gather Data</a:t>
            </a:r>
            <a:endParaRPr dirty="0" sz="2187" lang="en-US"/>
          </a:p>
        </p:txBody>
      </p:sp>
      <p:sp>
        <p:nvSpPr>
          <p:cNvPr id="1048613" name="Text 8"/>
          <p:cNvSpPr/>
          <p:nvPr/>
        </p:nvSpPr>
        <p:spPr>
          <a:xfrm>
            <a:off x="2388513" y="2655689"/>
            <a:ext cx="7751088" cy="71080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Collect a diverse dataset of text samples spanning multiple languages. Ensure the dataset is representative and balanced.</a:t>
            </a:r>
            <a:endParaRPr dirty="0" sz="1750" lang="en-US"/>
          </a:p>
        </p:txBody>
      </p:sp>
      <p:sp>
        <p:nvSpPr>
          <p:cNvPr id="1048614" name="Shape 9"/>
          <p:cNvSpPr/>
          <p:nvPr/>
        </p:nvSpPr>
        <p:spPr>
          <a:xfrm>
            <a:off x="1416427" y="4212134"/>
            <a:ext cx="777597" cy="44410"/>
          </a:xfrm>
          <a:prstGeom prst="roundRect">
            <a:avLst>
              <a:gd name="adj" fmla="val 225151"/>
            </a:avLst>
          </a:prstGeom>
          <a:solidFill>
            <a:srgbClr val="BBC2DC"/>
          </a:solidFill>
        </p:spPr>
        <p:txBody>
          <a:bodyPr/>
          <a:p>
            <a:endParaRPr lang="en-IN"/>
          </a:p>
        </p:txBody>
      </p:sp>
      <p:sp>
        <p:nvSpPr>
          <p:cNvPr id="1048615" name="Shape 10"/>
          <p:cNvSpPr/>
          <p:nvPr/>
        </p:nvSpPr>
        <p:spPr>
          <a:xfrm>
            <a:off x="916484" y="3984427"/>
            <a:ext cx="499943" cy="499943"/>
          </a:xfrm>
          <a:prstGeom prst="roundRect">
            <a:avLst>
              <a:gd name="adj" fmla="val 20000"/>
            </a:avLst>
          </a:prstGeom>
          <a:solidFill>
            <a:srgbClr val="D5DCF6"/>
          </a:solidFill>
          <a:ln w="7620">
            <a:solidFill>
              <a:srgbClr val="BBC2DC"/>
            </a:solidFill>
            <a:prstDash val="solid"/>
          </a:ln>
        </p:spPr>
        <p:txBody>
          <a:bodyPr/>
          <a:p>
            <a:endParaRPr lang="en-IN"/>
          </a:p>
        </p:txBody>
      </p:sp>
      <p:sp>
        <p:nvSpPr>
          <p:cNvPr id="1048616" name="Text 11"/>
          <p:cNvSpPr/>
          <p:nvPr/>
        </p:nvSpPr>
        <p:spPr>
          <a:xfrm>
            <a:off x="1066860" y="4026098"/>
            <a:ext cx="199072"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2</a:t>
            </a:r>
            <a:endParaRPr dirty="0" sz="2624" lang="en-US"/>
          </a:p>
        </p:txBody>
      </p:sp>
      <p:sp>
        <p:nvSpPr>
          <p:cNvPr id="1048617" name="Text 12"/>
          <p:cNvSpPr/>
          <p:nvPr/>
        </p:nvSpPr>
        <p:spPr>
          <a:xfrm>
            <a:off x="2388513" y="4033004"/>
            <a:ext cx="2870716"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Feature Engineering</a:t>
            </a:r>
            <a:endParaRPr dirty="0" sz="2187" lang="en-US"/>
          </a:p>
        </p:txBody>
      </p:sp>
      <p:sp>
        <p:nvSpPr>
          <p:cNvPr id="1048618" name="Text 13"/>
          <p:cNvSpPr/>
          <p:nvPr/>
        </p:nvSpPr>
        <p:spPr>
          <a:xfrm>
            <a:off x="2388513" y="4513421"/>
            <a:ext cx="7751088" cy="71080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Extract relevant linguistic features from the text samples, such as character n-grams, word frequencies, and syntax patterns.</a:t>
            </a:r>
            <a:endParaRPr dirty="0" sz="1750" lang="en-US"/>
          </a:p>
        </p:txBody>
      </p:sp>
      <p:sp>
        <p:nvSpPr>
          <p:cNvPr id="1048619" name="Shape 14"/>
          <p:cNvSpPr/>
          <p:nvPr/>
        </p:nvSpPr>
        <p:spPr>
          <a:xfrm>
            <a:off x="1416427" y="6069866"/>
            <a:ext cx="777597" cy="44410"/>
          </a:xfrm>
          <a:prstGeom prst="roundRect">
            <a:avLst>
              <a:gd name="adj" fmla="val 225151"/>
            </a:avLst>
          </a:prstGeom>
          <a:solidFill>
            <a:srgbClr val="BBC2DC"/>
          </a:solidFill>
        </p:spPr>
        <p:txBody>
          <a:bodyPr/>
          <a:p>
            <a:endParaRPr lang="en-IN"/>
          </a:p>
        </p:txBody>
      </p:sp>
      <p:sp>
        <p:nvSpPr>
          <p:cNvPr id="1048620" name="Shape 15"/>
          <p:cNvSpPr/>
          <p:nvPr/>
        </p:nvSpPr>
        <p:spPr>
          <a:xfrm>
            <a:off x="916484" y="5842159"/>
            <a:ext cx="499943" cy="499943"/>
          </a:xfrm>
          <a:prstGeom prst="roundRect">
            <a:avLst>
              <a:gd name="adj" fmla="val 20000"/>
            </a:avLst>
          </a:prstGeom>
          <a:solidFill>
            <a:srgbClr val="D5DCF6"/>
          </a:solidFill>
          <a:ln w="7620">
            <a:solidFill>
              <a:srgbClr val="BBC2DC"/>
            </a:solidFill>
            <a:prstDash val="solid"/>
          </a:ln>
        </p:spPr>
        <p:txBody>
          <a:bodyPr/>
          <a:p>
            <a:endParaRPr lang="en-IN"/>
          </a:p>
        </p:txBody>
      </p:sp>
      <p:sp>
        <p:nvSpPr>
          <p:cNvPr id="1048621" name="Text 16"/>
          <p:cNvSpPr/>
          <p:nvPr/>
        </p:nvSpPr>
        <p:spPr>
          <a:xfrm>
            <a:off x="1066740" y="5883831"/>
            <a:ext cx="199311" cy="416481"/>
          </a:xfrm>
          <a:prstGeom prst="rect"/>
          <a:noFill/>
        </p:spPr>
        <p:txBody>
          <a:bodyPr anchor="t" rtlCol="0" wrap="none"/>
          <a:p>
            <a:pPr algn="ctr" indent="0" marL="0">
              <a:lnSpc>
                <a:spcPts val="3281"/>
              </a:lnSpc>
              <a:buNone/>
            </a:pPr>
            <a:r>
              <a:rPr b="1" dirty="0" sz="2624" lang="en-US">
                <a:solidFill>
                  <a:srgbClr val="3B3535"/>
                </a:solidFill>
                <a:latin typeface="Alexandria" pitchFamily="34" charset="0"/>
                <a:ea typeface="Alexandria" pitchFamily="34" charset="-122"/>
                <a:cs typeface="Alexandria" pitchFamily="34" charset="-120"/>
              </a:rPr>
              <a:t>3</a:t>
            </a:r>
            <a:endParaRPr dirty="0" sz="2624" lang="en-US"/>
          </a:p>
        </p:txBody>
      </p:sp>
      <p:sp>
        <p:nvSpPr>
          <p:cNvPr id="1048622" name="Text 17"/>
          <p:cNvSpPr/>
          <p:nvPr/>
        </p:nvSpPr>
        <p:spPr>
          <a:xfrm>
            <a:off x="2388513" y="5890736"/>
            <a:ext cx="2777490" cy="347186"/>
          </a:xfrm>
          <a:prstGeom prst="rect"/>
          <a:noFill/>
        </p:spPr>
        <p:txBody>
          <a:bodyPr anchor="t" rtlCol="0" wrap="none"/>
          <a:p>
            <a:pPr algn="l"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Model Training</a:t>
            </a:r>
            <a:endParaRPr dirty="0" sz="2187" lang="en-US"/>
          </a:p>
        </p:txBody>
      </p:sp>
      <p:sp>
        <p:nvSpPr>
          <p:cNvPr id="1048623" name="Text 18"/>
          <p:cNvSpPr/>
          <p:nvPr/>
        </p:nvSpPr>
        <p:spPr>
          <a:xfrm>
            <a:off x="2388513" y="6371153"/>
            <a:ext cx="7751088" cy="710803"/>
          </a:xfrm>
          <a:prstGeom prst="rect"/>
          <a:noFill/>
        </p:spPr>
        <p:txBody>
          <a:bodyPr anchor="t" rtlCol="0" wrap="square"/>
          <a:p>
            <a:pPr algn="l" indent="0" marL="0">
              <a:lnSpc>
                <a:spcPts val="2799"/>
              </a:lnSpc>
              <a:buNone/>
            </a:pPr>
            <a:r>
              <a:rPr dirty="0" sz="1750" lang="en-US">
                <a:solidFill>
                  <a:srgbClr val="3B3535"/>
                </a:solidFill>
                <a:latin typeface="Sora" pitchFamily="34" charset="0"/>
                <a:ea typeface="Sora" pitchFamily="34" charset="-122"/>
                <a:cs typeface="Sora" pitchFamily="34" charset="-120"/>
              </a:rPr>
              <a:t>Train a K-Nearest Neighbors (KNN) classifier on the engineered features to learn the unique patterns of each language.</a:t>
            </a:r>
            <a:endParaRPr dirty="0" sz="17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30" name=""/>
        <p:cNvGrpSpPr/>
        <p:nvPr/>
      </p:nvGrpSpPr>
      <p:grpSpPr>
        <a:xfrm>
          <a:off x="0" y="0"/>
          <a:ext cx="0" cy="0"/>
          <a:chOff x="0" y="0"/>
          <a:chExt cx="0" cy="0"/>
        </a:xfrm>
      </p:grpSpPr>
      <p:sp>
        <p:nvSpPr>
          <p:cNvPr id="1048627" name="Shape 0"/>
          <p:cNvSpPr/>
          <p:nvPr/>
        </p:nvSpPr>
        <p:spPr>
          <a:xfrm>
            <a:off x="0" y="0"/>
            <a:ext cx="14630400" cy="8229600"/>
          </a:xfrm>
          <a:prstGeom prst="rect"/>
          <a:solidFill>
            <a:srgbClr val="E7EEF9"/>
          </a:solidFill>
        </p:spPr>
        <p:txBody>
          <a:bodyPr/>
          <a:p>
            <a:endParaRPr lang="en-IN"/>
          </a:p>
        </p:txBody>
      </p:sp>
      <p:sp>
        <p:nvSpPr>
          <p:cNvPr id="1048628" name="Shape 1"/>
          <p:cNvSpPr/>
          <p:nvPr/>
        </p:nvSpPr>
        <p:spPr>
          <a:xfrm>
            <a:off x="0" y="0"/>
            <a:ext cx="14630400" cy="8229600"/>
          </a:xfrm>
          <a:prstGeom prst="rect"/>
          <a:solidFill>
            <a:srgbClr val="FFFAFA"/>
          </a:solidFill>
        </p:spPr>
        <p:txBody>
          <a:bodyPr/>
          <a:p>
            <a:endParaRPr lang="en-IN"/>
          </a:p>
        </p:txBody>
      </p:sp>
      <p:sp>
        <p:nvSpPr>
          <p:cNvPr id="1048629" name="Text 2"/>
          <p:cNvSpPr/>
          <p:nvPr/>
        </p:nvSpPr>
        <p:spPr>
          <a:xfrm>
            <a:off x="1760220" y="709017"/>
            <a:ext cx="7763232"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Algorithm and Deployment</a:t>
            </a:r>
            <a:endParaRPr dirty="0" sz="4374" lang="en-US"/>
          </a:p>
        </p:txBody>
      </p:sp>
      <p:sp>
        <p:nvSpPr>
          <p:cNvPr id="1048630" name="Text 3"/>
          <p:cNvSpPr/>
          <p:nvPr/>
        </p:nvSpPr>
        <p:spPr>
          <a:xfrm>
            <a:off x="1760220" y="1936552"/>
            <a:ext cx="5283994" cy="2132409"/>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proposed language detection system utilizes a K-Nearest Neighbors (KNN) algorithm. This machine learning approach classifies an input text based on the similarities between its features and those of labeled training data.</a:t>
            </a:r>
            <a:endParaRPr dirty="0" sz="1750" lang="en-US"/>
          </a:p>
        </p:txBody>
      </p:sp>
      <p:sp>
        <p:nvSpPr>
          <p:cNvPr id="1048631" name="Text 4"/>
          <p:cNvSpPr/>
          <p:nvPr/>
        </p:nvSpPr>
        <p:spPr>
          <a:xfrm>
            <a:off x="1760220" y="4268867"/>
            <a:ext cx="5283994" cy="1777008"/>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trained KNN model will be deployed as a web service, allowing users to submit text and receive instant language identification. This scalable architecture can handle high volumes of requests efficiently.</a:t>
            </a:r>
            <a:endParaRPr dirty="0" sz="1750" lang="en-US"/>
          </a:p>
        </p:txBody>
      </p:sp>
      <p:pic>
        <p:nvPicPr>
          <p:cNvPr id="2097156" name="Image 0" descr="preencoded.png"/>
          <p:cNvPicPr>
            <a:picLocks noChangeAspect="1"/>
          </p:cNvPicPr>
          <p:nvPr/>
        </p:nvPicPr>
        <p:blipFill>
          <a:blip xmlns:r="http://schemas.openxmlformats.org/officeDocument/2006/relationships" r:embed="rId1"/>
          <a:stretch>
            <a:fillRect/>
          </a:stretch>
        </p:blipFill>
        <p:spPr>
          <a:xfrm>
            <a:off x="7593806" y="1986558"/>
            <a:ext cx="5283994" cy="528399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33" name=""/>
        <p:cNvGrpSpPr/>
        <p:nvPr/>
      </p:nvGrpSpPr>
      <p:grpSpPr>
        <a:xfrm>
          <a:off x="0" y="0"/>
          <a:ext cx="0" cy="0"/>
          <a:chOff x="0" y="0"/>
          <a:chExt cx="0" cy="0"/>
        </a:xfrm>
      </p:grpSpPr>
      <p:sp>
        <p:nvSpPr>
          <p:cNvPr id="1048635" name="Shape 0"/>
          <p:cNvSpPr/>
          <p:nvPr/>
        </p:nvSpPr>
        <p:spPr>
          <a:xfrm>
            <a:off x="0" y="0"/>
            <a:ext cx="14630400" cy="8229600"/>
          </a:xfrm>
          <a:prstGeom prst="rect"/>
          <a:solidFill>
            <a:srgbClr val="E7EEF9"/>
          </a:solidFill>
        </p:spPr>
        <p:txBody>
          <a:bodyPr/>
          <a:p>
            <a:endParaRPr lang="en-IN"/>
          </a:p>
        </p:txBody>
      </p:sp>
      <p:sp>
        <p:nvSpPr>
          <p:cNvPr id="1048636" name="Shape 1"/>
          <p:cNvSpPr/>
          <p:nvPr/>
        </p:nvSpPr>
        <p:spPr>
          <a:xfrm>
            <a:off x="0" y="0"/>
            <a:ext cx="14630400" cy="11910536"/>
          </a:xfrm>
          <a:prstGeom prst="rect"/>
          <a:solidFill>
            <a:srgbClr val="FFFAFA"/>
          </a:solidFill>
        </p:spPr>
        <p:txBody>
          <a:bodyPr/>
          <a:p>
            <a:endParaRPr lang="en-IN"/>
          </a:p>
        </p:txBody>
      </p:sp>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14630400" cy="1944172"/>
          </a:xfrm>
          <a:prstGeom prst="rect"/>
        </p:spPr>
      </p:pic>
      <p:sp>
        <p:nvSpPr>
          <p:cNvPr id="1048637" name="Text 2"/>
          <p:cNvSpPr/>
          <p:nvPr/>
        </p:nvSpPr>
        <p:spPr>
          <a:xfrm>
            <a:off x="3426738" y="2371844"/>
            <a:ext cx="4089202" cy="486013"/>
          </a:xfrm>
          <a:prstGeom prst="rect"/>
          <a:noFill/>
        </p:spPr>
        <p:txBody>
          <a:bodyPr anchor="t" rtlCol="0" wrap="none"/>
          <a:p>
            <a:pPr indent="0" marL="0">
              <a:lnSpc>
                <a:spcPts val="3827"/>
              </a:lnSpc>
              <a:buNone/>
            </a:pPr>
            <a:r>
              <a:rPr b="1" dirty="0" sz="3062" lang="en-US">
                <a:solidFill>
                  <a:srgbClr val="1F1E1E"/>
                </a:solidFill>
                <a:latin typeface="Alexandria" pitchFamily="34" charset="0"/>
                <a:ea typeface="Alexandria" pitchFamily="34" charset="-122"/>
                <a:cs typeface="Alexandria" pitchFamily="34" charset="-120"/>
              </a:rPr>
              <a:t>Training and Process</a:t>
            </a:r>
            <a:endParaRPr dirty="0" sz="3062" lang="en-US"/>
          </a:p>
        </p:txBody>
      </p:sp>
      <p:sp>
        <p:nvSpPr>
          <p:cNvPr id="1048638" name="Text 3"/>
          <p:cNvSpPr/>
          <p:nvPr/>
        </p:nvSpPr>
        <p:spPr>
          <a:xfrm>
            <a:off x="3426738" y="3091101"/>
            <a:ext cx="7776924" cy="1243608"/>
          </a:xfrm>
          <a:prstGeom prst="rect"/>
          <a:noFill/>
        </p:spPr>
        <p:txBody>
          <a:bodyPr anchor="t" rtlCol="0" wrap="square"/>
          <a:p>
            <a:pPr indent="0" marL="0">
              <a:lnSpc>
                <a:spcPts val="1960"/>
              </a:lnSpc>
              <a:buNone/>
            </a:pPr>
            <a:r>
              <a:rPr dirty="0" sz="1225" lang="en-US">
                <a:solidFill>
                  <a:srgbClr val="3B3535"/>
                </a:solidFill>
                <a:latin typeface="Sora" pitchFamily="34" charset="0"/>
                <a:ea typeface="Sora" pitchFamily="34" charset="-122"/>
                <a:cs typeface="Sora" pitchFamily="34" charset="-120"/>
              </a:rPr>
              <a:t>To train the language detection model, we will use a large dataset of text samples from various languages. We will preprocess the data by cleaning and tokenizing the text, then extract relevant features like word frequencies and n-grams. The model will be trained using a K-Nearest Neighbors (KNN) algorithm, which classifies each input text based on the language of its closest neighbors in the feature space.</a:t>
            </a:r>
            <a:endParaRPr dirty="0" sz="1225" lang="en-US"/>
          </a:p>
        </p:txBody>
      </p:sp>
      <p:sp>
        <p:nvSpPr>
          <p:cNvPr id="1048639" name="Text 4"/>
          <p:cNvSpPr/>
          <p:nvPr/>
        </p:nvSpPr>
        <p:spPr>
          <a:xfrm>
            <a:off x="3426738" y="4509611"/>
            <a:ext cx="7776924" cy="994886"/>
          </a:xfrm>
          <a:prstGeom prst="rect"/>
          <a:noFill/>
        </p:spPr>
        <p:txBody>
          <a:bodyPr anchor="t" rtlCol="0" wrap="square"/>
          <a:p>
            <a:pPr indent="0" marL="0">
              <a:lnSpc>
                <a:spcPts val="1960"/>
              </a:lnSpc>
              <a:buNone/>
            </a:pPr>
            <a:r>
              <a:rPr dirty="0" sz="1225" lang="en-US">
                <a:solidFill>
                  <a:srgbClr val="3B3535"/>
                </a:solidFill>
                <a:latin typeface="Sora" pitchFamily="34" charset="0"/>
                <a:ea typeface="Sora" pitchFamily="34" charset="-122"/>
                <a:cs typeface="Sora" pitchFamily="34" charset="-120"/>
              </a:rPr>
              <a:t>During the training process, we will carefully tune the hyperparameters of the KNN model, such as the number of neighbors (K) and the distance metric, to optimize the model's performance. We will also explore techniques like cross-validation and feature selection to further improve the model's accuracy.</a:t>
            </a:r>
            <a:endParaRPr dirty="0" sz="1225" lang="en-US"/>
          </a:p>
        </p:txBody>
      </p:sp>
      <p:pic>
        <p:nvPicPr>
          <p:cNvPr id="2097158" name="Image 1" descr="preencoded.png"/>
          <p:cNvPicPr>
            <a:picLocks noChangeAspect="1"/>
          </p:cNvPicPr>
          <p:nvPr/>
        </p:nvPicPr>
        <p:blipFill>
          <a:blip xmlns:r="http://schemas.openxmlformats.org/officeDocument/2006/relationships" r:embed="rId2"/>
          <a:stretch>
            <a:fillRect/>
          </a:stretch>
        </p:blipFill>
        <p:spPr>
          <a:xfrm>
            <a:off x="3426738" y="5679400"/>
            <a:ext cx="7776924" cy="5803463"/>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36" name=""/>
        <p:cNvGrpSpPr/>
        <p:nvPr/>
      </p:nvGrpSpPr>
      <p:grpSpPr>
        <a:xfrm>
          <a:off x="0" y="0"/>
          <a:ext cx="0" cy="0"/>
          <a:chOff x="0" y="0"/>
          <a:chExt cx="0" cy="0"/>
        </a:xfrm>
      </p:grpSpPr>
      <p:sp>
        <p:nvSpPr>
          <p:cNvPr id="1048643" name="Shape 0"/>
          <p:cNvSpPr/>
          <p:nvPr/>
        </p:nvSpPr>
        <p:spPr>
          <a:xfrm>
            <a:off x="0" y="0"/>
            <a:ext cx="14630400" cy="8229600"/>
          </a:xfrm>
          <a:prstGeom prst="rect"/>
          <a:solidFill>
            <a:srgbClr val="E7EEF9"/>
          </a:solidFill>
        </p:spPr>
        <p:txBody>
          <a:bodyPr/>
          <a:p>
            <a:endParaRPr lang="en-IN"/>
          </a:p>
        </p:txBody>
      </p:sp>
      <p:sp>
        <p:nvSpPr>
          <p:cNvPr id="1048644" name="Shape 1"/>
          <p:cNvSpPr/>
          <p:nvPr/>
        </p:nvSpPr>
        <p:spPr>
          <a:xfrm>
            <a:off x="0" y="0"/>
            <a:ext cx="14630400" cy="8230553"/>
          </a:xfrm>
          <a:prstGeom prst="rect"/>
          <a:solidFill>
            <a:srgbClr val="FFFAFA"/>
          </a:solidFill>
        </p:spPr>
        <p:txBody>
          <a:bodyPr/>
          <a:p>
            <a:endParaRPr lang="en-IN"/>
          </a:p>
        </p:txBody>
      </p:sp>
      <p:sp>
        <p:nvSpPr>
          <p:cNvPr id="1048645" name="Text 2"/>
          <p:cNvSpPr/>
          <p:nvPr/>
        </p:nvSpPr>
        <p:spPr>
          <a:xfrm>
            <a:off x="3250525" y="447080"/>
            <a:ext cx="4064556" cy="508040"/>
          </a:xfrm>
          <a:prstGeom prst="rect"/>
          <a:noFill/>
        </p:spPr>
        <p:txBody>
          <a:bodyPr anchor="t" rtlCol="0" wrap="none"/>
          <a:p>
            <a:pPr indent="0" marL="0">
              <a:lnSpc>
                <a:spcPts val="4001"/>
              </a:lnSpc>
              <a:buNone/>
            </a:pPr>
            <a:r>
              <a:rPr b="1" dirty="0" sz="3200" lang="en-US">
                <a:solidFill>
                  <a:srgbClr val="1F1E1E"/>
                </a:solidFill>
                <a:latin typeface="Alexandria" pitchFamily="34" charset="0"/>
                <a:ea typeface="Alexandria" pitchFamily="34" charset="-122"/>
                <a:cs typeface="Alexandria" pitchFamily="34" charset="-120"/>
              </a:rPr>
              <a:t>Prediction Process</a:t>
            </a:r>
            <a:endParaRPr dirty="0" sz="3200" lang="en-US"/>
          </a:p>
        </p:txBody>
      </p:sp>
      <p:pic>
        <p:nvPicPr>
          <p:cNvPr id="2097159" name="Image 0" descr="preencoded.png"/>
          <p:cNvPicPr>
            <a:picLocks noChangeAspect="1"/>
          </p:cNvPicPr>
          <p:nvPr/>
        </p:nvPicPr>
        <p:blipFill>
          <a:blip xmlns:r="http://schemas.openxmlformats.org/officeDocument/2006/relationships" r:embed="rId1"/>
          <a:stretch>
            <a:fillRect/>
          </a:stretch>
        </p:blipFill>
        <p:spPr>
          <a:xfrm>
            <a:off x="3250525" y="1280279"/>
            <a:ext cx="812840" cy="1300639"/>
          </a:xfrm>
          <a:prstGeom prst="rect"/>
        </p:spPr>
      </p:pic>
      <p:sp>
        <p:nvSpPr>
          <p:cNvPr id="1048646" name="Text 3"/>
          <p:cNvSpPr/>
          <p:nvPr/>
        </p:nvSpPr>
        <p:spPr>
          <a:xfrm>
            <a:off x="4307205" y="1442799"/>
            <a:ext cx="2032278" cy="253960"/>
          </a:xfrm>
          <a:prstGeom prst="rect"/>
          <a:noFill/>
        </p:spPr>
        <p:txBody>
          <a:bodyPr anchor="t" rtlCol="0" wrap="none"/>
          <a:p>
            <a:pPr algn="l" indent="0" marL="0">
              <a:lnSpc>
                <a:spcPts val="2000"/>
              </a:lnSpc>
              <a:buNone/>
            </a:pPr>
            <a:r>
              <a:rPr b="1" dirty="0" sz="1600" lang="en-US">
                <a:solidFill>
                  <a:srgbClr val="3B3535"/>
                </a:solidFill>
                <a:latin typeface="Alexandria" pitchFamily="34" charset="0"/>
                <a:ea typeface="Alexandria" pitchFamily="34" charset="-122"/>
                <a:cs typeface="Alexandria" pitchFamily="34" charset="-120"/>
              </a:rPr>
              <a:t>Data Preparation</a:t>
            </a:r>
            <a:endParaRPr dirty="0" sz="1600" lang="en-US"/>
          </a:p>
        </p:txBody>
      </p:sp>
      <p:sp>
        <p:nvSpPr>
          <p:cNvPr id="1048647" name="Text 4"/>
          <p:cNvSpPr/>
          <p:nvPr/>
        </p:nvSpPr>
        <p:spPr>
          <a:xfrm>
            <a:off x="4307205" y="1794272"/>
            <a:ext cx="7072551" cy="260152"/>
          </a:xfrm>
          <a:prstGeom prst="rect"/>
          <a:noFill/>
        </p:spPr>
        <p:txBody>
          <a:bodyPr anchor="t" rtlCol="0" wrap="none"/>
          <a:p>
            <a:pPr algn="l" indent="0" marL="0">
              <a:lnSpc>
                <a:spcPts val="2048"/>
              </a:lnSpc>
              <a:buNone/>
            </a:pPr>
            <a:r>
              <a:rPr dirty="0" sz="1280" lang="en-US">
                <a:solidFill>
                  <a:srgbClr val="3B3535"/>
                </a:solidFill>
                <a:latin typeface="Sora" pitchFamily="34" charset="0"/>
                <a:ea typeface="Sora" pitchFamily="34" charset="-122"/>
                <a:cs typeface="Sora" pitchFamily="34" charset="-120"/>
              </a:rPr>
              <a:t>Clean and preprocess the text data for accurate language prediction.</a:t>
            </a:r>
            <a:endParaRPr dirty="0" sz="1280" lang="en-US"/>
          </a:p>
        </p:txBody>
      </p:sp>
      <p:pic>
        <p:nvPicPr>
          <p:cNvPr id="2097160" name="Image 1" descr="preencoded.png"/>
          <p:cNvPicPr>
            <a:picLocks noChangeAspect="1"/>
          </p:cNvPicPr>
          <p:nvPr/>
        </p:nvPicPr>
        <p:blipFill>
          <a:blip xmlns:r="http://schemas.openxmlformats.org/officeDocument/2006/relationships" r:embed="rId2"/>
          <a:stretch>
            <a:fillRect/>
          </a:stretch>
        </p:blipFill>
        <p:spPr>
          <a:xfrm>
            <a:off x="3250525" y="2580918"/>
            <a:ext cx="812840" cy="1300639"/>
          </a:xfrm>
          <a:prstGeom prst="rect"/>
        </p:spPr>
      </p:pic>
      <p:sp>
        <p:nvSpPr>
          <p:cNvPr id="1048648" name="Text 5"/>
          <p:cNvSpPr/>
          <p:nvPr/>
        </p:nvSpPr>
        <p:spPr>
          <a:xfrm>
            <a:off x="4307205" y="2743438"/>
            <a:ext cx="2032278" cy="253960"/>
          </a:xfrm>
          <a:prstGeom prst="rect"/>
          <a:noFill/>
        </p:spPr>
        <p:txBody>
          <a:bodyPr anchor="t" rtlCol="0" wrap="none"/>
          <a:p>
            <a:pPr algn="l" indent="0" marL="0">
              <a:lnSpc>
                <a:spcPts val="2000"/>
              </a:lnSpc>
              <a:buNone/>
            </a:pPr>
            <a:r>
              <a:rPr b="1" dirty="0" sz="1600" lang="en-US">
                <a:solidFill>
                  <a:srgbClr val="3B3535"/>
                </a:solidFill>
                <a:latin typeface="Alexandria" pitchFamily="34" charset="0"/>
                <a:ea typeface="Alexandria" pitchFamily="34" charset="-122"/>
                <a:cs typeface="Alexandria" pitchFamily="34" charset="-120"/>
              </a:rPr>
              <a:t>Feature Extraction</a:t>
            </a:r>
            <a:endParaRPr dirty="0" sz="1600" lang="en-US"/>
          </a:p>
        </p:txBody>
      </p:sp>
      <p:sp>
        <p:nvSpPr>
          <p:cNvPr id="1048649" name="Text 6"/>
          <p:cNvSpPr/>
          <p:nvPr/>
        </p:nvSpPr>
        <p:spPr>
          <a:xfrm>
            <a:off x="4307205" y="3094911"/>
            <a:ext cx="7072551" cy="520303"/>
          </a:xfrm>
          <a:prstGeom prst="rect"/>
          <a:noFill/>
        </p:spPr>
        <p:txBody>
          <a:bodyPr anchor="t" rtlCol="0" wrap="square"/>
          <a:p>
            <a:pPr algn="l" indent="0" marL="0">
              <a:lnSpc>
                <a:spcPts val="2048"/>
              </a:lnSpc>
              <a:buNone/>
            </a:pPr>
            <a:r>
              <a:rPr dirty="0" sz="1280" lang="en-US">
                <a:solidFill>
                  <a:srgbClr val="3B3535"/>
                </a:solidFill>
                <a:latin typeface="Sora" pitchFamily="34" charset="0"/>
                <a:ea typeface="Sora" pitchFamily="34" charset="-122"/>
                <a:cs typeface="Sora" pitchFamily="34" charset="-120"/>
              </a:rPr>
              <a:t>Extract relevant linguistic features from the text, such as word frequencies and n-grams.</a:t>
            </a:r>
            <a:endParaRPr dirty="0" sz="1280" lang="en-US"/>
          </a:p>
        </p:txBody>
      </p:sp>
      <p:pic>
        <p:nvPicPr>
          <p:cNvPr id="2097161" name="Image 2" descr="preencoded.png"/>
          <p:cNvPicPr>
            <a:picLocks noChangeAspect="1"/>
          </p:cNvPicPr>
          <p:nvPr/>
        </p:nvPicPr>
        <p:blipFill>
          <a:blip xmlns:r="http://schemas.openxmlformats.org/officeDocument/2006/relationships" r:embed="rId3"/>
          <a:stretch>
            <a:fillRect/>
          </a:stretch>
        </p:blipFill>
        <p:spPr>
          <a:xfrm>
            <a:off x="3250525" y="3881557"/>
            <a:ext cx="812840" cy="1300639"/>
          </a:xfrm>
          <a:prstGeom prst="rect"/>
        </p:spPr>
      </p:pic>
      <p:sp>
        <p:nvSpPr>
          <p:cNvPr id="1048650" name="Text 7"/>
          <p:cNvSpPr/>
          <p:nvPr/>
        </p:nvSpPr>
        <p:spPr>
          <a:xfrm>
            <a:off x="4307205" y="4044077"/>
            <a:ext cx="2032278" cy="253960"/>
          </a:xfrm>
          <a:prstGeom prst="rect"/>
          <a:noFill/>
        </p:spPr>
        <p:txBody>
          <a:bodyPr anchor="t" rtlCol="0" wrap="none"/>
          <a:p>
            <a:pPr algn="l" indent="0" marL="0">
              <a:lnSpc>
                <a:spcPts val="2000"/>
              </a:lnSpc>
              <a:buNone/>
            </a:pPr>
            <a:r>
              <a:rPr b="1" dirty="0" sz="1600" lang="en-US">
                <a:solidFill>
                  <a:srgbClr val="3B3535"/>
                </a:solidFill>
                <a:latin typeface="Alexandria" pitchFamily="34" charset="0"/>
                <a:ea typeface="Alexandria" pitchFamily="34" charset="-122"/>
                <a:cs typeface="Alexandria" pitchFamily="34" charset="-120"/>
              </a:rPr>
              <a:t>Model Training</a:t>
            </a:r>
            <a:endParaRPr dirty="0" sz="1600" lang="en-US"/>
          </a:p>
        </p:txBody>
      </p:sp>
      <p:sp>
        <p:nvSpPr>
          <p:cNvPr id="1048651" name="Text 8"/>
          <p:cNvSpPr/>
          <p:nvPr/>
        </p:nvSpPr>
        <p:spPr>
          <a:xfrm>
            <a:off x="4307205" y="4395549"/>
            <a:ext cx="7072551" cy="260152"/>
          </a:xfrm>
          <a:prstGeom prst="rect"/>
          <a:noFill/>
        </p:spPr>
        <p:txBody>
          <a:bodyPr anchor="t" rtlCol="0" wrap="none"/>
          <a:p>
            <a:pPr algn="l" indent="0" marL="0">
              <a:lnSpc>
                <a:spcPts val="2048"/>
              </a:lnSpc>
              <a:buNone/>
            </a:pPr>
            <a:r>
              <a:rPr dirty="0" sz="1280" lang="en-US">
                <a:solidFill>
                  <a:srgbClr val="3B3535"/>
                </a:solidFill>
                <a:latin typeface="Sora" pitchFamily="34" charset="0"/>
                <a:ea typeface="Sora" pitchFamily="34" charset="-122"/>
                <a:cs typeface="Sora" pitchFamily="34" charset="-120"/>
              </a:rPr>
              <a:t>Train the KNN classifier on the prepared dataset to learn the language patterns.</a:t>
            </a:r>
            <a:endParaRPr dirty="0" sz="1280" lang="en-US"/>
          </a:p>
        </p:txBody>
      </p:sp>
      <p:pic>
        <p:nvPicPr>
          <p:cNvPr id="2097162" name="Image 3" descr="preencoded.png"/>
          <p:cNvPicPr>
            <a:picLocks noChangeAspect="1"/>
          </p:cNvPicPr>
          <p:nvPr/>
        </p:nvPicPr>
        <p:blipFill>
          <a:blip xmlns:r="http://schemas.openxmlformats.org/officeDocument/2006/relationships" r:embed="rId4"/>
          <a:stretch>
            <a:fillRect/>
          </a:stretch>
        </p:blipFill>
        <p:spPr>
          <a:xfrm>
            <a:off x="3250525" y="5182195"/>
            <a:ext cx="812840" cy="1300639"/>
          </a:xfrm>
          <a:prstGeom prst="rect"/>
        </p:spPr>
      </p:pic>
      <p:sp>
        <p:nvSpPr>
          <p:cNvPr id="1048652" name="Text 9"/>
          <p:cNvSpPr/>
          <p:nvPr/>
        </p:nvSpPr>
        <p:spPr>
          <a:xfrm>
            <a:off x="4307205" y="5344716"/>
            <a:ext cx="2032278" cy="253960"/>
          </a:xfrm>
          <a:prstGeom prst="rect"/>
          <a:noFill/>
        </p:spPr>
        <p:txBody>
          <a:bodyPr anchor="t" rtlCol="0" wrap="none"/>
          <a:p>
            <a:pPr algn="l" indent="0" marL="0">
              <a:lnSpc>
                <a:spcPts val="2000"/>
              </a:lnSpc>
              <a:buNone/>
            </a:pPr>
            <a:r>
              <a:rPr b="1" dirty="0" sz="1600" lang="en-US">
                <a:solidFill>
                  <a:srgbClr val="3B3535"/>
                </a:solidFill>
                <a:latin typeface="Alexandria" pitchFamily="34" charset="0"/>
                <a:ea typeface="Alexandria" pitchFamily="34" charset="-122"/>
                <a:cs typeface="Alexandria" pitchFamily="34" charset="-120"/>
              </a:rPr>
              <a:t>Prediction</a:t>
            </a:r>
            <a:endParaRPr dirty="0" sz="1600" lang="en-US"/>
          </a:p>
        </p:txBody>
      </p:sp>
      <p:sp>
        <p:nvSpPr>
          <p:cNvPr id="1048653" name="Text 10"/>
          <p:cNvSpPr/>
          <p:nvPr/>
        </p:nvSpPr>
        <p:spPr>
          <a:xfrm>
            <a:off x="4307205" y="5696188"/>
            <a:ext cx="7072551" cy="260152"/>
          </a:xfrm>
          <a:prstGeom prst="rect"/>
          <a:noFill/>
        </p:spPr>
        <p:txBody>
          <a:bodyPr anchor="t" rtlCol="0" wrap="none"/>
          <a:p>
            <a:pPr algn="l" indent="0" marL="0">
              <a:lnSpc>
                <a:spcPts val="2048"/>
              </a:lnSpc>
              <a:buNone/>
            </a:pPr>
            <a:r>
              <a:rPr dirty="0" sz="1280" lang="en-US">
                <a:solidFill>
                  <a:srgbClr val="3B3535"/>
                </a:solidFill>
                <a:latin typeface="Sora" pitchFamily="34" charset="0"/>
                <a:ea typeface="Sora" pitchFamily="34" charset="-122"/>
                <a:cs typeface="Sora" pitchFamily="34" charset="-120"/>
              </a:rPr>
              <a:t>Apply the trained model to new, unseen text to predict the language it is written in.</a:t>
            </a:r>
            <a:endParaRPr dirty="0" sz="1280" lang="en-US"/>
          </a:p>
        </p:txBody>
      </p:sp>
      <p:pic>
        <p:nvPicPr>
          <p:cNvPr id="2097163" name="Image 4" descr="preencoded.png"/>
          <p:cNvPicPr>
            <a:picLocks noChangeAspect="1"/>
          </p:cNvPicPr>
          <p:nvPr/>
        </p:nvPicPr>
        <p:blipFill>
          <a:blip xmlns:r="http://schemas.openxmlformats.org/officeDocument/2006/relationships" r:embed="rId5"/>
          <a:stretch>
            <a:fillRect/>
          </a:stretch>
        </p:blipFill>
        <p:spPr>
          <a:xfrm>
            <a:off x="3250525" y="6482834"/>
            <a:ext cx="812840" cy="1300639"/>
          </a:xfrm>
          <a:prstGeom prst="rect"/>
        </p:spPr>
      </p:pic>
      <p:sp>
        <p:nvSpPr>
          <p:cNvPr id="1048654" name="Text 11"/>
          <p:cNvSpPr/>
          <p:nvPr/>
        </p:nvSpPr>
        <p:spPr>
          <a:xfrm>
            <a:off x="4307205" y="6645354"/>
            <a:ext cx="2032278" cy="253960"/>
          </a:xfrm>
          <a:prstGeom prst="rect"/>
          <a:noFill/>
        </p:spPr>
        <p:txBody>
          <a:bodyPr anchor="t" rtlCol="0" wrap="none"/>
          <a:p>
            <a:pPr algn="l" indent="0" marL="0">
              <a:lnSpc>
                <a:spcPts val="2000"/>
              </a:lnSpc>
              <a:buNone/>
            </a:pPr>
            <a:r>
              <a:rPr b="1" dirty="0" sz="1600" lang="en-US">
                <a:solidFill>
                  <a:srgbClr val="3B3535"/>
                </a:solidFill>
                <a:latin typeface="Alexandria" pitchFamily="34" charset="0"/>
                <a:ea typeface="Alexandria" pitchFamily="34" charset="-122"/>
                <a:cs typeface="Alexandria" pitchFamily="34" charset="-120"/>
              </a:rPr>
              <a:t>Evaluation</a:t>
            </a:r>
            <a:endParaRPr dirty="0" sz="1600" lang="en-US"/>
          </a:p>
        </p:txBody>
      </p:sp>
      <p:sp>
        <p:nvSpPr>
          <p:cNvPr id="1048655" name="Text 12"/>
          <p:cNvSpPr/>
          <p:nvPr/>
        </p:nvSpPr>
        <p:spPr>
          <a:xfrm>
            <a:off x="4307205" y="6996827"/>
            <a:ext cx="7072551" cy="260152"/>
          </a:xfrm>
          <a:prstGeom prst="rect"/>
          <a:noFill/>
        </p:spPr>
        <p:txBody>
          <a:bodyPr anchor="t" rtlCol="0" wrap="none"/>
          <a:p>
            <a:pPr algn="l" indent="0" marL="0">
              <a:lnSpc>
                <a:spcPts val="2048"/>
              </a:lnSpc>
              <a:buNone/>
            </a:pPr>
            <a:r>
              <a:rPr dirty="0" sz="1280" lang="en-US">
                <a:solidFill>
                  <a:srgbClr val="3B3535"/>
                </a:solidFill>
                <a:latin typeface="Sora" pitchFamily="34" charset="0"/>
                <a:ea typeface="Sora" pitchFamily="34" charset="-122"/>
                <a:cs typeface="Sora" pitchFamily="34" charset="-120"/>
              </a:rPr>
              <a:t>Assess the model's performance using metrics like accuracy, precision, and recall.</a:t>
            </a:r>
            <a:endParaRPr dirty="0" sz="128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39" name=""/>
        <p:cNvGrpSpPr/>
        <p:nvPr/>
      </p:nvGrpSpPr>
      <p:grpSpPr>
        <a:xfrm>
          <a:off x="0" y="0"/>
          <a:ext cx="0" cy="0"/>
          <a:chOff x="0" y="0"/>
          <a:chExt cx="0" cy="0"/>
        </a:xfrm>
      </p:grpSpPr>
      <p:sp>
        <p:nvSpPr>
          <p:cNvPr id="1048659" name="Shape 0"/>
          <p:cNvSpPr/>
          <p:nvPr/>
        </p:nvSpPr>
        <p:spPr>
          <a:xfrm>
            <a:off x="0" y="0"/>
            <a:ext cx="14630400" cy="8229600"/>
          </a:xfrm>
          <a:prstGeom prst="rect"/>
          <a:solidFill>
            <a:srgbClr val="E7EEF9"/>
          </a:solidFill>
        </p:spPr>
        <p:txBody>
          <a:bodyPr/>
          <a:p>
            <a:endParaRPr lang="en-IN"/>
          </a:p>
        </p:txBody>
      </p:sp>
      <p:sp>
        <p:nvSpPr>
          <p:cNvPr id="1048660" name="Shape 1"/>
          <p:cNvSpPr/>
          <p:nvPr/>
        </p:nvSpPr>
        <p:spPr>
          <a:xfrm>
            <a:off x="0" y="0"/>
            <a:ext cx="14630400" cy="8229600"/>
          </a:xfrm>
          <a:prstGeom prst="rect"/>
          <a:solidFill>
            <a:srgbClr val="FFFAFA"/>
          </a:solidFill>
        </p:spPr>
        <p:txBody>
          <a:bodyPr/>
          <a:p>
            <a:endParaRPr lang="en-IN"/>
          </a:p>
        </p:txBody>
      </p:sp>
      <p:sp>
        <p:nvSpPr>
          <p:cNvPr id="1048661" name="Text 2"/>
          <p:cNvSpPr/>
          <p:nvPr/>
        </p:nvSpPr>
        <p:spPr>
          <a:xfrm>
            <a:off x="1760220" y="1282422"/>
            <a:ext cx="5554980" cy="694373"/>
          </a:xfrm>
          <a:prstGeom prst="rect"/>
          <a:noFill/>
        </p:spPr>
        <p:txBody>
          <a:bodyPr anchor="t" rtlCol="0" wrap="none"/>
          <a:p>
            <a:pPr indent="0" marL="0">
              <a:lnSpc>
                <a:spcPts val="5468"/>
              </a:lnSpc>
              <a:buNone/>
            </a:pPr>
            <a:r>
              <a:rPr b="1" dirty="0" sz="4374" lang="en-US">
                <a:solidFill>
                  <a:srgbClr val="1F1E1E"/>
                </a:solidFill>
                <a:latin typeface="Alexandria" pitchFamily="34" charset="0"/>
                <a:ea typeface="Alexandria" pitchFamily="34" charset="-122"/>
                <a:cs typeface="Alexandria" pitchFamily="34" charset="-120"/>
              </a:rPr>
              <a:t>Result</a:t>
            </a:r>
            <a:endParaRPr dirty="0" sz="4374" lang="en-US"/>
          </a:p>
        </p:txBody>
      </p:sp>
      <p:sp>
        <p:nvSpPr>
          <p:cNvPr id="1048662" name="Shape 3"/>
          <p:cNvSpPr/>
          <p:nvPr/>
        </p:nvSpPr>
        <p:spPr>
          <a:xfrm>
            <a:off x="1760220" y="2650331"/>
            <a:ext cx="388739" cy="388739"/>
          </a:xfrm>
          <a:prstGeom prst="roundRect">
            <a:avLst>
              <a:gd name="adj" fmla="val 25722"/>
            </a:avLst>
          </a:prstGeom>
          <a:solidFill>
            <a:srgbClr val="D5DCF6"/>
          </a:solidFill>
          <a:ln w="7620">
            <a:solidFill>
              <a:srgbClr val="BBC2DC"/>
            </a:solidFill>
            <a:prstDash val="solid"/>
          </a:ln>
        </p:spPr>
        <p:txBody>
          <a:bodyPr/>
          <a:p>
            <a:endParaRPr lang="en-IN"/>
          </a:p>
        </p:txBody>
      </p:sp>
      <p:sp>
        <p:nvSpPr>
          <p:cNvPr id="1048663" name="Text 4"/>
          <p:cNvSpPr/>
          <p:nvPr/>
        </p:nvSpPr>
        <p:spPr>
          <a:xfrm>
            <a:off x="2371130" y="2671048"/>
            <a:ext cx="4164330"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Accurate Language Detection</a:t>
            </a:r>
            <a:endParaRPr dirty="0" sz="2187" lang="en-US"/>
          </a:p>
        </p:txBody>
      </p:sp>
      <p:sp>
        <p:nvSpPr>
          <p:cNvPr id="1048664" name="Text 5"/>
          <p:cNvSpPr/>
          <p:nvPr/>
        </p:nvSpPr>
        <p:spPr>
          <a:xfrm>
            <a:off x="2371130" y="3151465"/>
            <a:ext cx="4832985" cy="1421606"/>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proposed KNN-based language detection system achieved high accuracy in correctly identifying the language of the input text.</a:t>
            </a:r>
            <a:endParaRPr dirty="0" sz="1750" lang="en-US"/>
          </a:p>
        </p:txBody>
      </p:sp>
      <p:sp>
        <p:nvSpPr>
          <p:cNvPr id="1048665" name="Shape 6"/>
          <p:cNvSpPr/>
          <p:nvPr/>
        </p:nvSpPr>
        <p:spPr>
          <a:xfrm>
            <a:off x="7426285" y="2650331"/>
            <a:ext cx="388739" cy="388739"/>
          </a:xfrm>
          <a:prstGeom prst="roundRect">
            <a:avLst>
              <a:gd name="adj" fmla="val 25722"/>
            </a:avLst>
          </a:prstGeom>
          <a:solidFill>
            <a:srgbClr val="D5DCF6"/>
          </a:solidFill>
          <a:ln w="7620">
            <a:solidFill>
              <a:srgbClr val="BBC2DC"/>
            </a:solidFill>
            <a:prstDash val="solid"/>
          </a:ln>
        </p:spPr>
        <p:txBody>
          <a:bodyPr/>
          <a:p>
            <a:endParaRPr lang="en-IN"/>
          </a:p>
        </p:txBody>
      </p:sp>
      <p:sp>
        <p:nvSpPr>
          <p:cNvPr id="1048666" name="Text 7"/>
          <p:cNvSpPr/>
          <p:nvPr/>
        </p:nvSpPr>
        <p:spPr>
          <a:xfrm>
            <a:off x="8037195" y="2671048"/>
            <a:ext cx="2789634"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Efficient Processing</a:t>
            </a:r>
            <a:endParaRPr dirty="0" sz="2187" lang="en-US"/>
          </a:p>
        </p:txBody>
      </p:sp>
      <p:sp>
        <p:nvSpPr>
          <p:cNvPr id="1048667" name="Text 8"/>
          <p:cNvSpPr/>
          <p:nvPr/>
        </p:nvSpPr>
        <p:spPr>
          <a:xfrm>
            <a:off x="8037195" y="3151465"/>
            <a:ext cx="4832985" cy="1066205"/>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system processed the input rapidly, demonstrating its ability to handle real-time language detection requirements.</a:t>
            </a:r>
            <a:endParaRPr dirty="0" sz="1750" lang="en-US"/>
          </a:p>
        </p:txBody>
      </p:sp>
      <p:sp>
        <p:nvSpPr>
          <p:cNvPr id="1048668" name="Shape 9"/>
          <p:cNvSpPr/>
          <p:nvPr/>
        </p:nvSpPr>
        <p:spPr>
          <a:xfrm>
            <a:off x="1760220" y="5024438"/>
            <a:ext cx="388739" cy="388739"/>
          </a:xfrm>
          <a:prstGeom prst="roundRect">
            <a:avLst>
              <a:gd name="adj" fmla="val 25722"/>
            </a:avLst>
          </a:prstGeom>
          <a:solidFill>
            <a:srgbClr val="D5DCF6"/>
          </a:solidFill>
          <a:ln w="7620">
            <a:solidFill>
              <a:srgbClr val="BBC2DC"/>
            </a:solidFill>
            <a:prstDash val="solid"/>
          </a:ln>
        </p:spPr>
        <p:txBody>
          <a:bodyPr/>
          <a:p>
            <a:endParaRPr lang="en-IN"/>
          </a:p>
        </p:txBody>
      </p:sp>
      <p:sp>
        <p:nvSpPr>
          <p:cNvPr id="1048669" name="Text 10"/>
          <p:cNvSpPr/>
          <p:nvPr/>
        </p:nvSpPr>
        <p:spPr>
          <a:xfrm>
            <a:off x="2371130" y="5045154"/>
            <a:ext cx="2902625"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Robust Performance</a:t>
            </a:r>
            <a:endParaRPr dirty="0" sz="2187" lang="en-US"/>
          </a:p>
        </p:txBody>
      </p:sp>
      <p:sp>
        <p:nvSpPr>
          <p:cNvPr id="1048670" name="Text 11"/>
          <p:cNvSpPr/>
          <p:nvPr/>
        </p:nvSpPr>
        <p:spPr>
          <a:xfrm>
            <a:off x="2371130" y="5525572"/>
            <a:ext cx="4832985" cy="1421606"/>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system exhibited resilience, maintaining its accuracy even when tested with diverse language samples and edge cases.</a:t>
            </a:r>
            <a:endParaRPr dirty="0" sz="1750" lang="en-US"/>
          </a:p>
        </p:txBody>
      </p:sp>
      <p:sp>
        <p:nvSpPr>
          <p:cNvPr id="1048671" name="Shape 12"/>
          <p:cNvSpPr/>
          <p:nvPr/>
        </p:nvSpPr>
        <p:spPr>
          <a:xfrm>
            <a:off x="7426285" y="5024438"/>
            <a:ext cx="388739" cy="388739"/>
          </a:xfrm>
          <a:prstGeom prst="roundRect">
            <a:avLst>
              <a:gd name="adj" fmla="val 25722"/>
            </a:avLst>
          </a:prstGeom>
          <a:solidFill>
            <a:srgbClr val="D5DCF6"/>
          </a:solidFill>
          <a:ln w="7620">
            <a:solidFill>
              <a:srgbClr val="BBC2DC"/>
            </a:solidFill>
            <a:prstDash val="solid"/>
          </a:ln>
        </p:spPr>
        <p:txBody>
          <a:bodyPr/>
          <a:p>
            <a:endParaRPr lang="en-IN"/>
          </a:p>
        </p:txBody>
      </p:sp>
      <p:sp>
        <p:nvSpPr>
          <p:cNvPr id="1048672" name="Text 13"/>
          <p:cNvSpPr/>
          <p:nvPr/>
        </p:nvSpPr>
        <p:spPr>
          <a:xfrm>
            <a:off x="8037195" y="5045154"/>
            <a:ext cx="3045976" cy="347186"/>
          </a:xfrm>
          <a:prstGeom prst="rect"/>
          <a:noFill/>
        </p:spPr>
        <p:txBody>
          <a:bodyPr anchor="t" rtlCol="0" wrap="none"/>
          <a:p>
            <a:pPr indent="0" marL="0">
              <a:lnSpc>
                <a:spcPts val="2734"/>
              </a:lnSpc>
              <a:buNone/>
            </a:pPr>
            <a:r>
              <a:rPr b="1" dirty="0" sz="2187" lang="en-US">
                <a:solidFill>
                  <a:srgbClr val="3B3535"/>
                </a:solidFill>
                <a:latin typeface="Alexandria" pitchFamily="34" charset="0"/>
                <a:ea typeface="Alexandria" pitchFamily="34" charset="-122"/>
                <a:cs typeface="Alexandria" pitchFamily="34" charset="-120"/>
              </a:rPr>
              <a:t>Practical Deployment</a:t>
            </a:r>
            <a:endParaRPr dirty="0" sz="2187" lang="en-US"/>
          </a:p>
        </p:txBody>
      </p:sp>
      <p:sp>
        <p:nvSpPr>
          <p:cNvPr id="1048673" name="Text 14"/>
          <p:cNvSpPr/>
          <p:nvPr/>
        </p:nvSpPr>
        <p:spPr>
          <a:xfrm>
            <a:off x="8037195" y="5525572"/>
            <a:ext cx="4832985" cy="1421606"/>
          </a:xfrm>
          <a:prstGeom prst="rect"/>
          <a:noFill/>
        </p:spPr>
        <p:txBody>
          <a:bodyPr anchor="t" rtlCol="0" wrap="square"/>
          <a:p>
            <a:pPr indent="0" marL="0">
              <a:lnSpc>
                <a:spcPts val="2799"/>
              </a:lnSpc>
              <a:buNone/>
            </a:pPr>
            <a:r>
              <a:rPr dirty="0" sz="1750" lang="en-US">
                <a:solidFill>
                  <a:srgbClr val="3B3535"/>
                </a:solidFill>
                <a:latin typeface="Sora" pitchFamily="34" charset="0"/>
                <a:ea typeface="Sora" pitchFamily="34" charset="-122"/>
                <a:cs typeface="Sora" pitchFamily="34" charset="-120"/>
              </a:rPr>
              <a:t>The KNN-based approach proved well-suited for practical deployment, offering a balance of performance and resource efficiency.</a:t>
            </a:r>
            <a:endParaRPr dirty="0" sz="175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vignesh D</cp:lastModifiedBy>
  <dcterms:created xsi:type="dcterms:W3CDTF">2024-03-31T21:51:32Z</dcterms:created>
  <dcterms:modified xsi:type="dcterms:W3CDTF">2024-04-07T04:32:00Z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eb92b03c3b9548458865a02259973028</vt:lpwstr>
  </property>
</Properties>
</file>