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8" r:id="rId5"/>
    <p:sldId id="263" r:id="rId6"/>
    <p:sldId id="269" r:id="rId7"/>
    <p:sldId id="270" r:id="rId8"/>
    <p:sldId id="278" r:id="rId9"/>
    <p:sldId id="276" r:id="rId10"/>
    <p:sldId id="271" r:id="rId11"/>
    <p:sldId id="277" r:id="rId12"/>
    <p:sldId id="272" r:id="rId13"/>
    <p:sldId id="273" r:id="rId14"/>
    <p:sldId id="274" r:id="rId15"/>
    <p:sldId id="275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 Doye" initials="AD" lastIdx="1" clrIdx="0">
    <p:extLst>
      <p:ext uri="{19B8F6BF-5375-455C-9EA6-DF929625EA0E}">
        <p15:presenceInfo xmlns:p15="http://schemas.microsoft.com/office/powerpoint/2012/main" userId="9105ba1098ab8c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1061" y="62"/>
      </p:cViewPr>
      <p:guideLst>
        <p:guide orient="horz" pos="2164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1C5AD-F31A-4BCA-B5AD-14F23CD6DFF9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A1BCF08C-8DBC-4D0C-A01A-EE2DB764A04F}">
      <dgm:prSet phldrT="[Text]" custT="1"/>
      <dgm:spPr/>
      <dgm:t>
        <a:bodyPr/>
        <a:lstStyle/>
        <a:p>
          <a:r>
            <a:rPr lang="en-IN" sz="4400" dirty="0"/>
            <a:t>Problem Statement </a:t>
          </a:r>
        </a:p>
      </dgm:t>
    </dgm:pt>
    <dgm:pt modelId="{49FDA0B8-1CA7-4000-8604-323DBBFBF591}" type="parTrans" cxnId="{EE43ECE1-8F1B-489B-8ED5-B6C73AE0672F}">
      <dgm:prSet/>
      <dgm:spPr/>
      <dgm:t>
        <a:bodyPr/>
        <a:lstStyle/>
        <a:p>
          <a:endParaRPr lang="en-IN"/>
        </a:p>
      </dgm:t>
    </dgm:pt>
    <dgm:pt modelId="{D37B605E-30C3-4390-BCB8-D8F14FE5C3DF}" type="sibTrans" cxnId="{EE43ECE1-8F1B-489B-8ED5-B6C73AE0672F}">
      <dgm:prSet/>
      <dgm:spPr/>
      <dgm:t>
        <a:bodyPr/>
        <a:lstStyle/>
        <a:p>
          <a:endParaRPr lang="en-IN"/>
        </a:p>
      </dgm:t>
    </dgm:pt>
    <dgm:pt modelId="{FD2EC4F2-E721-4A92-8FBD-91F3A3633374}">
      <dgm:prSet phldrT="[Text]" custT="1"/>
      <dgm:spPr/>
      <dgm:t>
        <a:bodyPr/>
        <a:lstStyle/>
        <a:p>
          <a:r>
            <a:rPr lang="en-IN" sz="2000" dirty="0"/>
            <a:t>Skin disease can range from normal to life threatening like skin cancer.</a:t>
          </a:r>
        </a:p>
      </dgm:t>
    </dgm:pt>
    <dgm:pt modelId="{E56F0B0A-3344-48D3-AA21-5F23B0C96867}" type="parTrans" cxnId="{5FAD8CDE-59C1-46CF-B354-A77C431A1C3D}">
      <dgm:prSet/>
      <dgm:spPr/>
      <dgm:t>
        <a:bodyPr/>
        <a:lstStyle/>
        <a:p>
          <a:endParaRPr lang="en-IN"/>
        </a:p>
      </dgm:t>
    </dgm:pt>
    <dgm:pt modelId="{8AF411AF-4D05-45A1-AE3E-073BF0C84435}" type="sibTrans" cxnId="{5FAD8CDE-59C1-46CF-B354-A77C431A1C3D}">
      <dgm:prSet/>
      <dgm:spPr/>
      <dgm:t>
        <a:bodyPr/>
        <a:lstStyle/>
        <a:p>
          <a:endParaRPr lang="en-IN"/>
        </a:p>
      </dgm:t>
    </dgm:pt>
    <dgm:pt modelId="{E660EE95-C77B-494C-A34C-B5BC05AD1349}">
      <dgm:prSet phldrT="[Text]"/>
      <dgm:spPr/>
      <dgm:t>
        <a:bodyPr/>
        <a:lstStyle/>
        <a:p>
          <a:r>
            <a:rPr lang="en-IN" dirty="0"/>
            <a:t>Objective</a:t>
          </a:r>
        </a:p>
      </dgm:t>
    </dgm:pt>
    <dgm:pt modelId="{33AABD0F-CEE0-425F-B7DF-7023577F93E7}" type="parTrans" cxnId="{05365079-856D-44BD-9FEB-29E45B03FCB5}">
      <dgm:prSet/>
      <dgm:spPr/>
      <dgm:t>
        <a:bodyPr/>
        <a:lstStyle/>
        <a:p>
          <a:endParaRPr lang="en-IN"/>
        </a:p>
      </dgm:t>
    </dgm:pt>
    <dgm:pt modelId="{E3C4EDE8-808D-48B4-B8DA-7F233D0DEFAA}" type="sibTrans" cxnId="{05365079-856D-44BD-9FEB-29E45B03FCB5}">
      <dgm:prSet/>
      <dgm:spPr/>
      <dgm:t>
        <a:bodyPr/>
        <a:lstStyle/>
        <a:p>
          <a:endParaRPr lang="en-IN"/>
        </a:p>
      </dgm:t>
    </dgm:pt>
    <dgm:pt modelId="{E5CF9E68-C509-4976-A15D-853E3B382CB1}">
      <dgm:prSet phldrT="[Text]" custT="1"/>
      <dgm:spPr/>
      <dgm:t>
        <a:bodyPr/>
        <a:lstStyle/>
        <a:p>
          <a:r>
            <a:rPr lang="en-IN" sz="2000" dirty="0"/>
            <a:t>Develop a deep learning model to classify and detect skin disease from image data .</a:t>
          </a:r>
        </a:p>
      </dgm:t>
    </dgm:pt>
    <dgm:pt modelId="{9BF7226B-1FDD-4D7A-AFB5-407FB458BFE5}" type="parTrans" cxnId="{6F26C1A4-1AA9-4DCE-ABDC-7AC5525A72B5}">
      <dgm:prSet/>
      <dgm:spPr/>
      <dgm:t>
        <a:bodyPr/>
        <a:lstStyle/>
        <a:p>
          <a:endParaRPr lang="en-IN"/>
        </a:p>
      </dgm:t>
    </dgm:pt>
    <dgm:pt modelId="{CB54030F-F69A-4055-9936-30C3785F951A}" type="sibTrans" cxnId="{6F26C1A4-1AA9-4DCE-ABDC-7AC5525A72B5}">
      <dgm:prSet/>
      <dgm:spPr/>
      <dgm:t>
        <a:bodyPr/>
        <a:lstStyle/>
        <a:p>
          <a:endParaRPr lang="en-IN"/>
        </a:p>
      </dgm:t>
    </dgm:pt>
    <dgm:pt modelId="{AC83FD14-B0EC-4326-8278-C7F76F2D10F2}">
      <dgm:prSet phldrT="[Text]" custT="1"/>
      <dgm:spPr/>
      <dgm:t>
        <a:bodyPr/>
        <a:lstStyle/>
        <a:p>
          <a:r>
            <a:rPr lang="en-IN" sz="2000" dirty="0"/>
            <a:t> Manual examination can be time consuming , subjected to human error and require expert knowledge .</a:t>
          </a:r>
        </a:p>
      </dgm:t>
    </dgm:pt>
    <dgm:pt modelId="{82260A05-7760-421B-8360-60597D5331F3}" type="parTrans" cxnId="{450C2AE2-3772-45C0-9CE9-3BDCBB8731D4}">
      <dgm:prSet/>
      <dgm:spPr/>
      <dgm:t>
        <a:bodyPr/>
        <a:lstStyle/>
        <a:p>
          <a:endParaRPr lang="en-IN"/>
        </a:p>
      </dgm:t>
    </dgm:pt>
    <dgm:pt modelId="{DA0B5996-1B19-4FB9-AC11-B3F9C16313E8}" type="sibTrans" cxnId="{450C2AE2-3772-45C0-9CE9-3BDCBB8731D4}">
      <dgm:prSet/>
      <dgm:spPr/>
      <dgm:t>
        <a:bodyPr/>
        <a:lstStyle/>
        <a:p>
          <a:endParaRPr lang="en-IN"/>
        </a:p>
      </dgm:t>
    </dgm:pt>
    <dgm:pt modelId="{1447BE85-407F-4700-BDC9-CFDB759AEC12}">
      <dgm:prSet phldrT="[Text]" custT="1"/>
      <dgm:spPr/>
      <dgm:t>
        <a:bodyPr/>
        <a:lstStyle/>
        <a:p>
          <a:r>
            <a:rPr lang="en-IN" sz="2000" dirty="0"/>
            <a:t>Diagnostic method are limited in accuracy and accessibility especially in rural and underserved areas </a:t>
          </a:r>
          <a:r>
            <a:rPr lang="en-IN" sz="1200" dirty="0"/>
            <a:t>.</a:t>
          </a:r>
        </a:p>
      </dgm:t>
    </dgm:pt>
    <dgm:pt modelId="{83748A90-9E23-4CE1-9BED-19F513D8D503}" type="parTrans" cxnId="{FBE5F63A-60FE-49AA-89F9-FE88676F2B65}">
      <dgm:prSet/>
      <dgm:spPr/>
      <dgm:t>
        <a:bodyPr/>
        <a:lstStyle/>
        <a:p>
          <a:endParaRPr lang="en-IN"/>
        </a:p>
      </dgm:t>
    </dgm:pt>
    <dgm:pt modelId="{E37E1E77-9055-45F7-ADA4-DB4A629B6D60}" type="sibTrans" cxnId="{FBE5F63A-60FE-49AA-89F9-FE88676F2B65}">
      <dgm:prSet/>
      <dgm:spPr/>
      <dgm:t>
        <a:bodyPr/>
        <a:lstStyle/>
        <a:p>
          <a:endParaRPr lang="en-IN"/>
        </a:p>
      </dgm:t>
    </dgm:pt>
    <dgm:pt modelId="{C903027B-FD10-4695-9E96-02A4AECC9B7C}">
      <dgm:prSet phldrT="[Text]" custT="1"/>
      <dgm:spPr/>
      <dgm:t>
        <a:bodyPr/>
        <a:lstStyle/>
        <a:p>
          <a:r>
            <a:rPr lang="en-IN" sz="2000" dirty="0"/>
            <a:t>Use of </a:t>
          </a:r>
          <a:r>
            <a:rPr lang="en-IN" sz="2000" dirty="0" err="1"/>
            <a:t>ViT</a:t>
          </a:r>
          <a:r>
            <a:rPr lang="en-IN" sz="2000" dirty="0"/>
            <a:t> for feature extraction .</a:t>
          </a:r>
        </a:p>
      </dgm:t>
    </dgm:pt>
    <dgm:pt modelId="{ACD10EFD-F4F5-4EED-8714-0C84EDB8B1CE}" type="parTrans" cxnId="{2F1D00F0-8F48-4C0A-AD06-18F9A623529D}">
      <dgm:prSet/>
      <dgm:spPr/>
      <dgm:t>
        <a:bodyPr/>
        <a:lstStyle/>
        <a:p>
          <a:endParaRPr lang="en-IN"/>
        </a:p>
      </dgm:t>
    </dgm:pt>
    <dgm:pt modelId="{7AA2F104-D267-485A-A096-7D1C1B81D341}" type="sibTrans" cxnId="{2F1D00F0-8F48-4C0A-AD06-18F9A623529D}">
      <dgm:prSet/>
      <dgm:spPr/>
      <dgm:t>
        <a:bodyPr/>
        <a:lstStyle/>
        <a:p>
          <a:endParaRPr lang="en-IN"/>
        </a:p>
      </dgm:t>
    </dgm:pt>
    <dgm:pt modelId="{C5FF2A6A-2E56-4D67-B4D9-328B4FCA77FE}">
      <dgm:prSet phldrT="[Text]" custT="1"/>
      <dgm:spPr/>
      <dgm:t>
        <a:bodyPr/>
        <a:lstStyle/>
        <a:p>
          <a:r>
            <a:rPr lang="en-IN" sz="2000" dirty="0"/>
            <a:t>Comparing performances of CNN models and </a:t>
          </a:r>
          <a:r>
            <a:rPr lang="en-IN" sz="2000" dirty="0" err="1"/>
            <a:t>ViT</a:t>
          </a:r>
          <a:r>
            <a:rPr lang="en-IN" sz="2000" dirty="0"/>
            <a:t>.</a:t>
          </a:r>
        </a:p>
      </dgm:t>
    </dgm:pt>
    <dgm:pt modelId="{6488666A-34CA-48D4-9FA7-6F0057D22662}" type="parTrans" cxnId="{3C6A18A7-CECE-4BD8-A110-1E844BD65D5E}">
      <dgm:prSet/>
      <dgm:spPr/>
      <dgm:t>
        <a:bodyPr/>
        <a:lstStyle/>
        <a:p>
          <a:endParaRPr lang="en-IN"/>
        </a:p>
      </dgm:t>
    </dgm:pt>
    <dgm:pt modelId="{4844DCE9-40D6-4727-A1D3-86994F981D9E}" type="sibTrans" cxnId="{3C6A18A7-CECE-4BD8-A110-1E844BD65D5E}">
      <dgm:prSet/>
      <dgm:spPr/>
      <dgm:t>
        <a:bodyPr/>
        <a:lstStyle/>
        <a:p>
          <a:endParaRPr lang="en-IN"/>
        </a:p>
      </dgm:t>
    </dgm:pt>
    <dgm:pt modelId="{11D858E0-F214-4EEA-BC29-767044696131}" type="pres">
      <dgm:prSet presAssocID="{ECF1C5AD-F31A-4BCA-B5AD-14F23CD6DFF9}" presName="Name0" presStyleCnt="0">
        <dgm:presLayoutVars>
          <dgm:dir/>
          <dgm:animLvl val="lvl"/>
          <dgm:resizeHandles val="exact"/>
        </dgm:presLayoutVars>
      </dgm:prSet>
      <dgm:spPr/>
    </dgm:pt>
    <dgm:pt modelId="{159FF9C5-F315-4918-96AE-129DE368CE58}" type="pres">
      <dgm:prSet presAssocID="{A1BCF08C-8DBC-4D0C-A01A-EE2DB764A04F}" presName="linNode" presStyleCnt="0"/>
      <dgm:spPr/>
    </dgm:pt>
    <dgm:pt modelId="{F2FBA1A1-A5BF-4A5D-90A9-185B25ED7E1F}" type="pres">
      <dgm:prSet presAssocID="{A1BCF08C-8DBC-4D0C-A01A-EE2DB764A0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EDFC33D-D16F-4414-A600-5A28303B65C6}" type="pres">
      <dgm:prSet presAssocID="{A1BCF08C-8DBC-4D0C-A01A-EE2DB764A04F}" presName="descendantText" presStyleLbl="alignAccFollowNode1" presStyleIdx="0" presStyleCnt="2" custLinFactNeighborY="671">
        <dgm:presLayoutVars>
          <dgm:bulletEnabled val="1"/>
        </dgm:presLayoutVars>
      </dgm:prSet>
      <dgm:spPr/>
    </dgm:pt>
    <dgm:pt modelId="{BD0D5D98-74CA-45DC-B5F5-1CF83C444AEB}" type="pres">
      <dgm:prSet presAssocID="{D37B605E-30C3-4390-BCB8-D8F14FE5C3DF}" presName="sp" presStyleCnt="0"/>
      <dgm:spPr/>
    </dgm:pt>
    <dgm:pt modelId="{7CFD2F85-8816-40F1-892A-9C755C1487C7}" type="pres">
      <dgm:prSet presAssocID="{E660EE95-C77B-494C-A34C-B5BC05AD1349}" presName="linNode" presStyleCnt="0"/>
      <dgm:spPr/>
    </dgm:pt>
    <dgm:pt modelId="{24C3017A-E70B-4AA0-A233-6056C8B62481}" type="pres">
      <dgm:prSet presAssocID="{E660EE95-C77B-494C-A34C-B5BC05AD134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2B333B0-5A28-4734-B7D9-E2F4431B4D55}" type="pres">
      <dgm:prSet presAssocID="{E660EE95-C77B-494C-A34C-B5BC05AD134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F3C660E-4278-473F-97D1-A7114AC18DED}" type="presOf" srcId="{FD2EC4F2-E721-4A92-8FBD-91F3A3633374}" destId="{6EDFC33D-D16F-4414-A600-5A28303B65C6}" srcOrd="0" destOrd="0" presId="urn:microsoft.com/office/officeart/2005/8/layout/vList5"/>
    <dgm:cxn modelId="{FFDE3124-9259-4B50-B87D-66E4A98A3CD6}" type="presOf" srcId="{E660EE95-C77B-494C-A34C-B5BC05AD1349}" destId="{24C3017A-E70B-4AA0-A233-6056C8B62481}" srcOrd="0" destOrd="0" presId="urn:microsoft.com/office/officeart/2005/8/layout/vList5"/>
    <dgm:cxn modelId="{FBE5F63A-60FE-49AA-89F9-FE88676F2B65}" srcId="{A1BCF08C-8DBC-4D0C-A01A-EE2DB764A04F}" destId="{1447BE85-407F-4700-BDC9-CFDB759AEC12}" srcOrd="2" destOrd="0" parTransId="{83748A90-9E23-4CE1-9BED-19F513D8D503}" sibTransId="{E37E1E77-9055-45F7-ADA4-DB4A629B6D60}"/>
    <dgm:cxn modelId="{05365079-856D-44BD-9FEB-29E45B03FCB5}" srcId="{ECF1C5AD-F31A-4BCA-B5AD-14F23CD6DFF9}" destId="{E660EE95-C77B-494C-A34C-B5BC05AD1349}" srcOrd="1" destOrd="0" parTransId="{33AABD0F-CEE0-425F-B7DF-7023577F93E7}" sibTransId="{E3C4EDE8-808D-48B4-B8DA-7F233D0DEFAA}"/>
    <dgm:cxn modelId="{38CBC07D-85B7-4B47-A924-1B219BAB3CAB}" type="presOf" srcId="{A1BCF08C-8DBC-4D0C-A01A-EE2DB764A04F}" destId="{F2FBA1A1-A5BF-4A5D-90A9-185B25ED7E1F}" srcOrd="0" destOrd="0" presId="urn:microsoft.com/office/officeart/2005/8/layout/vList5"/>
    <dgm:cxn modelId="{6F26C1A4-1AA9-4DCE-ABDC-7AC5525A72B5}" srcId="{E660EE95-C77B-494C-A34C-B5BC05AD1349}" destId="{E5CF9E68-C509-4976-A15D-853E3B382CB1}" srcOrd="0" destOrd="0" parTransId="{9BF7226B-1FDD-4D7A-AFB5-407FB458BFE5}" sibTransId="{CB54030F-F69A-4055-9936-30C3785F951A}"/>
    <dgm:cxn modelId="{3C6A18A7-CECE-4BD8-A110-1E844BD65D5E}" srcId="{E660EE95-C77B-494C-A34C-B5BC05AD1349}" destId="{C5FF2A6A-2E56-4D67-B4D9-328B4FCA77FE}" srcOrd="2" destOrd="0" parTransId="{6488666A-34CA-48D4-9FA7-6F0057D22662}" sibTransId="{4844DCE9-40D6-4727-A1D3-86994F981D9E}"/>
    <dgm:cxn modelId="{F170CBAE-898E-478F-BB69-990B21990E7E}" type="presOf" srcId="{AC83FD14-B0EC-4326-8278-C7F76F2D10F2}" destId="{6EDFC33D-D16F-4414-A600-5A28303B65C6}" srcOrd="0" destOrd="1" presId="urn:microsoft.com/office/officeart/2005/8/layout/vList5"/>
    <dgm:cxn modelId="{B51819C5-478B-487E-91D0-EAD033D2948A}" type="presOf" srcId="{ECF1C5AD-F31A-4BCA-B5AD-14F23CD6DFF9}" destId="{11D858E0-F214-4EEA-BC29-767044696131}" srcOrd="0" destOrd="0" presId="urn:microsoft.com/office/officeart/2005/8/layout/vList5"/>
    <dgm:cxn modelId="{4F7AABD6-4916-48C5-B1BB-EF9D5E3F255B}" type="presOf" srcId="{C5FF2A6A-2E56-4D67-B4D9-328B4FCA77FE}" destId="{D2B333B0-5A28-4734-B7D9-E2F4431B4D55}" srcOrd="0" destOrd="2" presId="urn:microsoft.com/office/officeart/2005/8/layout/vList5"/>
    <dgm:cxn modelId="{455A3ADA-E7B6-43CD-B159-941910199560}" type="presOf" srcId="{1447BE85-407F-4700-BDC9-CFDB759AEC12}" destId="{6EDFC33D-D16F-4414-A600-5A28303B65C6}" srcOrd="0" destOrd="2" presId="urn:microsoft.com/office/officeart/2005/8/layout/vList5"/>
    <dgm:cxn modelId="{5FAD8CDE-59C1-46CF-B354-A77C431A1C3D}" srcId="{A1BCF08C-8DBC-4D0C-A01A-EE2DB764A04F}" destId="{FD2EC4F2-E721-4A92-8FBD-91F3A3633374}" srcOrd="0" destOrd="0" parTransId="{E56F0B0A-3344-48D3-AA21-5F23B0C96867}" sibTransId="{8AF411AF-4D05-45A1-AE3E-073BF0C84435}"/>
    <dgm:cxn modelId="{EE43ECE1-8F1B-489B-8ED5-B6C73AE0672F}" srcId="{ECF1C5AD-F31A-4BCA-B5AD-14F23CD6DFF9}" destId="{A1BCF08C-8DBC-4D0C-A01A-EE2DB764A04F}" srcOrd="0" destOrd="0" parTransId="{49FDA0B8-1CA7-4000-8604-323DBBFBF591}" sibTransId="{D37B605E-30C3-4390-BCB8-D8F14FE5C3DF}"/>
    <dgm:cxn modelId="{450C2AE2-3772-45C0-9CE9-3BDCBB8731D4}" srcId="{A1BCF08C-8DBC-4D0C-A01A-EE2DB764A04F}" destId="{AC83FD14-B0EC-4326-8278-C7F76F2D10F2}" srcOrd="1" destOrd="0" parTransId="{82260A05-7760-421B-8360-60597D5331F3}" sibTransId="{DA0B5996-1B19-4FB9-AC11-B3F9C16313E8}"/>
    <dgm:cxn modelId="{619EBDEE-ACDF-410C-A502-D1A1AF8E437A}" type="presOf" srcId="{E5CF9E68-C509-4976-A15D-853E3B382CB1}" destId="{D2B333B0-5A28-4734-B7D9-E2F4431B4D55}" srcOrd="0" destOrd="0" presId="urn:microsoft.com/office/officeart/2005/8/layout/vList5"/>
    <dgm:cxn modelId="{2F1D00F0-8F48-4C0A-AD06-18F9A623529D}" srcId="{E660EE95-C77B-494C-A34C-B5BC05AD1349}" destId="{C903027B-FD10-4695-9E96-02A4AECC9B7C}" srcOrd="1" destOrd="0" parTransId="{ACD10EFD-F4F5-4EED-8714-0C84EDB8B1CE}" sibTransId="{7AA2F104-D267-485A-A096-7D1C1B81D341}"/>
    <dgm:cxn modelId="{EE8E1FF1-A5AE-4F6E-85D3-83C0872029F3}" type="presOf" srcId="{C903027B-FD10-4695-9E96-02A4AECC9B7C}" destId="{D2B333B0-5A28-4734-B7D9-E2F4431B4D55}" srcOrd="0" destOrd="1" presId="urn:microsoft.com/office/officeart/2005/8/layout/vList5"/>
    <dgm:cxn modelId="{43ECDF05-D132-4288-BF9C-233D689F01AF}" type="presParOf" srcId="{11D858E0-F214-4EEA-BC29-767044696131}" destId="{159FF9C5-F315-4918-96AE-129DE368CE58}" srcOrd="0" destOrd="0" presId="urn:microsoft.com/office/officeart/2005/8/layout/vList5"/>
    <dgm:cxn modelId="{E169F40B-B7EB-444A-BE95-53E4E02BD4A5}" type="presParOf" srcId="{159FF9C5-F315-4918-96AE-129DE368CE58}" destId="{F2FBA1A1-A5BF-4A5D-90A9-185B25ED7E1F}" srcOrd="0" destOrd="0" presId="urn:microsoft.com/office/officeart/2005/8/layout/vList5"/>
    <dgm:cxn modelId="{893402FF-A47B-45B2-87B5-43C7BE1ED52A}" type="presParOf" srcId="{159FF9C5-F315-4918-96AE-129DE368CE58}" destId="{6EDFC33D-D16F-4414-A600-5A28303B65C6}" srcOrd="1" destOrd="0" presId="urn:microsoft.com/office/officeart/2005/8/layout/vList5"/>
    <dgm:cxn modelId="{04288075-7028-4E6F-BB5F-9DBF7F00F5DC}" type="presParOf" srcId="{11D858E0-F214-4EEA-BC29-767044696131}" destId="{BD0D5D98-74CA-45DC-B5F5-1CF83C444AEB}" srcOrd="1" destOrd="0" presId="urn:microsoft.com/office/officeart/2005/8/layout/vList5"/>
    <dgm:cxn modelId="{4138D929-3ABD-4938-A4C7-5323208760B8}" type="presParOf" srcId="{11D858E0-F214-4EEA-BC29-767044696131}" destId="{7CFD2F85-8816-40F1-892A-9C755C1487C7}" srcOrd="2" destOrd="0" presId="urn:microsoft.com/office/officeart/2005/8/layout/vList5"/>
    <dgm:cxn modelId="{1B6B5080-DFCC-4AE5-9F62-369AC835CEB8}" type="presParOf" srcId="{7CFD2F85-8816-40F1-892A-9C755C1487C7}" destId="{24C3017A-E70B-4AA0-A233-6056C8B62481}" srcOrd="0" destOrd="0" presId="urn:microsoft.com/office/officeart/2005/8/layout/vList5"/>
    <dgm:cxn modelId="{7B2F1167-C3DD-41E5-9C25-2FB78CEA11FB}" type="presParOf" srcId="{7CFD2F85-8816-40F1-892A-9C755C1487C7}" destId="{D2B333B0-5A28-4734-B7D9-E2F4431B4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FC33D-D16F-4414-A600-5A28303B65C6}">
      <dsp:nvSpPr>
        <dsp:cNvPr id="0" name=""/>
        <dsp:cNvSpPr/>
      </dsp:nvSpPr>
      <dsp:spPr>
        <a:xfrm rot="5400000">
          <a:off x="5784963" y="-1886031"/>
          <a:ext cx="2109496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Skin disease can range from normal to life threatening like skin cancer.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 Manual examination can be time consuming , subjected to human error and require expert knowledge 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Diagnostic method are limited in accuracy and accessibility especially in rural and underserved areas </a:t>
          </a:r>
          <a:r>
            <a:rPr lang="en-IN" sz="1200" kern="1200" dirty="0"/>
            <a:t>.</a:t>
          </a:r>
        </a:p>
      </dsp:txBody>
      <dsp:txXfrm rot="-5400000">
        <a:off x="3621024" y="380885"/>
        <a:ext cx="6334399" cy="1903542"/>
      </dsp:txXfrm>
    </dsp:sp>
    <dsp:sp modelId="{F2FBA1A1-A5BF-4A5D-90A9-185B25ED7E1F}">
      <dsp:nvSpPr>
        <dsp:cNvPr id="0" name=""/>
        <dsp:cNvSpPr/>
      </dsp:nvSpPr>
      <dsp:spPr>
        <a:xfrm>
          <a:off x="0" y="65"/>
          <a:ext cx="3621024" cy="26368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Problem Statement </a:t>
          </a:r>
        </a:p>
      </dsp:txBody>
      <dsp:txXfrm>
        <a:off x="128721" y="128786"/>
        <a:ext cx="3363582" cy="2379428"/>
      </dsp:txXfrm>
    </dsp:sp>
    <dsp:sp modelId="{D2B333B0-5A28-4734-B7D9-E2F4431B4D55}">
      <dsp:nvSpPr>
        <dsp:cNvPr id="0" name=""/>
        <dsp:cNvSpPr/>
      </dsp:nvSpPr>
      <dsp:spPr>
        <a:xfrm rot="5400000">
          <a:off x="5784963" y="868527"/>
          <a:ext cx="2109496" cy="6437376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Develop a deep learning model to classify and detect skin disease from image data 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Use of </a:t>
          </a:r>
          <a:r>
            <a:rPr lang="en-IN" sz="2000" kern="1200" dirty="0" err="1"/>
            <a:t>ViT</a:t>
          </a:r>
          <a:r>
            <a:rPr lang="en-IN" sz="2000" kern="1200" dirty="0"/>
            <a:t> for feature extraction 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Comparing performances of CNN models and </a:t>
          </a:r>
          <a:r>
            <a:rPr lang="en-IN" sz="2000" kern="1200" dirty="0" err="1"/>
            <a:t>ViT</a:t>
          </a:r>
          <a:r>
            <a:rPr lang="en-IN" sz="2000" kern="1200" dirty="0"/>
            <a:t>.</a:t>
          </a:r>
        </a:p>
      </dsp:txBody>
      <dsp:txXfrm rot="-5400000">
        <a:off x="3621024" y="3135444"/>
        <a:ext cx="6334399" cy="1903542"/>
      </dsp:txXfrm>
    </dsp:sp>
    <dsp:sp modelId="{24C3017A-E70B-4AA0-A233-6056C8B62481}">
      <dsp:nvSpPr>
        <dsp:cNvPr id="0" name=""/>
        <dsp:cNvSpPr/>
      </dsp:nvSpPr>
      <dsp:spPr>
        <a:xfrm>
          <a:off x="0" y="2768780"/>
          <a:ext cx="3621024" cy="26368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Objective</a:t>
          </a:r>
        </a:p>
      </dsp:txBody>
      <dsp:txXfrm>
        <a:off x="128721" y="2897501"/>
        <a:ext cx="3363582" cy="2379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151D-072E-4877-BF6B-78D4C3C3DAB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C195C-20B5-4540-BA26-BDF9E7FED3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BF1BC-096F-4320-B5F0-028CB02467D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A32CBF-51C8-440E-9A3A-741913D456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7971" y="2286389"/>
            <a:ext cx="10058400" cy="177673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100" dirty="0">
                <a:latin typeface="Baskerville Old Face" panose="02020602080505020303" pitchFamily="18" charset="0"/>
              </a:rPr>
              <a:t>Project Presentation on: </a:t>
            </a:r>
            <a:br>
              <a:rPr lang="en-US" altLang="en-US" sz="2400" b="1" dirty="0">
                <a:latin typeface="Baskerville Old Face" panose="02020602080505020303" pitchFamily="18" charset="0"/>
              </a:rPr>
            </a:br>
            <a:br>
              <a:rPr lang="en-US" altLang="en-US" sz="2400" b="1" dirty="0">
                <a:latin typeface="Baskerville Old Face" panose="02020602080505020303" pitchFamily="18" charset="0"/>
              </a:rPr>
            </a:br>
            <a:r>
              <a:rPr lang="en-US" altLang="en-US" sz="3600" b="1" i="1" u="sng" dirty="0">
                <a:latin typeface="Baskerville Old Face" panose="02020602080505020303" pitchFamily="18" charset="0"/>
              </a:rPr>
              <a:t>Title of Project </a:t>
            </a:r>
            <a:r>
              <a:rPr lang="en-US" altLang="en-US" sz="3600" b="1" dirty="0">
                <a:latin typeface="Baskerville Old Face" panose="02020602080505020303" pitchFamily="18" charset="0"/>
              </a:rPr>
              <a:t>:  </a:t>
            </a:r>
            <a:r>
              <a:rPr lang="en-US" altLang="en-US" sz="3600" dirty="0">
                <a:latin typeface="Baskerville Old Face" panose="02020602080505020303" pitchFamily="18" charset="0"/>
              </a:rPr>
              <a:t>Skin Disease Detection using Image Data </a:t>
            </a:r>
            <a:br>
              <a:rPr lang="en-US" altLang="en-US" sz="4400" dirty="0">
                <a:latin typeface="Baskerville Old Face" panose="02020602080505020303" pitchFamily="18" charset="0"/>
              </a:rPr>
            </a:br>
            <a:r>
              <a:rPr lang="en-US" altLang="en-US" sz="3200" b="1" i="1" u="sng" dirty="0">
                <a:latin typeface="Baskerville Old Face" panose="02020602080505020303" pitchFamily="18" charset="0"/>
              </a:rPr>
              <a:t>Name of the Supervisor</a:t>
            </a:r>
            <a:r>
              <a:rPr lang="en-US" altLang="en-US" sz="3200" b="1" dirty="0">
                <a:latin typeface="Baskerville Old Face" panose="02020602080505020303" pitchFamily="18" charset="0"/>
              </a:rPr>
              <a:t>:  </a:t>
            </a:r>
            <a:r>
              <a:rPr lang="en-US" altLang="en-US" sz="3200" dirty="0">
                <a:latin typeface="Baskerville Old Face" panose="02020602080505020303" pitchFamily="18" charset="0"/>
              </a:rPr>
              <a:t>Dr. Khushboo Jain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7971" y="4414080"/>
            <a:ext cx="9336947" cy="1627465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ENrollMENT NO. and Name of STUDENT</a:t>
            </a:r>
          </a:p>
          <a:p>
            <a:pPr>
              <a:defRPr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BT21CSE170 - Ankit Doye </a:t>
            </a:r>
          </a:p>
          <a:p>
            <a:pPr>
              <a:defRPr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BT21CSE179 – Aayush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patil</a:t>
            </a:r>
            <a:endParaRPr lang="en-US" altLang="en-US" sz="2000" dirty="0">
              <a:solidFill>
                <a:schemeClr val="tx1"/>
              </a:solidFill>
              <a:latin typeface="+mn-lt"/>
              <a:ea typeface="SimSun" panose="02010600030101010101" pitchFamily="2" charset="-122"/>
              <a:cs typeface="+mn-lt"/>
            </a:endParaRPr>
          </a:p>
          <a:p>
            <a:pPr>
              <a:defRPr/>
            </a:pPr>
            <a:r>
              <a:rPr lang="en-US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BT21CSE200 – Vaibhav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Taywade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lt"/>
              </a:rPr>
              <a:t> </a:t>
            </a:r>
          </a:p>
          <a:p>
            <a:pPr>
              <a:defRPr/>
            </a:pPr>
            <a:endParaRPr lang="en-US" altLang="en-US" dirty="0">
              <a:latin typeface="Baskerville Old Face" panose="02020602080505020303" pitchFamily="18" charset="0"/>
              <a:ea typeface="SimSun" panose="02010600030101010101" pitchFamily="2" charset="-122"/>
            </a:endParaRPr>
          </a:p>
          <a:p>
            <a:pPr>
              <a:defRPr/>
            </a:pPr>
            <a:endParaRPr lang="en-US" altLang="en-US" dirty="0">
              <a:latin typeface="Baskerville Old Face" panose="02020602080505020303" pitchFamily="18" charset="0"/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6" y="209288"/>
            <a:ext cx="1190625" cy="1238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5075" y="366978"/>
            <a:ext cx="884199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skerville Old Face" panose="02020602080505020303" pitchFamily="18" charset="0"/>
              </a:rPr>
              <a:t>INDIAN INSTITUTE OF INFORMATION TECHNOLOGY, NAGPUR</a:t>
            </a:r>
          </a:p>
          <a:p>
            <a:pPr algn="ctr"/>
            <a:endParaRPr lang="en-US" sz="2400" b="1" dirty="0">
              <a:latin typeface="Baskerville Old Face" panose="02020602080505020303" pitchFamily="18" charset="0"/>
            </a:endParaRPr>
          </a:p>
          <a:p>
            <a:pPr algn="ctr"/>
            <a:r>
              <a:rPr lang="en-US" sz="2400" b="1" dirty="0">
                <a:latin typeface="Baskerville Old Face" panose="02020602080505020303" pitchFamily="18" charset="0"/>
              </a:rPr>
              <a:t>Department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095EC-A710-7DB7-AA8D-E28C9A47F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3202-4A3E-08DA-CED5-A2F25D6B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Vision Transformer (</a:t>
            </a:r>
            <a:r>
              <a:rPr lang="en-US" dirty="0" err="1"/>
              <a:t>ViT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D4AC-8C4F-6988-9CD9-648E082E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1216"/>
            <a:ext cx="10058400" cy="3274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Training Configuration: </a:t>
            </a:r>
          </a:p>
          <a:p>
            <a:pPr marL="0" indent="0">
              <a:buNone/>
            </a:pPr>
            <a:r>
              <a:rPr lang="en-US" sz="2400" dirty="0"/>
              <a:t>   Fine-tuned pre-trained </a:t>
            </a:r>
            <a:r>
              <a:rPr lang="en-US" sz="2400" dirty="0" err="1"/>
              <a:t>ViT</a:t>
            </a:r>
            <a:r>
              <a:rPr lang="en-US" sz="2400" dirty="0"/>
              <a:t> for 10 epochs.</a:t>
            </a:r>
          </a:p>
          <a:p>
            <a:pPr marL="0" indent="0">
              <a:buNone/>
            </a:pPr>
            <a:r>
              <a:rPr lang="en-US" sz="2400" dirty="0"/>
              <a:t>   Optimizer: </a:t>
            </a:r>
            <a:r>
              <a:rPr lang="en-US" sz="2400" dirty="0" err="1"/>
              <a:t>AdamW</a:t>
            </a:r>
            <a:r>
              <a:rPr lang="en-US" sz="2400" dirty="0"/>
              <a:t>, learning rate: 5e-5.</a:t>
            </a:r>
          </a:p>
          <a:p>
            <a:pPr marL="0" indent="0">
              <a:buNone/>
            </a:pPr>
            <a:r>
              <a:rPr lang="en-US" sz="2400" dirty="0"/>
              <a:t>   Cross-Entropy Loss for multi-class classification.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Results:Training</a:t>
            </a:r>
            <a:r>
              <a:rPr lang="en-US" sz="2400" dirty="0"/>
              <a:t> Accuracy: 98.66%.Test Accuracy: 86.53%.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39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03AF4-AE8F-5C2A-5D8E-863AB92B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" y="277906"/>
            <a:ext cx="3603811" cy="4249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A3CEC-2804-AB79-71D2-680978D66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89" y="277905"/>
            <a:ext cx="3603811" cy="4249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B31FC-DE25-2011-3062-BE71DFDB3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82" y="277906"/>
            <a:ext cx="3603811" cy="4249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12D38-B0C8-504B-4A9D-45B150EFF093}"/>
              </a:ext>
            </a:extLst>
          </p:cNvPr>
          <p:cNvSpPr txBox="1"/>
          <p:nvPr/>
        </p:nvSpPr>
        <p:spPr>
          <a:xfrm>
            <a:off x="170330" y="4616824"/>
            <a:ext cx="36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Initialize </a:t>
            </a:r>
            <a:r>
              <a:rPr lang="en-IN" dirty="0" err="1"/>
              <a:t>ViT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AA0-26DC-1579-C77A-B3D087865AD4}"/>
              </a:ext>
            </a:extLst>
          </p:cNvPr>
          <p:cNvSpPr txBox="1"/>
          <p:nvPr/>
        </p:nvSpPr>
        <p:spPr>
          <a:xfrm>
            <a:off x="4168589" y="4616824"/>
            <a:ext cx="36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Training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E83E9-8C1F-B0CA-672F-2A699DE16E1F}"/>
              </a:ext>
            </a:extLst>
          </p:cNvPr>
          <p:cNvSpPr txBox="1"/>
          <p:nvPr/>
        </p:nvSpPr>
        <p:spPr>
          <a:xfrm>
            <a:off x="8234082" y="4616824"/>
            <a:ext cx="360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Validate Model </a:t>
            </a:r>
          </a:p>
        </p:txBody>
      </p:sp>
    </p:spTree>
    <p:extLst>
      <p:ext uri="{BB962C8B-B14F-4D97-AF65-F5344CB8AC3E}">
        <p14:creationId xmlns:p14="http://schemas.microsoft.com/office/powerpoint/2010/main" val="241746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07D27F-55AA-18E5-4654-791759D7D3E9}"/>
              </a:ext>
            </a:extLst>
          </p:cNvPr>
          <p:cNvSpPr txBox="1"/>
          <p:nvPr/>
        </p:nvSpPr>
        <p:spPr>
          <a:xfrm>
            <a:off x="3124200" y="179295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Result Visualization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BE722-E6E0-1FD8-DDBD-722CB928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9" y="1506069"/>
            <a:ext cx="4563037" cy="3792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21E78-06D4-6DC4-BA75-535D9273214E}"/>
              </a:ext>
            </a:extLst>
          </p:cNvPr>
          <p:cNvSpPr txBox="1"/>
          <p:nvPr/>
        </p:nvSpPr>
        <p:spPr>
          <a:xfrm>
            <a:off x="1039906" y="5507922"/>
            <a:ext cx="371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Monkeypox Prediction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B1A62-6F11-12FF-E700-611DCC4BB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894" y="1506068"/>
            <a:ext cx="4563037" cy="3792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16634B-F520-444C-5F00-F18713F6E9E4}"/>
              </a:ext>
            </a:extLst>
          </p:cNvPr>
          <p:cNvSpPr txBox="1"/>
          <p:nvPr/>
        </p:nvSpPr>
        <p:spPr>
          <a:xfrm>
            <a:off x="6884893" y="5511515"/>
            <a:ext cx="456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Melanoma Prediction </a:t>
            </a:r>
          </a:p>
        </p:txBody>
      </p:sp>
    </p:spTree>
    <p:extLst>
      <p:ext uri="{BB962C8B-B14F-4D97-AF65-F5344CB8AC3E}">
        <p14:creationId xmlns:p14="http://schemas.microsoft.com/office/powerpoint/2010/main" val="392617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64E90-C389-AC84-7190-D9BFFCA306CF}"/>
              </a:ext>
            </a:extLst>
          </p:cNvPr>
          <p:cNvSpPr txBox="1"/>
          <p:nvPr/>
        </p:nvSpPr>
        <p:spPr>
          <a:xfrm>
            <a:off x="2752165" y="268941"/>
            <a:ext cx="6221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Confusion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BE08F-8E08-4AC7-F4BB-9035D77A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65" y="1192306"/>
            <a:ext cx="8408893" cy="49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4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FDA06-3E1B-0B19-A540-304E278A4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1B1A-D4C2-6EEF-1200-F4250D78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BEC6-2690-0A81-A573-907CF290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1216"/>
            <a:ext cx="10058400" cy="3274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Future Directions:</a:t>
            </a:r>
          </a:p>
          <a:p>
            <a:pPr marL="0" indent="0">
              <a:buNone/>
            </a:pPr>
            <a:r>
              <a:rPr lang="en-US" sz="2400" dirty="0"/>
              <a:t>  Explore further fine-tuning of </a:t>
            </a:r>
            <a:r>
              <a:rPr lang="en-US" sz="2400" dirty="0" err="1"/>
              <a:t>ViT</a:t>
            </a:r>
            <a:r>
              <a:rPr lang="en-US" sz="2400" dirty="0"/>
              <a:t> with additional data. </a:t>
            </a:r>
          </a:p>
          <a:p>
            <a:pPr marL="0" indent="0">
              <a:buNone/>
            </a:pPr>
            <a:r>
              <a:rPr lang="en-US" sz="2400" dirty="0"/>
              <a:t>  Investigate hybrid models combining CNN and </a:t>
            </a:r>
            <a:r>
              <a:rPr lang="en-US" sz="2400" dirty="0" err="1"/>
              <a:t>ViT</a:t>
            </a:r>
            <a:r>
              <a:rPr lang="en-US" sz="2400" dirty="0"/>
              <a:t> for better accuracy and          efficiency.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Real-time application for </a:t>
            </a:r>
            <a:r>
              <a:rPr lang="en-US" sz="2400" dirty="0" err="1"/>
              <a:t>teledermatology</a:t>
            </a:r>
            <a:r>
              <a:rPr lang="en-US" sz="2400" dirty="0"/>
              <a:t> and mobile-based diagnosis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3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5A3F4-A761-BED4-F6FD-66ADB2FD0E3B}"/>
              </a:ext>
            </a:extLst>
          </p:cNvPr>
          <p:cNvSpPr txBox="1"/>
          <p:nvPr/>
        </p:nvSpPr>
        <p:spPr>
          <a:xfrm>
            <a:off x="3128682" y="259976"/>
            <a:ext cx="5154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Sequence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DF4EA-EB15-C9BE-1CDD-333D4DF3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1819275"/>
            <a:ext cx="10641105" cy="40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5CBD-FEFE-0822-6D8F-C29A5304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Novelty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8E9A0-5C49-90B2-58C5-799165020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04323"/>
            <a:ext cx="944681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Vision Transformer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a cutting-edge deep learning architecture,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medical imaging domain.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in Dermatology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robust classification across diverse skin disease classes..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otential for real-time deployment in telemedicine and integration with mobile-based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diagnostic 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emonstrating how transformers can outperform traditional CNNs, especially in complex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classification tasks like skin disease detection.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6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DA8-5F82-FCE9-2FFA-82D5D74F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79544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0068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42BE-5A7E-6554-4A29-1DBA4AE5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/>
              <a:t>AGENDA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0AD2-95D1-A3A7-29D7-FAC3452D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 Topic Outline / Problem statement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 Literature Survey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 Model Implementation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Results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Future 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Sequence Flow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 Novelty 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6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E12D43-6EF7-7FA3-CFF9-1AE99D06D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565776"/>
              </p:ext>
            </p:extLst>
          </p:nvPr>
        </p:nvGraphicFramePr>
        <p:xfrm>
          <a:off x="1097280" y="690282"/>
          <a:ext cx="10058400" cy="540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8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72BB6-1E0B-5C7B-B170-4CF2D7CDB3AB}"/>
              </a:ext>
            </a:extLst>
          </p:cNvPr>
          <p:cNvSpPr txBox="1"/>
          <p:nvPr/>
        </p:nvSpPr>
        <p:spPr>
          <a:xfrm>
            <a:off x="3567953" y="251012"/>
            <a:ext cx="3926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sz="2400" b="1" i="1" dirty="0"/>
              <a:t>Literature Survey Summary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149E5-8E17-7F7E-3EBB-BD2B0C143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3" y="914399"/>
            <a:ext cx="10121154" cy="58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4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0D96-7BB3-8AA6-0F8E-69D14A35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and Preprocessing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9A9A-3B12-A2ED-D9EF-8304EF9C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1216"/>
            <a:ext cx="10058400" cy="3274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Dataset:35,000 images of 14 skin disease classes.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Images categorized into training, validation, and test 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Preprocessing: Resizing images to 224x224 pixels.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Normalization using </a:t>
            </a:r>
            <a:r>
              <a:rPr lang="en-IN" sz="2400" dirty="0" err="1"/>
              <a:t>ViT’s</a:t>
            </a:r>
            <a:r>
              <a:rPr lang="en-IN" sz="2400" dirty="0"/>
              <a:t> pre-trained mean and standard deviation.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Class balancing using </a:t>
            </a:r>
            <a:r>
              <a:rPr lang="en-IN" sz="2400" dirty="0" err="1"/>
              <a:t>WeightedRandomSampler</a:t>
            </a:r>
            <a:r>
              <a:rPr lang="en-IN" sz="24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78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B882-C972-0209-692F-529FEC36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63D9-27FC-1117-BA7B-21470226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Implementation (</a:t>
            </a:r>
            <a:r>
              <a:rPr lang="en-IN" dirty="0" err="1"/>
              <a:t>ResNet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0BD1-30E9-A5EF-41F6-6FF17A9E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1216"/>
            <a:ext cx="10058400" cy="327490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 err="1"/>
              <a:t>ResNet</a:t>
            </a:r>
            <a:r>
              <a:rPr lang="en-IN" sz="2400" dirty="0"/>
              <a:t> Architecture: CNN with Residual Blocks for better training of deep networks.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Input: 224x224x3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Convolutional Layers: Detect basic patterns in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Residual Connections: Skip connections to improve gradient flow.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Fully Connected Layer: For final classification.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Training: Trained for 50 epochs.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Achieved 77.7% accuracy on test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1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9C190-6CFF-9C93-3C5E-7FDF58F7A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B333-C6D1-0094-E1FA-4A63A35F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Transition to Vision Transformer (</a:t>
            </a:r>
            <a:r>
              <a:rPr lang="en-IN" dirty="0" err="1"/>
              <a:t>ViT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48F1-2725-6A48-A27E-1B45E5C4B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1216"/>
            <a:ext cx="10058400" cy="32749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Why </a:t>
            </a:r>
            <a:r>
              <a:rPr lang="en-US" sz="2400" dirty="0" err="1"/>
              <a:t>ViT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ViT</a:t>
            </a:r>
            <a:r>
              <a:rPr lang="en-US" sz="2400" dirty="0"/>
              <a:t> captures global relationships between image patches. Better suited for complex image classification tasks like skin disease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ViT</a:t>
            </a:r>
            <a:r>
              <a:rPr lang="en-US" sz="2400" dirty="0"/>
              <a:t> Architecture: Image divided into patches (16x16).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Positional Encoding added to capture spatial relationships.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Self-attention mechanism for learning long-range dependencies.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Internal Feature Extraction: Asymmetry, Compactness, Borders.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45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37D2D-FDCD-64BA-2B98-623B0FCF305D}"/>
              </a:ext>
            </a:extLst>
          </p:cNvPr>
          <p:cNvSpPr txBox="1"/>
          <p:nvPr/>
        </p:nvSpPr>
        <p:spPr>
          <a:xfrm>
            <a:off x="1093694" y="502024"/>
            <a:ext cx="99328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Comparison between CNN and </a:t>
            </a:r>
            <a:r>
              <a:rPr lang="en-IN" sz="4400" dirty="0" err="1"/>
              <a:t>ViT</a:t>
            </a:r>
            <a:r>
              <a:rPr lang="en-IN" sz="4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760E5-AA78-6330-9B33-A5531DC6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882588"/>
            <a:ext cx="10408024" cy="3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0807F-1089-C611-04B1-A3DE088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189940"/>
            <a:ext cx="10515601" cy="4919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8724A-F4D2-18DB-A506-B8BC06F641AA}"/>
              </a:ext>
            </a:extLst>
          </p:cNvPr>
          <p:cNvSpPr txBox="1"/>
          <p:nvPr/>
        </p:nvSpPr>
        <p:spPr>
          <a:xfrm>
            <a:off x="2447365" y="5109883"/>
            <a:ext cx="6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Architecture for </a:t>
            </a:r>
            <a:r>
              <a:rPr lang="en-IN" dirty="0" err="1"/>
              <a:t>ViT</a:t>
            </a:r>
            <a:r>
              <a:rPr lang="en-IN" dirty="0"/>
              <a:t> patch (3*3)</a:t>
            </a:r>
          </a:p>
        </p:txBody>
      </p:sp>
    </p:spTree>
    <p:extLst>
      <p:ext uri="{BB962C8B-B14F-4D97-AF65-F5344CB8AC3E}">
        <p14:creationId xmlns:p14="http://schemas.microsoft.com/office/powerpoint/2010/main" val="3165170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363</TotalTime>
  <Words>520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Baskerville Old Face</vt:lpstr>
      <vt:lpstr>Calibri</vt:lpstr>
      <vt:lpstr>Calibri Light</vt:lpstr>
      <vt:lpstr>Wingdings</vt:lpstr>
      <vt:lpstr>Retrospect</vt:lpstr>
      <vt:lpstr>Project Presentation on:   Title of Project :  Skin Disease Detection using Image Data  Name of the Supervisor:  Dr. Khushboo Jain </vt:lpstr>
      <vt:lpstr>AGENDA </vt:lpstr>
      <vt:lpstr>PowerPoint Presentation</vt:lpstr>
      <vt:lpstr>PowerPoint Presentation</vt:lpstr>
      <vt:lpstr>Dataset and Preprocessing  </vt:lpstr>
      <vt:lpstr>Model Implementation (ResNet)</vt:lpstr>
      <vt:lpstr>Transition to Vision Transformer (ViT)</vt:lpstr>
      <vt:lpstr>PowerPoint Presentation</vt:lpstr>
      <vt:lpstr>PowerPoint Presentation</vt:lpstr>
      <vt:lpstr>Training the Vision Transformer (ViT)</vt:lpstr>
      <vt:lpstr>PowerPoint Presentation</vt:lpstr>
      <vt:lpstr>PowerPoint Presentation</vt:lpstr>
      <vt:lpstr>PowerPoint Presentation</vt:lpstr>
      <vt:lpstr>Future Work</vt:lpstr>
      <vt:lpstr>PowerPoint Presentation</vt:lpstr>
      <vt:lpstr>Novelty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Organization</dc:title>
  <dc:creator>Richa makhijani</dc:creator>
  <cp:lastModifiedBy>Ankit Doye</cp:lastModifiedBy>
  <cp:revision>140</cp:revision>
  <dcterms:created xsi:type="dcterms:W3CDTF">2020-08-05T03:59:00Z</dcterms:created>
  <dcterms:modified xsi:type="dcterms:W3CDTF">2024-12-05T05:39:13Z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C97DFAC0121A4EDD9A03F864D6E0B019</vt:lpwstr>
  </property>
  <property fmtid="{D5CDD505-2E9C-101B-9397-08002B2CF9AE}" pid="3" name="KSOProductBuildVer">
    <vt:lpwstr>1033-11.2.0.11306</vt:lpwstr>
  </property>
</Properties>
</file>