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2"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6" autoAdjust="0"/>
    <p:restoredTop sz="94660"/>
  </p:normalViewPr>
  <p:slideViewPr>
    <p:cSldViewPr snapToGrid="0">
      <p:cViewPr varScale="1">
        <p:scale>
          <a:sx n="79" d="100"/>
          <a:sy n="79" d="100"/>
        </p:scale>
        <p:origin x="120" y="3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3B052-A59B-4AE3-A89A-E7748630C15B}"/>
              </a:ext>
            </a:extLst>
          </p:cNvPr>
          <p:cNvSpPr>
            <a:spLocks noGrp="1"/>
          </p:cNvSpPr>
          <p:nvPr>
            <p:ph type="ctrTitle"/>
          </p:nvPr>
        </p:nvSpPr>
        <p:spPr>
          <a:xfrm>
            <a:off x="1524000" y="1122363"/>
            <a:ext cx="9144000" cy="2387600"/>
          </a:xfrm>
        </p:spPr>
        <p:txBody>
          <a:bodyPr anchor="b"/>
          <a:lstStyle>
            <a:lvl1pPr algn="ctr">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FBDA9EC4-FEA9-41D2-BE8D-F709F01D37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E155CF-52F5-4879-B7F3-D05812AC4A6D}"/>
              </a:ext>
            </a:extLst>
          </p:cNvPr>
          <p:cNvSpPr>
            <a:spLocks noGrp="1"/>
          </p:cNvSpPr>
          <p:nvPr>
            <p:ph type="dt" sz="half" idx="10"/>
          </p:nvPr>
        </p:nvSpPr>
        <p:spPr/>
        <p:txBody>
          <a:bodyPr/>
          <a:lstStyle/>
          <a:p>
            <a:fld id="{AA70F276-1833-4A75-9C1D-A56E2295A68D}" type="datetimeFigureOut">
              <a:rPr lang="en-US" smtClean="0"/>
              <a:t>20-Apr-21</a:t>
            </a:fld>
            <a:endParaRPr lang="en-US"/>
          </a:p>
        </p:txBody>
      </p:sp>
      <p:sp>
        <p:nvSpPr>
          <p:cNvPr id="5" name="Footer Placeholder 4">
            <a:extLst>
              <a:ext uri="{FF2B5EF4-FFF2-40B4-BE49-F238E27FC236}">
                <a16:creationId xmlns:a16="http://schemas.microsoft.com/office/drawing/2014/main" id="{80D053AC-61ED-4C2F-90BF-D4A9165451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8B2ED7-A198-4613-B8C9-EE02BAE24FA4}"/>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4610948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B47DD-81F8-4128-9E50-04A9F2D3DCD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56564D1-2B83-4C0F-ACBA-E91472C50A3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FA1D7D-D2EC-4ADB-9C65-191DEC82DDF4}"/>
              </a:ext>
            </a:extLst>
          </p:cNvPr>
          <p:cNvSpPr>
            <a:spLocks noGrp="1"/>
          </p:cNvSpPr>
          <p:nvPr>
            <p:ph type="dt" sz="half" idx="10"/>
          </p:nvPr>
        </p:nvSpPr>
        <p:spPr/>
        <p:txBody>
          <a:bodyPr/>
          <a:lstStyle/>
          <a:p>
            <a:fld id="{AA70F276-1833-4A75-9C1D-A56E2295A68D}" type="datetimeFigureOut">
              <a:rPr lang="en-US" smtClean="0"/>
              <a:t>20-Apr-21</a:t>
            </a:fld>
            <a:endParaRPr lang="en-US"/>
          </a:p>
        </p:txBody>
      </p:sp>
      <p:sp>
        <p:nvSpPr>
          <p:cNvPr id="5" name="Footer Placeholder 4">
            <a:extLst>
              <a:ext uri="{FF2B5EF4-FFF2-40B4-BE49-F238E27FC236}">
                <a16:creationId xmlns:a16="http://schemas.microsoft.com/office/drawing/2014/main" id="{534CB571-86F9-474A-826A-75CC21C883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384F5F-50E6-4BB9-B848-EE2302C02ABE}"/>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23709257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E3F08DF-1C0D-4F53-A3AB-95D7B55FA063}"/>
              </a:ext>
            </a:extLst>
          </p:cNvPr>
          <p:cNvSpPr>
            <a:spLocks noGrp="1"/>
          </p:cNvSpPr>
          <p:nvPr>
            <p:ph type="title" orient="vert"/>
          </p:nvPr>
        </p:nvSpPr>
        <p:spPr>
          <a:xfrm>
            <a:off x="8724900" y="761999"/>
            <a:ext cx="2628900" cy="5414963"/>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C0D3BBD-C494-4E94-B189-319802A93E38}"/>
              </a:ext>
            </a:extLst>
          </p:cNvPr>
          <p:cNvSpPr>
            <a:spLocks noGrp="1"/>
          </p:cNvSpPr>
          <p:nvPr>
            <p:ph type="body" orient="vert" idx="1"/>
          </p:nvPr>
        </p:nvSpPr>
        <p:spPr>
          <a:xfrm>
            <a:off x="838200" y="761999"/>
            <a:ext cx="7734300" cy="5414963"/>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63C0BD9-4BED-43D3-852F-B74B949A2287}"/>
              </a:ext>
            </a:extLst>
          </p:cNvPr>
          <p:cNvSpPr>
            <a:spLocks noGrp="1"/>
          </p:cNvSpPr>
          <p:nvPr>
            <p:ph type="dt" sz="half" idx="10"/>
          </p:nvPr>
        </p:nvSpPr>
        <p:spPr/>
        <p:txBody>
          <a:bodyPr/>
          <a:lstStyle/>
          <a:p>
            <a:fld id="{AA70F276-1833-4A75-9C1D-A56E2295A68D}" type="datetimeFigureOut">
              <a:rPr lang="en-US" smtClean="0"/>
              <a:t>20-Apr-21</a:t>
            </a:fld>
            <a:endParaRPr lang="en-US"/>
          </a:p>
        </p:txBody>
      </p:sp>
      <p:sp>
        <p:nvSpPr>
          <p:cNvPr id="5" name="Footer Placeholder 4">
            <a:extLst>
              <a:ext uri="{FF2B5EF4-FFF2-40B4-BE49-F238E27FC236}">
                <a16:creationId xmlns:a16="http://schemas.microsoft.com/office/drawing/2014/main" id="{BB7811DC-C725-4462-B622-DB96A89876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C42D06-438F-4150-9238-E2FAEE5E28D9}"/>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9128189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98991-AEF1-4F19-AAB8-436EAD58C282}"/>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D25B44F-E7DA-40C6-8B44-71EAB6BDFC98}"/>
              </a:ext>
            </a:extLst>
          </p:cNvPr>
          <p:cNvSpPr>
            <a:spLocks noGrp="1"/>
          </p:cNvSpPr>
          <p:nvPr>
            <p:ph idx="1"/>
          </p:nvPr>
        </p:nvSpPr>
        <p:spPr/>
        <p:txBody>
          <a:bodyPr/>
          <a:lstStyle>
            <a:lvl1pPr>
              <a:buFont typeface="Wingdings" panose="05000000000000000000" pitchFamily="2" charset="2"/>
              <a:buChar char="§"/>
              <a:defRPr/>
            </a:lvl1pPr>
            <a:lvl2pPr marL="685800" indent="-228600">
              <a:buFont typeface="Wingdings" panose="05000000000000000000" pitchFamily="2" charset="2"/>
              <a:buChar char="§"/>
              <a:defRPr/>
            </a:lvl2pPr>
            <a:lvl3pPr>
              <a:buFont typeface="Wingdings" panose="05000000000000000000" pitchFamily="2" charset="2"/>
              <a:buChar char="§"/>
              <a:defRPr/>
            </a:lvl3pPr>
            <a:lvl4pPr marL="1600200" indent="-228600">
              <a:buFont typeface="Wingdings" panose="05000000000000000000" pitchFamily="2" charset="2"/>
              <a:buChar char="§"/>
              <a:defRPr/>
            </a:lvl4pPr>
            <a:lvl5pPr>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1F71817-A045-48C0-975B-CBEF88E9561E}"/>
              </a:ext>
            </a:extLst>
          </p:cNvPr>
          <p:cNvSpPr>
            <a:spLocks noGrp="1"/>
          </p:cNvSpPr>
          <p:nvPr>
            <p:ph type="dt" sz="half" idx="10"/>
          </p:nvPr>
        </p:nvSpPr>
        <p:spPr/>
        <p:txBody>
          <a:bodyPr/>
          <a:lstStyle/>
          <a:p>
            <a:fld id="{AA70F276-1833-4A75-9C1D-A56E2295A68D}" type="datetimeFigureOut">
              <a:rPr lang="en-US" smtClean="0"/>
              <a:t>20-Apr-21</a:t>
            </a:fld>
            <a:endParaRPr lang="en-US"/>
          </a:p>
        </p:txBody>
      </p:sp>
      <p:sp>
        <p:nvSpPr>
          <p:cNvPr id="5" name="Footer Placeholder 4">
            <a:extLst>
              <a:ext uri="{FF2B5EF4-FFF2-40B4-BE49-F238E27FC236}">
                <a16:creationId xmlns:a16="http://schemas.microsoft.com/office/drawing/2014/main" id="{B61C39F0-32D4-407C-8BCA-97F2D9E500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CF4459-37B2-4F87-B508-DB04D4332067}"/>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23318264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BBD03-9D57-48E9-8B43-688B72997276}"/>
              </a:ext>
            </a:extLst>
          </p:cNvPr>
          <p:cNvSpPr>
            <a:spLocks noGrp="1"/>
          </p:cNvSpPr>
          <p:nvPr>
            <p:ph type="title"/>
          </p:nvPr>
        </p:nvSpPr>
        <p:spPr>
          <a:xfrm>
            <a:off x="831850" y="1709738"/>
            <a:ext cx="10515600" cy="2852737"/>
          </a:xfrm>
        </p:spPr>
        <p:txBody>
          <a:bodyPr anchor="b"/>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83F376C-8A2F-4BE5-9669-4A6DA21B771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2654893-212E-4450-8F7A-27256B31F9FB}"/>
              </a:ext>
            </a:extLst>
          </p:cNvPr>
          <p:cNvSpPr>
            <a:spLocks noGrp="1"/>
          </p:cNvSpPr>
          <p:nvPr>
            <p:ph type="dt" sz="half" idx="10"/>
          </p:nvPr>
        </p:nvSpPr>
        <p:spPr/>
        <p:txBody>
          <a:bodyPr/>
          <a:lstStyle/>
          <a:p>
            <a:fld id="{AA70F276-1833-4A75-9C1D-A56E2295A68D}" type="datetimeFigureOut">
              <a:rPr lang="en-US" smtClean="0"/>
              <a:t>20-Apr-21</a:t>
            </a:fld>
            <a:endParaRPr lang="en-US"/>
          </a:p>
        </p:txBody>
      </p:sp>
      <p:sp>
        <p:nvSpPr>
          <p:cNvPr id="5" name="Footer Placeholder 4">
            <a:extLst>
              <a:ext uri="{FF2B5EF4-FFF2-40B4-BE49-F238E27FC236}">
                <a16:creationId xmlns:a16="http://schemas.microsoft.com/office/drawing/2014/main" id="{600E881A-3958-44A9-9EDB-D86F4E4144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EDBC4F-D9B8-4BFA-BE4F-D4B9B739D1BA}"/>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16025559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C8777-C460-4649-8822-CA943386D06D}"/>
              </a:ext>
            </a:extLst>
          </p:cNvPr>
          <p:cNvSpPr>
            <a:spLocks noGrp="1"/>
          </p:cNvSpPr>
          <p:nvPr>
            <p:ph type="title"/>
          </p:nvPr>
        </p:nvSpPr>
        <p:spPr/>
        <p:txBody>
          <a:bodyPr/>
          <a:lstStyle>
            <a:lvl1pPr>
              <a:defRPr sz="4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FDF69E6-1094-437B-AA7E-0E21B7136CCA}"/>
              </a:ext>
            </a:extLst>
          </p:cNvPr>
          <p:cNvSpPr>
            <a:spLocks noGrp="1"/>
          </p:cNvSpPr>
          <p:nvPr>
            <p:ph sz="half" idx="1"/>
          </p:nvPr>
        </p:nvSpPr>
        <p:spPr>
          <a:xfrm>
            <a:off x="838200" y="2057399"/>
            <a:ext cx="5181600" cy="411956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C20BC963-4591-4BE3-AE63-4999A13C5054}"/>
              </a:ext>
            </a:extLst>
          </p:cNvPr>
          <p:cNvSpPr>
            <a:spLocks noGrp="1"/>
          </p:cNvSpPr>
          <p:nvPr>
            <p:ph sz="half" idx="2"/>
          </p:nvPr>
        </p:nvSpPr>
        <p:spPr>
          <a:xfrm>
            <a:off x="6172200" y="2057399"/>
            <a:ext cx="5181600" cy="4119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504D5BB-DB84-4266-9B4F-E65CCFE5B310}"/>
              </a:ext>
            </a:extLst>
          </p:cNvPr>
          <p:cNvSpPr>
            <a:spLocks noGrp="1"/>
          </p:cNvSpPr>
          <p:nvPr>
            <p:ph type="dt" sz="half" idx="10"/>
          </p:nvPr>
        </p:nvSpPr>
        <p:spPr/>
        <p:txBody>
          <a:bodyPr/>
          <a:lstStyle/>
          <a:p>
            <a:fld id="{AA70F276-1833-4A75-9C1D-A56E2295A68D}" type="datetimeFigureOut">
              <a:rPr lang="en-US" smtClean="0"/>
              <a:t>20-Apr-21</a:t>
            </a:fld>
            <a:endParaRPr lang="en-US"/>
          </a:p>
        </p:txBody>
      </p:sp>
      <p:sp>
        <p:nvSpPr>
          <p:cNvPr id="6" name="Footer Placeholder 5">
            <a:extLst>
              <a:ext uri="{FF2B5EF4-FFF2-40B4-BE49-F238E27FC236}">
                <a16:creationId xmlns:a16="http://schemas.microsoft.com/office/drawing/2014/main" id="{891A99B5-D493-4AB1-AF24-6660540D56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E178D0-5F1E-43FA-B447-53501EDD17C0}"/>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6226315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C85CC-8D2B-4219-A2A4-1625A02DFECD}"/>
              </a:ext>
            </a:extLst>
          </p:cNvPr>
          <p:cNvSpPr>
            <a:spLocks noGrp="1"/>
          </p:cNvSpPr>
          <p:nvPr>
            <p:ph type="title"/>
          </p:nvPr>
        </p:nvSpPr>
        <p:spPr>
          <a:xfrm>
            <a:off x="839788" y="668338"/>
            <a:ext cx="10515600" cy="1084262"/>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DD6143C8-1CF7-440E-99A3-0527314598C6}"/>
              </a:ext>
            </a:extLst>
          </p:cNvPr>
          <p:cNvSpPr>
            <a:spLocks noGrp="1"/>
          </p:cNvSpPr>
          <p:nvPr>
            <p:ph type="body" idx="1"/>
          </p:nvPr>
        </p:nvSpPr>
        <p:spPr>
          <a:xfrm>
            <a:off x="839788" y="1828800"/>
            <a:ext cx="5157787" cy="82391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AEEFF5CA-4662-4430-80C7-99CD7D66C9CF}"/>
              </a:ext>
            </a:extLst>
          </p:cNvPr>
          <p:cNvSpPr>
            <a:spLocks noGrp="1"/>
          </p:cNvSpPr>
          <p:nvPr>
            <p:ph sz="half" idx="2"/>
          </p:nvPr>
        </p:nvSpPr>
        <p:spPr>
          <a:xfrm>
            <a:off x="839788" y="2743199"/>
            <a:ext cx="5157787" cy="344646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76CB5B7-DC23-41CE-872B-E25BD64F84A5}"/>
              </a:ext>
            </a:extLst>
          </p:cNvPr>
          <p:cNvSpPr>
            <a:spLocks noGrp="1"/>
          </p:cNvSpPr>
          <p:nvPr>
            <p:ph type="body" sz="quarter" idx="3"/>
          </p:nvPr>
        </p:nvSpPr>
        <p:spPr>
          <a:xfrm>
            <a:off x="6172200" y="1828800"/>
            <a:ext cx="5183188" cy="82391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4DF7633C-C24D-4947-979C-132B3AC405A8}"/>
              </a:ext>
            </a:extLst>
          </p:cNvPr>
          <p:cNvSpPr>
            <a:spLocks noGrp="1"/>
          </p:cNvSpPr>
          <p:nvPr>
            <p:ph sz="quarter" idx="4"/>
          </p:nvPr>
        </p:nvSpPr>
        <p:spPr>
          <a:xfrm>
            <a:off x="6172200" y="2743199"/>
            <a:ext cx="5183188" cy="34464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E8A46E1-3934-4807-900F-CA7A4D8D66B3}"/>
              </a:ext>
            </a:extLst>
          </p:cNvPr>
          <p:cNvSpPr>
            <a:spLocks noGrp="1"/>
          </p:cNvSpPr>
          <p:nvPr>
            <p:ph type="dt" sz="half" idx="10"/>
          </p:nvPr>
        </p:nvSpPr>
        <p:spPr/>
        <p:txBody>
          <a:bodyPr/>
          <a:lstStyle/>
          <a:p>
            <a:fld id="{AA70F276-1833-4A75-9C1D-A56E2295A68D}" type="datetimeFigureOut">
              <a:rPr lang="en-US" smtClean="0"/>
              <a:t>20-Apr-21</a:t>
            </a:fld>
            <a:endParaRPr lang="en-US"/>
          </a:p>
        </p:txBody>
      </p:sp>
      <p:sp>
        <p:nvSpPr>
          <p:cNvPr id="8" name="Footer Placeholder 7">
            <a:extLst>
              <a:ext uri="{FF2B5EF4-FFF2-40B4-BE49-F238E27FC236}">
                <a16:creationId xmlns:a16="http://schemas.microsoft.com/office/drawing/2014/main" id="{4BC9C6EA-1549-4601-8226-E5C43469CAF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3658246-003D-4024-9F4B-BA3BD3FBFFBC}"/>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5915746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2DD4C-BFBC-4087-B94C-4DD0690E838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EB9D434-8228-4C7F-B520-14121EBC903B}"/>
              </a:ext>
            </a:extLst>
          </p:cNvPr>
          <p:cNvSpPr>
            <a:spLocks noGrp="1"/>
          </p:cNvSpPr>
          <p:nvPr>
            <p:ph type="dt" sz="half" idx="10"/>
          </p:nvPr>
        </p:nvSpPr>
        <p:spPr/>
        <p:txBody>
          <a:bodyPr/>
          <a:lstStyle/>
          <a:p>
            <a:fld id="{AA70F276-1833-4A75-9C1D-A56E2295A68D}" type="datetimeFigureOut">
              <a:rPr lang="en-US" smtClean="0"/>
              <a:t>20-Apr-21</a:t>
            </a:fld>
            <a:endParaRPr lang="en-US"/>
          </a:p>
        </p:txBody>
      </p:sp>
      <p:sp>
        <p:nvSpPr>
          <p:cNvPr id="4" name="Footer Placeholder 3">
            <a:extLst>
              <a:ext uri="{FF2B5EF4-FFF2-40B4-BE49-F238E27FC236}">
                <a16:creationId xmlns:a16="http://schemas.microsoft.com/office/drawing/2014/main" id="{997B89BD-A70A-48D2-A3D9-DB2C0DB123B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4ACF4EF-5A2A-4A47-81DF-80CB513060F6}"/>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2042903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8B9F00-8450-475B-B155-993BAF212AF6}"/>
              </a:ext>
            </a:extLst>
          </p:cNvPr>
          <p:cNvSpPr>
            <a:spLocks noGrp="1"/>
          </p:cNvSpPr>
          <p:nvPr>
            <p:ph type="dt" sz="half" idx="10"/>
          </p:nvPr>
        </p:nvSpPr>
        <p:spPr/>
        <p:txBody>
          <a:bodyPr/>
          <a:lstStyle/>
          <a:p>
            <a:fld id="{AA70F276-1833-4A75-9C1D-A56E2295A68D}" type="datetimeFigureOut">
              <a:rPr lang="en-US" smtClean="0"/>
              <a:t>20-Apr-21</a:t>
            </a:fld>
            <a:endParaRPr lang="en-US"/>
          </a:p>
        </p:txBody>
      </p:sp>
      <p:sp>
        <p:nvSpPr>
          <p:cNvPr id="3" name="Footer Placeholder 2">
            <a:extLst>
              <a:ext uri="{FF2B5EF4-FFF2-40B4-BE49-F238E27FC236}">
                <a16:creationId xmlns:a16="http://schemas.microsoft.com/office/drawing/2014/main" id="{5C0FDDA3-8E6F-42F7-BFBE-7FA9C647CA4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6C8E678-81B8-4356-9624-A0B999536312}"/>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17810565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10DAA-DDE3-4C9C-8171-385A3DAC81CF}"/>
              </a:ext>
            </a:extLst>
          </p:cNvPr>
          <p:cNvSpPr>
            <a:spLocks noGrp="1"/>
          </p:cNvSpPr>
          <p:nvPr>
            <p:ph type="title"/>
          </p:nvPr>
        </p:nvSpPr>
        <p:spPr>
          <a:xfrm>
            <a:off x="839788" y="685800"/>
            <a:ext cx="3932237" cy="1371600"/>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AAF73DB2-BD72-4F5E-9CA2-197343A0908A}"/>
              </a:ext>
            </a:extLst>
          </p:cNvPr>
          <p:cNvSpPr>
            <a:spLocks noGrp="1"/>
          </p:cNvSpPr>
          <p:nvPr>
            <p:ph idx="1"/>
          </p:nvPr>
        </p:nvSpPr>
        <p:spPr>
          <a:xfrm>
            <a:off x="5183188" y="685801"/>
            <a:ext cx="6172200" cy="51752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71F01536-2B0A-42A2-827E-2EB2C324A5FE}"/>
              </a:ext>
            </a:extLst>
          </p:cNvPr>
          <p:cNvSpPr>
            <a:spLocks noGrp="1"/>
          </p:cNvSpPr>
          <p:nvPr>
            <p:ph type="body" sz="half" idx="2"/>
          </p:nvPr>
        </p:nvSpPr>
        <p:spPr>
          <a:xfrm>
            <a:off x="839788" y="2209800"/>
            <a:ext cx="3932237" cy="3659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1722CD09-61EF-4733-831C-5B133DAE1F4C}"/>
              </a:ext>
            </a:extLst>
          </p:cNvPr>
          <p:cNvSpPr>
            <a:spLocks noGrp="1"/>
          </p:cNvSpPr>
          <p:nvPr>
            <p:ph type="dt" sz="half" idx="10"/>
          </p:nvPr>
        </p:nvSpPr>
        <p:spPr/>
        <p:txBody>
          <a:bodyPr/>
          <a:lstStyle/>
          <a:p>
            <a:fld id="{AA70F276-1833-4A75-9C1D-A56E2295A68D}" type="datetimeFigureOut">
              <a:rPr lang="en-US" smtClean="0"/>
              <a:t>20-Apr-21</a:t>
            </a:fld>
            <a:endParaRPr lang="en-US"/>
          </a:p>
        </p:txBody>
      </p:sp>
      <p:sp>
        <p:nvSpPr>
          <p:cNvPr id="6" name="Footer Placeholder 5">
            <a:extLst>
              <a:ext uri="{FF2B5EF4-FFF2-40B4-BE49-F238E27FC236}">
                <a16:creationId xmlns:a16="http://schemas.microsoft.com/office/drawing/2014/main" id="{5B109FCF-96E4-4EBF-AAFB-5E9AD22A68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9E381A6-E580-49A4-989C-EF4A54F83B45}"/>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12429408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CFA6E-F719-4613-8815-591471E722E5}"/>
              </a:ext>
            </a:extLst>
          </p:cNvPr>
          <p:cNvSpPr>
            <a:spLocks noGrp="1"/>
          </p:cNvSpPr>
          <p:nvPr>
            <p:ph type="title"/>
          </p:nvPr>
        </p:nvSpPr>
        <p:spPr>
          <a:xfrm>
            <a:off x="839788" y="685800"/>
            <a:ext cx="3932237" cy="1371600"/>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654384F3-CDE0-4329-B76D-45AAC94B04A8}"/>
              </a:ext>
            </a:extLst>
          </p:cNvPr>
          <p:cNvSpPr>
            <a:spLocks noGrp="1"/>
          </p:cNvSpPr>
          <p:nvPr>
            <p:ph type="pic" idx="1"/>
          </p:nvPr>
        </p:nvSpPr>
        <p:spPr>
          <a:xfrm>
            <a:off x="5183188" y="685801"/>
            <a:ext cx="6172200" cy="5175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79A9D7EB-40DA-460F-A48A-3E6D5E5612E7}"/>
              </a:ext>
            </a:extLst>
          </p:cNvPr>
          <p:cNvSpPr>
            <a:spLocks noGrp="1"/>
          </p:cNvSpPr>
          <p:nvPr>
            <p:ph type="body" sz="half" idx="2"/>
          </p:nvPr>
        </p:nvSpPr>
        <p:spPr>
          <a:xfrm>
            <a:off x="839788" y="2209800"/>
            <a:ext cx="3932237" cy="3659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1E56944C-E229-457E-868E-C48FF47DA37A}"/>
              </a:ext>
            </a:extLst>
          </p:cNvPr>
          <p:cNvSpPr>
            <a:spLocks noGrp="1"/>
          </p:cNvSpPr>
          <p:nvPr>
            <p:ph type="dt" sz="half" idx="10"/>
          </p:nvPr>
        </p:nvSpPr>
        <p:spPr/>
        <p:txBody>
          <a:bodyPr/>
          <a:lstStyle/>
          <a:p>
            <a:fld id="{AA70F276-1833-4A75-9C1D-A56E2295A68D}" type="datetimeFigureOut">
              <a:rPr lang="en-US" smtClean="0"/>
              <a:t>20-Apr-21</a:t>
            </a:fld>
            <a:endParaRPr lang="en-US"/>
          </a:p>
        </p:txBody>
      </p:sp>
      <p:sp>
        <p:nvSpPr>
          <p:cNvPr id="6" name="Footer Placeholder 5">
            <a:extLst>
              <a:ext uri="{FF2B5EF4-FFF2-40B4-BE49-F238E27FC236}">
                <a16:creationId xmlns:a16="http://schemas.microsoft.com/office/drawing/2014/main" id="{CC7115FE-359F-46EA-A3C8-0D18544E34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165D17-3010-4FF5-9071-5CCD3E6995D6}"/>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28649009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Frame 7">
            <a:extLst>
              <a:ext uri="{FF2B5EF4-FFF2-40B4-BE49-F238E27FC236}">
                <a16:creationId xmlns:a16="http://schemas.microsoft.com/office/drawing/2014/main" id="{DD7EAFE6-2BB9-41FB-9CF4-588CFC708774}"/>
              </a:ext>
            </a:extLst>
          </p:cNvPr>
          <p:cNvSpPr/>
          <p:nvPr/>
        </p:nvSpPr>
        <p:spPr>
          <a:xfrm>
            <a:off x="0"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41447F1F-BFA8-4A56-894B-40120132EE48}"/>
              </a:ext>
            </a:extLst>
          </p:cNvPr>
          <p:cNvSpPr>
            <a:spLocks noGrp="1"/>
          </p:cNvSpPr>
          <p:nvPr>
            <p:ph type="title"/>
          </p:nvPr>
        </p:nvSpPr>
        <p:spPr>
          <a:xfrm>
            <a:off x="838200" y="681037"/>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658FB99-0FA3-49F4-99A1-61919F942794}"/>
              </a:ext>
            </a:extLst>
          </p:cNvPr>
          <p:cNvSpPr>
            <a:spLocks noGrp="1"/>
          </p:cNvSpPr>
          <p:nvPr>
            <p:ph type="body" idx="1"/>
          </p:nvPr>
        </p:nvSpPr>
        <p:spPr>
          <a:xfrm>
            <a:off x="838200" y="2178657"/>
            <a:ext cx="10515600" cy="3998306"/>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CDCCAE5-4EB0-4174-BD15-4943899B0A29}"/>
              </a:ext>
            </a:extLst>
          </p:cNvPr>
          <p:cNvSpPr>
            <a:spLocks noGrp="1"/>
          </p:cNvSpPr>
          <p:nvPr>
            <p:ph type="dt" sz="half" idx="2"/>
          </p:nvPr>
        </p:nvSpPr>
        <p:spPr>
          <a:xfrm>
            <a:off x="838200" y="6429375"/>
            <a:ext cx="2743200" cy="365125"/>
          </a:xfrm>
          <a:prstGeom prst="rect">
            <a:avLst/>
          </a:prstGeom>
        </p:spPr>
        <p:txBody>
          <a:bodyPr vert="horz" lIns="91440" tIns="45720" rIns="91440" bIns="45720" rtlCol="0" anchor="ctr"/>
          <a:lstStyle>
            <a:lvl1pPr algn="l">
              <a:defRPr sz="900" cap="all" spc="150" baseline="0">
                <a:solidFill>
                  <a:srgbClr val="FFFFFF"/>
                </a:solidFill>
              </a:defRPr>
            </a:lvl1pPr>
          </a:lstStyle>
          <a:p>
            <a:fld id="{AA70F276-1833-4A75-9C1D-A56E2295A68D}" type="datetimeFigureOut">
              <a:rPr lang="en-US" smtClean="0"/>
              <a:pPr/>
              <a:t>20-Apr-21</a:t>
            </a:fld>
            <a:endParaRPr lang="en-US" dirty="0"/>
          </a:p>
        </p:txBody>
      </p:sp>
      <p:sp>
        <p:nvSpPr>
          <p:cNvPr id="5" name="Footer Placeholder 4">
            <a:extLst>
              <a:ext uri="{FF2B5EF4-FFF2-40B4-BE49-F238E27FC236}">
                <a16:creationId xmlns:a16="http://schemas.microsoft.com/office/drawing/2014/main" id="{26A4189E-43B2-4CEE-B13E-61A1FBBBD25D}"/>
              </a:ext>
            </a:extLst>
          </p:cNvPr>
          <p:cNvSpPr>
            <a:spLocks noGrp="1"/>
          </p:cNvSpPr>
          <p:nvPr>
            <p:ph type="ftr" sz="quarter" idx="3"/>
          </p:nvPr>
        </p:nvSpPr>
        <p:spPr>
          <a:xfrm>
            <a:off x="4038600" y="6429375"/>
            <a:ext cx="4114800" cy="365125"/>
          </a:xfrm>
          <a:prstGeom prst="rect">
            <a:avLst/>
          </a:prstGeom>
        </p:spPr>
        <p:txBody>
          <a:bodyPr vert="horz" lIns="91440" tIns="45720" rIns="91440" bIns="45720" rtlCol="0" anchor="ctr"/>
          <a:lstStyle>
            <a:lvl1pPr algn="ctr">
              <a:defRPr sz="900" cap="all" spc="150" baseline="0">
                <a:solidFill>
                  <a:srgbClr val="FFFFFF"/>
                </a:solidFill>
              </a:defRPr>
            </a:lvl1pPr>
          </a:lstStyle>
          <a:p>
            <a:endParaRPr lang="en-US">
              <a:solidFill>
                <a:srgbClr val="FFFFFF"/>
              </a:solidFill>
            </a:endParaRPr>
          </a:p>
        </p:txBody>
      </p:sp>
      <p:sp>
        <p:nvSpPr>
          <p:cNvPr id="6" name="Slide Number Placeholder 5">
            <a:extLst>
              <a:ext uri="{FF2B5EF4-FFF2-40B4-BE49-F238E27FC236}">
                <a16:creationId xmlns:a16="http://schemas.microsoft.com/office/drawing/2014/main" id="{EAA0530F-0BC8-46EF-A765-DD58B5367528}"/>
              </a:ext>
            </a:extLst>
          </p:cNvPr>
          <p:cNvSpPr>
            <a:spLocks noGrp="1"/>
          </p:cNvSpPr>
          <p:nvPr>
            <p:ph type="sldNum" sz="quarter" idx="4"/>
          </p:nvPr>
        </p:nvSpPr>
        <p:spPr>
          <a:xfrm>
            <a:off x="8610600" y="6429375"/>
            <a:ext cx="2743200" cy="365125"/>
          </a:xfrm>
          <a:prstGeom prst="rect">
            <a:avLst/>
          </a:prstGeom>
        </p:spPr>
        <p:txBody>
          <a:bodyPr vert="horz" lIns="91440" tIns="45720" rIns="91440" bIns="45720" rtlCol="0" anchor="ctr"/>
          <a:lstStyle>
            <a:lvl1pPr algn="r">
              <a:defRPr sz="900" cap="all" spc="150" baseline="0">
                <a:solidFill>
                  <a:srgbClr val="FFFFFF"/>
                </a:solidFill>
              </a:defRPr>
            </a:lvl1pPr>
          </a:lstStyle>
          <a:p>
            <a:fld id="{28844951-7827-47D4-8276-7DDE1FA7D85A}" type="slidenum">
              <a:rPr lang="en-US" smtClean="0"/>
              <a:pPr/>
              <a:t>‹#›</a:t>
            </a:fld>
            <a:endParaRPr lang="en-US"/>
          </a:p>
        </p:txBody>
      </p:sp>
    </p:spTree>
    <p:extLst>
      <p:ext uri="{BB962C8B-B14F-4D97-AF65-F5344CB8AC3E}">
        <p14:creationId xmlns:p14="http://schemas.microsoft.com/office/powerpoint/2010/main" val="1169192848"/>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41" r:id="rId5"/>
    <p:sldLayoutId id="2147483746" r:id="rId6"/>
    <p:sldLayoutId id="2147483742" r:id="rId7"/>
    <p:sldLayoutId id="2147483743" r:id="rId8"/>
    <p:sldLayoutId id="2147483744" r:id="rId9"/>
    <p:sldLayoutId id="2147483745" r:id="rId10"/>
    <p:sldLayoutId id="2147483747" r:id="rId11"/>
  </p:sldLayoutIdLst>
  <p:txStyles>
    <p:titleStyle>
      <a:lvl1pPr marL="0" algn="l" defTabSz="914400" rtl="0" eaLnBrk="1" latinLnBrk="0" hangingPunct="1">
        <a:lnSpc>
          <a:spcPct val="90000"/>
        </a:lnSpc>
        <a:spcBef>
          <a:spcPct val="0"/>
        </a:spcBef>
        <a:buNone/>
        <a:defRPr lang="en-US" sz="5200" kern="1200" dirty="0">
          <a:gradFill flip="none" rotWithShape="1">
            <a:gsLst>
              <a:gs pos="0">
                <a:schemeClr val="accent5"/>
              </a:gs>
              <a:gs pos="100000">
                <a:schemeClr val="accent1">
                  <a:alpha val="70000"/>
                </a:schemeClr>
              </a:gs>
            </a:gsLst>
            <a:lin ang="0" scaled="1"/>
            <a:tileRect/>
          </a:gradFill>
          <a:latin typeface="+mj-lt"/>
          <a:ea typeface="+mn-ea"/>
          <a:cs typeface="Angsana New" panose="02020603050405020304" pitchFamily="18" charset="-34"/>
        </a:defRPr>
      </a:lvl1pPr>
    </p:titleStyle>
    <p:bodyStyle>
      <a:lvl1pPr marL="457200" indent="-228600" algn="l" defTabSz="914400" rtl="0" eaLnBrk="1" latinLnBrk="0" hangingPunct="1">
        <a:lnSpc>
          <a:spcPct val="110000"/>
        </a:lnSpc>
        <a:spcBef>
          <a:spcPts val="1000"/>
        </a:spcBef>
        <a:buClr>
          <a:schemeClr val="tx2">
            <a:lumMod val="10000"/>
            <a:lumOff val="90000"/>
          </a:schemeClr>
        </a:buClr>
        <a:buSzPct val="80000"/>
        <a:buFont typeface="Wingdings" panose="05000000000000000000" pitchFamily="2" charset="2"/>
        <a:buChar char="§"/>
        <a:defRPr sz="2800" kern="1200">
          <a:solidFill>
            <a:schemeClr val="tx2">
              <a:alpha val="70000"/>
            </a:schemeClr>
          </a:solidFill>
          <a:latin typeface="+mn-lt"/>
          <a:ea typeface="+mn-ea"/>
          <a:cs typeface="+mn-cs"/>
        </a:defRPr>
      </a:lvl1pPr>
      <a:lvl2pPr marL="8001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400" kern="1200">
          <a:solidFill>
            <a:schemeClr val="tx2">
              <a:alpha val="70000"/>
            </a:schemeClr>
          </a:solidFill>
          <a:latin typeface="+mn-lt"/>
          <a:ea typeface="+mn-ea"/>
          <a:cs typeface="+mn-cs"/>
        </a:defRPr>
      </a:lvl2pPr>
      <a:lvl3pPr marL="12573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000" kern="1200">
          <a:solidFill>
            <a:schemeClr val="tx2">
              <a:alpha val="70000"/>
            </a:schemeClr>
          </a:solidFill>
          <a:latin typeface="+mn-lt"/>
          <a:ea typeface="+mn-ea"/>
          <a:cs typeface="+mn-cs"/>
        </a:defRPr>
      </a:lvl3pPr>
      <a:lvl4pPr marL="16573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1800" kern="1200">
          <a:solidFill>
            <a:schemeClr val="tx2">
              <a:alpha val="70000"/>
            </a:schemeClr>
          </a:solidFill>
          <a:latin typeface="+mn-lt"/>
          <a:ea typeface="+mn-ea"/>
          <a:cs typeface="+mn-cs"/>
        </a:defRPr>
      </a:lvl4pPr>
      <a:lvl5pPr marL="21145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1800" kern="1200">
          <a:solidFill>
            <a:schemeClr val="tx2">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C37C960-91F5-4F61-B2CD-8A03792072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7557341-7EF2-48CE-BBAA-4D32A15A7223}"/>
              </a:ext>
            </a:extLst>
          </p:cNvPr>
          <p:cNvSpPr>
            <a:spLocks noGrp="1"/>
          </p:cNvSpPr>
          <p:nvPr>
            <p:ph type="ctrTitle"/>
          </p:nvPr>
        </p:nvSpPr>
        <p:spPr>
          <a:xfrm>
            <a:off x="838200" y="2133601"/>
            <a:ext cx="4800600" cy="3766268"/>
          </a:xfrm>
        </p:spPr>
        <p:txBody>
          <a:bodyPr anchor="t">
            <a:normAutofit/>
          </a:bodyPr>
          <a:lstStyle/>
          <a:p>
            <a:pPr algn="l"/>
            <a:r>
              <a:rPr lang="en-US" b="1" dirty="0"/>
              <a:t>Business Proposal</a:t>
            </a:r>
            <a:br>
              <a:rPr lang="en-US" b="1" dirty="0"/>
            </a:br>
            <a:endParaRPr lang="en-US" dirty="0">
              <a:gradFill flip="none" rotWithShape="1">
                <a:gsLst>
                  <a:gs pos="0">
                    <a:schemeClr val="accent5">
                      <a:alpha val="70000"/>
                    </a:schemeClr>
                  </a:gs>
                  <a:gs pos="100000">
                    <a:schemeClr val="accent1">
                      <a:alpha val="70000"/>
                    </a:schemeClr>
                  </a:gs>
                </a:gsLst>
                <a:lin ang="0" scaled="1"/>
                <a:tileRect/>
              </a:gradFill>
            </a:endParaRPr>
          </a:p>
        </p:txBody>
      </p:sp>
      <p:sp>
        <p:nvSpPr>
          <p:cNvPr id="3" name="Subtitle 2">
            <a:extLst>
              <a:ext uri="{FF2B5EF4-FFF2-40B4-BE49-F238E27FC236}">
                <a16:creationId xmlns:a16="http://schemas.microsoft.com/office/drawing/2014/main" id="{4C80B9C6-E043-473D-8530-689DDF5D4F82}"/>
              </a:ext>
            </a:extLst>
          </p:cNvPr>
          <p:cNvSpPr>
            <a:spLocks noGrp="1"/>
          </p:cNvSpPr>
          <p:nvPr>
            <p:ph type="subTitle" idx="1"/>
          </p:nvPr>
        </p:nvSpPr>
        <p:spPr>
          <a:xfrm>
            <a:off x="838200" y="762000"/>
            <a:ext cx="4800600" cy="1066800"/>
          </a:xfrm>
        </p:spPr>
        <p:txBody>
          <a:bodyPr>
            <a:normAutofit/>
          </a:bodyPr>
          <a:lstStyle/>
          <a:p>
            <a:pPr algn="l"/>
            <a:r>
              <a:rPr lang="en-US" b="1" dirty="0"/>
              <a:t>The Battle of Neighborhoods</a:t>
            </a:r>
          </a:p>
          <a:p>
            <a:pPr algn="l"/>
            <a:endParaRPr lang="en-US" sz="2200" dirty="0">
              <a:solidFill>
                <a:schemeClr val="tx2">
                  <a:alpha val="60000"/>
                </a:schemeClr>
              </a:solidFill>
            </a:endParaRPr>
          </a:p>
        </p:txBody>
      </p:sp>
      <p:sp>
        <p:nvSpPr>
          <p:cNvPr id="11" name="Rectangle 10">
            <a:extLst>
              <a:ext uri="{FF2B5EF4-FFF2-40B4-BE49-F238E27FC236}">
                <a16:creationId xmlns:a16="http://schemas.microsoft.com/office/drawing/2014/main" id="{50F155B6-ACA8-4C58-AAB6-CAFC981FF9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3796" y="0"/>
            <a:ext cx="6098204" cy="6882727"/>
          </a:xfrm>
          <a:prstGeom prst="rect">
            <a:avLst/>
          </a:pr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5C31099-1BBD-40CE-BC60-FCE5074194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1428" cy="6858000"/>
          </a:xfrm>
          <a:prstGeom prst="rect">
            <a:avLst/>
          </a:prstGeom>
          <a:gradFill flip="none" rotWithShape="1">
            <a:gsLst>
              <a:gs pos="0">
                <a:schemeClr val="accent2"/>
              </a:gs>
              <a:gs pos="100000">
                <a:schemeClr val="accent1"/>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Pastel-colored fluid-like design">
            <a:extLst>
              <a:ext uri="{FF2B5EF4-FFF2-40B4-BE49-F238E27FC236}">
                <a16:creationId xmlns:a16="http://schemas.microsoft.com/office/drawing/2014/main" id="{D87053E9-84F3-48C3-BA9F-53CF4D695183}"/>
              </a:ext>
            </a:extLst>
          </p:cNvPr>
          <p:cNvPicPr>
            <a:picLocks noChangeAspect="1"/>
          </p:cNvPicPr>
          <p:nvPr/>
        </p:nvPicPr>
        <p:blipFill rotWithShape="1">
          <a:blip r:embed="rId2">
            <a:alphaModFix amt="60000"/>
          </a:blip>
          <a:srcRect l="21425" r="25348"/>
          <a:stretch/>
        </p:blipFill>
        <p:spPr>
          <a:xfrm>
            <a:off x="6096000" y="10"/>
            <a:ext cx="6083807" cy="6857989"/>
          </a:xfrm>
          <a:prstGeom prst="rect">
            <a:avLst/>
          </a:prstGeom>
        </p:spPr>
      </p:pic>
    </p:spTree>
    <p:extLst>
      <p:ext uri="{BB962C8B-B14F-4D97-AF65-F5344CB8AC3E}">
        <p14:creationId xmlns:p14="http://schemas.microsoft.com/office/powerpoint/2010/main" val="38470720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32975F-213D-4471-9451-3FA41FB7C239}"/>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DE938B6A-55A7-442A-8931-ADC56B3BDBB3}"/>
              </a:ext>
            </a:extLst>
          </p:cNvPr>
          <p:cNvSpPr>
            <a:spLocks noGrp="1"/>
          </p:cNvSpPr>
          <p:nvPr>
            <p:ph idx="1"/>
          </p:nvPr>
        </p:nvSpPr>
        <p:spPr/>
        <p:txBody>
          <a:bodyPr>
            <a:normAutofit fontScale="55000" lnSpcReduction="20000"/>
          </a:bodyPr>
          <a:lstStyle/>
          <a:p>
            <a:pPr algn="just"/>
            <a:r>
              <a:rPr lang="en-US" dirty="0"/>
              <a:t>The purpose of this Project is to help people in exploring better facilities around their neighborhood. It will help people making smart and efficient decision on selecting great neighborhood out of numbers of other neighborhoods in Scarborough, </a:t>
            </a:r>
            <a:r>
              <a:rPr lang="en-US" dirty="0" err="1"/>
              <a:t>Toranto</a:t>
            </a:r>
            <a:r>
              <a:rPr lang="en-US" dirty="0"/>
              <a:t>.</a:t>
            </a:r>
          </a:p>
          <a:p>
            <a:pPr algn="just"/>
            <a:r>
              <a:rPr lang="en-US" dirty="0"/>
              <a:t>Lots of people are migrating to various states of Canada and needed lots of research for good housing prices and </a:t>
            </a:r>
            <a:r>
              <a:rPr lang="en-US" dirty="0" err="1"/>
              <a:t>reputated</a:t>
            </a:r>
            <a:r>
              <a:rPr lang="en-US" dirty="0"/>
              <a:t> schools for their children. This project is for those people who are looking for better neighborhoods. For ease of accessing to Cafe, School, Super market, medical shops, grocery shops, mall, theatre, hospital, like minded people, etc.</a:t>
            </a:r>
          </a:p>
          <a:p>
            <a:pPr algn="just"/>
            <a:r>
              <a:rPr lang="en-US" dirty="0"/>
              <a:t>This Project aim to create an analysis of features for a people migrating to Scarborough to search a best neighborhood as a comparative analysis between neighborhoods. The features include median housing price and better school according to ratings, crime rates of that particular area, road connectivity, weather conditions, good management for emergency, water resources both fresh and waste water and excrement conveyed in sewers and recreational facilities.</a:t>
            </a:r>
          </a:p>
          <a:p>
            <a:pPr algn="just"/>
            <a:r>
              <a:rPr lang="en-US" dirty="0"/>
              <a:t>It will help people to get awareness of the area and neighborhood before moving to a new city, state, country or place for their work or to start a new fresh life.</a:t>
            </a:r>
          </a:p>
          <a:p>
            <a:pPr algn="just"/>
            <a:endParaRPr lang="en-US" dirty="0"/>
          </a:p>
        </p:txBody>
      </p:sp>
    </p:spTree>
    <p:extLst>
      <p:ext uri="{BB962C8B-B14F-4D97-AF65-F5344CB8AC3E}">
        <p14:creationId xmlns:p14="http://schemas.microsoft.com/office/powerpoint/2010/main" val="30547559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73817-343C-4168-8817-506FDB61C923}"/>
              </a:ext>
            </a:extLst>
          </p:cNvPr>
          <p:cNvSpPr>
            <a:spLocks noGrp="1"/>
          </p:cNvSpPr>
          <p:nvPr>
            <p:ph type="title"/>
          </p:nvPr>
        </p:nvSpPr>
        <p:spPr/>
        <p:txBody>
          <a:bodyPr/>
          <a:lstStyle/>
          <a:p>
            <a:r>
              <a:rPr lang="en-US" dirty="0"/>
              <a:t>Business problem</a:t>
            </a:r>
          </a:p>
        </p:txBody>
      </p:sp>
      <p:sp>
        <p:nvSpPr>
          <p:cNvPr id="3" name="Content Placeholder 2">
            <a:extLst>
              <a:ext uri="{FF2B5EF4-FFF2-40B4-BE49-F238E27FC236}">
                <a16:creationId xmlns:a16="http://schemas.microsoft.com/office/drawing/2014/main" id="{4125B10F-9927-4A3F-AFB5-A0C3CDFA7AF8}"/>
              </a:ext>
            </a:extLst>
          </p:cNvPr>
          <p:cNvSpPr>
            <a:spLocks noGrp="1"/>
          </p:cNvSpPr>
          <p:nvPr>
            <p:ph idx="1"/>
          </p:nvPr>
        </p:nvSpPr>
        <p:spPr/>
        <p:txBody>
          <a:bodyPr>
            <a:normAutofit fontScale="92500"/>
          </a:bodyPr>
          <a:lstStyle/>
          <a:p>
            <a:r>
              <a:rPr lang="en-US" dirty="0"/>
              <a:t>The major purpose of this project, is to suggest a better neighborhood in a new city for the person who are shifting there. Social presence in society in terms of like minded people. Connectivity to the airport, bus stand, city center, markets and other daily needs things nearby.</a:t>
            </a:r>
          </a:p>
          <a:p>
            <a:r>
              <a:rPr lang="en-US" dirty="0"/>
              <a:t>Sorted list of house in terms of housing prices in an ascending or descending order</a:t>
            </a:r>
          </a:p>
          <a:p>
            <a:r>
              <a:rPr lang="en-US" dirty="0"/>
              <a:t>Sorted list of schools in terms of location, fees, rating and reviews</a:t>
            </a:r>
          </a:p>
          <a:p>
            <a:endParaRPr lang="en-US" dirty="0"/>
          </a:p>
        </p:txBody>
      </p:sp>
    </p:spTree>
    <p:extLst>
      <p:ext uri="{BB962C8B-B14F-4D97-AF65-F5344CB8AC3E}">
        <p14:creationId xmlns:p14="http://schemas.microsoft.com/office/powerpoint/2010/main" val="38274361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6F6B5-BC7C-4E47-BA31-5025E7CCC62F}"/>
              </a:ext>
            </a:extLst>
          </p:cNvPr>
          <p:cNvSpPr>
            <a:spLocks noGrp="1"/>
          </p:cNvSpPr>
          <p:nvPr>
            <p:ph type="title"/>
          </p:nvPr>
        </p:nvSpPr>
        <p:spPr/>
        <p:txBody>
          <a:bodyPr/>
          <a:lstStyle/>
          <a:p>
            <a:r>
              <a:rPr lang="en-US" dirty="0"/>
              <a:t>Location</a:t>
            </a:r>
          </a:p>
        </p:txBody>
      </p:sp>
      <p:sp>
        <p:nvSpPr>
          <p:cNvPr id="3" name="Content Placeholder 2">
            <a:extLst>
              <a:ext uri="{FF2B5EF4-FFF2-40B4-BE49-F238E27FC236}">
                <a16:creationId xmlns:a16="http://schemas.microsoft.com/office/drawing/2014/main" id="{F1FABF2F-0E7D-4367-8188-CF9BC9246E1D}"/>
              </a:ext>
            </a:extLst>
          </p:cNvPr>
          <p:cNvSpPr>
            <a:spLocks noGrp="1"/>
          </p:cNvSpPr>
          <p:nvPr>
            <p:ph idx="1"/>
          </p:nvPr>
        </p:nvSpPr>
        <p:spPr/>
        <p:txBody>
          <a:bodyPr/>
          <a:lstStyle/>
          <a:p>
            <a:r>
              <a:rPr lang="en-US" dirty="0"/>
              <a:t>Scarborough is a popular destination for new immigrants in Canada to reside. As a result, it is one of the most diverse and multicultural areas in the Greater Toronto Area, being home to various religious groups and places of worship. Although immigration has become a hot topic over the past few years with more governments seeking more restrictions on immigrants and refugees, the general trend of immigration into Canada has been one of on the rise.</a:t>
            </a:r>
          </a:p>
        </p:txBody>
      </p:sp>
    </p:spTree>
    <p:extLst>
      <p:ext uri="{BB962C8B-B14F-4D97-AF65-F5344CB8AC3E}">
        <p14:creationId xmlns:p14="http://schemas.microsoft.com/office/powerpoint/2010/main" val="32707541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1CF722-A525-4A57-B17D-DA1CDA5B8F9E}"/>
              </a:ext>
            </a:extLst>
          </p:cNvPr>
          <p:cNvSpPr>
            <a:spLocks noGrp="1"/>
          </p:cNvSpPr>
          <p:nvPr>
            <p:ph type="title"/>
          </p:nvPr>
        </p:nvSpPr>
        <p:spPr/>
        <p:txBody>
          <a:bodyPr>
            <a:normAutofit fontScale="90000"/>
          </a:bodyPr>
          <a:lstStyle/>
          <a:p>
            <a:r>
              <a:rPr lang="en-US" b="1" dirty="0"/>
              <a:t>Foursquare API</a:t>
            </a:r>
            <a:br>
              <a:rPr lang="en-US" b="1" dirty="0"/>
            </a:br>
            <a:endParaRPr lang="en-US" dirty="0"/>
          </a:p>
        </p:txBody>
      </p:sp>
      <p:sp>
        <p:nvSpPr>
          <p:cNvPr id="3" name="Content Placeholder 2">
            <a:extLst>
              <a:ext uri="{FF2B5EF4-FFF2-40B4-BE49-F238E27FC236}">
                <a16:creationId xmlns:a16="http://schemas.microsoft.com/office/drawing/2014/main" id="{F77CCFD8-0A08-44AA-8F1B-6DECA85F8D7E}"/>
              </a:ext>
            </a:extLst>
          </p:cNvPr>
          <p:cNvSpPr>
            <a:spLocks noGrp="1"/>
          </p:cNvSpPr>
          <p:nvPr>
            <p:ph idx="1"/>
          </p:nvPr>
        </p:nvSpPr>
        <p:spPr/>
        <p:txBody>
          <a:bodyPr>
            <a:normAutofit fontScale="70000" lnSpcReduction="20000"/>
          </a:bodyPr>
          <a:lstStyle/>
          <a:p>
            <a:r>
              <a:rPr lang="en-US" dirty="0"/>
              <a:t>This project would use Four-square API as its prime data gathering source as it has a database of millions of places, especially their places API which provides the ability to perform location search, location sharing and details about a business.</a:t>
            </a:r>
          </a:p>
          <a:p>
            <a:r>
              <a:rPr lang="en-US" dirty="0"/>
              <a:t>Using credentials of Foursquare API features of near-by places of the neighborhoods would be mined. Due to http request limitations the number of places per neighborhood parameter would reasonably be set to 100 and the radius parameter would be set to 500.</a:t>
            </a:r>
          </a:p>
          <a:p>
            <a:r>
              <a:rPr lang="en-US" dirty="0"/>
              <a:t>To compare the similarities of two cities, we decided to explore neighborhoods, segment them, and group them into clusters to find similar neighborhoods in a big city like New York and Toronto. To be able to do that, we need to cluster data which is a form of unsupervised machine learning: k-means clustering algorithm</a:t>
            </a:r>
          </a:p>
        </p:txBody>
      </p:sp>
    </p:spTree>
    <p:extLst>
      <p:ext uri="{BB962C8B-B14F-4D97-AF65-F5344CB8AC3E}">
        <p14:creationId xmlns:p14="http://schemas.microsoft.com/office/powerpoint/2010/main" val="327626332"/>
      </p:ext>
    </p:extLst>
  </p:cSld>
  <p:clrMapOvr>
    <a:masterClrMapping/>
  </p:clrMapOvr>
</p:sld>
</file>

<file path=ppt/theme/theme1.xml><?xml version="1.0" encoding="utf-8"?>
<a:theme xmlns:a="http://schemas.openxmlformats.org/drawingml/2006/main" name="LuminousVTI">
  <a:themeElements>
    <a:clrScheme name="AnalogousFromLightSeed_2SEEDS">
      <a:dk1>
        <a:srgbClr val="000000"/>
      </a:dk1>
      <a:lt1>
        <a:srgbClr val="FFFFFF"/>
      </a:lt1>
      <a:dk2>
        <a:srgbClr val="243741"/>
      </a:dk2>
      <a:lt2>
        <a:srgbClr val="E8E4E2"/>
      </a:lt2>
      <a:accent1>
        <a:srgbClr val="49ADDF"/>
      </a:accent1>
      <a:accent2>
        <a:srgbClr val="4CB1A9"/>
      </a:accent2>
      <a:accent3>
        <a:srgbClr val="7692E7"/>
      </a:accent3>
      <a:accent4>
        <a:srgbClr val="9457E1"/>
      </a:accent4>
      <a:accent5>
        <a:srgbClr val="D676E7"/>
      </a:accent5>
      <a:accent6>
        <a:srgbClr val="E157BC"/>
      </a:accent6>
      <a:hlink>
        <a:srgbClr val="A8765E"/>
      </a:hlink>
      <a:folHlink>
        <a:srgbClr val="7F7F7F"/>
      </a:folHlink>
    </a:clrScheme>
    <a:fontScheme name="Custom 51">
      <a:majorFont>
        <a:latin typeface="Sabon Next L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uminousVTI" id="{3EBF12FF-FD44-415B-AB75-5B4F7E5C3AC4}" vid="{521B7FAE-6A8D-4468-B79A-0706294A0D4A}"/>
    </a:ext>
  </a:extLst>
</a:theme>
</file>

<file path=docProps/app.xml><?xml version="1.0" encoding="utf-8"?>
<Properties xmlns="http://schemas.openxmlformats.org/officeDocument/2006/extended-properties" xmlns:vt="http://schemas.openxmlformats.org/officeDocument/2006/docPropsVTypes">
  <TotalTime>4</TotalTime>
  <Words>546</Words>
  <Application>Microsoft Office PowerPoint</Application>
  <PresentationFormat>Widescreen</PresentationFormat>
  <Paragraphs>17</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Avenir Next LT Pro</vt:lpstr>
      <vt:lpstr>Sabon Next LT</vt:lpstr>
      <vt:lpstr>Wingdings</vt:lpstr>
      <vt:lpstr>LuminousVTI</vt:lpstr>
      <vt:lpstr>Business Proposal </vt:lpstr>
      <vt:lpstr>Introduction</vt:lpstr>
      <vt:lpstr>Business problem</vt:lpstr>
      <vt:lpstr>Location</vt:lpstr>
      <vt:lpstr>Foursquare API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 Proposal </dc:title>
  <dc:creator>Adrien Bordet</dc:creator>
  <cp:lastModifiedBy>Adrien Bordet</cp:lastModifiedBy>
  <cp:revision>1</cp:revision>
  <dcterms:created xsi:type="dcterms:W3CDTF">2021-04-20T11:52:40Z</dcterms:created>
  <dcterms:modified xsi:type="dcterms:W3CDTF">2021-04-20T11:57:13Z</dcterms:modified>
</cp:coreProperties>
</file>