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3F95-6847-4263-A904-05C4175B02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B0BC00-0D81-4AAA-8A1E-DCB681AC9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E33A4-BBC2-4274-8AB4-1EEF2DF9927A}"/>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3125CB68-F141-46C3-8BD0-E29924CAB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E66E2-5768-45F6-8FB3-17CD2F6B5BD3}"/>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110979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0DA7-61CD-4D7E-A0B8-0BD1516481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276120-946F-46F4-B4EF-C5AF876C8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770A-7849-4439-9EFB-B9C40284C793}"/>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DF87416A-3ADE-4E77-9C2C-497F1EACC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E807F-A6A1-4D27-BEC9-821810C3F43A}"/>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179528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999A1-E99C-4867-A2B2-3CEDFC822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BCB78-0FD4-44DB-AD33-FAB19BB31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68EC4-2D15-49F2-87FF-5D397AD925E6}"/>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F4806ED1-2DF5-43A9-88DE-429B8A608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02F16-307E-4680-84D7-E8F218401CDD}"/>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176470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D11C-2A53-4E45-9E8E-327630173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6B033-AE0E-4581-90A1-63D8A8AD5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10C84-8B73-4609-8366-205DB8ADD129}"/>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8678EC65-FE95-48E6-B272-776C05FBF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9AD84-8CB0-4834-AAFC-B199A1F3FC7C}"/>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25661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C744-C27C-476B-A60B-BF156347B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A8C856-B2CA-43D0-A868-78FF65C4C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98D54-2887-43F5-9150-99B50893BD0B}"/>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F6447135-8031-4C00-ADEC-3CA83C841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5245D-9218-4CE1-8E5F-BB20E8E0AE19}"/>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27147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A975-CACF-4E80-90A4-0104D98B2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4ECA2-CFAE-4D32-A7DE-5BF34E0CA5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E9720-6127-4403-B40A-21C5DE736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D150-8085-40E8-89D5-B25C634CCDF3}"/>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6" name="Footer Placeholder 5">
            <a:extLst>
              <a:ext uri="{FF2B5EF4-FFF2-40B4-BE49-F238E27FC236}">
                <a16:creationId xmlns:a16="http://schemas.microsoft.com/office/drawing/2014/main" id="{6F6F0C4B-084F-4CC2-AFB6-7FFEEC992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8996-B8AA-4566-BB2F-B473C447329A}"/>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41570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1C5-5154-4737-9FBC-735810969F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76E384-93B6-4E43-8E53-EAEFA63AD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DD290-3E7F-49CB-9CF4-FDA4E1693E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16C7E-FA33-4D89-A531-BA8F3BB29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76E0-EC7B-499D-96FE-1F6638DF1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F8CD3-28AF-4474-A22F-51F9B349FC67}"/>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8" name="Footer Placeholder 7">
            <a:extLst>
              <a:ext uri="{FF2B5EF4-FFF2-40B4-BE49-F238E27FC236}">
                <a16:creationId xmlns:a16="http://schemas.microsoft.com/office/drawing/2014/main" id="{605442B1-70FC-425B-9E41-C15E4F43BD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BC1FC-2842-4153-94E9-60CE25A1F369}"/>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259348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48B-0324-4BAF-A301-7064A8707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D7EEC-2878-42F2-BDBD-4226166248B0}"/>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4" name="Footer Placeholder 3">
            <a:extLst>
              <a:ext uri="{FF2B5EF4-FFF2-40B4-BE49-F238E27FC236}">
                <a16:creationId xmlns:a16="http://schemas.microsoft.com/office/drawing/2014/main" id="{EE6AF036-9BBD-40BC-A2E2-14386D8BE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2A0045-1435-401F-8574-ABD341431A25}"/>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368643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29725-747D-4091-8AE2-DEF1E0256A67}"/>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3" name="Footer Placeholder 2">
            <a:extLst>
              <a:ext uri="{FF2B5EF4-FFF2-40B4-BE49-F238E27FC236}">
                <a16:creationId xmlns:a16="http://schemas.microsoft.com/office/drawing/2014/main" id="{EDABF624-1232-4109-941A-46FDDD5FD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4715D8-19D5-47C4-89DA-E0B0BD0828D1}"/>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238728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8BA7-CE5B-4D68-A83E-C3888C063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860DD6-7385-4EE1-9DD6-3363D8FE0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6F509-4005-4780-A0DA-C8C91F9F7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131E8-2F28-4007-9C10-D9CA696B0C76}"/>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6" name="Footer Placeholder 5">
            <a:extLst>
              <a:ext uri="{FF2B5EF4-FFF2-40B4-BE49-F238E27FC236}">
                <a16:creationId xmlns:a16="http://schemas.microsoft.com/office/drawing/2014/main" id="{FDD1F628-DB77-41D8-BBCD-10CF1D8EF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ABD83-CB1E-4050-A5ED-5379E15F97BA}"/>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144466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BDBE-5B0D-472A-8ADC-7CA970336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F9670-F5B9-4771-AE33-5E4A77CAA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A1AA73-5974-4F9E-8765-59D693AE8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D3E90-1211-48FD-A04D-5CF6E5999CA6}"/>
              </a:ext>
            </a:extLst>
          </p:cNvPr>
          <p:cNvSpPr>
            <a:spLocks noGrp="1"/>
          </p:cNvSpPr>
          <p:nvPr>
            <p:ph type="dt" sz="half" idx="10"/>
          </p:nvPr>
        </p:nvSpPr>
        <p:spPr/>
        <p:txBody>
          <a:bodyPr/>
          <a:lstStyle/>
          <a:p>
            <a:fld id="{1413EC60-A9B2-484D-A4A2-A73F99AA33AD}" type="datetimeFigureOut">
              <a:rPr lang="en-US" smtClean="0"/>
              <a:t>3/29/2020</a:t>
            </a:fld>
            <a:endParaRPr lang="en-US"/>
          </a:p>
        </p:txBody>
      </p:sp>
      <p:sp>
        <p:nvSpPr>
          <p:cNvPr id="6" name="Footer Placeholder 5">
            <a:extLst>
              <a:ext uri="{FF2B5EF4-FFF2-40B4-BE49-F238E27FC236}">
                <a16:creationId xmlns:a16="http://schemas.microsoft.com/office/drawing/2014/main" id="{630A71DD-BE67-46E7-B079-8ED911AEA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D76E0-9CAC-4AA5-9FDF-3338F195236D}"/>
              </a:ext>
            </a:extLst>
          </p:cNvPr>
          <p:cNvSpPr>
            <a:spLocks noGrp="1"/>
          </p:cNvSpPr>
          <p:nvPr>
            <p:ph type="sldNum" sz="quarter" idx="12"/>
          </p:nvPr>
        </p:nvSpPr>
        <p:spPr/>
        <p:txBody>
          <a:bodyPr/>
          <a:lstStyle/>
          <a:p>
            <a:fld id="{C9FDFCFE-3EE0-4EC1-B529-F7B1F19F79E7}" type="slidenum">
              <a:rPr lang="en-US" smtClean="0"/>
              <a:t>‹#›</a:t>
            </a:fld>
            <a:endParaRPr lang="en-US"/>
          </a:p>
        </p:txBody>
      </p:sp>
    </p:spTree>
    <p:extLst>
      <p:ext uri="{BB962C8B-B14F-4D97-AF65-F5344CB8AC3E}">
        <p14:creationId xmlns:p14="http://schemas.microsoft.com/office/powerpoint/2010/main" val="298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27170-A785-41CF-96B1-1D254DAA3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8F2B3E-4057-44BA-9277-69D6672DA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921B2-72ED-4FEB-AAD4-E8D7AFA10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3EC60-A9B2-484D-A4A2-A73F99AA33AD}" type="datetimeFigureOut">
              <a:rPr lang="en-US" smtClean="0"/>
              <a:t>3/29/2020</a:t>
            </a:fld>
            <a:endParaRPr lang="en-US"/>
          </a:p>
        </p:txBody>
      </p:sp>
      <p:sp>
        <p:nvSpPr>
          <p:cNvPr id="5" name="Footer Placeholder 4">
            <a:extLst>
              <a:ext uri="{FF2B5EF4-FFF2-40B4-BE49-F238E27FC236}">
                <a16:creationId xmlns:a16="http://schemas.microsoft.com/office/drawing/2014/main" id="{6B9B9440-165C-460C-9C0D-B257818D5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9EAF44-6272-4E75-A7A4-2C3381259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DFCFE-3EE0-4EC1-B529-F7B1F19F79E7}" type="slidenum">
              <a:rPr lang="en-US" smtClean="0"/>
              <a:t>‹#›</a:t>
            </a:fld>
            <a:endParaRPr lang="en-US"/>
          </a:p>
        </p:txBody>
      </p:sp>
    </p:spTree>
    <p:extLst>
      <p:ext uri="{BB962C8B-B14F-4D97-AF65-F5344CB8AC3E}">
        <p14:creationId xmlns:p14="http://schemas.microsoft.com/office/powerpoint/2010/main" val="426854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85F806-9686-437E-BD9D-795E4D529F1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5EF1B5-C377-4843-B834-33394AAB111F}"/>
              </a:ext>
            </a:extLst>
          </p:cNvPr>
          <p:cNvSpPr>
            <a:spLocks noGrp="1"/>
          </p:cNvSpPr>
          <p:nvPr>
            <p:ph type="ctrTitle"/>
          </p:nvPr>
        </p:nvSpPr>
        <p:spPr/>
        <p:txBody>
          <a:bodyPr/>
          <a:lstStyle/>
          <a:p>
            <a:r>
              <a:rPr lang="en-US" dirty="0"/>
              <a:t>Pokémon Drawing Deep Learning Network</a:t>
            </a:r>
          </a:p>
        </p:txBody>
      </p:sp>
      <p:sp>
        <p:nvSpPr>
          <p:cNvPr id="3" name="Subtitle 2">
            <a:extLst>
              <a:ext uri="{FF2B5EF4-FFF2-40B4-BE49-F238E27FC236}">
                <a16:creationId xmlns:a16="http://schemas.microsoft.com/office/drawing/2014/main" id="{23981E13-C9BB-4729-AB37-14876B73FC28}"/>
              </a:ext>
            </a:extLst>
          </p:cNvPr>
          <p:cNvSpPr>
            <a:spLocks noGrp="1"/>
          </p:cNvSpPr>
          <p:nvPr>
            <p:ph type="subTitle" idx="1"/>
          </p:nvPr>
        </p:nvSpPr>
        <p:spPr>
          <a:xfrm>
            <a:off x="1524000" y="4079875"/>
            <a:ext cx="9144000" cy="1655762"/>
          </a:xfrm>
        </p:spPr>
        <p:txBody>
          <a:bodyPr/>
          <a:lstStyle/>
          <a:p>
            <a:r>
              <a:rPr lang="en-US" dirty="0"/>
              <a:t>Made By Andrew Cobb, Giuseppe Ragusa, Arsalan Farooqui</a:t>
            </a:r>
          </a:p>
        </p:txBody>
      </p:sp>
    </p:spTree>
    <p:extLst>
      <p:ext uri="{BB962C8B-B14F-4D97-AF65-F5344CB8AC3E}">
        <p14:creationId xmlns:p14="http://schemas.microsoft.com/office/powerpoint/2010/main" val="299795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91A90-CC23-45AF-9E05-1230150282A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4D7AE1-563F-40EB-8A02-3B0A81C86AF3}"/>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2F509BE0-AA6D-472F-AF3D-32AB2AA9C23D}"/>
              </a:ext>
            </a:extLst>
          </p:cNvPr>
          <p:cNvSpPr>
            <a:spLocks noGrp="1"/>
          </p:cNvSpPr>
          <p:nvPr>
            <p:ph idx="1"/>
          </p:nvPr>
        </p:nvSpPr>
        <p:spPr/>
        <p:txBody>
          <a:bodyPr/>
          <a:lstStyle/>
          <a:p>
            <a:r>
              <a:rPr lang="en-US" dirty="0"/>
              <a:t>To create a deep learning network based that predicts a Pokémon based on drawings of those Pokémon</a:t>
            </a:r>
          </a:p>
          <a:p>
            <a:r>
              <a:rPr lang="en-US" dirty="0"/>
              <a:t>A program asks the user to draw a specific Pokémon. Once the drawing is complete, the network will attempt to predict which Pokémon is drawn, based on a set of pre-trained data.</a:t>
            </a:r>
          </a:p>
          <a:p>
            <a:r>
              <a:rPr lang="en-US" dirty="0"/>
              <a:t>Whether the network was correct or incorrect, the drawing and corresponding label will be learned by the network for further improvements.</a:t>
            </a:r>
          </a:p>
        </p:txBody>
      </p:sp>
    </p:spTree>
    <p:extLst>
      <p:ext uri="{BB962C8B-B14F-4D97-AF65-F5344CB8AC3E}">
        <p14:creationId xmlns:p14="http://schemas.microsoft.com/office/powerpoint/2010/main" val="184757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FBB6CB-1980-43E0-979E-E884C0BA96B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1EC970-E0CD-42E0-B8EC-DE14727D6A24}"/>
              </a:ext>
            </a:extLst>
          </p:cNvPr>
          <p:cNvSpPr>
            <a:spLocks noGrp="1"/>
          </p:cNvSpPr>
          <p:nvPr>
            <p:ph type="title"/>
          </p:nvPr>
        </p:nvSpPr>
        <p:spPr/>
        <p:txBody>
          <a:bodyPr/>
          <a:lstStyle/>
          <a:p>
            <a:r>
              <a:rPr lang="en-US" dirty="0"/>
              <a:t>Techniques Used</a:t>
            </a:r>
          </a:p>
        </p:txBody>
      </p:sp>
      <p:sp>
        <p:nvSpPr>
          <p:cNvPr id="3" name="Content Placeholder 2">
            <a:extLst>
              <a:ext uri="{FF2B5EF4-FFF2-40B4-BE49-F238E27FC236}">
                <a16:creationId xmlns:a16="http://schemas.microsoft.com/office/drawing/2014/main" id="{063B5DC5-C4EE-4B45-9718-6AB2BED817B4}"/>
              </a:ext>
            </a:extLst>
          </p:cNvPr>
          <p:cNvSpPr>
            <a:spLocks noGrp="1"/>
          </p:cNvSpPr>
          <p:nvPr>
            <p:ph idx="1"/>
          </p:nvPr>
        </p:nvSpPr>
        <p:spPr/>
        <p:txBody>
          <a:bodyPr/>
          <a:lstStyle/>
          <a:p>
            <a:r>
              <a:rPr lang="en-US" dirty="0"/>
              <a:t>Normalization: This was done to ensure that all data samples were of the same size, and had the same range of data values. This would all the patterns the network learns to be more consistent.</a:t>
            </a:r>
          </a:p>
          <a:p>
            <a:r>
              <a:rPr lang="en-US" dirty="0"/>
              <a:t>Convolution Layers: Because we are predicting results based off drawn data samples, convolution allows the network to learn local patterns from the drawings, since visual representations of Pokémon will vary significantly </a:t>
            </a:r>
          </a:p>
        </p:txBody>
      </p:sp>
    </p:spTree>
    <p:extLst>
      <p:ext uri="{BB962C8B-B14F-4D97-AF65-F5344CB8AC3E}">
        <p14:creationId xmlns:p14="http://schemas.microsoft.com/office/powerpoint/2010/main" val="19811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532D6-051C-48C6-872E-E1B691914822}"/>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D2B446-8367-4E74-B861-1591B176A22A}"/>
              </a:ext>
            </a:extLst>
          </p:cNvPr>
          <p:cNvSpPr>
            <a:spLocks noGrp="1"/>
          </p:cNvSpPr>
          <p:nvPr>
            <p:ph type="title"/>
          </p:nvPr>
        </p:nvSpPr>
        <p:spPr/>
        <p:txBody>
          <a:bodyPr/>
          <a:lstStyle/>
          <a:p>
            <a:r>
              <a:rPr lang="en-US" dirty="0"/>
              <a:t>Techniques Used (continued)</a:t>
            </a:r>
          </a:p>
        </p:txBody>
      </p:sp>
      <p:sp>
        <p:nvSpPr>
          <p:cNvPr id="3" name="Content Placeholder 2">
            <a:extLst>
              <a:ext uri="{FF2B5EF4-FFF2-40B4-BE49-F238E27FC236}">
                <a16:creationId xmlns:a16="http://schemas.microsoft.com/office/drawing/2014/main" id="{05257E17-4A6C-410A-98F1-998C099055F4}"/>
              </a:ext>
            </a:extLst>
          </p:cNvPr>
          <p:cNvSpPr>
            <a:spLocks noGrp="1"/>
          </p:cNvSpPr>
          <p:nvPr>
            <p:ph idx="1"/>
          </p:nvPr>
        </p:nvSpPr>
        <p:spPr/>
        <p:txBody>
          <a:bodyPr/>
          <a:lstStyle/>
          <a:p>
            <a:r>
              <a:rPr lang="en-US" dirty="0"/>
              <a:t>Max Pooling: Max pooling allows the patterns within the samples to stand out more. It also makes further convolution layers easier since it now has smaller data samples and more noticeable patterns to work with</a:t>
            </a:r>
          </a:p>
          <a:p>
            <a:r>
              <a:rPr lang="en-US" dirty="0"/>
              <a:t>K-Folding: Due to the small amount of data available to the network, the method used to reduce overfitting was K-folding, since it allows the network to constantly use its training data in iterations to evaluate itself</a:t>
            </a:r>
          </a:p>
        </p:txBody>
      </p:sp>
    </p:spTree>
    <p:extLst>
      <p:ext uri="{BB962C8B-B14F-4D97-AF65-F5344CB8AC3E}">
        <p14:creationId xmlns:p14="http://schemas.microsoft.com/office/powerpoint/2010/main" val="163168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532D6-051C-48C6-872E-E1B691914822}"/>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D2B446-8367-4E74-B861-1591B176A22A}"/>
              </a:ext>
            </a:extLst>
          </p:cNvPr>
          <p:cNvSpPr>
            <a:spLocks noGrp="1"/>
          </p:cNvSpPr>
          <p:nvPr>
            <p:ph type="title"/>
          </p:nvPr>
        </p:nvSpPr>
        <p:spPr/>
        <p:txBody>
          <a:bodyPr/>
          <a:lstStyle/>
          <a:p>
            <a:r>
              <a:rPr lang="en-US" dirty="0"/>
              <a:t>Demonstration</a:t>
            </a:r>
          </a:p>
        </p:txBody>
      </p:sp>
      <p:sp>
        <p:nvSpPr>
          <p:cNvPr id="6" name="Content Placeholder 5">
            <a:extLst>
              <a:ext uri="{FF2B5EF4-FFF2-40B4-BE49-F238E27FC236}">
                <a16:creationId xmlns:a16="http://schemas.microsoft.com/office/drawing/2014/main" id="{16B640A7-0188-4321-A602-49FE4714F7E8}"/>
              </a:ext>
            </a:extLst>
          </p:cNvPr>
          <p:cNvSpPr>
            <a:spLocks noGrp="1"/>
          </p:cNvSpPr>
          <p:nvPr>
            <p:ph idx="1"/>
          </p:nvPr>
        </p:nvSpPr>
        <p:spPr/>
        <p:txBody>
          <a:bodyPr/>
          <a:lstStyle/>
          <a:p>
            <a:r>
              <a:rPr lang="en-US" dirty="0"/>
              <a:t>Please leave criticism of our drawings to the computer</a:t>
            </a:r>
            <a:endParaRPr lang="en-CA" dirty="0"/>
          </a:p>
        </p:txBody>
      </p:sp>
    </p:spTree>
    <p:extLst>
      <p:ext uri="{BB962C8B-B14F-4D97-AF65-F5344CB8AC3E}">
        <p14:creationId xmlns:p14="http://schemas.microsoft.com/office/powerpoint/2010/main" val="308921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7A1697-7671-432E-9DEC-0D35823EE76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032FA4-D104-46F8-AAF4-F06C1698062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F86B132-BD56-4C57-B181-A5F1EAA659F9}"/>
              </a:ext>
            </a:extLst>
          </p:cNvPr>
          <p:cNvSpPr>
            <a:spLocks noGrp="1"/>
          </p:cNvSpPr>
          <p:nvPr>
            <p:ph idx="1"/>
          </p:nvPr>
        </p:nvSpPr>
        <p:spPr/>
        <p:txBody>
          <a:bodyPr/>
          <a:lstStyle/>
          <a:p>
            <a:r>
              <a:rPr lang="en-US" dirty="0"/>
              <a:t>Determining super parameters was difficult when developing a Conv Net for a data set that was still </a:t>
            </a:r>
            <a:r>
              <a:rPr lang="en-US"/>
              <a:t>in development.</a:t>
            </a:r>
            <a:endParaRPr lang="en-US" dirty="0"/>
          </a:p>
          <a:p>
            <a:pPr lvl="1"/>
            <a:r>
              <a:rPr lang="en-US" dirty="0"/>
              <a:t>As the sample set grows, we may need to retune the Conv Net</a:t>
            </a:r>
          </a:p>
          <a:p>
            <a:r>
              <a:rPr lang="en-US" dirty="0"/>
              <a:t>Development of the network was hindered due to the social distancing, members had little opportunities to discuss the assignment</a:t>
            </a:r>
          </a:p>
          <a:p>
            <a:r>
              <a:rPr lang="en-US" dirty="0"/>
              <a:t>Due to school closure we where unable to get many students to play the game limiting our sample size</a:t>
            </a:r>
          </a:p>
        </p:txBody>
      </p:sp>
    </p:spTree>
    <p:extLst>
      <p:ext uri="{BB962C8B-B14F-4D97-AF65-F5344CB8AC3E}">
        <p14:creationId xmlns:p14="http://schemas.microsoft.com/office/powerpoint/2010/main" val="261975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3A1F04-1F9B-4C96-9372-D6112A2B7FF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EA1C9A-9F38-47C6-A154-C0BB590759A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351B0BB-251E-427F-AA9F-43A8A2CCF12D}"/>
              </a:ext>
            </a:extLst>
          </p:cNvPr>
          <p:cNvSpPr>
            <a:spLocks noGrp="1"/>
          </p:cNvSpPr>
          <p:nvPr>
            <p:ph idx="1"/>
          </p:nvPr>
        </p:nvSpPr>
        <p:spPr/>
        <p:txBody>
          <a:bodyPr/>
          <a:lstStyle/>
          <a:p>
            <a:r>
              <a:rPr lang="en-US" dirty="0"/>
              <a:t>Network is still learning and needs more people to play the game before accuracy and consistency will improve.</a:t>
            </a:r>
          </a:p>
          <a:p>
            <a:r>
              <a:rPr lang="en-US" dirty="0"/>
              <a:t>Even with a very small sample size convolution allows the network to make prediction better then random chance.</a:t>
            </a:r>
          </a:p>
          <a:p>
            <a:r>
              <a:rPr lang="en-US" dirty="0"/>
              <a:t>This project demonstrates how machine learning can improve with human interaction and training.</a:t>
            </a:r>
          </a:p>
        </p:txBody>
      </p:sp>
    </p:spTree>
    <p:extLst>
      <p:ext uri="{BB962C8B-B14F-4D97-AF65-F5344CB8AC3E}">
        <p14:creationId xmlns:p14="http://schemas.microsoft.com/office/powerpoint/2010/main" val="2250428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386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Pokémon Drawing Deep Learning Network</vt:lpstr>
      <vt:lpstr>The Goal</vt:lpstr>
      <vt:lpstr>Techniques Used</vt:lpstr>
      <vt:lpstr>Techniques Used (continued)</vt:lpstr>
      <vt:lpstr>Demonstration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 Ragusa</dc:creator>
  <cp:lastModifiedBy>Andrew Cobb</cp:lastModifiedBy>
  <cp:revision>10</cp:revision>
  <dcterms:created xsi:type="dcterms:W3CDTF">2020-03-29T18:37:58Z</dcterms:created>
  <dcterms:modified xsi:type="dcterms:W3CDTF">2020-03-29T20:14:19Z</dcterms:modified>
</cp:coreProperties>
</file>