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74" r:id="rId5"/>
    <p:sldId id="261" r:id="rId6"/>
    <p:sldId id="266" r:id="rId7"/>
    <p:sldId id="258" r:id="rId8"/>
    <p:sldId id="262" r:id="rId9"/>
    <p:sldId id="265" r:id="rId10"/>
    <p:sldId id="263" r:id="rId11"/>
    <p:sldId id="264" r:id="rId12"/>
    <p:sldId id="267" r:id="rId13"/>
    <p:sldId id="268" r:id="rId14"/>
    <p:sldId id="269" r:id="rId15"/>
    <p:sldId id="270" r:id="rId16"/>
    <p:sldId id="272" r:id="rId17"/>
    <p:sldId id="273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761E-CE63-4849-9457-915996943E6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B074-BB11-4BD9-9980-38618D6A7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761E-CE63-4849-9457-915996943E6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B074-BB11-4BD9-9980-38618D6A7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761E-CE63-4849-9457-915996943E6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B074-BB11-4BD9-9980-38618D6A7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761E-CE63-4849-9457-915996943E6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B074-BB11-4BD9-9980-38618D6A7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761E-CE63-4849-9457-915996943E6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B074-BB11-4BD9-9980-38618D6A7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761E-CE63-4849-9457-915996943E6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B074-BB11-4BD9-9980-38618D6A7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761E-CE63-4849-9457-915996943E6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B074-BB11-4BD9-9980-38618D6A7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761E-CE63-4849-9457-915996943E6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B074-BB11-4BD9-9980-38618D6A7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761E-CE63-4849-9457-915996943E6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B074-BB11-4BD9-9980-38618D6A7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761E-CE63-4849-9457-915996943E6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B074-BB11-4BD9-9980-38618D6A7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761E-CE63-4849-9457-915996943E6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CB074-BB11-4BD9-9980-38618D6A7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D761E-CE63-4849-9457-915996943E6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CB074-BB11-4BD9-9980-38618D6A7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8072494" cy="1470025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00B050"/>
                </a:solidFill>
              </a:rPr>
              <a:t>Data Mining Project</a:t>
            </a:r>
            <a:endParaRPr lang="en-US" sz="66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1571612"/>
            <a:ext cx="6858048" cy="1752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DIABETES DETECTION</a:t>
            </a:r>
            <a:endParaRPr lang="en-US" sz="4800" dirty="0"/>
          </a:p>
        </p:txBody>
      </p:sp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571744"/>
            <a:ext cx="3000396" cy="1952564"/>
          </a:xfrm>
          <a:prstGeom prst="rect">
            <a:avLst/>
          </a:prstGeom>
        </p:spPr>
      </p:pic>
      <p:pic>
        <p:nvPicPr>
          <p:cNvPr id="12" name="Picture 11" descr="1_aJFnxa4otIBBG4OzvIFE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64" y="3714752"/>
            <a:ext cx="3028641" cy="1959428"/>
          </a:xfrm>
          <a:prstGeom prst="rect">
            <a:avLst/>
          </a:prstGeom>
        </p:spPr>
      </p:pic>
      <p:pic>
        <p:nvPicPr>
          <p:cNvPr id="13" name="Picture 12" descr="download (1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6" y="4857760"/>
            <a:ext cx="2952750" cy="176688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4437073" cy="500066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Description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10" descr="gyughj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8" y="5572140"/>
            <a:ext cx="2838734" cy="928047"/>
          </a:xfrm>
          <a:prstGeom prst="rect">
            <a:avLst/>
          </a:prstGeom>
        </p:spPr>
      </p:pic>
      <p:pic>
        <p:nvPicPr>
          <p:cNvPr id="12" name="Picture 11" descr="ggfh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5500702"/>
            <a:ext cx="4485430" cy="1047692"/>
          </a:xfrm>
          <a:prstGeom prst="rect">
            <a:avLst/>
          </a:prstGeom>
        </p:spPr>
      </p:pic>
      <p:pic>
        <p:nvPicPr>
          <p:cNvPr id="9" name="Picture 8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85794"/>
            <a:ext cx="7929586" cy="3929090"/>
          </a:xfrm>
          <a:prstGeom prst="rect">
            <a:avLst/>
          </a:prstGeom>
        </p:spPr>
      </p:pic>
      <p:pic>
        <p:nvPicPr>
          <p:cNvPr id="13" name="Picture 12" descr="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1832" y="3429000"/>
            <a:ext cx="6392168" cy="19052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143248"/>
            <a:ext cx="3643338" cy="511156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Checking missing values  -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Content Placeholder 3" descr="Screenshot 2022-04-21 01013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3571876"/>
            <a:ext cx="8643966" cy="1853046"/>
          </a:xfr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285720" y="142852"/>
            <a:ext cx="428628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Handling missing values -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5643578"/>
            <a:ext cx="9144000" cy="1000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#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It seems that data has no null entry. However missing value can be encoded in number of different ways.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#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skin_thickness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equal to zero, glucose </a:t>
            </a:r>
            <a:r>
              <a:rPr kumimoji="0" lang="en-US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equa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l to zero. Here zero, for all intent and purpose, is a missing value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.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4282" y="714356"/>
            <a:ext cx="3643338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Importing dataset -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 descr="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142984"/>
            <a:ext cx="8286808" cy="20002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282" y="500042"/>
            <a:ext cx="5000660" cy="571505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Creating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newdata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with replacing 0 with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-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85720" y="5072074"/>
            <a:ext cx="8001056" cy="5715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#Except attributes such as Pregnancies and Outcome because it can be zero.</a:t>
            </a:r>
          </a:p>
        </p:txBody>
      </p:sp>
      <p:pic>
        <p:nvPicPr>
          <p:cNvPr id="5" name="Picture 4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071546"/>
            <a:ext cx="8496970" cy="36433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5214950"/>
            <a:ext cx="6643766" cy="500066"/>
          </a:xfrm>
        </p:spPr>
        <p:txBody>
          <a:bodyPr>
            <a:normAutofit fontScale="90000"/>
          </a:bodyPr>
          <a:lstStyle/>
          <a:p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#Targeting the Attributes column, mainly </a:t>
            </a:r>
            <a:r>
              <a:rPr 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Skinthicknes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and Insulin.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4282" y="571480"/>
            <a:ext cx="822960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 Filling the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NaN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values with Mean value -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7158" y="6143644"/>
            <a:ext cx="7429552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071546"/>
            <a:ext cx="8572560" cy="38576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3257544" cy="71438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Normalization -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5720" y="4786322"/>
            <a:ext cx="885828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>
              <a:spcBef>
                <a:spcPct val="0"/>
              </a:spcBef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# Normalizing only 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Glucose and 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Insulin attributes because of having large values , to normalize into finite range.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30" y="1214422"/>
            <a:ext cx="8592750" cy="30003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786058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Model Building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2571768" cy="593736"/>
          </a:xfrm>
        </p:spPr>
        <p:txBody>
          <a:bodyPr>
            <a:noAutofit/>
          </a:bodyPr>
          <a:lstStyle/>
          <a:p>
            <a:pPr lvl="2" algn="l" rtl="0">
              <a:spcBef>
                <a:spcPct val="0"/>
              </a:spcBef>
            </a:pP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Slicing -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8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785794"/>
            <a:ext cx="8678487" cy="1714512"/>
          </a:xfrm>
          <a:prstGeom prst="rect">
            <a:avLst/>
          </a:prstGeom>
        </p:spPr>
      </p:pic>
      <p:pic>
        <p:nvPicPr>
          <p:cNvPr id="10" name="Picture 9" descr="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2571744"/>
            <a:ext cx="7701708" cy="3214710"/>
          </a:xfrm>
          <a:prstGeom prst="rect">
            <a:avLst/>
          </a:prstGeom>
        </p:spPr>
      </p:pic>
      <p:pic>
        <p:nvPicPr>
          <p:cNvPr id="11" name="Picture 10" descr="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694" y="5429264"/>
            <a:ext cx="3071834" cy="928693"/>
          </a:xfrm>
          <a:prstGeom prst="rect">
            <a:avLst/>
          </a:prstGeom>
        </p:spPr>
      </p:pic>
      <p:pic>
        <p:nvPicPr>
          <p:cNvPr id="12" name="Picture 11" descr="1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214950"/>
            <a:ext cx="4845362" cy="14287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71" y="1714488"/>
            <a:ext cx="5854869" cy="64294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85720" y="60324"/>
            <a:ext cx="5072098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Building a KNN Classifier Model -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85786" y="2428868"/>
            <a:ext cx="4786346" cy="642942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/>
              <a:t>So, we have </a:t>
            </a:r>
            <a:r>
              <a:rPr lang="en-US" sz="1600" b="1" dirty="0" smtClean="0"/>
              <a:t>537</a:t>
            </a:r>
            <a:r>
              <a:rPr lang="en-US" sz="1600" dirty="0" smtClean="0"/>
              <a:t> observations in our training data set.</a:t>
            </a:r>
            <a:br>
              <a:rPr lang="en-US" sz="1600" dirty="0" smtClean="0"/>
            </a:br>
            <a:r>
              <a:rPr lang="en-US" sz="1600" dirty="0" smtClean="0"/>
              <a:t> The square root of 537 is around </a:t>
            </a:r>
            <a:r>
              <a:rPr lang="en-US" sz="1600" b="1" dirty="0" smtClean="0"/>
              <a:t>23.17.</a:t>
            </a:r>
            <a:br>
              <a:rPr lang="en-US" sz="1600" b="1" dirty="0" smtClean="0"/>
            </a:b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71472" y="642918"/>
            <a:ext cx="535785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1.Initializing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K value -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85786" y="1142984"/>
            <a:ext cx="7358114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1600" dirty="0" smtClean="0"/>
              <a:t>One of the ways to find the optimal K value is to calculate the square root of the total number of observations in the data set.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71472" y="2857496"/>
            <a:ext cx="2286016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2.Creating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Model -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57224" y="3429000"/>
            <a:ext cx="7929618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1600" dirty="0" smtClean="0"/>
              <a:t>we’ll create two models. </a:t>
            </a:r>
            <a:br>
              <a:rPr lang="en-US" sz="1600" dirty="0" smtClean="0"/>
            </a:br>
            <a:r>
              <a:rPr lang="en-US" sz="1600" dirty="0" smtClean="0"/>
              <a:t>One with ‘K’ value as </a:t>
            </a:r>
            <a:r>
              <a:rPr lang="en-US" sz="1600" b="1" dirty="0" smtClean="0"/>
              <a:t>23</a:t>
            </a:r>
            <a:r>
              <a:rPr lang="en-US" sz="1600" dirty="0" smtClean="0"/>
              <a:t> and the other model with a ‘K’ value as </a:t>
            </a:r>
            <a:r>
              <a:rPr lang="en-US" sz="1600" b="1" dirty="0" smtClean="0"/>
              <a:t>24</a:t>
            </a:r>
            <a:r>
              <a:rPr lang="en-US" sz="1600" dirty="0" smtClean="0"/>
              <a:t>.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5" name="Picture 14" descr="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4143380"/>
            <a:ext cx="7099353" cy="228601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9018"/>
            <a:ext cx="2328850" cy="582594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3.Model Evaluation -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5786" y="1428736"/>
            <a:ext cx="8429684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dirty="0" smtClean="0"/>
              <a:t>After building the model, it is time to calculate the accuracy of the created models: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2910" y="3857628"/>
            <a:ext cx="8429684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8630" y="4500570"/>
            <a:ext cx="585794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K= 23 , Accuracy is high. so,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optimal k value is 23.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28662" y="4857760"/>
            <a:ext cx="700092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15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20" y="2071678"/>
            <a:ext cx="7013104" cy="229565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56" y="214290"/>
            <a:ext cx="8615362" cy="582594"/>
          </a:xfrm>
        </p:spPr>
        <p:txBody>
          <a:bodyPr>
            <a:normAutofit fontScale="90000"/>
          </a:bodyPr>
          <a:lstStyle/>
          <a:p>
            <a:pPr lvl="0"/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confusion matrix to calculate the accuracy of the KNN model with K value set to 23:</a:t>
            </a:r>
            <a:b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 descr="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4" y="928670"/>
            <a:ext cx="4101927" cy="465326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57158" y="5715016"/>
            <a:ext cx="8615362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spcBef>
                <a:spcPct val="0"/>
              </a:spcBef>
            </a:pPr>
            <a:r>
              <a:rPr lang="en-US" dirty="0" smtClean="0"/>
              <a:t>So, from the output, we can see that our model predicts the outcome with an accuracy of 74.03% which is good.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57222" y="357166"/>
            <a:ext cx="5114932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Presenting by -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3372" y="714356"/>
            <a:ext cx="4572032" cy="268605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i="1" dirty="0" err="1" smtClean="0">
                <a:latin typeface="Britannic Bold" pitchFamily="34" charset="0"/>
              </a:rPr>
              <a:t>Abhishek</a:t>
            </a:r>
            <a:r>
              <a:rPr lang="en-US" i="1" dirty="0" smtClean="0">
                <a:latin typeface="Britannic Bold" pitchFamily="34" charset="0"/>
              </a:rPr>
              <a:t> </a:t>
            </a:r>
            <a:r>
              <a:rPr lang="en-US" i="1" dirty="0" err="1" smtClean="0">
                <a:latin typeface="Britannic Bold" pitchFamily="34" charset="0"/>
              </a:rPr>
              <a:t>Rajput</a:t>
            </a:r>
            <a:endParaRPr lang="en-US" i="1" dirty="0" smtClean="0">
              <a:latin typeface="Britannic Bold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i="1" dirty="0" err="1" smtClean="0">
                <a:latin typeface="Britannic Bold" pitchFamily="34" charset="0"/>
              </a:rPr>
              <a:t>Ankit</a:t>
            </a:r>
            <a:r>
              <a:rPr lang="en-US" i="1" dirty="0" smtClean="0">
                <a:latin typeface="Britannic Bold" pitchFamily="34" charset="0"/>
              </a:rPr>
              <a:t> Kumar</a:t>
            </a:r>
          </a:p>
          <a:p>
            <a:pPr>
              <a:buFont typeface="Wingdings" pitchFamily="2" charset="2"/>
              <a:buChar char="Ø"/>
            </a:pPr>
            <a:r>
              <a:rPr lang="en-US" i="1" dirty="0" err="1" smtClean="0">
                <a:latin typeface="Britannic Bold" pitchFamily="34" charset="0"/>
              </a:rPr>
              <a:t>Ayush</a:t>
            </a:r>
            <a:r>
              <a:rPr lang="en-US" i="1" dirty="0" smtClean="0">
                <a:latin typeface="Britannic Bold" pitchFamily="34" charset="0"/>
              </a:rPr>
              <a:t> Singh</a:t>
            </a:r>
          </a:p>
          <a:p>
            <a:pPr>
              <a:buFont typeface="Wingdings" pitchFamily="2" charset="2"/>
              <a:buChar char="Ø"/>
            </a:pPr>
            <a:r>
              <a:rPr lang="en-US" i="1" dirty="0" err="1" smtClean="0">
                <a:latin typeface="Britannic Bold" pitchFamily="34" charset="0"/>
              </a:rPr>
              <a:t>Abhishek</a:t>
            </a:r>
            <a:r>
              <a:rPr lang="en-US" i="1" dirty="0" smtClean="0">
                <a:latin typeface="Britannic Bold" pitchFamily="34" charset="0"/>
              </a:rPr>
              <a:t> </a:t>
            </a:r>
            <a:r>
              <a:rPr lang="en-US" i="1" dirty="0" err="1" smtClean="0">
                <a:latin typeface="Britannic Bold" pitchFamily="34" charset="0"/>
              </a:rPr>
              <a:t>Bilung</a:t>
            </a:r>
            <a:endParaRPr lang="en-US" i="1" dirty="0">
              <a:latin typeface="Britannic Bold" pitchFamily="34" charset="0"/>
            </a:endParaRPr>
          </a:p>
        </p:txBody>
      </p:sp>
      <p:pic>
        <p:nvPicPr>
          <p:cNvPr id="5" name="Picture 4" descr="IMG_20220420_222644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928802"/>
            <a:ext cx="7835240" cy="466693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3929090" cy="64294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 Optimization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57190" y="571480"/>
            <a:ext cx="8929718" cy="1357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000" dirty="0" smtClean="0"/>
              <a:t>In order to improve the accuracy of the model, you can use n number of techniques such as maximum percentage accuracy graph.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034" y="5702874"/>
            <a:ext cx="8286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Here , it is a loop that calculates the accuracy of the KNN model for ‘K’ values ranging from 1 to 28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0" name="Picture 9" descr="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980" y="1785925"/>
            <a:ext cx="6771606" cy="3648889"/>
          </a:xfrm>
          <a:prstGeom prst="rect">
            <a:avLst/>
          </a:prstGeom>
        </p:spPr>
      </p:pic>
      <p:pic>
        <p:nvPicPr>
          <p:cNvPr id="11" name="Picture 10" descr="454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674" y="3357562"/>
            <a:ext cx="1461698" cy="192882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71858" cy="796908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Graph Representation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8662" y="5500702"/>
            <a:ext cx="7500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From the output or you can see that for </a:t>
            </a:r>
            <a:r>
              <a:rPr lang="en-US" b="1" dirty="0" smtClean="0">
                <a:solidFill>
                  <a:srgbClr val="0070C0"/>
                </a:solidFill>
              </a:rPr>
              <a:t>K = 14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70C0"/>
                </a:solidFill>
              </a:rPr>
              <a:t>K=19</a:t>
            </a:r>
            <a:r>
              <a:rPr lang="en-US" dirty="0" smtClean="0"/>
              <a:t>, we achieve the maximum accuracy, i.e. </a:t>
            </a:r>
            <a:r>
              <a:rPr lang="en-US" b="1" dirty="0" smtClean="0">
                <a:solidFill>
                  <a:srgbClr val="0070C0"/>
                </a:solidFill>
              </a:rPr>
              <a:t>75.32%. 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Rplot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142984"/>
            <a:ext cx="7572428" cy="401028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74" y="571480"/>
            <a:ext cx="5429288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Problem Statement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2500306"/>
            <a:ext cx="8215370" cy="25003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i="1" dirty="0" smtClean="0"/>
              <a:t>    To study a medical report dataset and build a Classification model that predicts whether a patient will have an onset of diabetes or not based on factors cause diabetes. </a:t>
            </a:r>
            <a:endParaRPr lang="en-US" i="1" dirty="0"/>
          </a:p>
        </p:txBody>
      </p:sp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357166"/>
            <a:ext cx="2714644" cy="1571612"/>
          </a:xfrm>
          <a:prstGeom prst="rect">
            <a:avLst/>
          </a:prstGeom>
        </p:spPr>
      </p:pic>
      <p:pic>
        <p:nvPicPr>
          <p:cNvPr id="5" name="Picture 4" descr="images (4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6" y="4429132"/>
            <a:ext cx="2238375" cy="20383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00B050"/>
                </a:solidFill>
              </a:rPr>
              <a:t>Target</a:t>
            </a:r>
            <a:endParaRPr lang="en-US" sz="5400" b="1" dirty="0">
              <a:solidFill>
                <a:srgbClr val="00B050"/>
              </a:solidFill>
            </a:endParaRPr>
          </a:p>
        </p:txBody>
      </p:sp>
      <p:pic>
        <p:nvPicPr>
          <p:cNvPr id="4" name="Picture 3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571612"/>
            <a:ext cx="4082652" cy="22860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/>
          <p:cNvCxnSpPr/>
          <p:nvPr/>
        </p:nvCxnSpPr>
        <p:spPr>
          <a:xfrm>
            <a:off x="4429124" y="2071678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000760" y="1714488"/>
            <a:ext cx="1857388" cy="6429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KNN Algorithm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929190" y="3643314"/>
            <a:ext cx="1714512" cy="5715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Patient has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286644" y="3643314"/>
            <a:ext cx="1714512" cy="5715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Patient has not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/>
          <p:cNvCxnSpPr>
            <a:stCxn id="9" idx="2"/>
          </p:cNvCxnSpPr>
          <p:nvPr/>
        </p:nvCxnSpPr>
        <p:spPr>
          <a:xfrm rot="5400000">
            <a:off x="6715140" y="2571744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5715008" y="2786058"/>
            <a:ext cx="12144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929454" y="2786058"/>
            <a:ext cx="12144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5322099" y="3178967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7716066" y="3214686"/>
            <a:ext cx="85646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 txBox="1">
            <a:spLocks/>
          </p:cNvSpPr>
          <p:nvPr/>
        </p:nvSpPr>
        <p:spPr>
          <a:xfrm>
            <a:off x="2786050" y="4643446"/>
            <a:ext cx="6215074" cy="150019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Using KNN Classifier ,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Classifying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 patient will have a diabetes or not with Accuracy.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1" name="Picture 30" descr="images (2)_preview_rev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01113">
            <a:off x="-530929" y="4882692"/>
            <a:ext cx="2899759" cy="1534066"/>
          </a:xfrm>
          <a:prstGeom prst="rect">
            <a:avLst/>
          </a:prstGeom>
        </p:spPr>
      </p:pic>
      <p:pic>
        <p:nvPicPr>
          <p:cNvPr id="34" name="Picture 33" descr="images__6_-removebg-previe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428202">
            <a:off x="7132280" y="99974"/>
            <a:ext cx="1926659" cy="13720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5929354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List for Presentation -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535785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Diabetes</a:t>
            </a:r>
          </a:p>
          <a:p>
            <a:pPr lvl="2"/>
            <a:r>
              <a:rPr lang="en-US" sz="2000" dirty="0" smtClean="0"/>
              <a:t>What is Diabetes?</a:t>
            </a:r>
          </a:p>
          <a:p>
            <a:pPr lvl="2"/>
            <a:r>
              <a:rPr lang="en-US" sz="2000" dirty="0" smtClean="0"/>
              <a:t>What factors cause diabetes?	</a:t>
            </a:r>
            <a:r>
              <a:rPr lang="en-US" dirty="0" smtClean="0"/>
              <a:t>	</a:t>
            </a:r>
          </a:p>
          <a:p>
            <a:r>
              <a:rPr lang="en-US" dirty="0" smtClean="0"/>
              <a:t>Analyzing and Preprocessing</a:t>
            </a:r>
          </a:p>
          <a:p>
            <a:pPr lvl="2"/>
            <a:r>
              <a:rPr lang="en-US" sz="2000" dirty="0" smtClean="0"/>
              <a:t>Dataset Description</a:t>
            </a:r>
          </a:p>
          <a:p>
            <a:pPr lvl="2"/>
            <a:r>
              <a:rPr lang="en-US" sz="2000" dirty="0" smtClean="0"/>
              <a:t>Data Handling</a:t>
            </a:r>
          </a:p>
          <a:p>
            <a:pPr lvl="2"/>
            <a:r>
              <a:rPr lang="en-US" sz="2000" dirty="0" smtClean="0"/>
              <a:t>Data Normalization</a:t>
            </a:r>
          </a:p>
          <a:p>
            <a:r>
              <a:rPr lang="en-US" sz="2800" dirty="0" smtClean="0"/>
              <a:t>Model Building</a:t>
            </a:r>
          </a:p>
          <a:p>
            <a:pPr lvl="2"/>
            <a:r>
              <a:rPr lang="en-US" sz="2000" dirty="0" smtClean="0"/>
              <a:t>Data Slicing</a:t>
            </a:r>
          </a:p>
          <a:p>
            <a:pPr lvl="2"/>
            <a:r>
              <a:rPr lang="en-US" sz="2000" dirty="0" smtClean="0"/>
              <a:t>Building a KNN Classifier Model</a:t>
            </a:r>
          </a:p>
          <a:p>
            <a:pPr lvl="2"/>
            <a:r>
              <a:rPr lang="en-US" sz="2000" dirty="0" smtClean="0"/>
              <a:t>Model Optimization</a:t>
            </a:r>
          </a:p>
          <a:p>
            <a:r>
              <a:rPr lang="en-US" sz="2800" dirty="0" smtClean="0"/>
              <a:t>Conclusion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4" name="Picture 3" descr="images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64" y="214290"/>
            <a:ext cx="2362200" cy="1933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2928934"/>
            <a:ext cx="6357982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b="1" dirty="0" smtClean="0">
                <a:solidFill>
                  <a:srgbClr val="00B050"/>
                </a:solidFill>
              </a:rPr>
              <a:t>Introduction to Diabetes</a:t>
            </a:r>
            <a:endParaRPr lang="en-US" sz="4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WHAT IS DIABETES?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4071942"/>
            <a:ext cx="8715404" cy="2357454"/>
          </a:xfrm>
        </p:spPr>
        <p:txBody>
          <a:bodyPr/>
          <a:lstStyle/>
          <a:p>
            <a:pPr>
              <a:buNone/>
            </a:pPr>
            <a:r>
              <a:rPr lang="en-US" dirty="0"/>
              <a:t>Diabetes is </a:t>
            </a:r>
            <a:r>
              <a:rPr lang="en-US" b="1" dirty="0"/>
              <a:t>a disease that occurs when your blood glucose, also called blood sugar, is too high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 descr="images (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1357298"/>
            <a:ext cx="6643734" cy="23135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What factors cause diabetes?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Content Placeholder 3" descr="8-Risk-Factors-of-Diabetes-844x63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571612"/>
            <a:ext cx="7522975" cy="502602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B050"/>
                </a:solidFill>
              </a:rPr>
              <a:t>Analyzing and Preprocessing</a:t>
            </a:r>
            <a:endParaRPr lang="en-US" sz="4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453</Words>
  <Application>Microsoft Office PowerPoint</Application>
  <PresentationFormat>On-screen Show (4:3)</PresentationFormat>
  <Paragraphs>62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Data Mining Project</vt:lpstr>
      <vt:lpstr>Presenting by -</vt:lpstr>
      <vt:lpstr>Problem Statement</vt:lpstr>
      <vt:lpstr>Target</vt:lpstr>
      <vt:lpstr>List for Presentation -</vt:lpstr>
      <vt:lpstr>Introduction to Diabetes</vt:lpstr>
      <vt:lpstr>WHAT IS DIABETES?</vt:lpstr>
      <vt:lpstr>What factors cause diabetes?</vt:lpstr>
      <vt:lpstr>Analyzing and Preprocessing</vt:lpstr>
      <vt:lpstr>Data Description -</vt:lpstr>
      <vt:lpstr> Checking missing values  -</vt:lpstr>
      <vt:lpstr>Slide 12</vt:lpstr>
      <vt:lpstr>#Targeting the Attributes column, mainly Skinthicknes and Insulin.</vt:lpstr>
      <vt:lpstr>Data Normalization -</vt:lpstr>
      <vt:lpstr>Model Building</vt:lpstr>
      <vt:lpstr>Data Slicing -</vt:lpstr>
      <vt:lpstr>So, we have 537 observations in our training data set.  The square root of 537 is around 23.17. </vt:lpstr>
      <vt:lpstr>3.Model Evaluation -</vt:lpstr>
      <vt:lpstr>The confusion matrix to calculate the accuracy of the KNN model with K value set to 23: </vt:lpstr>
      <vt:lpstr>Model Optimization</vt:lpstr>
      <vt:lpstr>Graph Representation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Project</dc:title>
  <dc:creator>admin</dc:creator>
  <cp:lastModifiedBy>admin</cp:lastModifiedBy>
  <cp:revision>163</cp:revision>
  <dcterms:created xsi:type="dcterms:W3CDTF">2022-04-18T19:10:52Z</dcterms:created>
  <dcterms:modified xsi:type="dcterms:W3CDTF">2022-04-23T06:23:52Z</dcterms:modified>
</cp:coreProperties>
</file>