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256" r:id="rId3"/>
    <p:sldId id="315" r:id="rId5"/>
    <p:sldId id="302" r:id="rId6"/>
    <p:sldId id="313" r:id="rId7"/>
    <p:sldId id="283" r:id="rId8"/>
    <p:sldId id="303" r:id="rId9"/>
    <p:sldId id="304" r:id="rId10"/>
    <p:sldId id="305" r:id="rId11"/>
    <p:sldId id="306" r:id="rId12"/>
    <p:sldId id="287" r:id="rId13"/>
    <p:sldId id="290" r:id="rId14"/>
    <p:sldId id="317" r:id="rId15"/>
    <p:sldId id="293" r:id="rId16"/>
    <p:sldId id="307" r:id="rId17"/>
    <p:sldId id="308" r:id="rId18"/>
    <p:sldId id="262" r:id="rId19"/>
    <p:sldId id="277" r:id="rId20"/>
    <p:sldId id="278" r:id="rId21"/>
    <p:sldId id="279" r:id="rId22"/>
    <p:sldId id="296" r:id="rId23"/>
    <p:sldId id="272" r:id="rId24"/>
    <p:sldId id="30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211" autoAdjust="0"/>
  </p:normalViewPr>
  <p:slideViewPr>
    <p:cSldViewPr>
      <p:cViewPr varScale="1">
        <p:scale>
          <a:sx n="118" d="100"/>
          <a:sy n="118" d="100"/>
        </p:scale>
        <p:origin x="1413"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4EA338-E04F-4CB7-8733-A1E92CBF498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Date Placeholder 3"/>
          <p:cNvSpPr>
            <a:spLocks noGrp="1"/>
          </p:cNvSpPr>
          <p:nvPr>
            <p:ph type="dt" sz="half" idx="10"/>
          </p:nvPr>
        </p:nvSpPr>
        <p:spPr/>
        <p:txBody>
          <a:bodyPr/>
          <a:lstStyle/>
          <a:p>
            <a:fld id="{0C0DB218-6411-4DD1-B7AE-318AD44DC88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endParaRPr kumimoji="0" lang="zh-CN" alt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Date Placeholder 4"/>
          <p:cNvSpPr>
            <a:spLocks noGrp="1"/>
          </p:cNvSpPr>
          <p:nvPr>
            <p:ph type="dt" sz="half" idx="10"/>
          </p:nvPr>
        </p:nvSpPr>
        <p:spPr/>
        <p:txBody>
          <a:bodyPr/>
          <a:lstStyle/>
          <a:p>
            <a:fld id="{5CCC9729-56FD-4A92-9A9B-8F9B114A083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endParaRPr kumimoji="0" lang="zh-CN" altLang="en-US" dirty="0"/>
          </a:p>
          <a:p>
            <a:pPr lvl="1" eaLnBrk="1" latinLnBrk="0" hangingPunct="1"/>
            <a:r>
              <a:rPr kumimoji="0" lang="zh-CN" altLang="en-US" dirty="0"/>
              <a:t>第二级</a:t>
            </a:r>
            <a:endParaRPr kumimoji="0" lang="zh-CN" altLang="en-US" dirty="0"/>
          </a:p>
          <a:p>
            <a:pPr lvl="2" eaLnBrk="1" latinLnBrk="0" hangingPunct="1"/>
            <a:r>
              <a:rPr kumimoji="0" lang="zh-CN" altLang="en-US" dirty="0"/>
              <a:t>第三级</a:t>
            </a:r>
            <a:endParaRPr kumimoji="0" lang="zh-CN" altLang="en-US" dirty="0"/>
          </a:p>
          <a:p>
            <a:pPr lvl="3" eaLnBrk="1" latinLnBrk="0" hangingPunct="1"/>
            <a:r>
              <a:rPr kumimoji="0" lang="zh-CN" altLang="en-US" dirty="0"/>
              <a:t>第四级</a:t>
            </a:r>
            <a:endParaRPr kumimoji="0" lang="zh-CN" altLang="en-US" dirty="0"/>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GIF"/><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 </a:t>
            </a:r>
            <a:r>
              <a:rPr lang="en-US" altLang="zh-CN" dirty="0"/>
              <a:t>Programming</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zh-CN" altLang="en-US" dirty="0"/>
              <a:t>主讲教师：王波 讲师</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JDK</a:t>
            </a:r>
            <a:endParaRPr lang="zh-CN" altLang="en-US" dirty="0"/>
          </a:p>
        </p:txBody>
      </p:sp>
      <p:sp>
        <p:nvSpPr>
          <p:cNvPr id="3" name="内容占位符 2"/>
          <p:cNvSpPr>
            <a:spLocks noGrp="1"/>
          </p:cNvSpPr>
          <p:nvPr>
            <p:ph idx="1"/>
          </p:nvPr>
        </p:nvSpPr>
        <p:spPr/>
        <p:txBody>
          <a:bodyPr>
            <a:normAutofit/>
          </a:bodyPr>
          <a:lstStyle/>
          <a:p>
            <a:r>
              <a:rPr lang="en-US" altLang="zh-CN" dirty="0"/>
              <a:t>The Java Development Kit (JDK) is an implementation of either one of the Java Platform, Standard Edition, Java Platform, Enterprise Edition, or Java Platform, Micro Edition platforms released by Oracle Corporation in the form of different system. The JDK includes a private JVM and a few other resources to finish the development of a Java Application.</a:t>
            </a:r>
            <a:endParaRPr lang="en-US" altLang="zh-CN" dirty="0"/>
          </a:p>
          <a:p>
            <a:r>
              <a:rPr lang="en-US" altLang="zh-CN" dirty="0"/>
              <a:t>JDK</a:t>
            </a:r>
            <a:r>
              <a:rPr lang="zh-CN" altLang="en-US" dirty="0"/>
              <a:t>，免费开源的</a:t>
            </a:r>
            <a:r>
              <a:rPr lang="en-US" altLang="zh-CN" dirty="0"/>
              <a:t>Java</a:t>
            </a:r>
            <a:r>
              <a:rPr lang="zh-CN" altLang="en-US" dirty="0"/>
              <a:t>应用开发工具包，包含</a:t>
            </a:r>
            <a:r>
              <a:rPr lang="en-US" altLang="zh-CN" dirty="0"/>
              <a:t>Java</a:t>
            </a:r>
            <a:r>
              <a:rPr lang="zh-CN" altLang="en-US" dirty="0"/>
              <a:t>编译</a:t>
            </a:r>
            <a:r>
              <a:rPr lang="en-US" altLang="zh-CN" dirty="0"/>
              <a:t>/</a:t>
            </a:r>
            <a:r>
              <a:rPr lang="zh-CN" altLang="en-US" dirty="0"/>
              <a:t>调试</a:t>
            </a:r>
            <a:r>
              <a:rPr lang="en-US" altLang="zh-CN" dirty="0"/>
              <a:t>/</a:t>
            </a:r>
            <a:r>
              <a:rPr lang="zh-CN" altLang="en-US" dirty="0"/>
              <a:t>运行工具，以及</a:t>
            </a:r>
            <a:r>
              <a:rPr lang="en-US" altLang="zh-CN" dirty="0"/>
              <a:t>JRE</a:t>
            </a:r>
            <a:endParaRPr lang="en-US" altLang="zh-CN" dirty="0"/>
          </a:p>
          <a:p>
            <a:pPr algn="just"/>
            <a:r>
              <a:rPr lang="en-US" altLang="zh-CN" dirty="0"/>
              <a:t>JDK</a:t>
            </a:r>
            <a:r>
              <a:rPr lang="zh-CN" altLang="en-US" dirty="0"/>
              <a:t>编译</a:t>
            </a:r>
            <a:r>
              <a:rPr lang="en-US" altLang="zh-CN" dirty="0"/>
              <a:t>java</a:t>
            </a:r>
            <a:r>
              <a:rPr lang="zh-CN" altLang="en-US" dirty="0"/>
              <a:t>源码为字节码</a:t>
            </a:r>
            <a:r>
              <a:rPr lang="en-US" altLang="zh-CN" dirty="0"/>
              <a:t>(bytecode)</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JDK JRE JVM Architecture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2050" name="Picture 2" descr="G:\1_8oNn6HxcWFmrCsgUt27k0w.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149441"/>
            <a:ext cx="7272808" cy="41281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43808" y="5085184"/>
            <a:ext cx="3115020" cy="584775"/>
          </a:xfrm>
          <a:prstGeom prst="rect">
            <a:avLst/>
          </a:prstGeom>
          <a:noFill/>
        </p:spPr>
        <p:txBody>
          <a:bodyPr wrap="none" rtlCol="0">
            <a:spAutoFit/>
          </a:bodyPr>
          <a:lstStyle/>
          <a:p>
            <a:r>
              <a:rPr lang="en-US" altLang="zh-CN" sz="1600" b="1" dirty="0">
                <a:solidFill>
                  <a:srgbClr val="FF0000"/>
                </a:solidFill>
              </a:rPr>
              <a:t>JRE=</a:t>
            </a:r>
            <a:r>
              <a:rPr lang="en-US" altLang="zh-CN" sz="1600" b="1" dirty="0" err="1">
                <a:solidFill>
                  <a:srgbClr val="FF0000"/>
                </a:solidFill>
              </a:rPr>
              <a:t>JVM+Library</a:t>
            </a:r>
            <a:r>
              <a:rPr lang="en-US" altLang="zh-CN" sz="1600" b="1" dirty="0">
                <a:solidFill>
                  <a:srgbClr val="FF0000"/>
                </a:solidFill>
              </a:rPr>
              <a:t> Classes</a:t>
            </a:r>
            <a:endParaRPr lang="en-US" altLang="zh-CN" sz="1600" b="1" dirty="0">
              <a:solidFill>
                <a:srgbClr val="FF0000"/>
              </a:solidFill>
            </a:endParaRPr>
          </a:p>
          <a:p>
            <a:r>
              <a:rPr lang="en-US" altLang="zh-CN" sz="1600" b="1" dirty="0">
                <a:solidFill>
                  <a:srgbClr val="FF0000"/>
                </a:solidFill>
              </a:rPr>
              <a:t>JDK=JRE + Development Tools</a:t>
            </a:r>
            <a:endParaRPr lang="en-US" altLang="zh-CN" sz="1600" b="1" dirty="0">
              <a:solidFill>
                <a:srgbClr val="FF0000"/>
              </a:solidFill>
            </a:endParaRPr>
          </a:p>
        </p:txBody>
      </p:sp>
      <p:sp>
        <p:nvSpPr>
          <p:cNvPr id="7" name="TextBox 6"/>
          <p:cNvSpPr txBox="1"/>
          <p:nvPr/>
        </p:nvSpPr>
        <p:spPr>
          <a:xfrm>
            <a:off x="2514476" y="1149441"/>
            <a:ext cx="3129383" cy="830997"/>
          </a:xfrm>
          <a:prstGeom prst="rect">
            <a:avLst/>
          </a:prstGeom>
          <a:noFill/>
        </p:spPr>
        <p:txBody>
          <a:bodyPr wrap="none" rtlCol="0">
            <a:spAutoFit/>
          </a:bodyPr>
          <a:lstStyle/>
          <a:p>
            <a:r>
              <a:rPr lang="zh-CN" altLang="en-US" sz="1600" b="1" dirty="0">
                <a:solidFill>
                  <a:srgbClr val="FF0000"/>
                </a:solidFill>
              </a:rPr>
              <a:t>通过</a:t>
            </a:r>
            <a:r>
              <a:rPr lang="en-US" altLang="zh-CN" sz="1600" b="1" dirty="0">
                <a:solidFill>
                  <a:srgbClr val="FF0000"/>
                </a:solidFill>
              </a:rPr>
              <a:t>JDK</a:t>
            </a:r>
            <a:r>
              <a:rPr lang="zh-CN" altLang="en-US" sz="1600" b="1" dirty="0">
                <a:solidFill>
                  <a:srgbClr val="FF0000"/>
                </a:solidFill>
              </a:rPr>
              <a:t>的编译工具</a:t>
            </a:r>
            <a:r>
              <a:rPr lang="en-US" altLang="zh-CN" sz="1600" b="1" dirty="0">
                <a:solidFill>
                  <a:srgbClr val="FF0000"/>
                </a:solidFill>
              </a:rPr>
              <a:t>(javac.exe)</a:t>
            </a:r>
            <a:endParaRPr lang="en-US" altLang="zh-CN" sz="1600" b="1" dirty="0">
              <a:solidFill>
                <a:srgbClr val="FF0000"/>
              </a:solidFill>
            </a:endParaRPr>
          </a:p>
          <a:p>
            <a:r>
              <a:rPr lang="zh-CN" altLang="en-US" sz="1600" b="1" dirty="0">
                <a:solidFill>
                  <a:srgbClr val="FF0000"/>
                </a:solidFill>
              </a:rPr>
              <a:t>将</a:t>
            </a:r>
            <a:r>
              <a:rPr lang="en-US" altLang="zh-CN" sz="1600" b="1" dirty="0">
                <a:solidFill>
                  <a:srgbClr val="FF0000"/>
                </a:solidFill>
              </a:rPr>
              <a:t>Java</a:t>
            </a:r>
            <a:r>
              <a:rPr lang="zh-CN" altLang="en-US" sz="1600" b="1" dirty="0">
                <a:solidFill>
                  <a:srgbClr val="FF0000"/>
                </a:solidFill>
              </a:rPr>
              <a:t>源码</a:t>
            </a:r>
            <a:r>
              <a:rPr lang="en-US" altLang="zh-CN" sz="1600" b="1" dirty="0">
                <a:solidFill>
                  <a:srgbClr val="FF0000"/>
                </a:solidFill>
              </a:rPr>
              <a:t>(.java)</a:t>
            </a:r>
            <a:r>
              <a:rPr lang="zh-CN" altLang="en-US" sz="1600" b="1" dirty="0">
                <a:solidFill>
                  <a:srgbClr val="FF0000"/>
                </a:solidFill>
              </a:rPr>
              <a:t>编译为</a:t>
            </a:r>
            <a:endParaRPr lang="en-US" altLang="zh-CN" sz="1600" b="1" dirty="0">
              <a:solidFill>
                <a:srgbClr val="FF0000"/>
              </a:solidFill>
            </a:endParaRPr>
          </a:p>
          <a:p>
            <a:r>
              <a:rPr lang="en-US" altLang="zh-CN" sz="1600" b="1" dirty="0">
                <a:solidFill>
                  <a:srgbClr val="FF0000"/>
                </a:solidFill>
              </a:rPr>
              <a:t>JVM</a:t>
            </a:r>
            <a:r>
              <a:rPr lang="zh-CN" altLang="en-US" sz="1600" b="1" dirty="0">
                <a:solidFill>
                  <a:srgbClr val="FF0000"/>
                </a:solidFill>
              </a:rPr>
              <a:t>可读取执行的字节码</a:t>
            </a:r>
            <a:r>
              <a:rPr lang="en-US" altLang="zh-CN" sz="1600" b="1" dirty="0">
                <a:solidFill>
                  <a:srgbClr val="FF0000"/>
                </a:solidFill>
              </a:rPr>
              <a:t>(.class)</a:t>
            </a:r>
            <a:endParaRPr lang="zh-CN" altLang="en-US" sz="1600"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Box 4"/>
          <p:cNvSpPr txBox="1"/>
          <p:nvPr/>
        </p:nvSpPr>
        <p:spPr>
          <a:xfrm>
            <a:off x="2711958" y="2247557"/>
            <a:ext cx="2863284" cy="1323439"/>
          </a:xfrm>
          <a:prstGeom prst="rect">
            <a:avLst/>
          </a:prstGeom>
          <a:noFill/>
        </p:spPr>
        <p:txBody>
          <a:bodyPr wrap="none" rtlCol="0">
            <a:spAutoFit/>
          </a:bodyPr>
          <a:lstStyle/>
          <a:p>
            <a:r>
              <a:rPr lang="zh-CN" altLang="en-US" sz="1600" b="1" dirty="0">
                <a:solidFill>
                  <a:srgbClr val="FF0000"/>
                </a:solidFill>
              </a:rPr>
              <a:t>每运行一个</a:t>
            </a:r>
            <a:r>
              <a:rPr lang="en-US" altLang="zh-CN" sz="1600" b="1" dirty="0">
                <a:solidFill>
                  <a:srgbClr val="FF0000"/>
                </a:solidFill>
              </a:rPr>
              <a:t>java</a:t>
            </a:r>
            <a:r>
              <a:rPr lang="zh-CN" altLang="en-US" sz="1600" b="1" dirty="0">
                <a:solidFill>
                  <a:srgbClr val="FF0000"/>
                </a:solidFill>
              </a:rPr>
              <a:t>程序</a:t>
            </a:r>
            <a:endParaRPr lang="en-US" altLang="zh-CN" sz="1600" b="1" dirty="0">
              <a:solidFill>
                <a:srgbClr val="FF0000"/>
              </a:solidFill>
            </a:endParaRPr>
          </a:p>
          <a:p>
            <a:r>
              <a:rPr lang="zh-CN" altLang="en-US" sz="1600" b="1" dirty="0">
                <a:solidFill>
                  <a:srgbClr val="FF0000"/>
                </a:solidFill>
              </a:rPr>
              <a:t>系统启动一个</a:t>
            </a:r>
            <a:r>
              <a:rPr lang="en-US" altLang="zh-CN" sz="1600" b="1" dirty="0">
                <a:solidFill>
                  <a:srgbClr val="FF0000"/>
                </a:solidFill>
              </a:rPr>
              <a:t>JVM</a:t>
            </a:r>
            <a:r>
              <a:rPr lang="zh-CN" altLang="en-US" sz="1600" b="1" dirty="0">
                <a:solidFill>
                  <a:srgbClr val="FF0000"/>
                </a:solidFill>
              </a:rPr>
              <a:t>虚拟机进程</a:t>
            </a:r>
            <a:endParaRPr lang="en-US" altLang="zh-CN" sz="1600" b="1" dirty="0">
              <a:solidFill>
                <a:srgbClr val="FF0000"/>
              </a:solidFill>
            </a:endParaRPr>
          </a:p>
          <a:p>
            <a:r>
              <a:rPr lang="zh-CN" altLang="en-US" sz="1600" b="1" dirty="0">
                <a:solidFill>
                  <a:srgbClr val="FF0000"/>
                </a:solidFill>
              </a:rPr>
              <a:t>进程隔离不同的程序</a:t>
            </a:r>
            <a:endParaRPr lang="en-US" altLang="zh-CN" sz="1600" b="1" dirty="0">
              <a:solidFill>
                <a:srgbClr val="FF0000"/>
              </a:solidFill>
            </a:endParaRPr>
          </a:p>
          <a:p>
            <a:r>
              <a:rPr lang="zh-CN" altLang="en-US" sz="1600" b="1" dirty="0">
                <a:solidFill>
                  <a:srgbClr val="FF0000"/>
                </a:solidFill>
              </a:rPr>
              <a:t>即使某程序崩溃</a:t>
            </a:r>
            <a:endParaRPr lang="en-US" altLang="zh-CN" sz="1600" b="1" dirty="0">
              <a:solidFill>
                <a:srgbClr val="FF0000"/>
              </a:solidFill>
            </a:endParaRPr>
          </a:p>
          <a:p>
            <a:r>
              <a:rPr lang="zh-CN" altLang="en-US" sz="1600" b="1" dirty="0">
                <a:solidFill>
                  <a:srgbClr val="FF0000"/>
                </a:solidFill>
              </a:rPr>
              <a:t>不会影响到其他应用程序</a:t>
            </a:r>
            <a:endParaRPr lang="zh-CN" altLang="en-US" sz="1600" b="1" dirty="0">
              <a:solidFill>
                <a:srgbClr val="FF0000"/>
              </a:solidFill>
            </a:endParaRPr>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46" y="116632"/>
            <a:ext cx="8964488" cy="212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27784" y="5545632"/>
            <a:ext cx="2393604" cy="830997"/>
          </a:xfrm>
          <a:prstGeom prst="rect">
            <a:avLst/>
          </a:prstGeom>
          <a:noFill/>
        </p:spPr>
        <p:txBody>
          <a:bodyPr wrap="none" rtlCol="0">
            <a:spAutoFit/>
          </a:bodyPr>
          <a:lstStyle/>
          <a:p>
            <a:r>
              <a:rPr lang="zh-CN" altLang="en-US" sz="1600" b="1" dirty="0">
                <a:solidFill>
                  <a:srgbClr val="FF0000"/>
                </a:solidFill>
              </a:rPr>
              <a:t>运行在</a:t>
            </a:r>
            <a:r>
              <a:rPr lang="en-US" altLang="zh-CN" sz="1600" b="1" dirty="0">
                <a:solidFill>
                  <a:srgbClr val="FF0000"/>
                </a:solidFill>
              </a:rPr>
              <a:t>Linux</a:t>
            </a:r>
            <a:r>
              <a:rPr lang="zh-CN" altLang="en-US" sz="1600" b="1" dirty="0">
                <a:solidFill>
                  <a:srgbClr val="FF0000"/>
                </a:solidFill>
              </a:rPr>
              <a:t>服务器中的</a:t>
            </a:r>
            <a:endParaRPr lang="en-US" altLang="zh-CN" sz="1600" b="1" dirty="0">
              <a:solidFill>
                <a:srgbClr val="FF0000"/>
              </a:solidFill>
            </a:endParaRPr>
          </a:p>
          <a:p>
            <a:r>
              <a:rPr lang="en-US" altLang="zh-CN" sz="1600" b="1" dirty="0">
                <a:solidFill>
                  <a:srgbClr val="FF0000"/>
                </a:solidFill>
              </a:rPr>
              <a:t>5</a:t>
            </a:r>
            <a:r>
              <a:rPr lang="zh-CN" altLang="en-US" sz="1600" b="1" dirty="0">
                <a:solidFill>
                  <a:srgbClr val="FF0000"/>
                </a:solidFill>
              </a:rPr>
              <a:t>个</a:t>
            </a:r>
            <a:r>
              <a:rPr lang="en-US" altLang="zh-CN" sz="1600" b="1" dirty="0">
                <a:solidFill>
                  <a:srgbClr val="FF0000"/>
                </a:solidFill>
              </a:rPr>
              <a:t>Docker</a:t>
            </a:r>
            <a:r>
              <a:rPr lang="zh-CN" altLang="en-US" sz="1600" b="1" dirty="0">
                <a:solidFill>
                  <a:srgbClr val="FF0000"/>
                </a:solidFill>
              </a:rPr>
              <a:t>容器中的</a:t>
            </a:r>
            <a:endParaRPr lang="en-US" altLang="zh-CN" sz="1600" b="1" dirty="0">
              <a:solidFill>
                <a:srgbClr val="FF0000"/>
              </a:solidFill>
            </a:endParaRPr>
          </a:p>
          <a:p>
            <a:r>
              <a:rPr lang="zh-CN" altLang="en-US" sz="1600" b="1" dirty="0">
                <a:solidFill>
                  <a:srgbClr val="FF0000"/>
                </a:solidFill>
              </a:rPr>
              <a:t>基于</a:t>
            </a:r>
            <a:r>
              <a:rPr lang="en-US" altLang="zh-CN" sz="1600" b="1" dirty="0">
                <a:solidFill>
                  <a:srgbClr val="FF0000"/>
                </a:solidFill>
              </a:rPr>
              <a:t>Java</a:t>
            </a:r>
            <a:r>
              <a:rPr lang="zh-CN" altLang="en-US" sz="1600" b="1" dirty="0">
                <a:solidFill>
                  <a:srgbClr val="FF0000"/>
                </a:solidFill>
              </a:rPr>
              <a:t>的微服务集群</a:t>
            </a:r>
            <a:endParaRPr lang="zh-CN" altLang="en-US" sz="1600" b="1" dirty="0">
              <a:solidFill>
                <a:srgbClr val="FF0000"/>
              </a:solidFill>
            </a:endParaRPr>
          </a:p>
        </p:txBody>
      </p:sp>
      <p:pic>
        <p:nvPicPr>
          <p:cNvPr id="7" name="图片 6"/>
          <p:cNvPicPr>
            <a:picLocks noChangeAspect="1"/>
          </p:cNvPicPr>
          <p:nvPr/>
        </p:nvPicPr>
        <p:blipFill>
          <a:blip r:embed="rId2"/>
          <a:stretch>
            <a:fillRect/>
          </a:stretch>
        </p:blipFill>
        <p:spPr>
          <a:xfrm>
            <a:off x="1691680" y="3789040"/>
            <a:ext cx="5544616" cy="15858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JCP(Java Community Process)</a:t>
            </a:r>
            <a:r>
              <a:rPr lang="zh-CN" altLang="en-US" dirty="0"/>
              <a:t>，开放的</a:t>
            </a:r>
            <a:r>
              <a:rPr lang="en-US" altLang="zh-CN" dirty="0"/>
              <a:t>Java</a:t>
            </a:r>
            <a:r>
              <a:rPr lang="zh-CN" altLang="en-US" dirty="0"/>
              <a:t>国际技术标准委员会，负责</a:t>
            </a:r>
            <a:r>
              <a:rPr lang="en-US" altLang="zh-CN" dirty="0"/>
              <a:t>Java</a:t>
            </a:r>
            <a:r>
              <a:rPr lang="zh-CN" altLang="en-US" dirty="0"/>
              <a:t>技术规范的维护与制定，是</a:t>
            </a:r>
            <a:r>
              <a:rPr lang="en-US" altLang="zh-CN" dirty="0"/>
              <a:t>Java</a:t>
            </a:r>
            <a:r>
              <a:rPr lang="zh-CN" altLang="en-US" dirty="0"/>
              <a:t>技术的最高决策管理机构。阿里凭借多年对</a:t>
            </a:r>
            <a:r>
              <a:rPr lang="en-US" altLang="zh-CN" dirty="0"/>
              <a:t>Java</a:t>
            </a:r>
            <a:r>
              <a:rPr lang="zh-CN" altLang="en-US" dirty="0"/>
              <a:t>社区的贡献，当选为最高执行委员会委员</a:t>
            </a:r>
            <a:endParaRPr lang="en-US" altLang="zh-CN" dirty="0"/>
          </a:p>
          <a:p>
            <a:endParaRPr lang="en-US" altLang="zh-CN" dirty="0"/>
          </a:p>
          <a:p>
            <a:r>
              <a:rPr lang="en-US" altLang="zh-CN" dirty="0"/>
              <a:t>Java 11</a:t>
            </a:r>
            <a:r>
              <a:rPr lang="zh-CN" altLang="en-US" dirty="0"/>
              <a:t>，是继</a:t>
            </a:r>
            <a:r>
              <a:rPr lang="en-US" altLang="zh-CN" dirty="0"/>
              <a:t>java 8</a:t>
            </a:r>
            <a:r>
              <a:rPr lang="zh-CN" altLang="en-US" dirty="0"/>
              <a:t>后的最新长期支持版</a:t>
            </a:r>
            <a:r>
              <a:rPr lang="en-US" altLang="zh-CN" dirty="0"/>
              <a:t>(</a:t>
            </a:r>
            <a:r>
              <a:rPr lang="zh-CN" altLang="en-US" dirty="0"/>
              <a:t>里程碑版本</a:t>
            </a:r>
            <a:r>
              <a:rPr lang="en-US" altLang="zh-CN" dirty="0"/>
              <a:t>)</a:t>
            </a:r>
            <a:r>
              <a:rPr lang="zh-CN" altLang="en-US" dirty="0"/>
              <a:t>。即，基于</a:t>
            </a:r>
            <a:r>
              <a:rPr lang="en-US" altLang="zh-CN" dirty="0"/>
              <a:t>Java</a:t>
            </a:r>
            <a:r>
              <a:rPr lang="zh-CN" altLang="en-US" dirty="0"/>
              <a:t>的应用程序开发，均将向</a:t>
            </a:r>
            <a:r>
              <a:rPr lang="en-US" altLang="zh-CN" dirty="0"/>
              <a:t>java 11</a:t>
            </a:r>
            <a:r>
              <a:rPr lang="zh-CN" altLang="en-US" dirty="0"/>
              <a:t>迁移</a:t>
            </a:r>
            <a:endParaRPr lang="en-US" altLang="zh-CN" dirty="0"/>
          </a:p>
          <a:p>
            <a:r>
              <a:rPr lang="en-US" altLang="zh-CN" dirty="0"/>
              <a:t>JDK 11</a:t>
            </a:r>
            <a:r>
              <a:rPr lang="zh-CN" altLang="en-US" dirty="0"/>
              <a:t>开始，不再提供独立的</a:t>
            </a:r>
            <a:r>
              <a:rPr lang="en-US" altLang="zh-CN" dirty="0"/>
              <a:t>JRE</a:t>
            </a:r>
            <a:r>
              <a:rPr lang="zh-CN" altLang="en-US" dirty="0"/>
              <a:t>，同时移除精简了大量库类。因此，原基于</a:t>
            </a:r>
            <a:r>
              <a:rPr lang="en-US" altLang="zh-CN" dirty="0"/>
              <a:t>java 8-</a:t>
            </a:r>
            <a:r>
              <a:rPr lang="zh-CN" altLang="en-US" dirty="0"/>
              <a:t>编写的程序，在</a:t>
            </a:r>
            <a:r>
              <a:rPr lang="en-US" altLang="zh-CN" dirty="0"/>
              <a:t>java 11</a:t>
            </a:r>
            <a:r>
              <a:rPr lang="zh-CN" altLang="en-US" dirty="0"/>
              <a:t>下可能无法运行</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OpenJDK &amp; Oracle JDK</a:t>
            </a:r>
            <a:endParaRPr lang="zh-CN" altLang="en-US" dirty="0"/>
          </a:p>
        </p:txBody>
      </p:sp>
      <p:sp>
        <p:nvSpPr>
          <p:cNvPr id="3" name="内容占位符 2"/>
          <p:cNvSpPr>
            <a:spLocks noGrp="1"/>
          </p:cNvSpPr>
          <p:nvPr>
            <p:ph idx="1"/>
          </p:nvPr>
        </p:nvSpPr>
        <p:spPr/>
        <p:txBody>
          <a:bodyPr/>
          <a:lstStyle/>
          <a:p>
            <a:r>
              <a:rPr lang="en-US" altLang="zh-CN" dirty="0"/>
              <a:t>06</a:t>
            </a:r>
            <a:r>
              <a:rPr lang="zh-CN" altLang="en-US" dirty="0"/>
              <a:t>年，</a:t>
            </a:r>
            <a:r>
              <a:rPr lang="en-US" altLang="zh-CN" dirty="0"/>
              <a:t>SUN</a:t>
            </a:r>
            <a:r>
              <a:rPr lang="zh-CN" altLang="en-US" dirty="0"/>
              <a:t>将</a:t>
            </a:r>
            <a:r>
              <a:rPr lang="en-US" altLang="zh-CN" dirty="0"/>
              <a:t>Java</a:t>
            </a:r>
            <a:r>
              <a:rPr lang="zh-CN" altLang="en-US" dirty="0"/>
              <a:t>开源</a:t>
            </a:r>
            <a:endParaRPr lang="en-US" altLang="zh-CN" dirty="0"/>
          </a:p>
          <a:p>
            <a:r>
              <a:rPr lang="en-US" altLang="zh-CN" dirty="0"/>
              <a:t>07</a:t>
            </a:r>
            <a:r>
              <a:rPr lang="zh-CN" altLang="en-US" dirty="0"/>
              <a:t>年，</a:t>
            </a:r>
            <a:r>
              <a:rPr lang="en-US" altLang="zh-CN" dirty="0"/>
              <a:t>SUN</a:t>
            </a:r>
            <a:r>
              <a:rPr lang="zh-CN" altLang="en-US" dirty="0"/>
              <a:t>发布免费开源</a:t>
            </a:r>
            <a:r>
              <a:rPr lang="en-US" altLang="zh-CN" dirty="0"/>
              <a:t>Java</a:t>
            </a:r>
            <a:r>
              <a:rPr lang="zh-CN" altLang="en-US" dirty="0"/>
              <a:t>开发平台</a:t>
            </a:r>
            <a:r>
              <a:rPr lang="en-US" altLang="zh-CN" dirty="0"/>
              <a:t>OpenJDK</a:t>
            </a:r>
            <a:r>
              <a:rPr lang="zh-CN" altLang="en-US" dirty="0"/>
              <a:t>。</a:t>
            </a:r>
            <a:r>
              <a:rPr lang="en-US" altLang="zh-CN" dirty="0"/>
              <a:t> </a:t>
            </a:r>
            <a:r>
              <a:rPr lang="zh-CN" altLang="en-US" dirty="0"/>
              <a:t>但原</a:t>
            </a:r>
            <a:r>
              <a:rPr lang="en-US" altLang="zh-CN" dirty="0"/>
              <a:t>Oracle JDK</a:t>
            </a:r>
            <a:r>
              <a:rPr lang="zh-CN" altLang="en-US" dirty="0"/>
              <a:t>中仍有少部分商业代码无法直接开源</a:t>
            </a:r>
            <a:endParaRPr lang="en-US" altLang="zh-CN" dirty="0"/>
          </a:p>
          <a:p>
            <a:r>
              <a:rPr lang="en-US" altLang="zh-CN" dirty="0"/>
              <a:t>10</a:t>
            </a:r>
            <a:r>
              <a:rPr lang="zh-CN" altLang="en-US" dirty="0"/>
              <a:t>年，</a:t>
            </a:r>
            <a:r>
              <a:rPr lang="en-US" altLang="zh-CN" dirty="0"/>
              <a:t>SUN</a:t>
            </a:r>
            <a:r>
              <a:rPr lang="zh-CN" altLang="en-US" dirty="0"/>
              <a:t>被</a:t>
            </a:r>
            <a:r>
              <a:rPr lang="en-US" altLang="zh-CN" dirty="0"/>
              <a:t>Oracle</a:t>
            </a:r>
            <a:r>
              <a:rPr lang="zh-CN" altLang="en-US" dirty="0"/>
              <a:t>收购，由社区维护</a:t>
            </a:r>
            <a:r>
              <a:rPr lang="en-US" altLang="zh-CN" dirty="0"/>
              <a:t>Java</a:t>
            </a:r>
            <a:r>
              <a:rPr lang="zh-CN" altLang="en-US" dirty="0"/>
              <a:t>以及</a:t>
            </a:r>
            <a:r>
              <a:rPr lang="en-US" altLang="zh-CN" dirty="0"/>
              <a:t>OpenJDK</a:t>
            </a:r>
            <a:endParaRPr lang="en-US" altLang="zh-CN" dirty="0"/>
          </a:p>
          <a:p>
            <a:r>
              <a:rPr lang="en-US" altLang="zh-CN" dirty="0"/>
              <a:t>18</a:t>
            </a:r>
            <a:r>
              <a:rPr lang="zh-CN" altLang="en-US" dirty="0"/>
              <a:t>年，</a:t>
            </a:r>
            <a:r>
              <a:rPr lang="en-US" altLang="zh-CN" dirty="0"/>
              <a:t>Java 11</a:t>
            </a:r>
            <a:r>
              <a:rPr lang="zh-CN" altLang="en-US" dirty="0"/>
              <a:t>发布。</a:t>
            </a:r>
            <a:r>
              <a:rPr lang="en-US" altLang="zh-CN" dirty="0"/>
              <a:t>OpenJDK</a:t>
            </a:r>
            <a:r>
              <a:rPr lang="zh-CN" altLang="en-US" dirty="0"/>
              <a:t>完成对</a:t>
            </a:r>
            <a:r>
              <a:rPr lang="en-US" altLang="zh-CN" dirty="0"/>
              <a:t>Oracle JDK</a:t>
            </a:r>
            <a:r>
              <a:rPr lang="zh-CN" altLang="en-US" dirty="0"/>
              <a:t>中所有私有代码的替换。</a:t>
            </a:r>
            <a:r>
              <a:rPr lang="en-US" altLang="zh-CN" dirty="0"/>
              <a:t>Oracle JDK</a:t>
            </a:r>
            <a:r>
              <a:rPr lang="zh-CN" altLang="en-US" dirty="0"/>
              <a:t>开始基于</a:t>
            </a:r>
            <a:r>
              <a:rPr lang="en-US" altLang="zh-CN" dirty="0"/>
              <a:t>OpenJDK</a:t>
            </a:r>
            <a:r>
              <a:rPr lang="zh-CN" altLang="en-US" dirty="0"/>
              <a:t>开发</a:t>
            </a:r>
            <a:endParaRPr lang="en-US" altLang="zh-CN" dirty="0"/>
          </a:p>
          <a:p>
            <a:endParaRPr lang="en-US" altLang="zh-CN" dirty="0"/>
          </a:p>
          <a:p>
            <a:r>
              <a:rPr lang="en-US" altLang="zh-CN" dirty="0"/>
              <a:t>Oracle JDK8</a:t>
            </a:r>
            <a:r>
              <a:rPr lang="zh-CN" altLang="en-US" dirty="0"/>
              <a:t>已不支持免费商业授权</a:t>
            </a:r>
            <a:r>
              <a:rPr lang="en-US" altLang="zh-CN" dirty="0"/>
              <a:t>(OTN</a:t>
            </a:r>
            <a:r>
              <a:rPr lang="zh-CN" altLang="en-US" dirty="0"/>
              <a:t>协议</a:t>
            </a:r>
            <a:r>
              <a:rPr lang="en-US" altLang="zh-CN"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内容占位符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748" y="136525"/>
            <a:ext cx="9108504" cy="51253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Java SE 8 Platform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810146"/>
            <a:ext cx="8479324" cy="6047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Java Features</a:t>
            </a:r>
            <a:endParaRPr lang="zh-CN" altLang="en-US" dirty="0"/>
          </a:p>
        </p:txBody>
      </p:sp>
      <p:sp>
        <p:nvSpPr>
          <p:cNvPr id="3" name="内容占位符 2"/>
          <p:cNvSpPr>
            <a:spLocks noGrp="1"/>
          </p:cNvSpPr>
          <p:nvPr>
            <p:ph idx="1"/>
          </p:nvPr>
        </p:nvSpPr>
        <p:spPr/>
        <p:txBody>
          <a:bodyPr>
            <a:normAutofit/>
          </a:bodyPr>
          <a:lstStyle/>
          <a:p>
            <a:r>
              <a:rPr lang="en-US" altLang="zh-CN" dirty="0"/>
              <a:t>Java 5</a:t>
            </a:r>
            <a:endParaRPr lang="en-US" altLang="zh-CN" dirty="0"/>
          </a:p>
          <a:p>
            <a:pPr lvl="1"/>
            <a:r>
              <a:rPr lang="zh-CN" altLang="en-US" dirty="0"/>
              <a:t>支持基本类型的自动拆</a:t>
            </a:r>
            <a:r>
              <a:rPr lang="en-US" altLang="zh-CN" dirty="0"/>
              <a:t>/</a:t>
            </a:r>
            <a:r>
              <a:rPr lang="zh-CN" altLang="en-US" dirty="0"/>
              <a:t>装箱</a:t>
            </a:r>
            <a:endParaRPr lang="en-US" altLang="zh-CN" dirty="0"/>
          </a:p>
          <a:p>
            <a:pPr lvl="1"/>
            <a:r>
              <a:rPr lang="zh-CN" altLang="en-US" dirty="0"/>
              <a:t>静态导入</a:t>
            </a:r>
            <a:endParaRPr lang="en-US" altLang="zh-CN" dirty="0"/>
          </a:p>
          <a:p>
            <a:pPr lvl="1"/>
            <a:r>
              <a:rPr lang="zh-CN" altLang="en-US" dirty="0"/>
              <a:t>泛型</a:t>
            </a:r>
            <a:endParaRPr lang="en-US" altLang="zh-CN" dirty="0"/>
          </a:p>
          <a:p>
            <a:pPr lvl="1"/>
            <a:r>
              <a:rPr lang="zh-CN" altLang="en-US" dirty="0"/>
              <a:t>枚举</a:t>
            </a:r>
            <a:endParaRPr lang="en-US" altLang="zh-CN" dirty="0"/>
          </a:p>
          <a:p>
            <a:pPr lvl="1"/>
            <a:r>
              <a:rPr lang="en-US" altLang="zh-CN" dirty="0"/>
              <a:t>For each</a:t>
            </a:r>
            <a:r>
              <a:rPr lang="zh-CN" altLang="en-US" dirty="0"/>
              <a:t>迭代</a:t>
            </a:r>
            <a:endParaRPr lang="en-US" altLang="zh-CN" dirty="0"/>
          </a:p>
          <a:p>
            <a:pPr lvl="1"/>
            <a:r>
              <a:rPr lang="zh-CN" altLang="en-US" dirty="0"/>
              <a:t>注解</a:t>
            </a:r>
            <a:endParaRPr lang="en-US" altLang="zh-CN" dirty="0"/>
          </a:p>
          <a:p>
            <a:r>
              <a:rPr lang="en-US" altLang="zh-CN" dirty="0"/>
              <a:t>Java 6/7</a:t>
            </a:r>
            <a:endParaRPr lang="en-US" altLang="zh-CN" dirty="0"/>
          </a:p>
          <a:p>
            <a:pPr lvl="1"/>
            <a:r>
              <a:rPr lang="zh-CN" altLang="en-US" dirty="0"/>
              <a:t>类型推断</a:t>
            </a:r>
            <a:endParaRPr lang="en-US" altLang="zh-CN" dirty="0"/>
          </a:p>
          <a:p>
            <a:pPr lvl="1"/>
            <a:r>
              <a:rPr lang="en-US" altLang="zh-CN" dirty="0"/>
              <a:t>Try with resources</a:t>
            </a:r>
            <a:r>
              <a:rPr lang="zh-CN" altLang="en-US" dirty="0"/>
              <a:t>资源处理</a:t>
            </a:r>
            <a:endParaRPr lang="en-US" altLang="zh-CN" dirty="0"/>
          </a:p>
          <a:p>
            <a:pPr lvl="1"/>
            <a:r>
              <a:rPr lang="en-US" altLang="zh-CN" dirty="0"/>
              <a:t>Catch</a:t>
            </a:r>
            <a:r>
              <a:rPr lang="zh-CN" altLang="en-US" dirty="0"/>
              <a:t>异常合并</a:t>
            </a:r>
            <a:endParaRPr lang="en-US" altLang="zh-CN" dirty="0"/>
          </a:p>
          <a:p>
            <a:pPr lvl="1"/>
            <a:r>
              <a:rPr lang="en-US" altLang="zh-CN" dirty="0"/>
              <a:t>Switch</a:t>
            </a:r>
            <a:r>
              <a:rPr lang="zh-CN" altLang="en-US" dirty="0"/>
              <a:t>支持字符串与枚举</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7" name="Picture 10" descr="G:\formation-java-les-fondamentaux-5-jour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80112" y="3564994"/>
            <a:ext cx="3153461" cy="31534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3538736" cy="3600400"/>
          </a:xfrm>
        </p:spPr>
        <p:txBody>
          <a:bodyPr>
            <a:normAutofit/>
          </a:bodyPr>
          <a:lstStyle/>
          <a:p>
            <a:r>
              <a:rPr lang="en-US" altLang="zh-CN" dirty="0"/>
              <a:t>Java 8</a:t>
            </a:r>
            <a:endParaRPr lang="en-US" altLang="zh-CN" dirty="0"/>
          </a:p>
          <a:p>
            <a:pPr lvl="1"/>
            <a:r>
              <a:rPr lang="zh-CN" altLang="en-US" dirty="0"/>
              <a:t>函数式编程</a:t>
            </a:r>
            <a:endParaRPr lang="en-US" altLang="zh-CN" dirty="0"/>
          </a:p>
          <a:p>
            <a:pPr lvl="1"/>
            <a:r>
              <a:rPr lang="en-US" altLang="zh-CN" dirty="0"/>
              <a:t>Lambda</a:t>
            </a:r>
            <a:r>
              <a:rPr lang="zh-CN" altLang="en-US" dirty="0"/>
              <a:t>表达式</a:t>
            </a:r>
            <a:endParaRPr lang="en-US" altLang="zh-CN" dirty="0"/>
          </a:p>
          <a:p>
            <a:pPr lvl="1"/>
            <a:r>
              <a:rPr lang="zh-CN" altLang="en-US" dirty="0"/>
              <a:t>接口的默认方法</a:t>
            </a:r>
            <a:endParaRPr lang="en-US" altLang="zh-CN" dirty="0"/>
          </a:p>
          <a:p>
            <a:pPr lvl="1"/>
            <a:r>
              <a:rPr lang="zh-CN" altLang="en-US" dirty="0"/>
              <a:t>集合</a:t>
            </a:r>
            <a:r>
              <a:rPr lang="en-US" altLang="zh-CN" dirty="0"/>
              <a:t>Stream</a:t>
            </a:r>
            <a:r>
              <a:rPr lang="zh-CN" altLang="en-US" dirty="0"/>
              <a:t> </a:t>
            </a:r>
            <a:r>
              <a:rPr lang="en-US" altLang="zh-CN" dirty="0"/>
              <a:t>API</a:t>
            </a:r>
            <a:endParaRPr lang="en-US" altLang="zh-CN" dirty="0"/>
          </a:p>
          <a:p>
            <a:pPr lvl="1"/>
            <a:r>
              <a:rPr lang="zh-CN" altLang="en-US" dirty="0"/>
              <a:t>新的</a:t>
            </a:r>
            <a:r>
              <a:rPr lang="en-US" altLang="zh-CN" dirty="0"/>
              <a:t>Date-Time API</a:t>
            </a:r>
            <a:endParaRPr lang="en-US" altLang="zh-CN" dirty="0"/>
          </a:p>
          <a:p>
            <a:pPr lvl="1"/>
            <a:r>
              <a:rPr lang="zh-CN" altLang="en-US" dirty="0"/>
              <a:t>多重注解</a:t>
            </a:r>
            <a:endParaRPr lang="en-US" altLang="zh-CN" dirty="0"/>
          </a:p>
          <a:p>
            <a:pPr lvl="1"/>
            <a:r>
              <a:rPr lang="en-US" altLang="zh-CN" dirty="0"/>
              <a:t>Optional</a:t>
            </a:r>
            <a:r>
              <a:rPr lang="zh-CN" altLang="en-US" dirty="0"/>
              <a:t>空引用处理</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内容占位符 2"/>
          <p:cNvSpPr txBox="1"/>
          <p:nvPr/>
        </p:nvSpPr>
        <p:spPr>
          <a:xfrm>
            <a:off x="4932040" y="136525"/>
            <a:ext cx="3898776" cy="4458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dirty="0"/>
              <a:t>Java 9/10/11</a:t>
            </a:r>
            <a:endParaRPr lang="en-US" altLang="zh-CN" dirty="0"/>
          </a:p>
          <a:p>
            <a:pPr lvl="1"/>
            <a:r>
              <a:rPr lang="en-US" altLang="zh-CN" dirty="0" err="1"/>
              <a:t>JShell</a:t>
            </a:r>
            <a:r>
              <a:rPr lang="zh-CN" altLang="en-US" dirty="0"/>
              <a:t>互交式编程</a:t>
            </a:r>
            <a:endParaRPr lang="en-US" altLang="zh-CN" dirty="0"/>
          </a:p>
          <a:p>
            <a:pPr lvl="1"/>
            <a:r>
              <a:rPr lang="zh-CN" altLang="en-US" dirty="0"/>
              <a:t>增强集合</a:t>
            </a:r>
            <a:r>
              <a:rPr lang="en-US" altLang="zh-CN" dirty="0"/>
              <a:t>stream API</a:t>
            </a:r>
            <a:endParaRPr lang="en-US" altLang="zh-CN" dirty="0"/>
          </a:p>
          <a:p>
            <a:pPr lvl="1"/>
            <a:r>
              <a:rPr lang="zh-CN" altLang="en-US" dirty="0"/>
              <a:t>增强集合工厂方法</a:t>
            </a:r>
            <a:endParaRPr lang="en-US" altLang="zh-CN" dirty="0"/>
          </a:p>
          <a:p>
            <a:pPr lvl="1"/>
            <a:r>
              <a:rPr lang="zh-CN" altLang="en-US" dirty="0"/>
              <a:t>增强</a:t>
            </a:r>
            <a:r>
              <a:rPr lang="en-US" altLang="zh-CN" dirty="0"/>
              <a:t>Optional</a:t>
            </a:r>
            <a:r>
              <a:rPr lang="zh-CN" altLang="en-US" dirty="0"/>
              <a:t>方法</a:t>
            </a:r>
            <a:endParaRPr lang="en-US" altLang="zh-CN" dirty="0"/>
          </a:p>
          <a:p>
            <a:pPr lvl="1"/>
            <a:r>
              <a:rPr lang="zh-CN" altLang="en-US" dirty="0"/>
              <a:t>编译器类型推导变量</a:t>
            </a:r>
            <a:endParaRPr lang="en-US" altLang="zh-CN" dirty="0"/>
          </a:p>
          <a:p>
            <a:pPr lvl="1"/>
            <a:r>
              <a:rPr lang="zh-CN" altLang="en-US" dirty="0"/>
              <a:t>新字符串加强处理方法</a:t>
            </a:r>
            <a:endParaRPr lang="en-US" altLang="zh-CN" dirty="0"/>
          </a:p>
          <a:p>
            <a:pPr lvl="1"/>
            <a:r>
              <a:rPr lang="zh-CN" altLang="en-US" dirty="0"/>
              <a:t>接口私有成员变量</a:t>
            </a:r>
            <a:endParaRPr lang="en-US" altLang="zh-CN" dirty="0"/>
          </a:p>
          <a:p>
            <a:pPr lvl="1"/>
            <a:r>
              <a:rPr lang="en-US" altLang="zh-CN" dirty="0"/>
              <a:t>No-Op</a:t>
            </a:r>
            <a:r>
              <a:rPr lang="zh-CN" altLang="en-US" dirty="0"/>
              <a:t>垃圾回收器</a:t>
            </a:r>
            <a:endParaRPr lang="en-US" altLang="zh-CN" dirty="0"/>
          </a:p>
          <a:p>
            <a:pPr lvl="1"/>
            <a:r>
              <a:rPr lang="en-US" altLang="zh-CN" dirty="0"/>
              <a:t>………………..</a:t>
            </a:r>
            <a:endParaRPr lang="en-US" altLang="zh-CN" dirty="0"/>
          </a:p>
          <a:p>
            <a:endParaRPr lang="zh-CN" altLang="en-US" dirty="0"/>
          </a:p>
        </p:txBody>
      </p:sp>
      <p:sp>
        <p:nvSpPr>
          <p:cNvPr id="6" name="内容占位符 2"/>
          <p:cNvSpPr txBox="1"/>
          <p:nvPr/>
        </p:nvSpPr>
        <p:spPr>
          <a:xfrm>
            <a:off x="457200" y="3719555"/>
            <a:ext cx="2890664" cy="324036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dirty="0"/>
              <a:t>Java 14/15</a:t>
            </a:r>
            <a:endParaRPr lang="en-US" altLang="zh-CN" dirty="0"/>
          </a:p>
          <a:p>
            <a:pPr lvl="1"/>
            <a:r>
              <a:rPr lang="zh-CN" altLang="en-US" dirty="0"/>
              <a:t>简化</a:t>
            </a:r>
            <a:r>
              <a:rPr lang="en-US" altLang="zh-CN" dirty="0"/>
              <a:t>instance of</a:t>
            </a:r>
            <a:endParaRPr lang="en-US" altLang="zh-CN" dirty="0"/>
          </a:p>
          <a:p>
            <a:pPr lvl="1"/>
            <a:r>
              <a:rPr lang="zh-CN" altLang="en-US" dirty="0"/>
              <a:t>简化</a:t>
            </a:r>
            <a:r>
              <a:rPr lang="en-US" altLang="zh-CN" dirty="0"/>
              <a:t>switch</a:t>
            </a:r>
            <a:endParaRPr lang="en-US" altLang="zh-CN" dirty="0"/>
          </a:p>
          <a:p>
            <a:pPr lvl="1"/>
            <a:r>
              <a:rPr lang="zh-CN" altLang="en-US" dirty="0"/>
              <a:t>新</a:t>
            </a:r>
            <a:r>
              <a:rPr lang="en-US" altLang="zh-CN" dirty="0"/>
              <a:t>record type</a:t>
            </a:r>
            <a:endParaRPr lang="en-US" altLang="zh-CN" dirty="0"/>
          </a:p>
          <a:p>
            <a:pPr lvl="1"/>
            <a:r>
              <a:rPr lang="zh-CN" altLang="en-US" dirty="0"/>
              <a:t>文本块字符串</a:t>
            </a:r>
            <a:endParaRPr lang="en-US" altLang="zh-CN" dirty="0"/>
          </a:p>
          <a:p>
            <a:pPr lvl="1"/>
            <a:r>
              <a:rPr lang="zh-CN" altLang="en-US" dirty="0"/>
              <a:t>平台打包工具</a:t>
            </a:r>
            <a:endParaRPr lang="en-US" altLang="zh-CN" dirty="0"/>
          </a:p>
          <a:p>
            <a:pPr lvl="1"/>
            <a:r>
              <a:rPr lang="en-US" altLang="zh-CN" dirty="0"/>
              <a:t>…</a:t>
            </a:r>
            <a:r>
              <a:rPr lang="zh-CN" altLang="en-US" dirty="0"/>
              <a:t> </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Course Objectives</a:t>
            </a:r>
            <a:endParaRPr lang="zh-CN" altLang="en-US" dirty="0"/>
          </a:p>
        </p:txBody>
      </p:sp>
      <p:sp>
        <p:nvSpPr>
          <p:cNvPr id="3" name="内容占位符 2"/>
          <p:cNvSpPr>
            <a:spLocks noGrp="1"/>
          </p:cNvSpPr>
          <p:nvPr>
            <p:ph idx="1"/>
          </p:nvPr>
        </p:nvSpPr>
        <p:spPr/>
        <p:txBody>
          <a:bodyPr/>
          <a:lstStyle/>
          <a:p>
            <a:r>
              <a:rPr lang="zh-CN" altLang="en-US" dirty="0"/>
              <a:t>掌握</a:t>
            </a:r>
            <a:r>
              <a:rPr lang="en-US" altLang="zh-CN" dirty="0"/>
              <a:t>Java</a:t>
            </a:r>
            <a:r>
              <a:rPr lang="zh-CN" altLang="en-US" dirty="0">
                <a:solidFill>
                  <a:srgbClr val="FF0000"/>
                </a:solidFill>
              </a:rPr>
              <a:t>编程规范</a:t>
            </a:r>
            <a:r>
              <a:rPr lang="zh-CN" altLang="en-US" dirty="0"/>
              <a:t>，理解掌握多种</a:t>
            </a:r>
            <a:r>
              <a:rPr lang="zh-CN" altLang="en-US" dirty="0">
                <a:solidFill>
                  <a:srgbClr val="FF0000"/>
                </a:solidFill>
              </a:rPr>
              <a:t>设计模式</a:t>
            </a:r>
            <a:r>
              <a:rPr lang="zh-CN" altLang="en-US" dirty="0"/>
              <a:t>的意义及实现方法，掌握基本</a:t>
            </a:r>
            <a:r>
              <a:rPr lang="zh-CN" altLang="en-US" dirty="0">
                <a:solidFill>
                  <a:srgbClr val="FF0000"/>
                </a:solidFill>
              </a:rPr>
              <a:t>面向对象程序设计思想</a:t>
            </a:r>
            <a:r>
              <a:rPr lang="zh-CN" altLang="en-US" dirty="0"/>
              <a:t>。为</a:t>
            </a:r>
            <a:r>
              <a:rPr lang="en-US" altLang="zh-CN" dirty="0"/>
              <a:t>Web</a:t>
            </a:r>
            <a:r>
              <a:rPr lang="zh-CN" altLang="en-US" dirty="0"/>
              <a:t>应用</a:t>
            </a:r>
            <a:r>
              <a:rPr lang="en-US" altLang="zh-CN" dirty="0"/>
              <a:t>/</a:t>
            </a:r>
            <a:r>
              <a:rPr lang="zh-CN" altLang="en-US" dirty="0"/>
              <a:t>企业级微服务应用</a:t>
            </a:r>
            <a:r>
              <a:rPr lang="en-US" altLang="zh-CN" dirty="0"/>
              <a:t>/</a:t>
            </a:r>
            <a:r>
              <a:rPr lang="zh-CN" altLang="en-US" dirty="0"/>
              <a:t>移动端跨平台应用等开发技术提供支持。因此在基本</a:t>
            </a:r>
            <a:r>
              <a:rPr lang="en-US" altLang="zh-CN" dirty="0" err="1"/>
              <a:t>JavaSE</a:t>
            </a:r>
            <a:r>
              <a:rPr lang="zh-CN" altLang="en-US" dirty="0"/>
              <a:t>的学习中</a:t>
            </a:r>
            <a:endParaRPr lang="en-US" altLang="zh-CN" dirty="0"/>
          </a:p>
          <a:p>
            <a:pPr lvl="1"/>
            <a:r>
              <a:rPr lang="zh-CN" altLang="en-US" dirty="0"/>
              <a:t>无</a:t>
            </a:r>
            <a:r>
              <a:rPr lang="en-US" altLang="zh-CN" dirty="0"/>
              <a:t>GUI(C#)</a:t>
            </a:r>
            <a:endParaRPr lang="en-US" altLang="zh-CN" dirty="0"/>
          </a:p>
          <a:p>
            <a:pPr lvl="1"/>
            <a:r>
              <a:rPr lang="zh-CN" altLang="en-US" dirty="0"/>
              <a:t>无</a:t>
            </a:r>
            <a:r>
              <a:rPr lang="en-US" altLang="zh-CN" dirty="0"/>
              <a:t>Applet(Deprecated)</a:t>
            </a:r>
            <a:endParaRPr lang="en-US" altLang="zh-CN" dirty="0"/>
          </a:p>
          <a:p>
            <a:pPr lvl="1"/>
            <a:r>
              <a:rPr lang="zh-CN" altLang="en-US" dirty="0"/>
              <a:t>无</a:t>
            </a:r>
            <a:r>
              <a:rPr lang="en-US" altLang="zh-CN" dirty="0"/>
              <a:t>JDBC(Web)</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Java History Timeline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0" y="980728"/>
            <a:ext cx="9144000" cy="44867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temp\IntelliJ_IDEA_Logo.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20072" y="3501008"/>
            <a:ext cx="3223101" cy="32231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Autofit/>
          </a:bodyPr>
          <a:lstStyle/>
          <a:p>
            <a:r>
              <a:rPr lang="en-US" altLang="zh-CN" sz="4300" dirty="0"/>
              <a:t>Development Environments</a:t>
            </a:r>
            <a:endParaRPr lang="zh-CN" altLang="en-US" sz="4300" dirty="0"/>
          </a:p>
        </p:txBody>
      </p:sp>
      <p:sp>
        <p:nvSpPr>
          <p:cNvPr id="3" name="内容占位符 2"/>
          <p:cNvSpPr>
            <a:spLocks noGrp="1"/>
          </p:cNvSpPr>
          <p:nvPr>
            <p:ph idx="1"/>
          </p:nvPr>
        </p:nvSpPr>
        <p:spPr/>
        <p:txBody>
          <a:bodyPr/>
          <a:lstStyle/>
          <a:p>
            <a:r>
              <a:rPr lang="en-US" altLang="zh-CN" dirty="0"/>
              <a:t>IntelliJ IDEA 2020.3.2 Ultimate</a:t>
            </a:r>
            <a:r>
              <a:rPr lang="zh-CN" altLang="en-US" dirty="0"/>
              <a:t>，包含编辑</a:t>
            </a:r>
            <a:r>
              <a:rPr lang="en-US" altLang="zh-CN" dirty="0"/>
              <a:t>/</a:t>
            </a:r>
            <a:r>
              <a:rPr lang="zh-CN" altLang="en-US" dirty="0"/>
              <a:t>调试</a:t>
            </a:r>
            <a:r>
              <a:rPr lang="en-US" altLang="zh-CN" dirty="0"/>
              <a:t>/</a:t>
            </a:r>
            <a:r>
              <a:rPr lang="zh-CN" altLang="en-US" dirty="0"/>
              <a:t>测试</a:t>
            </a:r>
            <a:r>
              <a:rPr lang="en-US" altLang="zh-CN" dirty="0"/>
              <a:t>/</a:t>
            </a:r>
            <a:r>
              <a:rPr lang="zh-CN" altLang="en-US" dirty="0"/>
              <a:t>编译</a:t>
            </a:r>
            <a:r>
              <a:rPr lang="en-US" altLang="zh-CN" dirty="0"/>
              <a:t>/</a:t>
            </a:r>
            <a:r>
              <a:rPr lang="zh-CN" altLang="en-US" dirty="0"/>
              <a:t>构建</a:t>
            </a:r>
            <a:r>
              <a:rPr lang="en-US" altLang="zh-CN" dirty="0"/>
              <a:t>/</a:t>
            </a:r>
            <a:r>
              <a:rPr lang="zh-CN" altLang="en-US" dirty="0"/>
              <a:t>运行</a:t>
            </a:r>
            <a:r>
              <a:rPr lang="en-US" altLang="zh-CN" dirty="0"/>
              <a:t>Java</a:t>
            </a:r>
            <a:r>
              <a:rPr lang="zh-CN" altLang="en-US" dirty="0"/>
              <a:t>程序，以及</a:t>
            </a:r>
            <a:r>
              <a:rPr lang="en-US" altLang="zh-CN" dirty="0"/>
              <a:t>Maven/Git/JPA/Spring</a:t>
            </a:r>
            <a:r>
              <a:rPr lang="zh-CN" altLang="en-US" dirty="0"/>
              <a:t>等插件的，集成开发环境</a:t>
            </a:r>
            <a:r>
              <a:rPr lang="en-US" altLang="zh-CN" dirty="0"/>
              <a:t>(Integrated development environment</a:t>
            </a:r>
            <a:r>
              <a:rPr lang="zh-CN" altLang="en-US" dirty="0"/>
              <a:t>，</a:t>
            </a:r>
            <a:r>
              <a:rPr lang="en-US" altLang="zh-CN" dirty="0"/>
              <a:t>IDE)</a:t>
            </a:r>
            <a:endParaRPr lang="en-US" altLang="zh-CN" dirty="0"/>
          </a:p>
          <a:p>
            <a:r>
              <a:rPr lang="en-US" altLang="zh-CN" dirty="0"/>
              <a:t>Ultimate</a:t>
            </a:r>
            <a:r>
              <a:rPr lang="zh-CN" altLang="en-US" dirty="0"/>
              <a:t>为付费版，学生可申请免费授权</a:t>
            </a:r>
            <a:r>
              <a:rPr lang="en-US" altLang="zh-CN" dirty="0"/>
              <a:t>(</a:t>
            </a:r>
            <a:r>
              <a:rPr lang="zh-CN" altLang="en-US" dirty="0"/>
              <a:t>具体方法参考课程</a:t>
            </a:r>
            <a:r>
              <a:rPr lang="en-US" altLang="zh-CN" dirty="0"/>
              <a:t>GitHub Wiki)</a:t>
            </a:r>
            <a:endParaRPr lang="en-US" altLang="zh-CN" dirty="0"/>
          </a:p>
          <a:p>
            <a:r>
              <a:rPr lang="en-US" altLang="zh-CN" dirty="0"/>
              <a:t>OpenJDK11.0.9(11.0 above)</a:t>
            </a:r>
            <a:r>
              <a:rPr lang="zh-CN" altLang="en-US" dirty="0"/>
              <a:t>，</a:t>
            </a:r>
            <a:r>
              <a:rPr lang="en-US" altLang="zh-CN" dirty="0"/>
              <a:t>IDEA</a:t>
            </a:r>
            <a:r>
              <a:rPr lang="zh-CN" altLang="en-US" dirty="0"/>
              <a:t>集成</a:t>
            </a:r>
            <a:endParaRPr lang="en-US" altLang="zh-CN" dirty="0"/>
          </a:p>
          <a:p>
            <a:endParaRPr lang="en-US" altLang="zh-CN" dirty="0"/>
          </a:p>
          <a:p>
            <a:r>
              <a:rPr lang="zh-CN" altLang="en-US" dirty="0"/>
              <a:t>或其他</a:t>
            </a:r>
            <a:r>
              <a:rPr lang="en-US" altLang="zh-CN" dirty="0"/>
              <a:t>IDE(Eclipse</a:t>
            </a:r>
            <a:r>
              <a:rPr lang="zh-CN" altLang="en-US" dirty="0"/>
              <a:t>等</a:t>
            </a:r>
            <a:r>
              <a:rPr lang="en-US" altLang="zh-CN" dirty="0"/>
              <a:t>)</a:t>
            </a:r>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temp\1-jav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9983" y="4290563"/>
            <a:ext cx="2880320" cy="237939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en-US" altLang="zh-CN" dirty="0"/>
              <a:t>Tutorial</a:t>
            </a:r>
            <a:endParaRPr lang="zh-CN" altLang="en-US" dirty="0"/>
          </a:p>
        </p:txBody>
      </p:sp>
      <p:sp>
        <p:nvSpPr>
          <p:cNvPr id="3" name="内容占位符 2"/>
          <p:cNvSpPr>
            <a:spLocks noGrp="1"/>
          </p:cNvSpPr>
          <p:nvPr>
            <p:ph idx="1"/>
          </p:nvPr>
        </p:nvSpPr>
        <p:spPr/>
        <p:txBody>
          <a:bodyPr/>
          <a:lstStyle/>
          <a:p>
            <a:r>
              <a:rPr lang="en-US" altLang="zh-CN" dirty="0"/>
              <a:t>Online Java Tutorial: </a:t>
            </a:r>
            <a:endParaRPr lang="en-US" altLang="zh-CN" dirty="0"/>
          </a:p>
          <a:p>
            <a:pPr lvl="1"/>
            <a:r>
              <a:rPr lang="en-US" altLang="zh-CN" dirty="0"/>
              <a:t>https://docs.oracle.com/javase/tutorial/index.html</a:t>
            </a:r>
            <a:endParaRPr lang="en-US" altLang="zh-CN" dirty="0"/>
          </a:p>
          <a:p>
            <a:r>
              <a:rPr lang="en-US" altLang="zh-CN" dirty="0"/>
              <a:t>References: </a:t>
            </a:r>
            <a:endParaRPr lang="en-US" altLang="zh-CN" dirty="0"/>
          </a:p>
          <a:p>
            <a:pPr lvl="1"/>
            <a:r>
              <a:rPr lang="en-US" altLang="zh-CN" dirty="0"/>
              <a:t>Effective Java 3rd Edition(2017)</a:t>
            </a:r>
            <a:endParaRPr lang="en-US" altLang="zh-CN" dirty="0"/>
          </a:p>
          <a:p>
            <a:pPr lvl="1"/>
            <a:r>
              <a:rPr lang="en-US" altLang="zh-CN" dirty="0"/>
              <a:t>Java 8 in Action</a:t>
            </a:r>
            <a:endParaRPr lang="en-US" altLang="zh-CN" dirty="0"/>
          </a:p>
          <a:p>
            <a:r>
              <a:rPr lang="en-US" altLang="zh-CN" dirty="0"/>
              <a:t>Java Style Guide</a:t>
            </a:r>
            <a:endParaRPr lang="en-US" altLang="zh-CN" dirty="0"/>
          </a:p>
          <a:p>
            <a:pPr lvl="1"/>
            <a:r>
              <a:rPr lang="en-US" altLang="zh-CN" dirty="0"/>
              <a:t>Google</a:t>
            </a:r>
            <a:r>
              <a:rPr lang="zh-CN" altLang="en-US" dirty="0"/>
              <a:t>： </a:t>
            </a:r>
            <a:r>
              <a:rPr lang="en-US" altLang="zh-CN" dirty="0"/>
              <a:t>https://google.github.io/styleguide/javaguide.html</a:t>
            </a:r>
            <a:endParaRPr lang="en-US" altLang="zh-CN" dirty="0"/>
          </a:p>
          <a:p>
            <a:pPr lvl="1"/>
            <a:r>
              <a:rPr lang="zh-CN" altLang="en-US" dirty="0"/>
              <a:t>阿里</a:t>
            </a:r>
            <a:r>
              <a:rPr lang="en-US" altLang="zh-CN" dirty="0"/>
              <a:t>Java</a:t>
            </a:r>
            <a:r>
              <a:rPr lang="zh-CN" altLang="en-US" dirty="0"/>
              <a:t>开发手册：</a:t>
            </a:r>
            <a:r>
              <a:rPr lang="en-US" altLang="zh-CN" dirty="0"/>
              <a:t>https://github.com/alibaba/p3c</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lstStyle/>
          <a:p>
            <a:r>
              <a:rPr lang="en-US" altLang="zh-CN" dirty="0"/>
              <a:t>Online Course Videos</a:t>
            </a:r>
            <a:endParaRPr lang="en-US" altLang="zh-CN" dirty="0"/>
          </a:p>
          <a:p>
            <a:pPr lvl="1"/>
            <a:r>
              <a:rPr lang="en-US" altLang="zh-CN" dirty="0"/>
              <a:t>https://mooc1-1.chaoxing.com/course/208047689.html</a:t>
            </a:r>
            <a:endParaRPr lang="en-US" altLang="zh-CN" dirty="0"/>
          </a:p>
          <a:p>
            <a:r>
              <a:rPr lang="en-US" altLang="zh-CN" dirty="0"/>
              <a:t>Online Examples</a:t>
            </a:r>
            <a:endParaRPr lang="en-US" altLang="zh-CN" dirty="0"/>
          </a:p>
          <a:p>
            <a:pPr lvl="1"/>
            <a:r>
              <a:rPr lang="en-US" altLang="zh-CN" dirty="0"/>
              <a:t>https://github.com/bwhyman/java-course</a:t>
            </a:r>
            <a:endParaRPr lang="en-US" altLang="zh-CN" dirty="0"/>
          </a:p>
          <a:p>
            <a:pPr algn="just"/>
            <a:endParaRPr lang="en-US" altLang="zh-CN" dirty="0"/>
          </a:p>
          <a:p>
            <a:r>
              <a:rPr lang="zh-CN" altLang="en-US" dirty="0"/>
              <a:t>个人项目建议命名：</a:t>
            </a:r>
            <a:r>
              <a:rPr lang="en-US" altLang="zh-CN" dirty="0"/>
              <a:t>java-examples-</a:t>
            </a:r>
            <a:r>
              <a:rPr lang="en-US" altLang="zh-CN" dirty="0" err="1"/>
              <a:t>yourname</a:t>
            </a:r>
            <a:r>
              <a:rPr lang="zh-CN" altLang="en-US" dirty="0"/>
              <a:t>，包路径与课程教学工程相同，便于测试学习</a:t>
            </a:r>
            <a:endParaRPr lang="zh-CN" altLang="en-US" dirty="0"/>
          </a:p>
          <a:p>
            <a:endParaRPr lang="en-US" altLang="zh-CN" dirty="0"/>
          </a:p>
          <a:p>
            <a:r>
              <a:rPr lang="zh-CN" altLang="en-US" dirty="0"/>
              <a:t>基于教学视频，熟悉掌握</a:t>
            </a:r>
            <a:r>
              <a:rPr lang="en-US" altLang="zh-CN" dirty="0"/>
              <a:t>idea</a:t>
            </a:r>
            <a:r>
              <a:rPr lang="zh-CN" altLang="en-US" dirty="0"/>
              <a:t>开发工具的，基本布局</a:t>
            </a:r>
            <a:r>
              <a:rPr lang="en-US" altLang="zh-CN" dirty="0"/>
              <a:t>/</a:t>
            </a:r>
            <a:r>
              <a:rPr lang="zh-CN" altLang="en-US" dirty="0"/>
              <a:t>功能等</a:t>
            </a:r>
            <a:endParaRPr lang="en-US" altLang="zh-CN" dirty="0"/>
          </a:p>
          <a:p>
            <a:r>
              <a:rPr lang="zh-CN" altLang="en-US" dirty="0"/>
              <a:t>基于</a:t>
            </a:r>
            <a:r>
              <a:rPr lang="en-US" altLang="zh-CN" dirty="0"/>
              <a:t>windows</a:t>
            </a:r>
            <a:r>
              <a:rPr lang="zh-CN" altLang="en-US" dirty="0"/>
              <a:t>文本编辑器编写，</a:t>
            </a:r>
            <a:r>
              <a:rPr lang="en-US" altLang="zh-CN" dirty="0"/>
              <a:t>OpenJDK</a:t>
            </a:r>
            <a:r>
              <a:rPr lang="zh-CN" altLang="en-US" dirty="0"/>
              <a:t>编译运行</a:t>
            </a:r>
            <a:r>
              <a:rPr lang="en-US" altLang="zh-CN" dirty="0"/>
              <a:t>HelloWorld</a:t>
            </a:r>
            <a:r>
              <a:rPr lang="zh-CN" altLang="en-US" dirty="0"/>
              <a:t>示例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TIOBE index top 10 for 2021.02</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107504" y="980728"/>
            <a:ext cx="8928992" cy="40410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is Java?</a:t>
            </a:r>
            <a:endParaRPr lang="zh-CN" altLang="en-US" dirty="0"/>
          </a:p>
        </p:txBody>
      </p:sp>
      <p:sp>
        <p:nvSpPr>
          <p:cNvPr id="3" name="内容占位符 2"/>
          <p:cNvSpPr>
            <a:spLocks noGrp="1"/>
          </p:cNvSpPr>
          <p:nvPr>
            <p:ph idx="1"/>
          </p:nvPr>
        </p:nvSpPr>
        <p:spPr/>
        <p:txBody>
          <a:bodyPr>
            <a:normAutofit/>
          </a:bodyPr>
          <a:lstStyle/>
          <a:p>
            <a:r>
              <a:rPr lang="en-US" altLang="zh-CN" dirty="0"/>
              <a:t>Java is the #1 programming language and development platform. It reduces costs, shortens development timeframes, drives innovation, and improves application services. With millions of developers running more than 51 billion Java Virtual Machines worldwide, Java continues to be the development platform of choice for enterprises and developers.</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6" name="Picture 2" descr="https://www.oracle.com/a/ocom/img/rc32-java-1programming-languag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76056" y="3699099"/>
            <a:ext cx="3944888" cy="30193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Java Platform</a:t>
            </a:r>
            <a:endParaRPr lang="zh-CN" altLang="en-US" dirty="0"/>
          </a:p>
        </p:txBody>
      </p:sp>
      <p:sp>
        <p:nvSpPr>
          <p:cNvPr id="3" name="内容占位符 2"/>
          <p:cNvSpPr>
            <a:spLocks noGrp="1"/>
          </p:cNvSpPr>
          <p:nvPr>
            <p:ph idx="1"/>
          </p:nvPr>
        </p:nvSpPr>
        <p:spPr/>
        <p:txBody>
          <a:bodyPr/>
          <a:lstStyle/>
          <a:p>
            <a:r>
              <a:rPr lang="en-US" altLang="zh-CN" dirty="0"/>
              <a:t>Java SE -- (Standard Edition) </a:t>
            </a:r>
            <a:r>
              <a:rPr lang="zh-CN" altLang="en-US" dirty="0"/>
              <a:t>标准版</a:t>
            </a:r>
            <a:endParaRPr lang="en-US" altLang="zh-CN" dirty="0"/>
          </a:p>
          <a:p>
            <a:r>
              <a:rPr lang="en-US" altLang="zh-CN" dirty="0"/>
              <a:t>Java EE – (Enterprise Edition) </a:t>
            </a:r>
            <a:r>
              <a:rPr lang="zh-CN" altLang="en-US" dirty="0"/>
              <a:t>企业版</a:t>
            </a:r>
            <a:endParaRPr lang="en-US" altLang="zh-CN" dirty="0"/>
          </a:p>
          <a:p>
            <a:r>
              <a:rPr lang="en-US" altLang="zh-CN" dirty="0"/>
              <a:t>Java ME – (Micro Edition) </a:t>
            </a:r>
            <a:r>
              <a:rPr lang="zh-CN" altLang="en-US" dirty="0"/>
              <a:t>微型版</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2420888"/>
            <a:ext cx="8632698" cy="3946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JVM</a:t>
            </a:r>
            <a:endParaRPr lang="zh-CN" altLang="en-US" dirty="0"/>
          </a:p>
        </p:txBody>
      </p:sp>
      <p:sp>
        <p:nvSpPr>
          <p:cNvPr id="3" name="内容占位符 2"/>
          <p:cNvSpPr>
            <a:spLocks noGrp="1"/>
          </p:cNvSpPr>
          <p:nvPr>
            <p:ph idx="1"/>
          </p:nvPr>
        </p:nvSpPr>
        <p:spPr/>
        <p:txBody>
          <a:bodyPr/>
          <a:lstStyle/>
          <a:p>
            <a:r>
              <a:rPr lang="en-US" altLang="zh-CN" dirty="0"/>
              <a:t>Java Virtual Machine(JVM) is a subjective machine. It is a requirement that provides runtime environment in which java byte code can be implemented.</a:t>
            </a:r>
            <a:endParaRPr lang="en-US" altLang="zh-CN" dirty="0"/>
          </a:p>
          <a:p>
            <a:pPr lvl="1"/>
            <a:r>
              <a:rPr lang="en-US" altLang="zh-CN" dirty="0"/>
              <a:t>Loads code</a:t>
            </a:r>
            <a:endParaRPr lang="en-US" altLang="zh-CN" dirty="0"/>
          </a:p>
          <a:p>
            <a:pPr lvl="1"/>
            <a:r>
              <a:rPr lang="en-US" altLang="zh-CN" dirty="0"/>
              <a:t>Verifies code</a:t>
            </a:r>
            <a:endParaRPr lang="en-US" altLang="zh-CN" dirty="0"/>
          </a:p>
          <a:p>
            <a:pPr lvl="1"/>
            <a:r>
              <a:rPr lang="en-US" altLang="zh-CN" dirty="0"/>
              <a:t>Executes code</a:t>
            </a:r>
            <a:endParaRPr lang="en-US" altLang="zh-CN" dirty="0"/>
          </a:p>
          <a:p>
            <a:pPr lvl="1"/>
            <a:r>
              <a:rPr lang="en-US" altLang="zh-CN" dirty="0"/>
              <a:t>Provides runtime environment separate.</a:t>
            </a:r>
            <a:endParaRPr lang="en-US" altLang="zh-CN" dirty="0"/>
          </a:p>
          <a:p>
            <a:r>
              <a:rPr lang="en-US" altLang="zh-CN" dirty="0"/>
              <a:t>JVM</a:t>
            </a:r>
            <a:r>
              <a:rPr lang="zh-CN" altLang="en-US" dirty="0"/>
              <a:t>，</a:t>
            </a:r>
            <a:r>
              <a:rPr lang="en-US" altLang="zh-CN" dirty="0"/>
              <a:t>Java</a:t>
            </a:r>
            <a:r>
              <a:rPr lang="zh-CN" altLang="en-US" dirty="0"/>
              <a:t>虚拟机。模拟了包括</a:t>
            </a:r>
            <a:r>
              <a:rPr lang="en-US" altLang="zh-CN" dirty="0"/>
              <a:t>CPU</a:t>
            </a:r>
            <a:r>
              <a:rPr lang="zh-CN" altLang="en-US" dirty="0"/>
              <a:t>指令集</a:t>
            </a:r>
            <a:r>
              <a:rPr lang="en-US" altLang="zh-CN" dirty="0"/>
              <a:t>/</a:t>
            </a:r>
            <a:r>
              <a:rPr lang="zh-CN" altLang="en-US" dirty="0"/>
              <a:t>寄存器</a:t>
            </a:r>
            <a:r>
              <a:rPr lang="en-US" altLang="zh-CN" dirty="0"/>
              <a:t>/</a:t>
            </a:r>
            <a:r>
              <a:rPr lang="zh-CN" altLang="en-US" dirty="0"/>
              <a:t>堆栈等计算机架构。通过调用真实计算机环境，解析执行</a:t>
            </a:r>
            <a:r>
              <a:rPr lang="en-US" altLang="zh-CN" dirty="0"/>
              <a:t>Java</a:t>
            </a:r>
            <a:r>
              <a:rPr lang="zh-CN" altLang="en-US" dirty="0"/>
              <a:t>字节码</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JRE</a:t>
            </a:r>
            <a:endParaRPr lang="zh-CN" altLang="en-US" dirty="0"/>
          </a:p>
        </p:txBody>
      </p:sp>
      <p:sp>
        <p:nvSpPr>
          <p:cNvPr id="3" name="内容占位符 2"/>
          <p:cNvSpPr>
            <a:spLocks noGrp="1"/>
          </p:cNvSpPr>
          <p:nvPr>
            <p:ph idx="1"/>
          </p:nvPr>
        </p:nvSpPr>
        <p:spPr/>
        <p:txBody>
          <a:bodyPr>
            <a:normAutofit/>
          </a:bodyPr>
          <a:lstStyle/>
          <a:p>
            <a:r>
              <a:rPr lang="en-US" altLang="zh-CN" dirty="0"/>
              <a:t>Java Runtime Environment(JRE) is used to give runtime environment. It is the execution of JVM. It actually prevails. It contains set of collections + other information that JVM uses at runtime.</a:t>
            </a:r>
            <a:endParaRPr lang="en-US" altLang="zh-CN" dirty="0"/>
          </a:p>
          <a:p>
            <a:r>
              <a:rPr lang="en-US" altLang="zh-CN" dirty="0"/>
              <a:t>Implementation of JVMs are also definitely launched by other organizations besides Sun Small Systems.</a:t>
            </a:r>
            <a:endParaRPr lang="en-US" altLang="zh-CN" dirty="0"/>
          </a:p>
          <a:p>
            <a:r>
              <a:rPr lang="en-US" altLang="zh-CN" dirty="0"/>
              <a:t>JRE</a:t>
            </a:r>
            <a:r>
              <a:rPr lang="zh-CN" altLang="en-US" dirty="0"/>
              <a:t>，</a:t>
            </a:r>
            <a:r>
              <a:rPr lang="en-US" altLang="zh-CN" dirty="0"/>
              <a:t>Java</a:t>
            </a:r>
            <a:r>
              <a:rPr lang="zh-CN" altLang="en-US" dirty="0"/>
              <a:t>运行时环境。包含工具库类</a:t>
            </a:r>
            <a:r>
              <a:rPr lang="en-US" altLang="zh-CN" dirty="0"/>
              <a:t>(</a:t>
            </a:r>
            <a:r>
              <a:rPr lang="zh-CN" altLang="en-US" dirty="0"/>
              <a:t>提供对线程</a:t>
            </a:r>
            <a:r>
              <a:rPr lang="en-US" altLang="zh-CN" dirty="0"/>
              <a:t>/</a:t>
            </a:r>
            <a:r>
              <a:rPr lang="zh-CN" altLang="en-US" dirty="0"/>
              <a:t>时间</a:t>
            </a:r>
            <a:r>
              <a:rPr lang="en-US" altLang="zh-CN" dirty="0"/>
              <a:t>/</a:t>
            </a:r>
            <a:r>
              <a:rPr lang="zh-CN" altLang="en-US" dirty="0"/>
              <a:t>文件</a:t>
            </a:r>
            <a:r>
              <a:rPr lang="en-US" altLang="zh-CN" dirty="0"/>
              <a:t>/</a:t>
            </a:r>
            <a:r>
              <a:rPr lang="zh-CN" altLang="en-US" dirty="0"/>
              <a:t>网络等的操作</a:t>
            </a:r>
            <a:r>
              <a:rPr lang="en-US" altLang="zh-CN" dirty="0"/>
              <a:t>) </a:t>
            </a:r>
            <a:r>
              <a:rPr lang="zh-CN" altLang="en-US" dirty="0"/>
              <a:t>，核心运行文件，以及</a:t>
            </a:r>
            <a:r>
              <a:rPr lang="en-US" altLang="zh-CN" dirty="0"/>
              <a:t>JVM</a:t>
            </a:r>
            <a:endParaRPr lang="en-US" altLang="zh-CN" dirty="0"/>
          </a:p>
          <a:p>
            <a:r>
              <a:rPr lang="en-US" altLang="zh-CN" dirty="0"/>
              <a:t>JRE</a:t>
            </a:r>
            <a:r>
              <a:rPr lang="zh-CN" altLang="en-US" dirty="0"/>
              <a:t>为每一个</a:t>
            </a:r>
            <a:r>
              <a:rPr lang="en-US" altLang="zh-CN" dirty="0"/>
              <a:t>Java</a:t>
            </a:r>
            <a:r>
              <a:rPr lang="zh-CN" altLang="en-US" dirty="0"/>
              <a:t>程序创建一个独立的</a:t>
            </a:r>
            <a:r>
              <a:rPr lang="en-US" altLang="zh-CN" dirty="0"/>
              <a:t>JVM</a:t>
            </a:r>
            <a:r>
              <a:rPr lang="zh-CN" altLang="en-US" dirty="0"/>
              <a:t>容器运行程序</a:t>
            </a:r>
            <a:endParaRPr lang="en-US" altLang="zh-CN" dirty="0"/>
          </a:p>
          <a:p>
            <a:r>
              <a:rPr lang="zh-CN" altLang="en-US" dirty="0"/>
              <a:t>通过在不同架构操作系统上安装对应的</a:t>
            </a:r>
            <a:r>
              <a:rPr lang="en-US" altLang="zh-CN" dirty="0"/>
              <a:t>JRE</a:t>
            </a:r>
            <a:r>
              <a:rPr lang="zh-CN" altLang="en-US" dirty="0"/>
              <a:t>，实现</a:t>
            </a:r>
            <a:r>
              <a:rPr lang="en-US" altLang="zh-CN" dirty="0"/>
              <a:t>Java</a:t>
            </a:r>
            <a:r>
              <a:rPr lang="zh-CN" altLang="en-US" dirty="0"/>
              <a:t>程序的跨平台运行</a:t>
            </a:r>
            <a:r>
              <a:rPr lang="en-US" altLang="zh-CN" dirty="0"/>
              <a:t>(</a:t>
            </a:r>
            <a:r>
              <a:rPr lang="zh-CN" altLang="en-US" dirty="0"/>
              <a:t>一次编写，处处运行</a:t>
            </a:r>
            <a:r>
              <a:rPr lang="en-US" altLang="zh-CN"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JRE Architecture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720" y="1031583"/>
            <a:ext cx="8208912" cy="3923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https://tecnoesis.files.wordpress.com/2009/08/java-cross-platform-support.gif?w=346&amp;h=332&amp;zoo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872" y="1340768"/>
            <a:ext cx="4896544" cy="46984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6525"/>
            <a:ext cx="8229600" cy="6188075"/>
          </a:xfrm>
        </p:spPr>
        <p:txBody>
          <a:bodyPr>
            <a:normAutofit lnSpcReduction="10000"/>
          </a:bodyPr>
          <a:lstStyle/>
          <a:p>
            <a:r>
              <a:rPr lang="zh-CN" altLang="en-US" dirty="0"/>
              <a:t>开发环境并非程序最终运行环境，程序需要运行在不同的操作系统，</a:t>
            </a:r>
            <a:r>
              <a:rPr lang="en-US" altLang="zh-CN" dirty="0"/>
              <a:t>windows/Linux</a:t>
            </a:r>
            <a:r>
              <a:rPr lang="zh-CN" altLang="en-US" dirty="0"/>
              <a:t>等</a:t>
            </a:r>
            <a:endParaRPr lang="en-US" altLang="zh-CN" dirty="0"/>
          </a:p>
          <a:p>
            <a:r>
              <a:rPr lang="zh-CN" altLang="en-US" dirty="0"/>
              <a:t>例如，</a:t>
            </a:r>
            <a:r>
              <a:rPr lang="en-US" altLang="zh-CN" dirty="0"/>
              <a:t>C/C++</a:t>
            </a:r>
            <a:r>
              <a:rPr lang="zh-CN" altLang="en-US" dirty="0"/>
              <a:t>在</a:t>
            </a:r>
            <a:r>
              <a:rPr lang="en-US" altLang="zh-CN" dirty="0"/>
              <a:t>windows</a:t>
            </a:r>
            <a:r>
              <a:rPr lang="zh-CN" altLang="en-US" dirty="0"/>
              <a:t>开发环境下，通过</a:t>
            </a:r>
            <a:r>
              <a:rPr lang="en-US" altLang="zh-CN" dirty="0"/>
              <a:t>VS Studio</a:t>
            </a:r>
            <a:r>
              <a:rPr lang="zh-CN" altLang="en-US" dirty="0"/>
              <a:t>编译的程序无法直接在</a:t>
            </a:r>
            <a:r>
              <a:rPr lang="en-US" altLang="zh-CN" dirty="0"/>
              <a:t>Linux</a:t>
            </a:r>
            <a:r>
              <a:rPr lang="zh-CN" altLang="en-US" dirty="0"/>
              <a:t>运行，必须在</a:t>
            </a:r>
            <a:r>
              <a:rPr lang="en-US" altLang="zh-CN" dirty="0"/>
              <a:t>Linux</a:t>
            </a:r>
            <a:r>
              <a:rPr lang="zh-CN" altLang="en-US" dirty="0"/>
              <a:t>下重新编译源码</a:t>
            </a:r>
            <a:r>
              <a:rPr lang="en-US" altLang="zh-CN" dirty="0"/>
              <a:t>(</a:t>
            </a:r>
            <a:r>
              <a:rPr lang="zh-CN" altLang="en-US" dirty="0"/>
              <a:t>不同</a:t>
            </a:r>
            <a:r>
              <a:rPr lang="en-US" altLang="zh-CN" dirty="0"/>
              <a:t>Linux</a:t>
            </a:r>
            <a:r>
              <a:rPr lang="zh-CN" altLang="en-US" dirty="0"/>
              <a:t>内核可能也许重新编译</a:t>
            </a:r>
            <a:r>
              <a:rPr lang="en-US" altLang="zh-CN" dirty="0"/>
              <a:t>)</a:t>
            </a:r>
            <a:r>
              <a:rPr lang="zh-CN" altLang="en-US" dirty="0"/>
              <a:t>。</a:t>
            </a:r>
            <a:endParaRPr lang="en-US" altLang="zh-CN" dirty="0"/>
          </a:p>
          <a:p>
            <a:r>
              <a:rPr lang="zh-CN" altLang="en-US" dirty="0"/>
              <a:t>即，程序运行在操作系统环境中，需要与操作系统互交，因此需要针对不同的系统编译出不同的程序</a:t>
            </a:r>
            <a:endParaRPr lang="en-US" altLang="zh-CN" dirty="0"/>
          </a:p>
          <a:p>
            <a:r>
              <a:rPr lang="zh-CN" altLang="en-US" dirty="0"/>
              <a:t>但，</a:t>
            </a:r>
            <a:r>
              <a:rPr lang="en-US" altLang="zh-CN" dirty="0"/>
              <a:t>Java</a:t>
            </a:r>
            <a:r>
              <a:rPr lang="zh-CN" altLang="en-US" dirty="0"/>
              <a:t>针对不同的操作系统开发了对应的</a:t>
            </a:r>
            <a:r>
              <a:rPr lang="en-US" altLang="zh-CN" dirty="0"/>
              <a:t>JRE</a:t>
            </a:r>
            <a:r>
              <a:rPr lang="zh-CN" altLang="en-US" dirty="0"/>
              <a:t>。程序运行在</a:t>
            </a:r>
            <a:r>
              <a:rPr lang="en-US" altLang="zh-CN" dirty="0"/>
              <a:t>JVM</a:t>
            </a:r>
            <a:r>
              <a:rPr lang="zh-CN" altLang="en-US" dirty="0"/>
              <a:t>并调用</a:t>
            </a:r>
            <a:r>
              <a:rPr lang="en-US" altLang="zh-CN" dirty="0"/>
              <a:t>JRE</a:t>
            </a:r>
            <a:r>
              <a:rPr lang="zh-CN" altLang="en-US" dirty="0"/>
              <a:t>中的库，</a:t>
            </a:r>
            <a:r>
              <a:rPr lang="en-US" altLang="zh-CN" dirty="0"/>
              <a:t>JVM</a:t>
            </a:r>
            <a:r>
              <a:rPr lang="zh-CN" altLang="en-US" dirty="0"/>
              <a:t>与真实的操作系统互交，</a:t>
            </a:r>
            <a:r>
              <a:rPr lang="en-US" altLang="zh-CN" dirty="0"/>
              <a:t>JVM</a:t>
            </a:r>
            <a:r>
              <a:rPr lang="zh-CN" altLang="en-US" dirty="0"/>
              <a:t>屏蔽了不同操作系统的差异。因此</a:t>
            </a:r>
            <a:r>
              <a:rPr lang="en-US" altLang="zh-CN" dirty="0"/>
              <a:t>java</a:t>
            </a:r>
            <a:r>
              <a:rPr lang="zh-CN" altLang="en-US" dirty="0"/>
              <a:t>程序仅需被编译为</a:t>
            </a:r>
            <a:r>
              <a:rPr lang="en-US" altLang="zh-CN" dirty="0"/>
              <a:t>JVM</a:t>
            </a:r>
            <a:r>
              <a:rPr lang="zh-CN" altLang="en-US" dirty="0"/>
              <a:t>能够读懂的字节码即可</a:t>
            </a:r>
            <a:endParaRPr lang="en-US" altLang="zh-CN" dirty="0"/>
          </a:p>
          <a:p>
            <a:r>
              <a:rPr lang="en-US" altLang="zh-CN" dirty="0"/>
              <a:t>JRE</a:t>
            </a:r>
            <a:r>
              <a:rPr lang="zh-CN" altLang="en-US" dirty="0"/>
              <a:t>为每一个运行的</a:t>
            </a:r>
            <a:r>
              <a:rPr lang="en-US" altLang="zh-CN" dirty="0"/>
              <a:t>Java</a:t>
            </a:r>
            <a:r>
              <a:rPr lang="zh-CN" altLang="en-US" dirty="0"/>
              <a:t>程序创建一个</a:t>
            </a:r>
            <a:r>
              <a:rPr lang="en-US" altLang="zh-CN" dirty="0"/>
              <a:t>JVM</a:t>
            </a:r>
            <a:r>
              <a:rPr lang="zh-CN" altLang="en-US" dirty="0"/>
              <a:t>容器承载应用程序</a:t>
            </a:r>
            <a:endParaRPr lang="en-US" altLang="zh-CN" dirty="0"/>
          </a:p>
          <a:p>
            <a:r>
              <a:rPr lang="zh-CN" altLang="en-US" dirty="0"/>
              <a:t>从而实现</a:t>
            </a:r>
            <a:r>
              <a:rPr lang="en-US" altLang="zh-CN" dirty="0"/>
              <a:t>,</a:t>
            </a:r>
            <a:r>
              <a:rPr lang="zh-CN" altLang="en-US" dirty="0"/>
              <a:t>一处编写，处处运行</a:t>
            </a:r>
            <a:r>
              <a:rPr lang="en-US" altLang="zh-CN" dirty="0"/>
              <a:t>(Write once, run anywhere)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3989</Words>
  <Application>WWO_yunpri_dist</Application>
  <PresentationFormat>全屏显示(4:3)</PresentationFormat>
  <Paragraphs>215</Paragraphs>
  <Slides>22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Wingdings 2</vt:lpstr>
      <vt:lpstr>Constantia</vt:lpstr>
      <vt:lpstr>Calibri</vt:lpstr>
      <vt:lpstr>汉仪书宋二KW</vt:lpstr>
      <vt:lpstr>Lecture</vt:lpstr>
      <vt:lpstr>Java Programming</vt:lpstr>
      <vt:lpstr>Java History Timeline</vt:lpstr>
      <vt:lpstr>TIOBE index top 10 for 2021.02</vt:lpstr>
      <vt:lpstr>What is Java?</vt:lpstr>
      <vt:lpstr>Java Platform</vt:lpstr>
      <vt:lpstr>JVM</vt:lpstr>
      <vt:lpstr>JRE</vt:lpstr>
      <vt:lpstr>JRE Architecture</vt:lpstr>
      <vt:lpstr>PowerPoint 演示文稿</vt:lpstr>
      <vt:lpstr>JDK</vt:lpstr>
      <vt:lpstr>JDK JRE JVM Architecture</vt:lpstr>
      <vt:lpstr>PowerPoint 演示文稿</vt:lpstr>
      <vt:lpstr>PowerPoint 演示文稿</vt:lpstr>
      <vt:lpstr>OpenJDK &amp; Oracle JDK</vt:lpstr>
      <vt:lpstr>PowerPoint 演示文稿</vt:lpstr>
      <vt:lpstr>Java SE 8 Platform</vt:lpstr>
      <vt:lpstr>Java Features</vt:lpstr>
      <vt:lpstr>PowerPoint 演示文稿</vt:lpstr>
      <vt:lpstr>Course Objectives</vt:lpstr>
      <vt:lpstr>Development Environments</vt:lpstr>
      <vt:lpstr>Tutorial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BO</dc:creator>
  <cp:lastModifiedBy>BO</cp:lastModifiedBy>
  <dcterms:created xsi:type="dcterms:W3CDTF">2021-03-12T03:02:04Z</dcterms:created>
  <dcterms:modified xsi:type="dcterms:W3CDTF">2021-03-12T03:02:04Z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