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6"/>
  </p:notesMasterIdLst>
  <p:sldIdLst>
    <p:sldId id="256" r:id="rId2"/>
    <p:sldId id="344" r:id="rId3"/>
    <p:sldId id="306" r:id="rId4"/>
    <p:sldId id="310" r:id="rId5"/>
    <p:sldId id="345" r:id="rId6"/>
    <p:sldId id="328" r:id="rId7"/>
    <p:sldId id="346" r:id="rId8"/>
    <p:sldId id="314" r:id="rId9"/>
    <p:sldId id="333" r:id="rId10"/>
    <p:sldId id="342" r:id="rId11"/>
    <p:sldId id="311" r:id="rId12"/>
    <p:sldId id="315" r:id="rId13"/>
    <p:sldId id="317" r:id="rId14"/>
    <p:sldId id="357" r:id="rId15"/>
    <p:sldId id="319" r:id="rId16"/>
    <p:sldId id="352" r:id="rId17"/>
    <p:sldId id="320" r:id="rId18"/>
    <p:sldId id="347" r:id="rId19"/>
    <p:sldId id="322" r:id="rId20"/>
    <p:sldId id="348" r:id="rId21"/>
    <p:sldId id="349" r:id="rId22"/>
    <p:sldId id="331" r:id="rId23"/>
    <p:sldId id="324" r:id="rId24"/>
    <p:sldId id="351" r:id="rId25"/>
    <p:sldId id="350" r:id="rId26"/>
    <p:sldId id="343" r:id="rId27"/>
    <p:sldId id="330" r:id="rId28"/>
    <p:sldId id="337" r:id="rId29"/>
    <p:sldId id="338" r:id="rId30"/>
    <p:sldId id="339" r:id="rId31"/>
    <p:sldId id="340" r:id="rId32"/>
    <p:sldId id="353" r:id="rId33"/>
    <p:sldId id="355" r:id="rId34"/>
    <p:sldId id="356"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0" autoAdjust="0"/>
    <p:restoredTop sz="84818" autoAdjust="0"/>
  </p:normalViewPr>
  <p:slideViewPr>
    <p:cSldViewPr>
      <p:cViewPr varScale="1">
        <p:scale>
          <a:sx n="112" d="100"/>
          <a:sy n="112" d="100"/>
        </p:scale>
        <p:origin x="34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2021/3/12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Northeast Forestry University</a:t>
            </a:r>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5</a:t>
            </a:fld>
            <a:endParaRPr lang="zh-CN" altLang="en-US"/>
          </a:p>
        </p:txBody>
      </p:sp>
    </p:spTree>
    <p:extLst>
      <p:ext uri="{BB962C8B-B14F-4D97-AF65-F5344CB8AC3E}">
        <p14:creationId xmlns:p14="http://schemas.microsoft.com/office/powerpoint/2010/main" val="384068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2021/3/12</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2021/3/12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2021/3/12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2021/3/12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2021/3/12</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Lecture 02</a:t>
            </a:r>
            <a:endParaRPr lang="zh-CN" altLang="en-US" dirty="0"/>
          </a:p>
        </p:txBody>
      </p:sp>
    </p:spTree>
    <p:extLst>
      <p:ext uri="{BB962C8B-B14F-4D97-AF65-F5344CB8AC3E}">
        <p14:creationId xmlns:p14="http://schemas.microsoft.com/office/powerpoint/2010/main" val="9689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200800" cy="1930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01733" y="472316"/>
            <a:ext cx="4515980" cy="830997"/>
          </a:xfrm>
          <a:prstGeom prst="rect">
            <a:avLst/>
          </a:prstGeom>
          <a:noFill/>
        </p:spPr>
        <p:txBody>
          <a:bodyPr wrap="none" rtlCol="0">
            <a:spAutoFit/>
          </a:bodyPr>
          <a:lstStyle/>
          <a:p>
            <a:r>
              <a:rPr lang="en-US" altLang="zh-CN" sz="1600" b="1" dirty="0">
                <a:solidFill>
                  <a:srgbClr val="FF0000"/>
                </a:solidFill>
              </a:rPr>
              <a:t>Idea</a:t>
            </a:r>
            <a:r>
              <a:rPr lang="zh-CN" altLang="en-US" sz="1600" b="1" dirty="0">
                <a:solidFill>
                  <a:srgbClr val="FF0000"/>
                </a:solidFill>
              </a:rPr>
              <a:t>会自动在</a:t>
            </a:r>
            <a:endParaRPr lang="en-US" altLang="zh-CN" sz="1600" b="1" dirty="0">
              <a:solidFill>
                <a:srgbClr val="FF0000"/>
              </a:solidFill>
            </a:endParaRPr>
          </a:p>
          <a:p>
            <a:r>
              <a:rPr lang="zh-CN" altLang="en-US" sz="1600" b="1" dirty="0">
                <a:solidFill>
                  <a:srgbClr val="FF0000"/>
                </a:solidFill>
              </a:rPr>
              <a:t>可直接执行方法前</a:t>
            </a:r>
            <a:r>
              <a:rPr lang="en-US" altLang="zh-CN" sz="1600" b="1" dirty="0">
                <a:solidFill>
                  <a:srgbClr val="FF0000"/>
                </a:solidFill>
              </a:rPr>
              <a:t>(main()</a:t>
            </a:r>
            <a:r>
              <a:rPr lang="zh-CN" altLang="en-US" sz="1600" b="1" dirty="0">
                <a:solidFill>
                  <a:srgbClr val="FF0000"/>
                </a:solidFill>
              </a:rPr>
              <a:t>主函数，或测试方法</a:t>
            </a:r>
            <a:r>
              <a:rPr lang="en-US" altLang="zh-CN" sz="1600" b="1" dirty="0">
                <a:solidFill>
                  <a:srgbClr val="FF0000"/>
                </a:solidFill>
              </a:rPr>
              <a:t>)</a:t>
            </a:r>
          </a:p>
          <a:p>
            <a:r>
              <a:rPr lang="zh-CN" altLang="en-US" sz="1600" b="1" dirty="0">
                <a:solidFill>
                  <a:srgbClr val="FF0000"/>
                </a:solidFill>
              </a:rPr>
              <a:t>添加运行按钮</a:t>
            </a:r>
          </a:p>
        </p:txBody>
      </p:sp>
    </p:spTree>
    <p:extLst>
      <p:ext uri="{BB962C8B-B14F-4D97-AF65-F5344CB8AC3E}">
        <p14:creationId xmlns:p14="http://schemas.microsoft.com/office/powerpoint/2010/main" val="428890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The main method accepts a single argument: an array of elements of type String. </a:t>
            </a:r>
            <a:r>
              <a:rPr lang="zh-CN" altLang="en-US" dirty="0"/>
              <a:t>可传入</a:t>
            </a:r>
            <a:r>
              <a:rPr lang="en-US" altLang="zh-CN" dirty="0"/>
              <a:t>String</a:t>
            </a:r>
            <a:r>
              <a:rPr lang="zh-CN" altLang="en-US" dirty="0"/>
              <a:t>字符串类型数组，作为</a:t>
            </a:r>
            <a:r>
              <a:rPr lang="en-US" altLang="zh-CN" dirty="0"/>
              <a:t>main()</a:t>
            </a:r>
            <a:r>
              <a:rPr lang="zh-CN" altLang="en-US" dirty="0"/>
              <a:t>方法的参数</a:t>
            </a:r>
            <a:endParaRPr lang="en-US" altLang="zh-CN" dirty="0"/>
          </a:p>
          <a:p>
            <a:endParaRPr lang="en-US" altLang="zh-CN" dirty="0"/>
          </a:p>
          <a:p>
            <a:endParaRPr lang="en-US" altLang="zh-CN" dirty="0"/>
          </a:p>
          <a:p>
            <a:r>
              <a:rPr lang="en-US" altLang="zh-CN" dirty="0"/>
              <a:t>uses the System class from the core library to print the “Hello World!” message to standard output. </a:t>
            </a:r>
            <a:r>
              <a:rPr lang="zh-CN" altLang="en-US" dirty="0"/>
              <a:t>使用核心库中</a:t>
            </a:r>
            <a:r>
              <a:rPr lang="en-US" altLang="zh-CN" dirty="0"/>
              <a:t>System</a:t>
            </a:r>
            <a:r>
              <a:rPr lang="zh-CN" altLang="en-US" dirty="0"/>
              <a:t>类打印输出</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650" y="1605879"/>
            <a:ext cx="5652628" cy="44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643313"/>
            <a:ext cx="4877842" cy="505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172" y="4404376"/>
            <a:ext cx="4810856" cy="245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67897" y="5157192"/>
            <a:ext cx="1011815" cy="584775"/>
          </a:xfrm>
          <a:prstGeom prst="rect">
            <a:avLst/>
          </a:prstGeom>
          <a:noFill/>
        </p:spPr>
        <p:txBody>
          <a:bodyPr wrap="none" rtlCol="0">
            <a:spAutoFit/>
          </a:bodyPr>
          <a:lstStyle/>
          <a:p>
            <a:r>
              <a:rPr lang="zh-CN" altLang="en-US" sz="1600" b="1" dirty="0">
                <a:solidFill>
                  <a:srgbClr val="FF0000"/>
                </a:solidFill>
              </a:rPr>
              <a:t>控制台</a:t>
            </a:r>
            <a:endParaRPr lang="en-US" altLang="zh-CN" sz="1600" b="1" dirty="0">
              <a:solidFill>
                <a:srgbClr val="FF0000"/>
              </a:solidFill>
            </a:endParaRPr>
          </a:p>
          <a:p>
            <a:r>
              <a:rPr lang="zh-CN" altLang="en-US" sz="1600" b="1" dirty="0">
                <a:solidFill>
                  <a:srgbClr val="FF0000"/>
                </a:solidFill>
              </a:rPr>
              <a:t>显示输出</a:t>
            </a:r>
          </a:p>
        </p:txBody>
      </p:sp>
    </p:spTree>
    <p:extLst>
      <p:ext uri="{BB962C8B-B14F-4D97-AF65-F5344CB8AC3E}">
        <p14:creationId xmlns:p14="http://schemas.microsoft.com/office/powerpoint/2010/main" val="301003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900" dirty="0"/>
              <a:t>Object-Oriented Programming Concepts</a:t>
            </a:r>
            <a:endParaRPr lang="zh-CN" altLang="en-US" sz="3900" dirty="0"/>
          </a:p>
        </p:txBody>
      </p:sp>
      <p:sp>
        <p:nvSpPr>
          <p:cNvPr id="3" name="内容占位符 2"/>
          <p:cNvSpPr>
            <a:spLocks noGrp="1"/>
          </p:cNvSpPr>
          <p:nvPr>
            <p:ph idx="1"/>
          </p:nvPr>
        </p:nvSpPr>
        <p:spPr/>
        <p:txBody>
          <a:bodyPr/>
          <a:lstStyle/>
          <a:p>
            <a:r>
              <a:rPr lang="en-US" altLang="zh-CN" dirty="0"/>
              <a:t>What Is an Object?</a:t>
            </a:r>
          </a:p>
          <a:p>
            <a:r>
              <a:rPr lang="en-US" altLang="zh-CN" dirty="0"/>
              <a:t>What Is a Class?</a:t>
            </a:r>
          </a:p>
          <a:p>
            <a:r>
              <a:rPr lang="en-US" altLang="zh-CN" dirty="0"/>
              <a:t>What Is Inheritance?</a:t>
            </a:r>
          </a:p>
          <a:p>
            <a:r>
              <a:rPr lang="en-US" altLang="zh-CN" dirty="0"/>
              <a:t>What Is a Package?</a:t>
            </a:r>
          </a:p>
          <a:p>
            <a:endParaRPr lang="en-US" altLang="zh-CN" dirty="0"/>
          </a:p>
          <a:p>
            <a:r>
              <a:rPr lang="zh-CN" altLang="en-US" dirty="0"/>
              <a:t>在</a:t>
            </a:r>
            <a:r>
              <a:rPr lang="en-US" altLang="zh-CN" dirty="0"/>
              <a:t>NON-OOP</a:t>
            </a:r>
            <a:r>
              <a:rPr lang="zh-CN" altLang="en-US" dirty="0"/>
              <a:t>中，通过使用数字、字符等基本数据类型描述和解决问题</a:t>
            </a:r>
            <a:endParaRPr lang="en-US" altLang="zh-CN" dirty="0"/>
          </a:p>
          <a:p>
            <a:r>
              <a:rPr lang="zh-CN" altLang="en-US" dirty="0"/>
              <a:t>在</a:t>
            </a:r>
            <a:r>
              <a:rPr lang="en-US" altLang="zh-CN" dirty="0"/>
              <a:t>OOP</a:t>
            </a:r>
            <a:r>
              <a:rPr lang="zh-CN" altLang="en-US" dirty="0"/>
              <a:t>中，通过使用，在问题所处环境中出现的实体</a:t>
            </a:r>
            <a:r>
              <a:rPr lang="en-US" altLang="zh-CN" dirty="0"/>
              <a:t>(entity)/</a:t>
            </a:r>
            <a:r>
              <a:rPr lang="zh-CN" altLang="en-US" dirty="0"/>
              <a:t>对象</a:t>
            </a:r>
            <a:r>
              <a:rPr lang="en-US" altLang="zh-CN" dirty="0"/>
              <a:t>(object)</a:t>
            </a:r>
            <a:r>
              <a:rPr lang="zh-CN" altLang="en-US" dirty="0"/>
              <a:t>描述和解决问题，这从本质上影响了程序的设计思想和构建的过程</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345169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an Object?</a:t>
            </a:r>
            <a:endParaRPr lang="zh-CN" altLang="en-US" dirty="0"/>
          </a:p>
        </p:txBody>
      </p:sp>
      <p:sp>
        <p:nvSpPr>
          <p:cNvPr id="3" name="内容占位符 2"/>
          <p:cNvSpPr>
            <a:spLocks noGrp="1"/>
          </p:cNvSpPr>
          <p:nvPr>
            <p:ph idx="1"/>
          </p:nvPr>
        </p:nvSpPr>
        <p:spPr/>
        <p:txBody>
          <a:bodyPr>
            <a:normAutofit/>
          </a:bodyPr>
          <a:lstStyle/>
          <a:p>
            <a:r>
              <a:rPr lang="en-US" altLang="zh-CN" b="1" dirty="0">
                <a:solidFill>
                  <a:srgbClr val="FF0000"/>
                </a:solidFill>
              </a:rPr>
              <a:t>Objects</a:t>
            </a:r>
            <a:r>
              <a:rPr lang="en-US" altLang="zh-CN" dirty="0"/>
              <a:t> are key to understanding object-oriented technology. Look around right now and you'll find many examples of real-world objects: your dog, your desk, your television set, your bicycle.</a:t>
            </a:r>
          </a:p>
          <a:p>
            <a:pPr marL="274320" lvl="1" indent="-274320">
              <a:buClr>
                <a:schemeClr val="accent3"/>
              </a:buClr>
              <a:buSzPct val="95000"/>
            </a:pPr>
            <a:r>
              <a:rPr lang="en-US" altLang="zh-CN" dirty="0"/>
              <a:t>Real-world objects share two characteristics: They all have state and behavior. </a:t>
            </a:r>
            <a:r>
              <a:rPr lang="en-US" altLang="zh-CN" b="1" dirty="0">
                <a:solidFill>
                  <a:srgbClr val="FF0000"/>
                </a:solidFill>
              </a:rPr>
              <a:t>Identifying the state and behavior </a:t>
            </a:r>
            <a:r>
              <a:rPr lang="en-US" altLang="zh-CN" dirty="0"/>
              <a:t>for real-world objects is a great way to begin thinking in terms of object-oriented programming.</a:t>
            </a:r>
          </a:p>
          <a:p>
            <a:r>
              <a:rPr lang="zh-CN" altLang="en-US" dirty="0"/>
              <a:t>真实世界的事物</a:t>
            </a:r>
            <a:r>
              <a:rPr lang="en-US" altLang="zh-CN" dirty="0"/>
              <a:t>(</a:t>
            </a:r>
            <a:r>
              <a:rPr lang="zh-CN" altLang="en-US" dirty="0"/>
              <a:t>客体，客观存在并可主观感知的任何事物</a:t>
            </a:r>
            <a:r>
              <a:rPr lang="en-US" altLang="zh-CN" dirty="0"/>
              <a:t>)</a:t>
            </a:r>
            <a:r>
              <a:rPr lang="zh-CN" altLang="en-US" dirty="0"/>
              <a:t>，都具有两种特性：状态和行为。面向对象编程就是从分析</a:t>
            </a:r>
            <a:r>
              <a:rPr lang="en-US" altLang="zh-CN" dirty="0"/>
              <a:t>/</a:t>
            </a:r>
            <a:r>
              <a:rPr lang="zh-CN" altLang="en-US" dirty="0"/>
              <a:t>识别</a:t>
            </a:r>
            <a:r>
              <a:rPr lang="en-US" altLang="zh-CN"/>
              <a:t>/</a:t>
            </a:r>
            <a:r>
              <a:rPr lang="zh-CN" altLang="en-US"/>
              <a:t>抽象，真实</a:t>
            </a:r>
            <a:r>
              <a:rPr lang="zh-CN" altLang="en-US" dirty="0"/>
              <a:t>世界的事物开始</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197618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icture of an object, with bibycle methods and instance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982" y="1708276"/>
            <a:ext cx="2743200"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 circle with an inner circle filled with items, surrounded by gray wedges representing methods that allow access to the inner circle.">
            <a:extLst>
              <a:ext uri="{FF2B5EF4-FFF2-40B4-BE49-F238E27FC236}">
                <a16:creationId xmlns:a16="http://schemas.microsoft.com/office/drawing/2014/main" id="{903D1AA2-A589-49C2-BC6F-2DAEA83BA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607330"/>
            <a:ext cx="3456385" cy="2250670"/>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88640"/>
            <a:ext cx="8229600" cy="6135960"/>
          </a:xfrm>
        </p:spPr>
        <p:txBody>
          <a:bodyPr/>
          <a:lstStyle/>
          <a:p>
            <a:r>
              <a:rPr lang="en-US" altLang="zh-CN" dirty="0"/>
              <a:t>Bicycles have </a:t>
            </a:r>
          </a:p>
          <a:p>
            <a:pPr lvl="1"/>
            <a:r>
              <a:rPr lang="en-US" altLang="zh-CN" dirty="0"/>
              <a:t>State: current gear, current pedal cadence, current speed</a:t>
            </a:r>
          </a:p>
          <a:p>
            <a:pPr lvl="1"/>
            <a:r>
              <a:rPr lang="en-US" altLang="zh-CN" dirty="0"/>
              <a:t>Behavior: changing gear, changing pedal cadence, applying brakes</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A software object</a:t>
            </a:r>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
        <p:nvSpPr>
          <p:cNvPr id="6" name="TextBox 5"/>
          <p:cNvSpPr txBox="1"/>
          <p:nvPr/>
        </p:nvSpPr>
        <p:spPr>
          <a:xfrm>
            <a:off x="6305213" y="2424331"/>
            <a:ext cx="1095172" cy="1323439"/>
          </a:xfrm>
          <a:prstGeom prst="rect">
            <a:avLst/>
          </a:prstGeom>
          <a:noFill/>
        </p:spPr>
        <p:txBody>
          <a:bodyPr wrap="none" rtlCol="0">
            <a:spAutoFit/>
          </a:bodyPr>
          <a:lstStyle/>
          <a:p>
            <a:r>
              <a:rPr lang="zh-CN" altLang="en-US" sz="1600" b="1" dirty="0">
                <a:solidFill>
                  <a:srgbClr val="FF0000"/>
                </a:solidFill>
              </a:rPr>
              <a:t>当前处于</a:t>
            </a:r>
            <a:endParaRPr lang="en-US" altLang="zh-CN" sz="1600" b="1">
              <a:solidFill>
                <a:srgbClr val="FF0000"/>
              </a:solidFill>
            </a:endParaRPr>
          </a:p>
          <a:p>
            <a:r>
              <a:rPr lang="en-US" altLang="zh-CN" sz="1600" b="1">
                <a:solidFill>
                  <a:srgbClr val="FF0000"/>
                </a:solidFill>
              </a:rPr>
              <a:t>18</a:t>
            </a:r>
            <a:r>
              <a:rPr lang="zh-CN" altLang="en-US" sz="1600" b="1">
                <a:solidFill>
                  <a:srgbClr val="FF0000"/>
                </a:solidFill>
              </a:rPr>
              <a:t>英里</a:t>
            </a:r>
            <a:r>
              <a:rPr lang="en-US" altLang="zh-CN" sz="1600" b="1">
                <a:solidFill>
                  <a:srgbClr val="FF0000"/>
                </a:solidFill>
              </a:rPr>
              <a:t>/</a:t>
            </a:r>
            <a:r>
              <a:rPr lang="zh-CN" altLang="en-US" sz="1600" b="1">
                <a:solidFill>
                  <a:srgbClr val="FF0000"/>
                </a:solidFill>
              </a:rPr>
              <a:t>时</a:t>
            </a:r>
            <a:endParaRPr lang="en-US" altLang="zh-CN" sz="1600" b="1">
              <a:solidFill>
                <a:srgbClr val="FF0000"/>
              </a:solidFill>
            </a:endParaRPr>
          </a:p>
          <a:p>
            <a:r>
              <a:rPr lang="en-US" altLang="zh-CN" sz="1600" b="1">
                <a:solidFill>
                  <a:srgbClr val="FF0000"/>
                </a:solidFill>
              </a:rPr>
              <a:t>90</a:t>
            </a:r>
            <a:r>
              <a:rPr lang="zh-CN" altLang="en-US" sz="1600" b="1">
                <a:solidFill>
                  <a:srgbClr val="FF0000"/>
                </a:solidFill>
              </a:rPr>
              <a:t>转</a:t>
            </a:r>
            <a:r>
              <a:rPr lang="en-US" altLang="zh-CN" sz="1600" b="1">
                <a:solidFill>
                  <a:srgbClr val="FF0000"/>
                </a:solidFill>
              </a:rPr>
              <a:t>/</a:t>
            </a:r>
            <a:r>
              <a:rPr lang="zh-CN" altLang="en-US" sz="1600" b="1">
                <a:solidFill>
                  <a:srgbClr val="FF0000"/>
                </a:solidFill>
              </a:rPr>
              <a:t>分</a:t>
            </a:r>
            <a:endParaRPr lang="en-US" altLang="zh-CN" sz="1600" b="1">
              <a:solidFill>
                <a:srgbClr val="FF0000"/>
              </a:solidFill>
            </a:endParaRPr>
          </a:p>
          <a:p>
            <a:r>
              <a:rPr lang="zh-CN" altLang="en-US" sz="1600" b="1">
                <a:solidFill>
                  <a:srgbClr val="FF0000"/>
                </a:solidFill>
              </a:rPr>
              <a:t>第</a:t>
            </a:r>
            <a:r>
              <a:rPr lang="en-US" altLang="zh-CN" sz="1600" b="1">
                <a:solidFill>
                  <a:srgbClr val="FF0000"/>
                </a:solidFill>
              </a:rPr>
              <a:t>5</a:t>
            </a:r>
            <a:r>
              <a:rPr lang="zh-CN" altLang="en-US" sz="1600" b="1">
                <a:solidFill>
                  <a:srgbClr val="FF0000"/>
                </a:solidFill>
              </a:rPr>
              <a:t>档</a:t>
            </a:r>
            <a:r>
              <a:rPr lang="zh-CN" altLang="en-US" sz="1600" b="1" dirty="0">
                <a:solidFill>
                  <a:srgbClr val="FF0000"/>
                </a:solidFill>
              </a:rPr>
              <a:t>位</a:t>
            </a:r>
            <a:endParaRPr lang="en-US" altLang="zh-CN" sz="1600" b="1">
              <a:solidFill>
                <a:srgbClr val="FF0000"/>
              </a:solidFill>
            </a:endParaRPr>
          </a:p>
          <a:p>
            <a:r>
              <a:rPr lang="zh-CN" altLang="en-US" sz="1600" b="1">
                <a:solidFill>
                  <a:srgbClr val="FF0000"/>
                </a:solidFill>
              </a:rPr>
              <a:t>状态</a:t>
            </a:r>
            <a:r>
              <a:rPr lang="zh-CN" altLang="en-US" sz="1600" b="1" dirty="0">
                <a:solidFill>
                  <a:srgbClr val="FF0000"/>
                </a:solidFill>
              </a:rPr>
              <a:t>的</a:t>
            </a:r>
            <a:endParaRPr lang="en-US" altLang="zh-CN" sz="1600" b="1" dirty="0">
              <a:solidFill>
                <a:srgbClr val="FF0000"/>
              </a:solidFill>
            </a:endParaRPr>
          </a:p>
        </p:txBody>
      </p:sp>
      <p:sp>
        <p:nvSpPr>
          <p:cNvPr id="8" name="TextBox 7"/>
          <p:cNvSpPr txBox="1"/>
          <p:nvPr/>
        </p:nvSpPr>
        <p:spPr>
          <a:xfrm>
            <a:off x="1835696" y="2424331"/>
            <a:ext cx="805029" cy="1323439"/>
          </a:xfrm>
          <a:prstGeom prst="rect">
            <a:avLst/>
          </a:prstGeom>
          <a:noFill/>
        </p:spPr>
        <p:txBody>
          <a:bodyPr wrap="none" rtlCol="0">
            <a:spAutoFit/>
          </a:bodyPr>
          <a:lstStyle/>
          <a:p>
            <a:r>
              <a:rPr lang="zh-CN" altLang="en-US" sz="1600" b="1" dirty="0">
                <a:solidFill>
                  <a:srgbClr val="FF0000"/>
                </a:solidFill>
              </a:rPr>
              <a:t>具有</a:t>
            </a:r>
            <a:endParaRPr lang="en-US" altLang="zh-CN" sz="1600" b="1">
              <a:solidFill>
                <a:srgbClr val="FF0000"/>
              </a:solidFill>
            </a:endParaRPr>
          </a:p>
          <a:p>
            <a:r>
              <a:rPr lang="zh-CN" altLang="en-US" sz="1600" b="1">
                <a:solidFill>
                  <a:srgbClr val="FF0000"/>
                </a:solidFill>
              </a:rPr>
              <a:t>换档</a:t>
            </a:r>
            <a:endParaRPr lang="en-US" altLang="zh-CN" sz="1600" b="1">
              <a:solidFill>
                <a:srgbClr val="FF0000"/>
              </a:solidFill>
            </a:endParaRPr>
          </a:p>
          <a:p>
            <a:r>
              <a:rPr lang="zh-CN" altLang="en-US" sz="1600" b="1">
                <a:solidFill>
                  <a:srgbClr val="FF0000"/>
                </a:solidFill>
              </a:rPr>
              <a:t>刹车</a:t>
            </a:r>
            <a:endParaRPr lang="en-US" altLang="zh-CN" sz="1600" b="1">
              <a:solidFill>
                <a:srgbClr val="FF0000"/>
              </a:solidFill>
            </a:endParaRPr>
          </a:p>
          <a:p>
            <a:r>
              <a:rPr lang="zh-CN" altLang="en-US" sz="1600" b="1">
                <a:solidFill>
                  <a:srgbClr val="FF0000"/>
                </a:solidFill>
              </a:rPr>
              <a:t>变速</a:t>
            </a:r>
            <a:endParaRPr lang="en-US" altLang="zh-CN" sz="1600" b="1">
              <a:solidFill>
                <a:srgbClr val="FF0000"/>
              </a:solidFill>
            </a:endParaRPr>
          </a:p>
          <a:p>
            <a:r>
              <a:rPr lang="zh-CN" altLang="en-US" sz="1600" b="1">
                <a:solidFill>
                  <a:srgbClr val="FF0000"/>
                </a:solidFill>
              </a:rPr>
              <a:t>行为</a:t>
            </a:r>
            <a:r>
              <a:rPr lang="zh-CN" altLang="en-US" sz="1600" b="1" dirty="0">
                <a:solidFill>
                  <a:srgbClr val="FF0000"/>
                </a:solidFill>
              </a:rPr>
              <a:t>的</a:t>
            </a:r>
            <a:endParaRPr lang="en-US" altLang="zh-CN" sz="1600" b="1" dirty="0">
              <a:solidFill>
                <a:srgbClr val="FF0000"/>
              </a:solidFill>
            </a:endParaRPr>
          </a:p>
        </p:txBody>
      </p:sp>
      <p:sp>
        <p:nvSpPr>
          <p:cNvPr id="11" name="TextBox 10"/>
          <p:cNvSpPr txBox="1"/>
          <p:nvPr/>
        </p:nvSpPr>
        <p:spPr>
          <a:xfrm>
            <a:off x="4000957" y="4077390"/>
            <a:ext cx="805029" cy="338554"/>
          </a:xfrm>
          <a:prstGeom prst="rect">
            <a:avLst/>
          </a:prstGeom>
          <a:noFill/>
        </p:spPr>
        <p:txBody>
          <a:bodyPr wrap="none" rtlCol="0">
            <a:spAutoFit/>
          </a:bodyPr>
          <a:lstStyle/>
          <a:p>
            <a:r>
              <a:rPr lang="zh-CN" altLang="en-US" sz="1600" b="1" dirty="0">
                <a:solidFill>
                  <a:srgbClr val="FF0000"/>
                </a:solidFill>
              </a:rPr>
              <a:t>自行车</a:t>
            </a:r>
          </a:p>
        </p:txBody>
      </p:sp>
      <p:cxnSp>
        <p:nvCxnSpPr>
          <p:cNvPr id="13" name="直接箭头连接符 12"/>
          <p:cNvCxnSpPr/>
          <p:nvPr/>
        </p:nvCxnSpPr>
        <p:spPr>
          <a:xfrm>
            <a:off x="2275938" y="3747770"/>
            <a:ext cx="1725019" cy="4988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nvCxnSpPr>
        <p:spPr>
          <a:xfrm flipH="1">
            <a:off x="4865056" y="3747770"/>
            <a:ext cx="1987743" cy="4988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8">
            <a:extLst>
              <a:ext uri="{FF2B5EF4-FFF2-40B4-BE49-F238E27FC236}">
                <a16:creationId xmlns:a16="http://schemas.microsoft.com/office/drawing/2014/main" id="{C46387A0-CA50-4228-B4E8-61660F8B6C90}"/>
              </a:ext>
            </a:extLst>
          </p:cNvPr>
          <p:cNvSpPr txBox="1"/>
          <p:nvPr/>
        </p:nvSpPr>
        <p:spPr>
          <a:xfrm>
            <a:off x="6156176" y="5440277"/>
            <a:ext cx="1168910" cy="338554"/>
          </a:xfrm>
          <a:prstGeom prst="rect">
            <a:avLst/>
          </a:prstGeom>
          <a:noFill/>
        </p:spPr>
        <p:txBody>
          <a:bodyPr wrap="none" rtlCol="0">
            <a:spAutoFit/>
          </a:bodyPr>
          <a:lstStyle/>
          <a:p>
            <a:r>
              <a:rPr lang="zh-CN" altLang="en-US" sz="1600" b="1" dirty="0">
                <a:solidFill>
                  <a:srgbClr val="FF0000"/>
                </a:solidFill>
              </a:rPr>
              <a:t>属性</a:t>
            </a:r>
            <a:r>
              <a:rPr lang="en-US" altLang="zh-CN" sz="1600" b="1" dirty="0">
                <a:solidFill>
                  <a:srgbClr val="FF0000"/>
                </a:solidFill>
              </a:rPr>
              <a:t>(</a:t>
            </a:r>
            <a:r>
              <a:rPr lang="zh-CN" altLang="en-US" sz="1600" b="1" dirty="0">
                <a:solidFill>
                  <a:srgbClr val="FF0000"/>
                </a:solidFill>
              </a:rPr>
              <a:t>状态</a:t>
            </a:r>
            <a:r>
              <a:rPr lang="en-US" altLang="zh-CN" sz="1600" b="1" dirty="0">
                <a:solidFill>
                  <a:srgbClr val="FF0000"/>
                </a:solidFill>
              </a:rPr>
              <a:t>)</a:t>
            </a:r>
            <a:endParaRPr lang="zh-CN" altLang="en-US" sz="1600" b="1" dirty="0">
              <a:solidFill>
                <a:srgbClr val="FF0000"/>
              </a:solidFill>
            </a:endParaRPr>
          </a:p>
        </p:txBody>
      </p:sp>
      <p:sp>
        <p:nvSpPr>
          <p:cNvPr id="17" name="TextBox 9">
            <a:extLst>
              <a:ext uri="{FF2B5EF4-FFF2-40B4-BE49-F238E27FC236}">
                <a16:creationId xmlns:a16="http://schemas.microsoft.com/office/drawing/2014/main" id="{35E5968B-1127-4F1B-927B-435688DE86A7}"/>
              </a:ext>
            </a:extLst>
          </p:cNvPr>
          <p:cNvSpPr txBox="1"/>
          <p:nvPr/>
        </p:nvSpPr>
        <p:spPr>
          <a:xfrm>
            <a:off x="1403648" y="5432861"/>
            <a:ext cx="1168910" cy="338554"/>
          </a:xfrm>
          <a:prstGeom prst="rect">
            <a:avLst/>
          </a:prstGeom>
          <a:noFill/>
        </p:spPr>
        <p:txBody>
          <a:bodyPr wrap="none" rtlCol="0">
            <a:spAutoFit/>
          </a:bodyPr>
          <a:lstStyle/>
          <a:p>
            <a:r>
              <a:rPr lang="zh-CN" altLang="en-US" sz="1600" b="1" dirty="0">
                <a:solidFill>
                  <a:srgbClr val="FF0000"/>
                </a:solidFill>
              </a:rPr>
              <a:t>方法</a:t>
            </a:r>
            <a:r>
              <a:rPr lang="en-US" altLang="zh-CN" sz="1600" b="1" dirty="0">
                <a:solidFill>
                  <a:srgbClr val="FF0000"/>
                </a:solidFill>
              </a:rPr>
              <a:t>(</a:t>
            </a:r>
            <a:r>
              <a:rPr lang="zh-CN" altLang="en-US" sz="1600" b="1" dirty="0">
                <a:solidFill>
                  <a:srgbClr val="FF0000"/>
                </a:solidFill>
              </a:rPr>
              <a:t>行为</a:t>
            </a:r>
            <a:r>
              <a:rPr lang="en-US" altLang="zh-CN" sz="1600" b="1" dirty="0">
                <a:solidFill>
                  <a:srgbClr val="FF0000"/>
                </a:solidFill>
              </a:rPr>
              <a:t>)</a:t>
            </a:r>
            <a:endParaRPr lang="zh-CN" altLang="en-US" sz="1600" b="1" dirty="0">
              <a:solidFill>
                <a:srgbClr val="FF0000"/>
              </a:solidFill>
            </a:endParaRPr>
          </a:p>
        </p:txBody>
      </p:sp>
    </p:spTree>
    <p:extLst>
      <p:ext uri="{BB962C8B-B14F-4D97-AF65-F5344CB8AC3E}">
        <p14:creationId xmlns:p14="http://schemas.microsoft.com/office/powerpoint/2010/main" val="223471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a Class?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In the real world, you'll often find many individual objects all of the same kind. There may be thousands of other bicycles in existence, all of the same make and model. Each bicycle was built from the same set of </a:t>
            </a:r>
            <a:r>
              <a:rPr lang="en-US" altLang="zh-CN" b="1" dirty="0">
                <a:solidFill>
                  <a:srgbClr val="FF0000"/>
                </a:solidFill>
              </a:rPr>
              <a:t>blueprints</a:t>
            </a:r>
            <a:r>
              <a:rPr lang="en-US" altLang="zh-CN" dirty="0"/>
              <a:t> and therefore contains the same components. In OO terms, we say that your bicycle is </a:t>
            </a:r>
            <a:r>
              <a:rPr lang="en-US" altLang="zh-CN" b="1" dirty="0">
                <a:solidFill>
                  <a:srgbClr val="FF0000"/>
                </a:solidFill>
              </a:rPr>
              <a:t>an instance of the class of objects </a:t>
            </a:r>
            <a:r>
              <a:rPr lang="en-US" altLang="zh-CN" dirty="0"/>
              <a:t>known as bicycles. A class is the blueprint from which individual objects are created.</a:t>
            </a:r>
          </a:p>
          <a:p>
            <a:r>
              <a:rPr lang="zh-CN" altLang="en-US" dirty="0"/>
              <a:t>类是一个蓝图，一种规范，可以用来描述形容</a:t>
            </a:r>
            <a:r>
              <a:rPr lang="zh-CN" altLang="en-US" dirty="0">
                <a:solidFill>
                  <a:srgbClr val="FF0000"/>
                </a:solidFill>
              </a:rPr>
              <a:t>一类</a:t>
            </a:r>
            <a:r>
              <a:rPr lang="zh-CN" altLang="en-US" dirty="0"/>
              <a:t>特定事物的内容。就是从具体事物中，抽象出事物的</a:t>
            </a:r>
            <a:endParaRPr lang="en-US" altLang="zh-CN" dirty="0"/>
          </a:p>
          <a:p>
            <a:pPr lvl="1"/>
            <a:r>
              <a:rPr lang="zh-CN" altLang="en-US" dirty="0"/>
              <a:t>状态</a:t>
            </a:r>
            <a:r>
              <a:rPr lang="en-US" altLang="zh-CN" dirty="0"/>
              <a:t>(</a:t>
            </a:r>
            <a:r>
              <a:rPr lang="zh-CN" altLang="en-US" dirty="0"/>
              <a:t>属性</a:t>
            </a:r>
            <a:r>
              <a:rPr lang="en-US" altLang="zh-CN" dirty="0"/>
              <a:t>)</a:t>
            </a:r>
          </a:p>
          <a:p>
            <a:pPr lvl="1"/>
            <a:r>
              <a:rPr lang="zh-CN" altLang="en-US" dirty="0"/>
              <a:t>行为</a:t>
            </a:r>
            <a:r>
              <a:rPr lang="en-US" altLang="zh-CN" dirty="0"/>
              <a:t>(</a:t>
            </a:r>
            <a:r>
              <a:rPr lang="zh-CN" altLang="en-US" dirty="0"/>
              <a:t>方法</a:t>
            </a:r>
            <a:r>
              <a:rPr lang="en-US" altLang="zh-CN" dirty="0"/>
              <a:t>)</a:t>
            </a:r>
          </a:p>
          <a:p>
            <a:r>
              <a:rPr lang="zh-CN" altLang="en-US" dirty="0"/>
              <a:t>类的实例，基于该类的一个具体的对象</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Tree>
    <p:extLst>
      <p:ext uri="{BB962C8B-B14F-4D97-AF65-F5344CB8AC3E}">
        <p14:creationId xmlns:p14="http://schemas.microsoft.com/office/powerpoint/2010/main" val="374950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 y="188640"/>
            <a:ext cx="30670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1" y="5085184"/>
            <a:ext cx="90201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411179" y="188640"/>
            <a:ext cx="5657318" cy="1077218"/>
          </a:xfrm>
          <a:prstGeom prst="rect">
            <a:avLst/>
          </a:prstGeom>
          <a:noFill/>
        </p:spPr>
        <p:txBody>
          <a:bodyPr wrap="none" rtlCol="0">
            <a:spAutoFit/>
          </a:bodyPr>
          <a:lstStyle/>
          <a:p>
            <a:r>
              <a:rPr lang="zh-CN" altLang="en-US" sz="1600" b="1" dirty="0">
                <a:solidFill>
                  <a:srgbClr val="FF0000"/>
                </a:solidFill>
              </a:rPr>
              <a:t>基于面向对象，分析</a:t>
            </a:r>
            <a:endParaRPr lang="en-US" altLang="zh-CN" sz="1600" b="1" dirty="0">
              <a:solidFill>
                <a:srgbClr val="FF0000"/>
              </a:solidFill>
            </a:endParaRPr>
          </a:p>
          <a:p>
            <a:r>
              <a:rPr lang="zh-CN" altLang="en-US" sz="1600" b="1" dirty="0">
                <a:solidFill>
                  <a:srgbClr val="FF0000"/>
                </a:solidFill>
              </a:rPr>
              <a:t>学生应具有年级、班级、姓名、学号属性</a:t>
            </a:r>
            <a:endParaRPr lang="en-US" altLang="zh-CN" sz="1600" b="1" dirty="0">
              <a:solidFill>
                <a:srgbClr val="FF0000"/>
              </a:solidFill>
            </a:endParaRPr>
          </a:p>
          <a:p>
            <a:r>
              <a:rPr lang="zh-CN" altLang="en-US" sz="1600" b="1" dirty="0">
                <a:solidFill>
                  <a:srgbClr val="FF0000"/>
                </a:solidFill>
              </a:rPr>
              <a:t>基于</a:t>
            </a:r>
            <a:r>
              <a:rPr lang="en-US" altLang="zh-CN" sz="1600" b="1" dirty="0">
                <a:solidFill>
                  <a:srgbClr val="FF0000"/>
                </a:solidFill>
              </a:rPr>
              <a:t>java</a:t>
            </a:r>
            <a:r>
              <a:rPr lang="zh-CN" altLang="en-US" sz="1600" b="1" dirty="0">
                <a:solidFill>
                  <a:srgbClr val="FF0000"/>
                </a:solidFill>
              </a:rPr>
              <a:t>语言，设计</a:t>
            </a:r>
            <a:endParaRPr lang="en-US" altLang="zh-CN" sz="1600" b="1" dirty="0">
              <a:solidFill>
                <a:srgbClr val="FF0000"/>
              </a:solidFill>
            </a:endParaRPr>
          </a:p>
          <a:p>
            <a:r>
              <a:rPr lang="en-US" altLang="zh-CN" sz="1600" b="1" dirty="0">
                <a:solidFill>
                  <a:srgbClr val="FF0000"/>
                </a:solidFill>
              </a:rPr>
              <a:t>Student</a:t>
            </a:r>
            <a:r>
              <a:rPr lang="zh-CN" altLang="en-US" sz="1600" b="1" dirty="0">
                <a:solidFill>
                  <a:srgbClr val="FF0000"/>
                </a:solidFill>
              </a:rPr>
              <a:t>类，用合适的数据类型</a:t>
            </a:r>
            <a:r>
              <a:rPr lang="en-US" altLang="zh-CN" sz="1600" b="1" dirty="0">
                <a:solidFill>
                  <a:srgbClr val="FF0000"/>
                </a:solidFill>
              </a:rPr>
              <a:t>(</a:t>
            </a:r>
            <a:r>
              <a:rPr lang="zh-CN" altLang="en-US" sz="1600" b="1" dirty="0">
                <a:solidFill>
                  <a:srgbClr val="FF0000"/>
                </a:solidFill>
              </a:rPr>
              <a:t>整型，字符串</a:t>
            </a:r>
            <a:r>
              <a:rPr lang="en-US" altLang="zh-CN" sz="1600" b="1" dirty="0">
                <a:solidFill>
                  <a:srgbClr val="FF0000"/>
                </a:solidFill>
              </a:rPr>
              <a:t>)</a:t>
            </a:r>
            <a:r>
              <a:rPr lang="zh-CN" altLang="en-US" sz="1600" b="1" dirty="0">
                <a:solidFill>
                  <a:srgbClr val="FF0000"/>
                </a:solidFill>
              </a:rPr>
              <a:t>描述学生属性</a:t>
            </a:r>
            <a:endParaRPr lang="en-US" altLang="zh-CN" sz="1600" b="1" dirty="0">
              <a:solidFill>
                <a:srgbClr val="FF0000"/>
              </a:solidFill>
            </a:endParaRPr>
          </a:p>
        </p:txBody>
      </p:sp>
      <p:sp>
        <p:nvSpPr>
          <p:cNvPr id="11" name="TextBox 10"/>
          <p:cNvSpPr txBox="1"/>
          <p:nvPr/>
        </p:nvSpPr>
        <p:spPr>
          <a:xfrm>
            <a:off x="4283968" y="4054663"/>
            <a:ext cx="4378699" cy="1077218"/>
          </a:xfrm>
          <a:prstGeom prst="rect">
            <a:avLst/>
          </a:prstGeom>
          <a:noFill/>
        </p:spPr>
        <p:txBody>
          <a:bodyPr wrap="none" rtlCol="0">
            <a:spAutoFit/>
          </a:bodyPr>
          <a:lstStyle/>
          <a:p>
            <a:r>
              <a:rPr lang="zh-CN" altLang="en-US" sz="1600" b="1" dirty="0">
                <a:solidFill>
                  <a:srgbClr val="FF0000"/>
                </a:solidFill>
              </a:rPr>
              <a:t>实现描述以下学生</a:t>
            </a:r>
            <a:endParaRPr lang="en-US" altLang="zh-CN" sz="1600" b="1" dirty="0">
              <a:solidFill>
                <a:srgbClr val="FF0000"/>
              </a:solidFill>
            </a:endParaRPr>
          </a:p>
          <a:p>
            <a:r>
              <a:rPr lang="en-US" altLang="zh-CN" sz="1600" b="1" dirty="0">
                <a:solidFill>
                  <a:srgbClr val="FF0000"/>
                </a:solidFill>
              </a:rPr>
              <a:t>1</a:t>
            </a:r>
            <a:r>
              <a:rPr lang="zh-CN" altLang="en-US" sz="1600" b="1" dirty="0">
                <a:solidFill>
                  <a:srgbClr val="FF0000"/>
                </a:solidFill>
              </a:rPr>
              <a:t>年级，软件</a:t>
            </a:r>
            <a:r>
              <a:rPr lang="en-US" altLang="zh-CN" sz="1600" b="1" dirty="0">
                <a:solidFill>
                  <a:srgbClr val="FF0000"/>
                </a:solidFill>
              </a:rPr>
              <a:t>1</a:t>
            </a:r>
            <a:r>
              <a:rPr lang="zh-CN" altLang="en-US" sz="1600" b="1" dirty="0">
                <a:solidFill>
                  <a:srgbClr val="FF0000"/>
                </a:solidFill>
              </a:rPr>
              <a:t>班，学号：</a:t>
            </a:r>
            <a:r>
              <a:rPr lang="en-US" altLang="zh-CN" sz="1600" b="1" dirty="0">
                <a:solidFill>
                  <a:srgbClr val="FF0000"/>
                </a:solidFill>
              </a:rPr>
              <a:t>2018005</a:t>
            </a:r>
            <a:r>
              <a:rPr lang="zh-CN" altLang="en-US" sz="1600" b="1" dirty="0">
                <a:solidFill>
                  <a:srgbClr val="FF0000"/>
                </a:solidFill>
              </a:rPr>
              <a:t>，张小明同学</a:t>
            </a:r>
            <a:endParaRPr lang="en-US" altLang="zh-CN" sz="1600" b="1" dirty="0">
              <a:solidFill>
                <a:srgbClr val="FF0000"/>
              </a:solidFill>
            </a:endParaRPr>
          </a:p>
          <a:p>
            <a:r>
              <a:rPr lang="zh-CN" altLang="en-US" sz="1600" b="1" dirty="0">
                <a:solidFill>
                  <a:srgbClr val="FF0000"/>
                </a:solidFill>
              </a:rPr>
              <a:t>基于</a:t>
            </a:r>
            <a:r>
              <a:rPr lang="en-US" altLang="zh-CN" sz="1600" b="1" dirty="0">
                <a:solidFill>
                  <a:srgbClr val="FF0000"/>
                </a:solidFill>
              </a:rPr>
              <a:t>Java</a:t>
            </a:r>
            <a:r>
              <a:rPr lang="zh-CN" altLang="en-US" sz="1600" b="1" dirty="0">
                <a:solidFill>
                  <a:srgbClr val="FF0000"/>
                </a:solidFill>
              </a:rPr>
              <a:t>语言</a:t>
            </a:r>
            <a:endParaRPr lang="en-US" altLang="zh-CN" sz="1600" b="1" dirty="0">
              <a:solidFill>
                <a:srgbClr val="FF0000"/>
              </a:solidFill>
            </a:endParaRPr>
          </a:p>
          <a:p>
            <a:r>
              <a:rPr lang="zh-CN" altLang="en-US" sz="1600" b="1" dirty="0">
                <a:solidFill>
                  <a:srgbClr val="FF0000"/>
                </a:solidFill>
              </a:rPr>
              <a:t>通过创建一个</a:t>
            </a:r>
            <a:r>
              <a:rPr lang="en-US" altLang="zh-CN" sz="1600" b="1" dirty="0">
                <a:solidFill>
                  <a:srgbClr val="FF0000"/>
                </a:solidFill>
              </a:rPr>
              <a:t>Student</a:t>
            </a:r>
            <a:r>
              <a:rPr lang="zh-CN" altLang="en-US" sz="1600" b="1" dirty="0">
                <a:solidFill>
                  <a:srgbClr val="FF0000"/>
                </a:solidFill>
              </a:rPr>
              <a:t>类型的对象，描述</a:t>
            </a:r>
            <a:endParaRPr lang="en-US" altLang="zh-CN" sz="1600" b="1" dirty="0">
              <a:solidFill>
                <a:srgbClr val="FF0000"/>
              </a:solidFill>
            </a:endParaRPr>
          </a:p>
        </p:txBody>
      </p:sp>
      <p:sp>
        <p:nvSpPr>
          <p:cNvPr id="13" name="TextBox 12"/>
          <p:cNvSpPr txBox="1"/>
          <p:nvPr/>
        </p:nvSpPr>
        <p:spPr>
          <a:xfrm>
            <a:off x="48322" y="2204864"/>
            <a:ext cx="2872902" cy="584775"/>
          </a:xfrm>
          <a:prstGeom prst="rect">
            <a:avLst/>
          </a:prstGeom>
          <a:noFill/>
        </p:spPr>
        <p:txBody>
          <a:bodyPr wrap="none" rtlCol="0">
            <a:spAutoFit/>
          </a:bodyPr>
          <a:lstStyle/>
          <a:p>
            <a:r>
              <a:rPr lang="zh-CN" altLang="en-US" sz="1600" b="1" dirty="0">
                <a:solidFill>
                  <a:srgbClr val="FF0000"/>
                </a:solidFill>
              </a:rPr>
              <a:t>这个类，就在程序中，代表了</a:t>
            </a:r>
            <a:endParaRPr lang="en-US" altLang="zh-CN" sz="1600" b="1" dirty="0">
              <a:solidFill>
                <a:srgbClr val="FF0000"/>
              </a:solidFill>
            </a:endParaRPr>
          </a:p>
          <a:p>
            <a:r>
              <a:rPr lang="zh-CN" altLang="en-US" sz="1600" b="1" dirty="0">
                <a:solidFill>
                  <a:srgbClr val="FF0000"/>
                </a:solidFill>
              </a:rPr>
              <a:t>学生群体</a:t>
            </a:r>
          </a:p>
        </p:txBody>
      </p:sp>
      <p:sp>
        <p:nvSpPr>
          <p:cNvPr id="17" name="TextBox 16"/>
          <p:cNvSpPr txBox="1"/>
          <p:nvPr/>
        </p:nvSpPr>
        <p:spPr>
          <a:xfrm>
            <a:off x="48322" y="4354002"/>
            <a:ext cx="3079689" cy="584775"/>
          </a:xfrm>
          <a:prstGeom prst="rect">
            <a:avLst/>
          </a:prstGeom>
          <a:noFill/>
        </p:spPr>
        <p:txBody>
          <a:bodyPr wrap="none" rtlCol="0">
            <a:spAutoFit/>
          </a:bodyPr>
          <a:lstStyle/>
          <a:p>
            <a:r>
              <a:rPr lang="zh-CN" altLang="en-US" sz="1600" b="1" dirty="0">
                <a:solidFill>
                  <a:srgbClr val="FF0000"/>
                </a:solidFill>
              </a:rPr>
              <a:t>这个对象，就在程序中，代表了</a:t>
            </a:r>
            <a:endParaRPr lang="en-US" altLang="zh-CN" sz="1600" b="1" dirty="0">
              <a:solidFill>
                <a:srgbClr val="FF0000"/>
              </a:solidFill>
            </a:endParaRPr>
          </a:p>
          <a:p>
            <a:r>
              <a:rPr lang="zh-CN" altLang="en-US" sz="1600" b="1" dirty="0">
                <a:solidFill>
                  <a:srgbClr val="FF0000"/>
                </a:solidFill>
              </a:rPr>
              <a:t>张小明同学</a:t>
            </a:r>
          </a:p>
        </p:txBody>
      </p:sp>
      <p:sp>
        <p:nvSpPr>
          <p:cNvPr id="18" name="TextBox 17"/>
          <p:cNvSpPr txBox="1"/>
          <p:nvPr/>
        </p:nvSpPr>
        <p:spPr>
          <a:xfrm>
            <a:off x="1989102" y="3212976"/>
            <a:ext cx="2252540" cy="584775"/>
          </a:xfrm>
          <a:prstGeom prst="rect">
            <a:avLst/>
          </a:prstGeom>
          <a:noFill/>
        </p:spPr>
        <p:txBody>
          <a:bodyPr wrap="none" rtlCol="0">
            <a:spAutoFit/>
          </a:bodyPr>
          <a:lstStyle/>
          <a:p>
            <a:r>
              <a:rPr lang="zh-CN" altLang="en-US" sz="1600" b="1" dirty="0">
                <a:solidFill>
                  <a:srgbClr val="FF0000"/>
                </a:solidFill>
              </a:rPr>
              <a:t>基于抽象的类</a:t>
            </a:r>
            <a:endParaRPr lang="en-US" altLang="zh-CN" sz="1600" b="1" dirty="0">
              <a:solidFill>
                <a:srgbClr val="FF0000"/>
              </a:solidFill>
            </a:endParaRPr>
          </a:p>
          <a:p>
            <a:r>
              <a:rPr lang="zh-CN" altLang="en-US" sz="1600" b="1" dirty="0">
                <a:solidFill>
                  <a:srgbClr val="FF0000"/>
                </a:solidFill>
              </a:rPr>
              <a:t>创建了一个具体的对象</a:t>
            </a:r>
          </a:p>
        </p:txBody>
      </p:sp>
      <p:sp>
        <p:nvSpPr>
          <p:cNvPr id="19" name="下箭头 18"/>
          <p:cNvSpPr/>
          <p:nvPr/>
        </p:nvSpPr>
        <p:spPr>
          <a:xfrm>
            <a:off x="1187624" y="2708920"/>
            <a:ext cx="297149" cy="158417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48608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fade">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P spid="18"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The following Bicycle class is one possible implementation of a bicycle:</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3852029" cy="602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854527" y="1484784"/>
            <a:ext cx="1168910" cy="338554"/>
          </a:xfrm>
          <a:prstGeom prst="rect">
            <a:avLst/>
          </a:prstGeom>
          <a:noFill/>
        </p:spPr>
        <p:txBody>
          <a:bodyPr wrap="none" rtlCol="0">
            <a:spAutoFit/>
          </a:bodyPr>
          <a:lstStyle/>
          <a:p>
            <a:r>
              <a:rPr lang="zh-CN" altLang="en-US" sz="1600" b="1" dirty="0">
                <a:solidFill>
                  <a:srgbClr val="FF0000"/>
                </a:solidFill>
              </a:rPr>
              <a:t>属性</a:t>
            </a:r>
            <a:r>
              <a:rPr lang="en-US" altLang="zh-CN" sz="1600" b="1" dirty="0">
                <a:solidFill>
                  <a:srgbClr val="FF0000"/>
                </a:solidFill>
              </a:rPr>
              <a:t>(</a:t>
            </a:r>
            <a:r>
              <a:rPr lang="zh-CN" altLang="en-US" sz="1600" b="1" dirty="0">
                <a:solidFill>
                  <a:srgbClr val="FF0000"/>
                </a:solidFill>
              </a:rPr>
              <a:t>状态</a:t>
            </a:r>
            <a:r>
              <a:rPr lang="en-US" altLang="zh-CN" sz="1600" b="1" dirty="0">
                <a:solidFill>
                  <a:srgbClr val="FF0000"/>
                </a:solidFill>
              </a:rPr>
              <a:t>)</a:t>
            </a:r>
            <a:endParaRPr lang="zh-CN" altLang="en-US" sz="1600" b="1" dirty="0">
              <a:solidFill>
                <a:srgbClr val="FF0000"/>
              </a:solidFill>
            </a:endParaRPr>
          </a:p>
        </p:txBody>
      </p:sp>
      <p:sp>
        <p:nvSpPr>
          <p:cNvPr id="18" name="TextBox 17"/>
          <p:cNvSpPr txBox="1"/>
          <p:nvPr/>
        </p:nvSpPr>
        <p:spPr>
          <a:xfrm>
            <a:off x="5436096" y="3590972"/>
            <a:ext cx="1789272" cy="584775"/>
          </a:xfrm>
          <a:prstGeom prst="rect">
            <a:avLst/>
          </a:prstGeom>
          <a:noFill/>
        </p:spPr>
        <p:txBody>
          <a:bodyPr wrap="none" rtlCol="0">
            <a:spAutoFit/>
          </a:bodyPr>
          <a:lstStyle/>
          <a:p>
            <a:r>
              <a:rPr lang="zh-CN" altLang="en-US" sz="1600" b="1" dirty="0">
                <a:solidFill>
                  <a:srgbClr val="FF0000"/>
                </a:solidFill>
              </a:rPr>
              <a:t>改变属性</a:t>
            </a:r>
            <a:r>
              <a:rPr lang="en-US" altLang="zh-CN" sz="1600" b="1" dirty="0">
                <a:solidFill>
                  <a:srgbClr val="FF0000"/>
                </a:solidFill>
              </a:rPr>
              <a:t>(</a:t>
            </a:r>
            <a:r>
              <a:rPr lang="zh-CN" altLang="en-US" sz="1600" b="1" dirty="0">
                <a:solidFill>
                  <a:srgbClr val="FF0000"/>
                </a:solidFill>
              </a:rPr>
              <a:t>状态</a:t>
            </a:r>
            <a:r>
              <a:rPr lang="en-US" altLang="zh-CN" sz="1600" b="1" dirty="0">
                <a:solidFill>
                  <a:srgbClr val="FF0000"/>
                </a:solidFill>
              </a:rPr>
              <a:t>)</a:t>
            </a:r>
            <a:r>
              <a:rPr lang="zh-CN" altLang="en-US" sz="1600" b="1" dirty="0">
                <a:solidFill>
                  <a:srgbClr val="FF0000"/>
                </a:solidFill>
              </a:rPr>
              <a:t>的</a:t>
            </a:r>
            <a:endParaRPr lang="en-US" altLang="zh-CN" sz="1600" b="1" dirty="0">
              <a:solidFill>
                <a:srgbClr val="FF0000"/>
              </a:solidFill>
            </a:endParaRPr>
          </a:p>
          <a:p>
            <a:r>
              <a:rPr lang="zh-CN" altLang="en-US" sz="1600" b="1" dirty="0">
                <a:solidFill>
                  <a:srgbClr val="FF0000"/>
                </a:solidFill>
              </a:rPr>
              <a:t>方法</a:t>
            </a:r>
            <a:r>
              <a:rPr lang="en-US" altLang="zh-CN" sz="1600" b="1" dirty="0">
                <a:solidFill>
                  <a:srgbClr val="FF0000"/>
                </a:solidFill>
              </a:rPr>
              <a:t>(</a:t>
            </a:r>
            <a:r>
              <a:rPr lang="zh-CN" altLang="en-US" sz="1600" b="1" dirty="0">
                <a:solidFill>
                  <a:srgbClr val="FF0000"/>
                </a:solidFill>
              </a:rPr>
              <a:t>行为</a:t>
            </a:r>
            <a:r>
              <a:rPr lang="en-US" altLang="zh-CN" sz="1600" b="1" dirty="0">
                <a:solidFill>
                  <a:srgbClr val="FF0000"/>
                </a:solidFill>
              </a:rPr>
              <a:t>)</a:t>
            </a:r>
            <a:endParaRPr lang="zh-CN" altLang="en-US" sz="1600" b="1" dirty="0">
              <a:solidFill>
                <a:srgbClr val="FF0000"/>
              </a:solidFill>
            </a:endParaRPr>
          </a:p>
        </p:txBody>
      </p:sp>
      <p:cxnSp>
        <p:nvCxnSpPr>
          <p:cNvPr id="20" name="直接箭头连接符 19"/>
          <p:cNvCxnSpPr>
            <a:stCxn id="16" idx="1"/>
          </p:cNvCxnSpPr>
          <p:nvPr/>
        </p:nvCxnSpPr>
        <p:spPr>
          <a:xfrm flipH="1" flipV="1">
            <a:off x="2987824" y="1340768"/>
            <a:ext cx="866703" cy="3132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6" idx="1"/>
          </p:cNvCxnSpPr>
          <p:nvPr/>
        </p:nvCxnSpPr>
        <p:spPr>
          <a:xfrm flipH="1">
            <a:off x="2771800" y="1654061"/>
            <a:ext cx="1082727"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1"/>
          </p:cNvCxnSpPr>
          <p:nvPr/>
        </p:nvCxnSpPr>
        <p:spPr>
          <a:xfrm flipH="1">
            <a:off x="2771800" y="1654061"/>
            <a:ext cx="1082727" cy="26277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1"/>
          </p:cNvCxnSpPr>
          <p:nvPr/>
        </p:nvCxnSpPr>
        <p:spPr>
          <a:xfrm flipH="1" flipV="1">
            <a:off x="2987824" y="2564904"/>
            <a:ext cx="2448272" cy="13184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1"/>
          </p:cNvCxnSpPr>
          <p:nvPr/>
        </p:nvCxnSpPr>
        <p:spPr>
          <a:xfrm flipH="1" flipV="1">
            <a:off x="2771800" y="3645024"/>
            <a:ext cx="2664296" cy="2383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1"/>
          </p:cNvCxnSpPr>
          <p:nvPr/>
        </p:nvCxnSpPr>
        <p:spPr>
          <a:xfrm flipH="1">
            <a:off x="2483768" y="3883360"/>
            <a:ext cx="2952328" cy="769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8" idx="1"/>
          </p:cNvCxnSpPr>
          <p:nvPr/>
        </p:nvCxnSpPr>
        <p:spPr>
          <a:xfrm flipH="1">
            <a:off x="2555776" y="3883360"/>
            <a:ext cx="2880320" cy="18498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45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223"/>
            <a:ext cx="855345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91880" y="560647"/>
            <a:ext cx="2252540" cy="1077218"/>
          </a:xfrm>
          <a:prstGeom prst="rect">
            <a:avLst/>
          </a:prstGeom>
          <a:noFill/>
        </p:spPr>
        <p:txBody>
          <a:bodyPr wrap="none" rtlCol="0">
            <a:spAutoFit/>
          </a:bodyPr>
          <a:lstStyle/>
          <a:p>
            <a:r>
              <a:rPr lang="zh-CN" altLang="en-US" sz="1600" b="1" dirty="0">
                <a:solidFill>
                  <a:srgbClr val="FF0000"/>
                </a:solidFill>
              </a:rPr>
              <a:t>分析设计了抽象的</a:t>
            </a:r>
            <a:endParaRPr lang="en-US" altLang="zh-CN" sz="1600" b="1" dirty="0">
              <a:solidFill>
                <a:srgbClr val="FF0000"/>
              </a:solidFill>
            </a:endParaRPr>
          </a:p>
          <a:p>
            <a:r>
              <a:rPr lang="zh-CN" altLang="en-US" sz="1600" b="1" dirty="0">
                <a:solidFill>
                  <a:srgbClr val="FF0000"/>
                </a:solidFill>
              </a:rPr>
              <a:t>描述桌子的类型</a:t>
            </a:r>
            <a:endParaRPr lang="en-US" altLang="zh-CN" sz="1600" b="1" dirty="0">
              <a:solidFill>
                <a:srgbClr val="FF0000"/>
              </a:solidFill>
            </a:endParaRPr>
          </a:p>
          <a:p>
            <a:r>
              <a:rPr lang="zh-CN" altLang="en-US" sz="1600" b="1" dirty="0">
                <a:solidFill>
                  <a:srgbClr val="FF0000"/>
                </a:solidFill>
              </a:rPr>
              <a:t>以及桌子应具有的属性</a:t>
            </a:r>
            <a:endParaRPr lang="en-US" altLang="zh-CN" sz="1600" b="1" dirty="0">
              <a:solidFill>
                <a:srgbClr val="FF0000"/>
              </a:solidFill>
            </a:endParaRPr>
          </a:p>
          <a:p>
            <a:r>
              <a:rPr lang="zh-CN" altLang="en-US" sz="1600" b="1" dirty="0">
                <a:solidFill>
                  <a:srgbClr val="FF0000"/>
                </a:solidFill>
              </a:rPr>
              <a:t>长宽高类型名称</a:t>
            </a:r>
            <a:endParaRPr lang="en-US" altLang="zh-CN" sz="1600" b="1" dirty="0">
              <a:solidFill>
                <a:srgbClr val="FF0000"/>
              </a:solidFill>
            </a:endParaRPr>
          </a:p>
        </p:txBody>
      </p:sp>
      <p:sp>
        <p:nvSpPr>
          <p:cNvPr id="6" name="TextBox 5"/>
          <p:cNvSpPr txBox="1"/>
          <p:nvPr/>
        </p:nvSpPr>
        <p:spPr>
          <a:xfrm>
            <a:off x="4345834" y="2237927"/>
            <a:ext cx="2459328" cy="584775"/>
          </a:xfrm>
          <a:prstGeom prst="rect">
            <a:avLst/>
          </a:prstGeom>
          <a:noFill/>
        </p:spPr>
        <p:txBody>
          <a:bodyPr wrap="none" rtlCol="0">
            <a:spAutoFit/>
          </a:bodyPr>
          <a:lstStyle/>
          <a:p>
            <a:r>
              <a:rPr lang="zh-CN" altLang="en-US" sz="1600" b="1" dirty="0">
                <a:solidFill>
                  <a:srgbClr val="FF0000"/>
                </a:solidFill>
              </a:rPr>
              <a:t>提供了一个构造</a:t>
            </a:r>
            <a:endParaRPr lang="en-US" altLang="zh-CN" sz="1600" b="1" dirty="0">
              <a:solidFill>
                <a:srgbClr val="FF0000"/>
              </a:solidFill>
            </a:endParaRPr>
          </a:p>
          <a:p>
            <a:r>
              <a:rPr lang="zh-CN" altLang="en-US" sz="1600" b="1" dirty="0">
                <a:solidFill>
                  <a:srgbClr val="FF0000"/>
                </a:solidFill>
              </a:rPr>
              <a:t>具体桌子对象的构造函数</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 y="4669884"/>
            <a:ext cx="89154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79512" y="3538898"/>
            <a:ext cx="4395755"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7" name="TextBox 6"/>
          <p:cNvSpPr txBox="1"/>
          <p:nvPr/>
        </p:nvSpPr>
        <p:spPr>
          <a:xfrm>
            <a:off x="2304856" y="3838887"/>
            <a:ext cx="3286477" cy="830997"/>
          </a:xfrm>
          <a:prstGeom prst="rect">
            <a:avLst/>
          </a:prstGeom>
          <a:noFill/>
        </p:spPr>
        <p:txBody>
          <a:bodyPr wrap="none" rtlCol="0">
            <a:spAutoFit/>
          </a:bodyPr>
          <a:lstStyle/>
          <a:p>
            <a:r>
              <a:rPr lang="zh-CN" altLang="en-US" sz="1600" b="1" dirty="0">
                <a:solidFill>
                  <a:srgbClr val="FF0000"/>
                </a:solidFill>
              </a:rPr>
              <a:t>基于抽象的桌子类型</a:t>
            </a:r>
            <a:endParaRPr lang="en-US" altLang="zh-CN" sz="1600" b="1" dirty="0">
              <a:solidFill>
                <a:srgbClr val="FF0000"/>
              </a:solidFill>
            </a:endParaRPr>
          </a:p>
          <a:p>
            <a:r>
              <a:rPr lang="zh-CN" altLang="en-US" sz="1600" b="1" dirty="0">
                <a:solidFill>
                  <a:srgbClr val="FF0000"/>
                </a:solidFill>
              </a:rPr>
              <a:t>构造了</a:t>
            </a:r>
            <a:r>
              <a:rPr lang="en-US" altLang="zh-CN" sz="1600" b="1" dirty="0">
                <a:solidFill>
                  <a:srgbClr val="FF0000"/>
                </a:solidFill>
              </a:rPr>
              <a:t>2</a:t>
            </a:r>
            <a:r>
              <a:rPr lang="zh-CN" altLang="en-US" sz="1600" b="1" dirty="0">
                <a:solidFill>
                  <a:srgbClr val="FF0000"/>
                </a:solidFill>
              </a:rPr>
              <a:t>个</a:t>
            </a:r>
            <a:endParaRPr lang="en-US" altLang="zh-CN" sz="1600" b="1" dirty="0">
              <a:solidFill>
                <a:srgbClr val="FF0000"/>
              </a:solidFill>
            </a:endParaRPr>
          </a:p>
          <a:p>
            <a:r>
              <a:rPr lang="zh-CN" altLang="en-US" sz="1600" b="1" dirty="0">
                <a:solidFill>
                  <a:srgbClr val="FF0000"/>
                </a:solidFill>
              </a:rPr>
              <a:t>指定长宽高类型名称的具体的桌子</a:t>
            </a:r>
          </a:p>
        </p:txBody>
      </p:sp>
      <p:sp>
        <p:nvSpPr>
          <p:cNvPr id="8" name="TextBox 7"/>
          <p:cNvSpPr txBox="1"/>
          <p:nvPr/>
        </p:nvSpPr>
        <p:spPr>
          <a:xfrm>
            <a:off x="2114447" y="5520429"/>
            <a:ext cx="2558714" cy="584775"/>
          </a:xfrm>
          <a:prstGeom prst="rect">
            <a:avLst/>
          </a:prstGeom>
          <a:noFill/>
        </p:spPr>
        <p:txBody>
          <a:bodyPr wrap="none" rtlCol="0">
            <a:spAutoFit/>
          </a:bodyPr>
          <a:lstStyle/>
          <a:p>
            <a:r>
              <a:rPr lang="zh-CN" altLang="en-US" sz="1600" b="1" dirty="0">
                <a:solidFill>
                  <a:srgbClr val="FF0000"/>
                </a:solidFill>
              </a:rPr>
              <a:t>拥有相同属性值的</a:t>
            </a:r>
            <a:r>
              <a:rPr lang="en-US" altLang="zh-CN" sz="1600" b="1" dirty="0">
                <a:solidFill>
                  <a:srgbClr val="FF0000"/>
                </a:solidFill>
              </a:rPr>
              <a:t>2</a:t>
            </a:r>
            <a:r>
              <a:rPr lang="zh-CN" altLang="en-US" sz="1600" b="1" dirty="0">
                <a:solidFill>
                  <a:srgbClr val="FF0000"/>
                </a:solidFill>
              </a:rPr>
              <a:t>个对象</a:t>
            </a:r>
            <a:endParaRPr lang="en-US" altLang="zh-CN" sz="1600" b="1" dirty="0">
              <a:solidFill>
                <a:srgbClr val="FF0000"/>
              </a:solidFill>
            </a:endParaRPr>
          </a:p>
          <a:p>
            <a:r>
              <a:rPr lang="zh-CN" altLang="en-US" sz="1600" b="1" dirty="0">
                <a:solidFill>
                  <a:srgbClr val="FF0000"/>
                </a:solidFill>
              </a:rPr>
              <a:t>是同一个对象么？</a:t>
            </a:r>
          </a:p>
        </p:txBody>
      </p:sp>
      <p:sp>
        <p:nvSpPr>
          <p:cNvPr id="9" name="TextBox 8"/>
          <p:cNvSpPr txBox="1"/>
          <p:nvPr/>
        </p:nvSpPr>
        <p:spPr>
          <a:xfrm>
            <a:off x="2151770" y="6127946"/>
            <a:ext cx="2558714" cy="830997"/>
          </a:xfrm>
          <a:prstGeom prst="rect">
            <a:avLst/>
          </a:prstGeom>
          <a:noFill/>
        </p:spPr>
        <p:txBody>
          <a:bodyPr wrap="none" rtlCol="0">
            <a:spAutoFit/>
          </a:bodyPr>
          <a:lstStyle/>
          <a:p>
            <a:r>
              <a:rPr lang="zh-CN" altLang="en-US" sz="1600" b="1" dirty="0">
                <a:solidFill>
                  <a:srgbClr val="FF0000"/>
                </a:solidFill>
              </a:rPr>
              <a:t>在真实世界中</a:t>
            </a:r>
            <a:endParaRPr lang="en-US" altLang="zh-CN" sz="1600" b="1" dirty="0">
              <a:solidFill>
                <a:srgbClr val="FF0000"/>
              </a:solidFill>
            </a:endParaRPr>
          </a:p>
          <a:p>
            <a:r>
              <a:rPr lang="en-US" altLang="zh-CN" sz="1600" b="1" dirty="0">
                <a:solidFill>
                  <a:srgbClr val="FF0000"/>
                </a:solidFill>
              </a:rPr>
              <a:t>2</a:t>
            </a:r>
            <a:r>
              <a:rPr lang="zh-CN" altLang="en-US" sz="1600" b="1" dirty="0">
                <a:solidFill>
                  <a:srgbClr val="FF0000"/>
                </a:solidFill>
              </a:rPr>
              <a:t>个具有相同长宽高的课桌</a:t>
            </a:r>
            <a:endParaRPr lang="en-US" altLang="zh-CN" sz="1600" b="1" dirty="0">
              <a:solidFill>
                <a:srgbClr val="FF0000"/>
              </a:solidFill>
            </a:endParaRPr>
          </a:p>
          <a:p>
            <a:r>
              <a:rPr lang="zh-CN" altLang="en-US" sz="1600" b="1" dirty="0">
                <a:solidFill>
                  <a:srgbClr val="FF0000"/>
                </a:solidFill>
              </a:rPr>
              <a:t>就是同一个课桌么</a:t>
            </a:r>
          </a:p>
        </p:txBody>
      </p:sp>
    </p:spTree>
    <p:extLst>
      <p:ext uri="{BB962C8B-B14F-4D97-AF65-F5344CB8AC3E}">
        <p14:creationId xmlns:p14="http://schemas.microsoft.com/office/powerpoint/2010/main" val="35006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 diagram of classes in a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199" y="3771899"/>
            <a:ext cx="3562350" cy="30861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en-US" altLang="zh-CN" dirty="0"/>
              <a:t>What Is Inheritance?</a:t>
            </a:r>
            <a:endParaRPr lang="zh-CN" altLang="en-US" dirty="0"/>
          </a:p>
        </p:txBody>
      </p:sp>
      <p:sp>
        <p:nvSpPr>
          <p:cNvPr id="3" name="内容占位符 2"/>
          <p:cNvSpPr>
            <a:spLocks noGrp="1"/>
          </p:cNvSpPr>
          <p:nvPr>
            <p:ph idx="1"/>
          </p:nvPr>
        </p:nvSpPr>
        <p:spPr/>
        <p:txBody>
          <a:bodyPr/>
          <a:lstStyle/>
          <a:p>
            <a:r>
              <a:rPr lang="en-US" altLang="zh-CN" dirty="0"/>
              <a:t>Different kinds of objects often have a certain amount in common with each other. Yet each also defines additional features that make them different. Object-oriented programming allows classes to inherit commonly used state and behavior from other classes.</a:t>
            </a:r>
          </a:p>
          <a:p>
            <a:r>
              <a:rPr lang="zh-CN" altLang="en-US" dirty="0"/>
              <a:t>不同类型的事物通常具有一定共同的特性，同时又拥有区别于其他事物的自有的特性，面向对象编程允许从其他类继承状态和行为</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Tree>
    <p:extLst>
      <p:ext uri="{BB962C8B-B14F-4D97-AF65-F5344CB8AC3E}">
        <p14:creationId xmlns:p14="http://schemas.microsoft.com/office/powerpoint/2010/main" val="34400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PART1 - Getting Started</a:t>
            </a:r>
            <a:endParaRPr lang="zh-CN" altLang="en-US" dirty="0"/>
          </a:p>
        </p:txBody>
      </p:sp>
      <p:sp>
        <p:nvSpPr>
          <p:cNvPr id="3" name="内容占位符 2"/>
          <p:cNvSpPr>
            <a:spLocks noGrp="1"/>
          </p:cNvSpPr>
          <p:nvPr>
            <p:ph idx="1"/>
          </p:nvPr>
        </p:nvSpPr>
        <p:spPr/>
        <p:txBody>
          <a:bodyPr/>
          <a:lstStyle/>
          <a:p>
            <a:r>
              <a:rPr lang="en-US" altLang="zh-CN" dirty="0"/>
              <a:t>"Hello World!" for Microsoft Windows </a:t>
            </a:r>
          </a:p>
          <a:p>
            <a:pPr lvl="1"/>
            <a:r>
              <a:rPr lang="en-US" altLang="zh-CN" dirty="0"/>
              <a:t>A Checklist</a:t>
            </a:r>
          </a:p>
          <a:p>
            <a:pPr lvl="1"/>
            <a:r>
              <a:rPr lang="en-US" altLang="zh-CN" dirty="0"/>
              <a:t>Creating Your First Application</a:t>
            </a:r>
          </a:p>
          <a:p>
            <a:pPr lvl="2"/>
            <a:r>
              <a:rPr lang="en-US" altLang="zh-CN" dirty="0"/>
              <a:t>Create a Source File</a:t>
            </a:r>
          </a:p>
          <a:p>
            <a:pPr lvl="2"/>
            <a:r>
              <a:rPr lang="en-US" altLang="zh-CN" dirty="0"/>
              <a:t>Compile the Source File into a .class File</a:t>
            </a:r>
          </a:p>
          <a:p>
            <a:pPr lvl="2"/>
            <a:r>
              <a:rPr lang="en-US" altLang="zh-CN" dirty="0"/>
              <a:t>Run the Program</a:t>
            </a:r>
          </a:p>
          <a:p>
            <a:r>
              <a:rPr lang="en-US" altLang="zh-CN" dirty="0"/>
              <a:t>A Closer Look at "Hello World!"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154242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需求：设计学校教务系统用户角色：教师，行政教工，学生；用户通过唯一的教工号</a:t>
            </a:r>
            <a:r>
              <a:rPr lang="en-US" altLang="zh-CN" dirty="0"/>
              <a:t>/</a:t>
            </a:r>
            <a:r>
              <a:rPr lang="zh-CN" altLang="en-US" dirty="0"/>
              <a:t>学号及密码登录</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357975"/>
            <a:ext cx="36671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149080"/>
            <a:ext cx="330517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396074"/>
            <a:ext cx="34575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09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par>
                                <p:cTn id="11" presetID="10" presetClass="entr" presetSubtype="0" fill="hold" nodeType="withEffect">
                                  <p:stCondLst>
                                    <p:cond delay="0"/>
                                  </p:stCondLst>
                                  <p:childTnLst>
                                    <p:set>
                                      <p:cBhvr>
                                        <p:cTn id="12" dur="1" fill="hold">
                                          <p:stCondLst>
                                            <p:cond delay="0"/>
                                          </p:stCondLst>
                                        </p:cTn>
                                        <p:tgtEl>
                                          <p:spTgt spid="4100"/>
                                        </p:tgtEl>
                                        <p:attrNameLst>
                                          <p:attrName>style.visibility</p:attrName>
                                        </p:attrNameLst>
                                      </p:cBhvr>
                                      <p:to>
                                        <p:strVal val="visible"/>
                                      </p:to>
                                    </p:set>
                                    <p:animEffect transition="in" filter="fade">
                                      <p:cBhvr>
                                        <p:cTn id="13"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 y="2417644"/>
            <a:ext cx="3312368" cy="1623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6114" y="1492610"/>
            <a:ext cx="3079689" cy="584775"/>
          </a:xfrm>
          <a:prstGeom prst="rect">
            <a:avLst/>
          </a:prstGeom>
          <a:noFill/>
        </p:spPr>
        <p:txBody>
          <a:bodyPr wrap="none" rtlCol="0">
            <a:spAutoFit/>
          </a:bodyPr>
          <a:lstStyle/>
          <a:p>
            <a:r>
              <a:rPr lang="zh-CN" altLang="en-US" sz="1600" b="1" dirty="0">
                <a:solidFill>
                  <a:srgbClr val="FF0000"/>
                </a:solidFill>
              </a:rPr>
              <a:t>分析</a:t>
            </a:r>
            <a:r>
              <a:rPr lang="en-US" altLang="zh-CN" sz="1600" b="1" dirty="0">
                <a:solidFill>
                  <a:srgbClr val="FF0000"/>
                </a:solidFill>
              </a:rPr>
              <a:t>3</a:t>
            </a:r>
            <a:r>
              <a:rPr lang="zh-CN" altLang="en-US" sz="1600" b="1" dirty="0">
                <a:solidFill>
                  <a:srgbClr val="FF0000"/>
                </a:solidFill>
              </a:rPr>
              <a:t>个角色后，进一步</a:t>
            </a:r>
            <a:endParaRPr lang="en-US" altLang="zh-CN" sz="1600" b="1" dirty="0">
              <a:solidFill>
                <a:srgbClr val="FF0000"/>
              </a:solidFill>
            </a:endParaRPr>
          </a:p>
          <a:p>
            <a:r>
              <a:rPr lang="zh-CN" altLang="en-US" sz="1600" b="1" dirty="0">
                <a:solidFill>
                  <a:srgbClr val="FF0000"/>
                </a:solidFill>
              </a:rPr>
              <a:t>抽象出相同属性，设计用户类型</a:t>
            </a:r>
            <a:endParaRPr lang="en-US" altLang="zh-CN" sz="1600" b="1" dirty="0">
              <a:solidFill>
                <a:srgbClr val="FF0000"/>
              </a:solidFill>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61" y="2752610"/>
            <a:ext cx="4077887" cy="953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252" y="4410541"/>
            <a:ext cx="4077887" cy="911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肘形连接符 10"/>
          <p:cNvCxnSpPr>
            <a:endCxn id="5122" idx="3"/>
          </p:cNvCxnSpPr>
          <p:nvPr/>
        </p:nvCxnSpPr>
        <p:spPr>
          <a:xfrm rot="10800000" flipV="1">
            <a:off x="3338482" y="1492609"/>
            <a:ext cx="1246500" cy="1736889"/>
          </a:xfrm>
          <a:prstGeom prst="bent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124" idx="1"/>
          </p:cNvCxnSpPr>
          <p:nvPr/>
        </p:nvCxnSpPr>
        <p:spPr>
          <a:xfrm flipH="1">
            <a:off x="3338482" y="3229499"/>
            <a:ext cx="1342879"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5125" idx="1"/>
            <a:endCxn id="5122" idx="3"/>
          </p:cNvCxnSpPr>
          <p:nvPr/>
        </p:nvCxnSpPr>
        <p:spPr>
          <a:xfrm rot="10800000">
            <a:off x="3338482" y="3229499"/>
            <a:ext cx="1265770" cy="1636698"/>
          </a:xfrm>
          <a:prstGeom prst="bent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83561" y="296130"/>
            <a:ext cx="2459328" cy="584775"/>
          </a:xfrm>
          <a:prstGeom prst="rect">
            <a:avLst/>
          </a:prstGeom>
          <a:noFill/>
        </p:spPr>
        <p:txBody>
          <a:bodyPr wrap="none" rtlCol="0">
            <a:spAutoFit/>
          </a:bodyPr>
          <a:lstStyle/>
          <a:p>
            <a:r>
              <a:rPr lang="zh-CN" altLang="en-US" sz="1600" b="1" dirty="0">
                <a:solidFill>
                  <a:srgbClr val="FF0000"/>
                </a:solidFill>
              </a:rPr>
              <a:t>每个类型均具有父类属性</a:t>
            </a:r>
            <a:endParaRPr lang="en-US" altLang="zh-CN" sz="1600" b="1" dirty="0">
              <a:solidFill>
                <a:srgbClr val="FF0000"/>
              </a:solidFill>
            </a:endParaRPr>
          </a:p>
          <a:p>
            <a:r>
              <a:rPr lang="zh-CN" altLang="en-US" sz="1600" b="1" dirty="0">
                <a:solidFill>
                  <a:srgbClr val="FF0000"/>
                </a:solidFill>
              </a:rPr>
              <a:t>以及各自独立特有的属性</a:t>
            </a:r>
          </a:p>
        </p:txBody>
      </p:sp>
      <p:sp>
        <p:nvSpPr>
          <p:cNvPr id="2" name="TextBox 1"/>
          <p:cNvSpPr txBox="1"/>
          <p:nvPr/>
        </p:nvSpPr>
        <p:spPr>
          <a:xfrm>
            <a:off x="2267744" y="5915203"/>
            <a:ext cx="3700052" cy="584775"/>
          </a:xfrm>
          <a:prstGeom prst="rect">
            <a:avLst/>
          </a:prstGeom>
          <a:noFill/>
        </p:spPr>
        <p:txBody>
          <a:bodyPr wrap="none" rtlCol="0">
            <a:spAutoFit/>
          </a:bodyPr>
          <a:lstStyle/>
          <a:p>
            <a:r>
              <a:rPr lang="zh-CN" altLang="en-US" sz="1600" b="1" dirty="0">
                <a:solidFill>
                  <a:srgbClr val="FF0000"/>
                </a:solidFill>
              </a:rPr>
              <a:t>说明，本例仅用于说明基本的继承特性</a:t>
            </a:r>
            <a:endParaRPr lang="en-US" altLang="zh-CN" sz="1600" b="1" dirty="0">
              <a:solidFill>
                <a:srgbClr val="FF0000"/>
              </a:solidFill>
            </a:endParaRPr>
          </a:p>
          <a:p>
            <a:r>
              <a:rPr lang="zh-CN" altLang="en-US" sz="1600" b="1" dirty="0">
                <a:solidFill>
                  <a:srgbClr val="FF0000"/>
                </a:solidFill>
              </a:rPr>
              <a:t>实际开发中此处应使用组合，而非继承</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252" y="1105835"/>
            <a:ext cx="423862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2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62783"/>
            <a:ext cx="3528392" cy="1816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854" y="2950274"/>
            <a:ext cx="42100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 y="2997899"/>
            <a:ext cx="41529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14019" y="662783"/>
            <a:ext cx="2666114" cy="1569660"/>
          </a:xfrm>
          <a:prstGeom prst="rect">
            <a:avLst/>
          </a:prstGeom>
          <a:noFill/>
        </p:spPr>
        <p:txBody>
          <a:bodyPr wrap="none" rtlCol="0">
            <a:spAutoFit/>
          </a:bodyPr>
          <a:lstStyle/>
          <a:p>
            <a:r>
              <a:rPr lang="zh-CN" altLang="en-US" sz="1600" b="1" dirty="0">
                <a:solidFill>
                  <a:srgbClr val="FF0000"/>
                </a:solidFill>
              </a:rPr>
              <a:t>定义共有的子弹特性，包括</a:t>
            </a:r>
            <a:endParaRPr lang="en-US" altLang="zh-CN" sz="1600" b="1" dirty="0">
              <a:solidFill>
                <a:srgbClr val="FF0000"/>
              </a:solidFill>
            </a:endParaRPr>
          </a:p>
          <a:p>
            <a:r>
              <a:rPr lang="zh-CN" altLang="en-US" sz="1600" b="1" dirty="0">
                <a:solidFill>
                  <a:srgbClr val="FF0000"/>
                </a:solidFill>
              </a:rPr>
              <a:t>子弹当前动画图片索引</a:t>
            </a:r>
            <a:endParaRPr lang="en-US" altLang="zh-CN" sz="1600" b="1" dirty="0">
              <a:solidFill>
                <a:srgbClr val="FF0000"/>
              </a:solidFill>
            </a:endParaRPr>
          </a:p>
          <a:p>
            <a:r>
              <a:rPr lang="zh-CN" altLang="en-US" sz="1600" b="1" dirty="0">
                <a:solidFill>
                  <a:srgbClr val="FF0000"/>
                </a:solidFill>
              </a:rPr>
              <a:t>子弹动画图片数组</a:t>
            </a:r>
            <a:endParaRPr lang="en-US" altLang="zh-CN" sz="1600" b="1" dirty="0">
              <a:solidFill>
                <a:srgbClr val="FF0000"/>
              </a:solidFill>
            </a:endParaRPr>
          </a:p>
          <a:p>
            <a:r>
              <a:rPr lang="zh-CN" altLang="en-US" sz="1600" b="1" dirty="0">
                <a:solidFill>
                  <a:srgbClr val="FF0000"/>
                </a:solidFill>
              </a:rPr>
              <a:t>子弹当前</a:t>
            </a:r>
            <a:r>
              <a:rPr lang="en-US" altLang="zh-CN" sz="1600" b="1" dirty="0">
                <a:solidFill>
                  <a:srgbClr val="FF0000"/>
                </a:solidFill>
              </a:rPr>
              <a:t>X</a:t>
            </a:r>
            <a:r>
              <a:rPr lang="zh-CN" altLang="en-US" sz="1600" b="1" dirty="0">
                <a:solidFill>
                  <a:srgbClr val="FF0000"/>
                </a:solidFill>
              </a:rPr>
              <a:t>轴位置</a:t>
            </a:r>
            <a:endParaRPr lang="en-US" altLang="zh-CN" sz="1600" b="1" dirty="0">
              <a:solidFill>
                <a:srgbClr val="FF0000"/>
              </a:solidFill>
            </a:endParaRPr>
          </a:p>
          <a:p>
            <a:r>
              <a:rPr lang="zh-CN" altLang="en-US" sz="1600" b="1" dirty="0">
                <a:solidFill>
                  <a:srgbClr val="FF0000"/>
                </a:solidFill>
              </a:rPr>
              <a:t>子弹当前</a:t>
            </a:r>
            <a:r>
              <a:rPr lang="en-US" altLang="zh-CN" sz="1600" b="1" dirty="0">
                <a:solidFill>
                  <a:srgbClr val="FF0000"/>
                </a:solidFill>
              </a:rPr>
              <a:t>Y</a:t>
            </a:r>
            <a:r>
              <a:rPr lang="zh-CN" altLang="en-US" sz="1600" b="1" dirty="0">
                <a:solidFill>
                  <a:srgbClr val="FF0000"/>
                </a:solidFill>
              </a:rPr>
              <a:t>轴位置</a:t>
            </a:r>
            <a:endParaRPr lang="en-US" altLang="zh-CN" sz="1600" b="1" dirty="0">
              <a:solidFill>
                <a:srgbClr val="FF0000"/>
              </a:solidFill>
            </a:endParaRPr>
          </a:p>
          <a:p>
            <a:r>
              <a:rPr lang="zh-CN" altLang="en-US" sz="1600" b="1" dirty="0">
                <a:solidFill>
                  <a:srgbClr val="FF0000"/>
                </a:solidFill>
              </a:rPr>
              <a:t>子弹当前占用屏幕空间区域</a:t>
            </a:r>
          </a:p>
        </p:txBody>
      </p:sp>
      <p:sp>
        <p:nvSpPr>
          <p:cNvPr id="8" name="TextBox 7"/>
          <p:cNvSpPr txBox="1"/>
          <p:nvPr/>
        </p:nvSpPr>
        <p:spPr>
          <a:xfrm>
            <a:off x="1053403" y="4164446"/>
            <a:ext cx="2045753" cy="584775"/>
          </a:xfrm>
          <a:prstGeom prst="rect">
            <a:avLst/>
          </a:prstGeom>
          <a:noFill/>
        </p:spPr>
        <p:txBody>
          <a:bodyPr wrap="none" rtlCol="0">
            <a:spAutoFit/>
          </a:bodyPr>
          <a:lstStyle/>
          <a:p>
            <a:r>
              <a:rPr lang="zh-CN" altLang="en-US" sz="1600" b="1" dirty="0">
                <a:solidFill>
                  <a:srgbClr val="FF0000"/>
                </a:solidFill>
              </a:rPr>
              <a:t>英雄飞机使用</a:t>
            </a:r>
            <a:endParaRPr lang="en-US" altLang="zh-CN" sz="1600" b="1" dirty="0">
              <a:solidFill>
                <a:srgbClr val="FF0000"/>
              </a:solidFill>
            </a:endParaRPr>
          </a:p>
          <a:p>
            <a:r>
              <a:rPr lang="zh-CN" altLang="en-US" sz="1600" b="1" dirty="0">
                <a:solidFill>
                  <a:srgbClr val="FF0000"/>
                </a:solidFill>
              </a:rPr>
              <a:t>自己的子弹动画图片</a:t>
            </a:r>
          </a:p>
        </p:txBody>
      </p:sp>
      <p:sp>
        <p:nvSpPr>
          <p:cNvPr id="13" name="TextBox 12"/>
          <p:cNvSpPr txBox="1"/>
          <p:nvPr/>
        </p:nvSpPr>
        <p:spPr>
          <a:xfrm>
            <a:off x="6124199" y="4174410"/>
            <a:ext cx="2045753" cy="584775"/>
          </a:xfrm>
          <a:prstGeom prst="rect">
            <a:avLst/>
          </a:prstGeom>
          <a:noFill/>
        </p:spPr>
        <p:txBody>
          <a:bodyPr wrap="none" rtlCol="0">
            <a:spAutoFit/>
          </a:bodyPr>
          <a:lstStyle/>
          <a:p>
            <a:r>
              <a:rPr lang="zh-CN" altLang="en-US" sz="1600" b="1" dirty="0">
                <a:solidFill>
                  <a:srgbClr val="FF0000"/>
                </a:solidFill>
              </a:rPr>
              <a:t>敌人飞机使用</a:t>
            </a:r>
            <a:endParaRPr lang="en-US" altLang="zh-CN" sz="1600" b="1" dirty="0">
              <a:solidFill>
                <a:srgbClr val="FF0000"/>
              </a:solidFill>
            </a:endParaRPr>
          </a:p>
          <a:p>
            <a:r>
              <a:rPr lang="zh-CN" altLang="en-US" sz="1600" b="1" dirty="0">
                <a:solidFill>
                  <a:srgbClr val="FF0000"/>
                </a:solidFill>
              </a:rPr>
              <a:t>自己的子弹动画图片</a:t>
            </a:r>
          </a:p>
        </p:txBody>
      </p:sp>
    </p:spTree>
    <p:extLst>
      <p:ext uri="{BB962C8B-B14F-4D97-AF65-F5344CB8AC3E}">
        <p14:creationId xmlns:p14="http://schemas.microsoft.com/office/powerpoint/2010/main" val="315878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a Package?</a:t>
            </a:r>
            <a:endParaRPr lang="zh-CN" altLang="en-US" dirty="0"/>
          </a:p>
        </p:txBody>
      </p:sp>
      <p:sp>
        <p:nvSpPr>
          <p:cNvPr id="3" name="内容占位符 2"/>
          <p:cNvSpPr>
            <a:spLocks noGrp="1"/>
          </p:cNvSpPr>
          <p:nvPr>
            <p:ph idx="1"/>
          </p:nvPr>
        </p:nvSpPr>
        <p:spPr/>
        <p:txBody>
          <a:bodyPr>
            <a:normAutofit/>
          </a:bodyPr>
          <a:lstStyle/>
          <a:p>
            <a:r>
              <a:rPr lang="en-US" altLang="zh-CN" dirty="0"/>
              <a:t>A package is a </a:t>
            </a:r>
            <a:r>
              <a:rPr lang="en-US" altLang="zh-CN" b="1" dirty="0">
                <a:solidFill>
                  <a:srgbClr val="FF0000"/>
                </a:solidFill>
              </a:rPr>
              <a:t>namespace</a:t>
            </a:r>
            <a:r>
              <a:rPr lang="en-US" altLang="zh-CN" dirty="0">
                <a:solidFill>
                  <a:srgbClr val="FF0000"/>
                </a:solidFill>
              </a:rPr>
              <a:t> </a:t>
            </a:r>
            <a:r>
              <a:rPr lang="en-US" altLang="zh-CN" dirty="0"/>
              <a:t>that organizes a set of related classes and interfaces. Conceptually you can think of packages as being similar to different folders on your computer.</a:t>
            </a:r>
          </a:p>
          <a:p>
            <a:r>
              <a:rPr lang="zh-CN" altLang="en-US" dirty="0"/>
              <a:t>包</a:t>
            </a:r>
            <a:r>
              <a:rPr lang="en-US" altLang="zh-CN" dirty="0"/>
              <a:t>(package)</a:t>
            </a:r>
            <a:r>
              <a:rPr lang="zh-CN" altLang="en-US" dirty="0"/>
              <a:t>，项目由众多独立的文件</a:t>
            </a:r>
            <a:r>
              <a:rPr lang="en-US" altLang="zh-CN" dirty="0"/>
              <a:t>(</a:t>
            </a:r>
            <a:r>
              <a:rPr lang="zh-CN" altLang="en-US" dirty="0"/>
              <a:t>类</a:t>
            </a:r>
            <a:r>
              <a:rPr lang="en-US" altLang="zh-CN" dirty="0"/>
              <a:t>/</a:t>
            </a:r>
            <a:r>
              <a:rPr lang="zh-CN" altLang="en-US" dirty="0"/>
              <a:t>接口等源文件，配置文件等</a:t>
            </a:r>
            <a:r>
              <a:rPr lang="en-US" altLang="zh-CN" dirty="0"/>
              <a:t>)</a:t>
            </a:r>
            <a:r>
              <a:rPr lang="zh-CN" altLang="en-US" dirty="0"/>
              <a:t>组成；包是用来组织相关源码文件，使程序结构更加清晰的命名空间</a:t>
            </a:r>
            <a:r>
              <a:rPr lang="en-US" altLang="zh-CN" dirty="0"/>
              <a:t>(</a:t>
            </a:r>
            <a:r>
              <a:rPr lang="zh-CN" altLang="en-US" dirty="0"/>
              <a:t>文件夹目录</a:t>
            </a:r>
            <a:r>
              <a:rPr lang="en-US" altLang="zh-CN" dirty="0"/>
              <a:t>)</a:t>
            </a:r>
          </a:p>
          <a:p>
            <a:r>
              <a:rPr lang="zh-CN" altLang="en-US" dirty="0"/>
              <a:t>关键词“</a:t>
            </a:r>
            <a:r>
              <a:rPr lang="en-US" altLang="zh-CN" dirty="0"/>
              <a:t>package</a:t>
            </a:r>
            <a:r>
              <a:rPr lang="zh-CN" altLang="en-US" dirty="0"/>
              <a:t>”，声明包的路径名称；以“</a:t>
            </a:r>
            <a:r>
              <a:rPr lang="en-US" altLang="zh-CN" dirty="0"/>
              <a:t>.</a:t>
            </a:r>
            <a:r>
              <a:rPr lang="zh-CN" altLang="en-US" dirty="0"/>
              <a:t>”点分隔符分隔层次；</a:t>
            </a:r>
            <a:r>
              <a:rPr lang="zh-CN" altLang="en-US" dirty="0">
                <a:solidFill>
                  <a:srgbClr val="FF0000"/>
                </a:solidFill>
              </a:rPr>
              <a:t>必须声明在源文件的顶部；源文件位置必须与包声明的相同</a:t>
            </a:r>
            <a:endParaRPr lang="en-US" altLang="zh-CN" dirty="0">
              <a:solidFill>
                <a:srgbClr val="FF0000"/>
              </a:solidFill>
            </a:endParaRPr>
          </a:p>
          <a:p>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Tree>
    <p:extLst>
      <p:ext uri="{BB962C8B-B14F-4D97-AF65-F5344CB8AC3E}">
        <p14:creationId xmlns:p14="http://schemas.microsoft.com/office/powerpoint/2010/main" val="4145279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CC</a:t>
            </a:r>
            <a:r>
              <a:rPr lang="zh-CN" altLang="en-US" dirty="0"/>
              <a:t>：包命名规范。倒置的开发单位域名</a:t>
            </a:r>
            <a:r>
              <a:rPr lang="en-US" altLang="zh-CN" dirty="0"/>
              <a:t>+</a:t>
            </a:r>
            <a:r>
              <a:rPr lang="zh-CN" altLang="en-US" dirty="0"/>
              <a:t>项目名称</a:t>
            </a:r>
            <a:r>
              <a:rPr lang="en-US" altLang="zh-CN" dirty="0"/>
              <a:t>+</a:t>
            </a:r>
            <a:r>
              <a:rPr lang="zh-CN" altLang="en-US" dirty="0"/>
              <a:t>功能模块名称</a:t>
            </a:r>
            <a:r>
              <a:rPr lang="en-US" altLang="zh-CN" dirty="0"/>
              <a:t>+</a:t>
            </a:r>
            <a:r>
              <a:rPr lang="zh-CN" altLang="en-US" dirty="0"/>
              <a:t>层次名称等，</a:t>
            </a:r>
            <a:r>
              <a:rPr lang="zh-CN" altLang="en-US" b="1" dirty="0">
                <a:solidFill>
                  <a:srgbClr val="FF0000"/>
                </a:solidFill>
              </a:rPr>
              <a:t>全部小写的英文单数名词</a:t>
            </a:r>
            <a:endParaRPr lang="en-US" altLang="zh-CN" b="1"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44380"/>
            <a:ext cx="2341732" cy="2967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420" y="2003976"/>
            <a:ext cx="3608513" cy="1224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14590" y="1363674"/>
            <a:ext cx="3079689" cy="338554"/>
          </a:xfrm>
          <a:prstGeom prst="rect">
            <a:avLst/>
          </a:prstGeom>
          <a:noFill/>
        </p:spPr>
        <p:txBody>
          <a:bodyPr wrap="none" rtlCol="0">
            <a:spAutoFit/>
          </a:bodyPr>
          <a:lstStyle/>
          <a:p>
            <a:r>
              <a:rPr lang="zh-CN" altLang="en-US" sz="1600" b="1" dirty="0">
                <a:solidFill>
                  <a:srgbClr val="FF0000"/>
                </a:solidFill>
              </a:rPr>
              <a:t>由不同层次的源文件组成的程序</a:t>
            </a:r>
            <a:endParaRPr lang="en-US" altLang="zh-CN" sz="1600" b="1" dirty="0">
              <a:solidFill>
                <a:srgbClr val="FF0000"/>
              </a:solidFill>
            </a:endParaRPr>
          </a:p>
        </p:txBody>
      </p:sp>
      <p:sp>
        <p:nvSpPr>
          <p:cNvPr id="8" name="TextBox 7"/>
          <p:cNvSpPr txBox="1"/>
          <p:nvPr/>
        </p:nvSpPr>
        <p:spPr>
          <a:xfrm>
            <a:off x="5769426" y="1497799"/>
            <a:ext cx="2420727" cy="338554"/>
          </a:xfrm>
          <a:prstGeom prst="rect">
            <a:avLst/>
          </a:prstGeom>
          <a:noFill/>
        </p:spPr>
        <p:txBody>
          <a:bodyPr wrap="none" rtlCol="0">
            <a:spAutoFit/>
          </a:bodyPr>
          <a:lstStyle/>
          <a:p>
            <a:r>
              <a:rPr lang="zh-CN" altLang="en-US" sz="1600" b="1" dirty="0">
                <a:solidFill>
                  <a:srgbClr val="FF0000"/>
                </a:solidFill>
              </a:rPr>
              <a:t>在类中声明</a:t>
            </a:r>
            <a:r>
              <a:rPr lang="en-US" altLang="zh-CN" sz="1600" b="1" dirty="0">
                <a:solidFill>
                  <a:srgbClr val="FF0000"/>
                </a:solidFill>
              </a:rPr>
              <a:t>package</a:t>
            </a:r>
            <a:r>
              <a:rPr lang="zh-CN" altLang="en-US" sz="1600" b="1" dirty="0">
                <a:solidFill>
                  <a:srgbClr val="FF0000"/>
                </a:solidFill>
              </a:rPr>
              <a:t>路径</a:t>
            </a:r>
          </a:p>
        </p:txBody>
      </p:sp>
      <p:sp>
        <p:nvSpPr>
          <p:cNvPr id="9" name="TextBox 8"/>
          <p:cNvSpPr txBox="1"/>
          <p:nvPr/>
        </p:nvSpPr>
        <p:spPr>
          <a:xfrm>
            <a:off x="5769426" y="3746428"/>
            <a:ext cx="2411238" cy="830997"/>
          </a:xfrm>
          <a:prstGeom prst="rect">
            <a:avLst/>
          </a:prstGeom>
          <a:noFill/>
        </p:spPr>
        <p:txBody>
          <a:bodyPr wrap="none" rtlCol="0">
            <a:spAutoFit/>
          </a:bodyPr>
          <a:lstStyle/>
          <a:p>
            <a:r>
              <a:rPr lang="zh-CN" altLang="en-US" sz="1600" b="1" dirty="0">
                <a:solidFill>
                  <a:srgbClr val="FF0000"/>
                </a:solidFill>
              </a:rPr>
              <a:t>一般通过</a:t>
            </a:r>
            <a:r>
              <a:rPr lang="en-US" altLang="zh-CN" sz="1600" b="1" dirty="0">
                <a:solidFill>
                  <a:srgbClr val="FF0000"/>
                </a:solidFill>
              </a:rPr>
              <a:t>IDE</a:t>
            </a:r>
            <a:r>
              <a:rPr lang="zh-CN" altLang="en-US" sz="1600" b="1" dirty="0">
                <a:solidFill>
                  <a:srgbClr val="FF0000"/>
                </a:solidFill>
              </a:rPr>
              <a:t>创建类型时</a:t>
            </a:r>
            <a:endParaRPr lang="en-US" altLang="zh-CN" sz="1600" b="1" dirty="0">
              <a:solidFill>
                <a:srgbClr val="FF0000"/>
              </a:solidFill>
            </a:endParaRPr>
          </a:p>
          <a:p>
            <a:r>
              <a:rPr lang="zh-CN" altLang="en-US" sz="1600" b="1" dirty="0">
                <a:solidFill>
                  <a:srgbClr val="FF0000"/>
                </a:solidFill>
              </a:rPr>
              <a:t>直接声明类型的包路径</a:t>
            </a:r>
            <a:endParaRPr lang="en-US" altLang="zh-CN" sz="1600" b="1" dirty="0">
              <a:solidFill>
                <a:srgbClr val="FF0000"/>
              </a:solidFill>
            </a:endParaRPr>
          </a:p>
          <a:p>
            <a:r>
              <a:rPr lang="zh-CN" altLang="en-US" sz="1600" b="1" dirty="0">
                <a:solidFill>
                  <a:srgbClr val="FF0000"/>
                </a:solidFill>
              </a:rPr>
              <a:t>不必手动输入</a:t>
            </a:r>
            <a:endParaRPr lang="en-US" altLang="zh-CN" sz="1600" b="1" dirty="0">
              <a:solidFill>
                <a:srgbClr val="FF0000"/>
              </a:solidFill>
            </a:endParaRPr>
          </a:p>
        </p:txBody>
      </p:sp>
      <p:cxnSp>
        <p:nvCxnSpPr>
          <p:cNvPr id="10" name="直接箭头连接符 9"/>
          <p:cNvCxnSpPr/>
          <p:nvPr/>
        </p:nvCxnSpPr>
        <p:spPr>
          <a:xfrm flipH="1">
            <a:off x="2915816" y="2616063"/>
            <a:ext cx="2853610" cy="2264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4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6048672" cy="190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588224" y="836712"/>
            <a:ext cx="2213939" cy="830997"/>
          </a:xfrm>
          <a:prstGeom prst="rect">
            <a:avLst/>
          </a:prstGeom>
          <a:noFill/>
        </p:spPr>
        <p:txBody>
          <a:bodyPr wrap="none" rtlCol="0">
            <a:spAutoFit/>
          </a:bodyPr>
          <a:lstStyle/>
          <a:p>
            <a:r>
              <a:rPr lang="zh-CN" altLang="en-US" sz="1600" b="1" dirty="0">
                <a:solidFill>
                  <a:srgbClr val="FF0000"/>
                </a:solidFill>
              </a:rPr>
              <a:t>当声明的</a:t>
            </a:r>
            <a:r>
              <a:rPr lang="en-US" altLang="zh-CN" sz="1600" b="1" dirty="0">
                <a:solidFill>
                  <a:srgbClr val="FF0000"/>
                </a:solidFill>
              </a:rPr>
              <a:t>package</a:t>
            </a:r>
            <a:r>
              <a:rPr lang="zh-CN" altLang="en-US" sz="1600" b="1" dirty="0">
                <a:solidFill>
                  <a:srgbClr val="FF0000"/>
                </a:solidFill>
              </a:rPr>
              <a:t>，与</a:t>
            </a:r>
            <a:endParaRPr lang="en-US" altLang="zh-CN" sz="1600" b="1" dirty="0">
              <a:solidFill>
                <a:srgbClr val="FF0000"/>
              </a:solidFill>
            </a:endParaRPr>
          </a:p>
          <a:p>
            <a:r>
              <a:rPr lang="zh-CN" altLang="en-US" sz="1600" b="1">
                <a:solidFill>
                  <a:srgbClr val="FF0000"/>
                </a:solidFill>
              </a:rPr>
              <a:t>源文件位置不</a:t>
            </a:r>
            <a:r>
              <a:rPr lang="zh-CN" altLang="en-US" sz="1600" b="1" dirty="0">
                <a:solidFill>
                  <a:srgbClr val="FF0000"/>
                </a:solidFill>
              </a:rPr>
              <a:t>同时</a:t>
            </a:r>
            <a:endParaRPr lang="en-US" altLang="zh-CN" sz="1600" b="1" dirty="0">
              <a:solidFill>
                <a:srgbClr val="FF0000"/>
              </a:solidFill>
            </a:endParaRPr>
          </a:p>
          <a:p>
            <a:r>
              <a:rPr lang="zh-CN" altLang="en-US" sz="1600" b="1" dirty="0">
                <a:solidFill>
                  <a:srgbClr val="FF0000"/>
                </a:solidFill>
              </a:rPr>
              <a:t>无法通过编译</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005064"/>
            <a:ext cx="58007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195736" y="2817860"/>
            <a:ext cx="2824812" cy="338554"/>
          </a:xfrm>
          <a:prstGeom prst="rect">
            <a:avLst/>
          </a:prstGeom>
          <a:noFill/>
        </p:spPr>
        <p:txBody>
          <a:bodyPr wrap="none" rtlCol="0">
            <a:spAutoFit/>
          </a:bodyPr>
          <a:lstStyle/>
          <a:p>
            <a:r>
              <a:rPr lang="zh-CN" altLang="en-US" sz="1600" b="1" dirty="0">
                <a:solidFill>
                  <a:srgbClr val="FF0000"/>
                </a:solidFill>
              </a:rPr>
              <a:t>一般</a:t>
            </a:r>
            <a:r>
              <a:rPr lang="en-US" altLang="zh-CN" sz="1600" b="1" dirty="0">
                <a:solidFill>
                  <a:srgbClr val="FF0000"/>
                </a:solidFill>
              </a:rPr>
              <a:t>IDE</a:t>
            </a:r>
            <a:r>
              <a:rPr lang="zh-CN" altLang="en-US" sz="1600" b="1" dirty="0">
                <a:solidFill>
                  <a:srgbClr val="FF0000"/>
                </a:solidFill>
              </a:rPr>
              <a:t>会提供智能修改提示</a:t>
            </a:r>
          </a:p>
        </p:txBody>
      </p:sp>
      <p:sp>
        <p:nvSpPr>
          <p:cNvPr id="10" name="TextBox 9"/>
          <p:cNvSpPr txBox="1"/>
          <p:nvPr/>
        </p:nvSpPr>
        <p:spPr>
          <a:xfrm>
            <a:off x="2113629" y="3284984"/>
            <a:ext cx="3660682" cy="584775"/>
          </a:xfrm>
          <a:prstGeom prst="rect">
            <a:avLst/>
          </a:prstGeom>
          <a:noFill/>
        </p:spPr>
        <p:txBody>
          <a:bodyPr wrap="none" rtlCol="0">
            <a:spAutoFit/>
          </a:bodyPr>
          <a:lstStyle/>
          <a:p>
            <a:r>
              <a:rPr lang="en-US" altLang="zh-CN" sz="1600" b="1" dirty="0">
                <a:solidFill>
                  <a:srgbClr val="FF0000"/>
                </a:solidFill>
              </a:rPr>
              <a:t>Idea</a:t>
            </a:r>
            <a:r>
              <a:rPr lang="zh-CN" altLang="en-US" sz="1600" b="1" dirty="0">
                <a:solidFill>
                  <a:srgbClr val="FF0000"/>
                </a:solidFill>
              </a:rPr>
              <a:t>在错误处</a:t>
            </a:r>
            <a:r>
              <a:rPr lang="en-US" altLang="zh-CN" sz="1600" b="1" dirty="0">
                <a:solidFill>
                  <a:srgbClr val="FF0000"/>
                </a:solidFill>
              </a:rPr>
              <a:t>(</a:t>
            </a:r>
            <a:r>
              <a:rPr lang="zh-CN" altLang="en-US" sz="1600" b="1" dirty="0">
                <a:solidFill>
                  <a:srgbClr val="FF0000"/>
                </a:solidFill>
              </a:rPr>
              <a:t>光标置于错误提示红线</a:t>
            </a:r>
            <a:r>
              <a:rPr lang="en-US" altLang="zh-CN" sz="1600" b="1" dirty="0">
                <a:solidFill>
                  <a:srgbClr val="FF0000"/>
                </a:solidFill>
              </a:rPr>
              <a:t>)</a:t>
            </a:r>
          </a:p>
          <a:p>
            <a:r>
              <a:rPr lang="zh-CN" altLang="en-US" sz="1600" b="1" dirty="0">
                <a:solidFill>
                  <a:srgbClr val="FF0000"/>
                </a:solidFill>
              </a:rPr>
              <a:t>按快捷键，</a:t>
            </a:r>
            <a:r>
              <a:rPr lang="en-US" altLang="zh-CN" sz="1600" b="1" dirty="0" err="1">
                <a:solidFill>
                  <a:srgbClr val="FF0000"/>
                </a:solidFill>
              </a:rPr>
              <a:t>alt+enter</a:t>
            </a:r>
            <a:r>
              <a:rPr lang="zh-CN" altLang="en-US" sz="1600" b="1" dirty="0">
                <a:solidFill>
                  <a:srgbClr val="FF0000"/>
                </a:solidFill>
              </a:rPr>
              <a:t>，给出修改提示</a:t>
            </a:r>
          </a:p>
        </p:txBody>
      </p:sp>
      <p:cxnSp>
        <p:nvCxnSpPr>
          <p:cNvPr id="3" name="直接箭头连接符 2"/>
          <p:cNvCxnSpPr/>
          <p:nvPr/>
        </p:nvCxnSpPr>
        <p:spPr>
          <a:xfrm flipH="1">
            <a:off x="1835696" y="620688"/>
            <a:ext cx="2016224" cy="104702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9693" y="1498432"/>
            <a:ext cx="805029" cy="338554"/>
          </a:xfrm>
          <a:prstGeom prst="rect">
            <a:avLst/>
          </a:prstGeom>
          <a:noFill/>
        </p:spPr>
        <p:txBody>
          <a:bodyPr wrap="none" rtlCol="0">
            <a:spAutoFit/>
          </a:bodyPr>
          <a:lstStyle/>
          <a:p>
            <a:r>
              <a:rPr lang="zh-CN" altLang="en-US" sz="1600" b="1" dirty="0">
                <a:solidFill>
                  <a:srgbClr val="FF0000"/>
                </a:solidFill>
              </a:rPr>
              <a:t>不匹配</a:t>
            </a:r>
          </a:p>
        </p:txBody>
      </p:sp>
    </p:spTree>
    <p:extLst>
      <p:ext uri="{BB962C8B-B14F-4D97-AF65-F5344CB8AC3E}">
        <p14:creationId xmlns:p14="http://schemas.microsoft.com/office/powerpoint/2010/main" val="320501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
        <p:nvSpPr>
          <p:cNvPr id="5" name="TextBox 4"/>
          <p:cNvSpPr txBox="1"/>
          <p:nvPr/>
        </p:nvSpPr>
        <p:spPr>
          <a:xfrm>
            <a:off x="4152066" y="1844824"/>
            <a:ext cx="2335896" cy="2308324"/>
          </a:xfrm>
          <a:prstGeom prst="rect">
            <a:avLst/>
          </a:prstGeom>
          <a:noFill/>
        </p:spPr>
        <p:txBody>
          <a:bodyPr wrap="none" rtlCol="0">
            <a:spAutoFit/>
          </a:bodyPr>
          <a:lstStyle/>
          <a:p>
            <a:r>
              <a:rPr lang="zh-CN" altLang="en-US" sz="1600" b="1" dirty="0">
                <a:solidFill>
                  <a:srgbClr val="FF0000"/>
                </a:solidFill>
              </a:rPr>
              <a:t>整合：</a:t>
            </a:r>
            <a:endParaRPr lang="en-US" altLang="zh-CN" sz="1600" b="1" dirty="0">
              <a:solidFill>
                <a:srgbClr val="FF0000"/>
              </a:solidFill>
            </a:endParaRPr>
          </a:p>
          <a:p>
            <a:r>
              <a:rPr lang="en-US" altLang="zh-CN" sz="1600" b="1" dirty="0">
                <a:solidFill>
                  <a:srgbClr val="FF0000"/>
                </a:solidFill>
              </a:rPr>
              <a:t>Java</a:t>
            </a:r>
            <a:r>
              <a:rPr lang="zh-CN" altLang="en-US" sz="1600" b="1" dirty="0">
                <a:solidFill>
                  <a:srgbClr val="FF0000"/>
                </a:solidFill>
              </a:rPr>
              <a:t>源码</a:t>
            </a:r>
            <a:endParaRPr lang="en-US" altLang="zh-CN" sz="1600" b="1" dirty="0">
              <a:solidFill>
                <a:srgbClr val="FF0000"/>
              </a:solidFill>
            </a:endParaRPr>
          </a:p>
          <a:p>
            <a:r>
              <a:rPr lang="zh-CN" altLang="en-US" sz="1600" b="1" dirty="0">
                <a:solidFill>
                  <a:srgbClr val="FF0000"/>
                </a:solidFill>
              </a:rPr>
              <a:t>项目生产</a:t>
            </a:r>
            <a:r>
              <a:rPr lang="en-US" altLang="zh-CN" sz="1600" b="1" dirty="0">
                <a:solidFill>
                  <a:srgbClr val="FF0000"/>
                </a:solidFill>
              </a:rPr>
              <a:t>/</a:t>
            </a:r>
            <a:r>
              <a:rPr lang="zh-CN" altLang="en-US" sz="1600" b="1" dirty="0">
                <a:solidFill>
                  <a:srgbClr val="FF0000"/>
                </a:solidFill>
              </a:rPr>
              <a:t>开发环境配置</a:t>
            </a:r>
            <a:endParaRPr lang="en-US" altLang="zh-CN" sz="1600" b="1" dirty="0">
              <a:solidFill>
                <a:srgbClr val="FF0000"/>
              </a:solidFill>
            </a:endParaRPr>
          </a:p>
          <a:p>
            <a:r>
              <a:rPr lang="en-US" altLang="zh-CN" sz="1600" b="1" dirty="0">
                <a:solidFill>
                  <a:srgbClr val="FF0000"/>
                </a:solidFill>
              </a:rPr>
              <a:t>REST API</a:t>
            </a:r>
            <a:r>
              <a:rPr lang="zh-CN" altLang="en-US" sz="1600" b="1" dirty="0">
                <a:solidFill>
                  <a:srgbClr val="FF0000"/>
                </a:solidFill>
              </a:rPr>
              <a:t>接口测试</a:t>
            </a:r>
            <a:endParaRPr lang="en-US" altLang="zh-CN" sz="1600" b="1" dirty="0">
              <a:solidFill>
                <a:srgbClr val="FF0000"/>
              </a:solidFill>
            </a:endParaRPr>
          </a:p>
          <a:p>
            <a:r>
              <a:rPr lang="en-US" altLang="zh-CN" sz="1600" b="1" dirty="0">
                <a:solidFill>
                  <a:srgbClr val="FF0000"/>
                </a:solidFill>
              </a:rPr>
              <a:t>Java</a:t>
            </a:r>
            <a:r>
              <a:rPr lang="zh-CN" altLang="en-US" sz="1600" b="1" dirty="0">
                <a:solidFill>
                  <a:srgbClr val="FF0000"/>
                </a:solidFill>
              </a:rPr>
              <a:t>单元</a:t>
            </a:r>
            <a:r>
              <a:rPr lang="en-US" altLang="zh-CN" sz="1600" b="1" dirty="0">
                <a:solidFill>
                  <a:srgbClr val="FF0000"/>
                </a:solidFill>
              </a:rPr>
              <a:t>/</a:t>
            </a:r>
            <a:r>
              <a:rPr lang="zh-CN" altLang="en-US" sz="1600" b="1" dirty="0">
                <a:solidFill>
                  <a:srgbClr val="FF0000"/>
                </a:solidFill>
              </a:rPr>
              <a:t>整合测试</a:t>
            </a:r>
            <a:endParaRPr lang="en-US" altLang="zh-CN" sz="1600" b="1" dirty="0">
              <a:solidFill>
                <a:srgbClr val="FF0000"/>
              </a:solidFill>
            </a:endParaRPr>
          </a:p>
          <a:p>
            <a:r>
              <a:rPr lang="zh-CN" altLang="en-US" sz="1600" b="1" dirty="0">
                <a:solidFill>
                  <a:srgbClr val="FF0000"/>
                </a:solidFill>
              </a:rPr>
              <a:t>版本管理配置</a:t>
            </a:r>
            <a:endParaRPr lang="en-US" altLang="zh-CN" sz="1600" b="1" dirty="0">
              <a:solidFill>
                <a:srgbClr val="FF0000"/>
              </a:solidFill>
            </a:endParaRPr>
          </a:p>
          <a:p>
            <a:r>
              <a:rPr lang="zh-CN" altLang="en-US" sz="1600" b="1" dirty="0">
                <a:solidFill>
                  <a:srgbClr val="FF0000"/>
                </a:solidFill>
              </a:rPr>
              <a:t>项目构建</a:t>
            </a:r>
            <a:r>
              <a:rPr lang="en-US" altLang="zh-CN" sz="1600" b="1" dirty="0">
                <a:solidFill>
                  <a:srgbClr val="FF0000"/>
                </a:solidFill>
              </a:rPr>
              <a:t>/</a:t>
            </a:r>
            <a:r>
              <a:rPr lang="zh-CN" altLang="en-US" sz="1600" b="1" dirty="0">
                <a:solidFill>
                  <a:srgbClr val="FF0000"/>
                </a:solidFill>
              </a:rPr>
              <a:t>依赖配置</a:t>
            </a:r>
            <a:endParaRPr lang="en-US" altLang="zh-CN" sz="1600" b="1" dirty="0">
              <a:solidFill>
                <a:srgbClr val="FF0000"/>
              </a:solidFill>
            </a:endParaRPr>
          </a:p>
          <a:p>
            <a:r>
              <a:rPr lang="zh-CN" altLang="en-US" sz="1600" b="1" dirty="0">
                <a:solidFill>
                  <a:srgbClr val="FF0000"/>
                </a:solidFill>
              </a:rPr>
              <a:t>项目说明描述</a:t>
            </a:r>
            <a:endParaRPr lang="en-US" altLang="zh-CN" sz="1600" b="1" dirty="0">
              <a:solidFill>
                <a:srgbClr val="FF0000"/>
              </a:solidFill>
            </a:endParaRPr>
          </a:p>
          <a:p>
            <a:r>
              <a:rPr lang="zh-CN" altLang="en-US" sz="1600" b="1" dirty="0">
                <a:solidFill>
                  <a:srgbClr val="FF0000"/>
                </a:solidFill>
              </a:rPr>
              <a:t>等，的微服务项目</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68"/>
            <a:ext cx="3211151" cy="6893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Part1 - Summary</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68150102"/>
              </p:ext>
            </p:extLst>
          </p:nvPr>
        </p:nvGraphicFramePr>
        <p:xfrm>
          <a:off x="179512" y="1124744"/>
          <a:ext cx="8496944" cy="4608516"/>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84043">
                <a:tc>
                  <a:txBody>
                    <a:bodyPr/>
                    <a:lstStyle/>
                    <a:p>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10000"/>
                  </a:ext>
                </a:extLst>
              </a:tr>
              <a:tr h="384043">
                <a:tc>
                  <a:txBody>
                    <a:bodyPr/>
                    <a:lstStyle/>
                    <a:p>
                      <a:r>
                        <a:rPr lang="zh-CN" altLang="en-US" dirty="0"/>
                        <a:t>源文件</a:t>
                      </a:r>
                    </a:p>
                  </a:txBody>
                  <a:tcPr/>
                </a:tc>
                <a:tc>
                  <a:txBody>
                    <a:bodyPr/>
                    <a:lstStyle/>
                    <a:p>
                      <a:r>
                        <a:rPr lang="en-US" altLang="zh-CN" dirty="0"/>
                        <a:t>.java</a:t>
                      </a:r>
                      <a:r>
                        <a:rPr lang="zh-CN" altLang="en-US" dirty="0"/>
                        <a:t>文件</a:t>
                      </a:r>
                    </a:p>
                  </a:txBody>
                  <a:tcPr/>
                </a:tc>
                <a:extLst>
                  <a:ext uri="{0D108BD9-81ED-4DB2-BD59-A6C34878D82A}">
                    <a16:rowId xmlns:a16="http://schemas.microsoft.com/office/drawing/2014/main" val="10001"/>
                  </a:ext>
                </a:extLst>
              </a:tr>
              <a:tr h="384043">
                <a:tc>
                  <a:txBody>
                    <a:bodyPr/>
                    <a:lstStyle/>
                    <a:p>
                      <a:r>
                        <a:rPr lang="zh-CN" altLang="en-US" dirty="0"/>
                        <a:t>字节码文件</a:t>
                      </a:r>
                    </a:p>
                  </a:txBody>
                  <a:tcPr/>
                </a:tc>
                <a:tc>
                  <a:txBody>
                    <a:bodyPr/>
                    <a:lstStyle/>
                    <a:p>
                      <a:r>
                        <a:rPr lang="en-US" altLang="zh-CN" dirty="0"/>
                        <a:t>.class</a:t>
                      </a:r>
                      <a:r>
                        <a:rPr lang="zh-CN" altLang="en-US" dirty="0"/>
                        <a:t>文件</a:t>
                      </a:r>
                    </a:p>
                  </a:txBody>
                  <a:tcPr/>
                </a:tc>
                <a:extLst>
                  <a:ext uri="{0D108BD9-81ED-4DB2-BD59-A6C34878D82A}">
                    <a16:rowId xmlns:a16="http://schemas.microsoft.com/office/drawing/2014/main" val="10002"/>
                  </a:ext>
                </a:extLst>
              </a:tr>
              <a:tr h="384043">
                <a:tc>
                  <a:txBody>
                    <a:bodyPr/>
                    <a:lstStyle/>
                    <a:p>
                      <a:r>
                        <a:rPr lang="zh-CN" altLang="en-US" dirty="0"/>
                        <a:t>编译程序</a:t>
                      </a:r>
                    </a:p>
                  </a:txBody>
                  <a:tcPr/>
                </a:tc>
                <a:tc>
                  <a:txBody>
                    <a:bodyPr/>
                    <a:lstStyle/>
                    <a:p>
                      <a:r>
                        <a:rPr lang="en-US" altLang="zh-CN" dirty="0"/>
                        <a:t>javac.exe</a:t>
                      </a:r>
                      <a:endParaRPr lang="zh-CN" altLang="en-US" dirty="0"/>
                    </a:p>
                  </a:txBody>
                  <a:tcPr/>
                </a:tc>
                <a:extLst>
                  <a:ext uri="{0D108BD9-81ED-4DB2-BD59-A6C34878D82A}">
                    <a16:rowId xmlns:a16="http://schemas.microsoft.com/office/drawing/2014/main" val="10003"/>
                  </a:ext>
                </a:extLst>
              </a:tr>
              <a:tr h="384043">
                <a:tc>
                  <a:txBody>
                    <a:bodyPr/>
                    <a:lstStyle/>
                    <a:p>
                      <a:r>
                        <a:rPr lang="zh-CN" altLang="en-US" dirty="0"/>
                        <a:t>运行程序</a:t>
                      </a:r>
                    </a:p>
                  </a:txBody>
                  <a:tcPr/>
                </a:tc>
                <a:tc>
                  <a:txBody>
                    <a:bodyPr/>
                    <a:lstStyle/>
                    <a:p>
                      <a:r>
                        <a:rPr lang="en-US" altLang="zh-CN" dirty="0"/>
                        <a:t>java.exe</a:t>
                      </a:r>
                      <a:endParaRPr lang="zh-CN" altLang="en-US" dirty="0"/>
                    </a:p>
                  </a:txBody>
                  <a:tcPr/>
                </a:tc>
                <a:extLst>
                  <a:ext uri="{0D108BD9-81ED-4DB2-BD59-A6C34878D82A}">
                    <a16:rowId xmlns:a16="http://schemas.microsoft.com/office/drawing/2014/main" val="10004"/>
                  </a:ext>
                </a:extLst>
              </a:tr>
              <a:tr h="384043">
                <a:tc>
                  <a:txBody>
                    <a:bodyPr/>
                    <a:lstStyle/>
                    <a:p>
                      <a:r>
                        <a:rPr lang="zh-CN" altLang="en-US" dirty="0"/>
                        <a:t>命名规约</a:t>
                      </a:r>
                    </a:p>
                  </a:txBody>
                  <a:tcPr/>
                </a:tc>
                <a:tc>
                  <a:txBody>
                    <a:bodyPr/>
                    <a:lstStyle/>
                    <a:p>
                      <a:r>
                        <a:rPr lang="zh-CN" altLang="en-US" dirty="0"/>
                        <a:t>通用命名规范</a:t>
                      </a:r>
                    </a:p>
                  </a:txBody>
                  <a:tcPr/>
                </a:tc>
                <a:extLst>
                  <a:ext uri="{0D108BD9-81ED-4DB2-BD59-A6C34878D82A}">
                    <a16:rowId xmlns:a16="http://schemas.microsoft.com/office/drawing/2014/main" val="10005"/>
                  </a:ext>
                </a:extLst>
              </a:tr>
              <a:tr h="384043">
                <a:tc>
                  <a:txBody>
                    <a:bodyPr/>
                    <a:lstStyle/>
                    <a:p>
                      <a:r>
                        <a:rPr lang="zh-CN" altLang="en-US" dirty="0"/>
                        <a:t>包</a:t>
                      </a:r>
                    </a:p>
                  </a:txBody>
                  <a:tcPr/>
                </a:tc>
                <a:tc>
                  <a:txBody>
                    <a:bodyPr/>
                    <a:lstStyle/>
                    <a:p>
                      <a:r>
                        <a:rPr lang="zh-CN" altLang="en-US" dirty="0"/>
                        <a:t>命名规范；作用意义</a:t>
                      </a:r>
                    </a:p>
                  </a:txBody>
                  <a:tcPr/>
                </a:tc>
                <a:extLst>
                  <a:ext uri="{0D108BD9-81ED-4DB2-BD59-A6C34878D82A}">
                    <a16:rowId xmlns:a16="http://schemas.microsoft.com/office/drawing/2014/main" val="10006"/>
                  </a:ext>
                </a:extLst>
              </a:tr>
              <a:tr h="384043">
                <a:tc>
                  <a:txBody>
                    <a:bodyPr/>
                    <a:lstStyle/>
                    <a:p>
                      <a:r>
                        <a:rPr lang="zh-CN" altLang="en-US" dirty="0"/>
                        <a:t>类</a:t>
                      </a:r>
                    </a:p>
                  </a:txBody>
                  <a:tcPr/>
                </a:tc>
                <a:tc>
                  <a:txBody>
                    <a:bodyPr/>
                    <a:lstStyle/>
                    <a:p>
                      <a:r>
                        <a:rPr lang="zh-CN" altLang="en-US" dirty="0"/>
                        <a:t>命名规范；作用意义；定义类代码块</a:t>
                      </a:r>
                    </a:p>
                  </a:txBody>
                  <a:tcPr/>
                </a:tc>
                <a:extLst>
                  <a:ext uri="{0D108BD9-81ED-4DB2-BD59-A6C34878D82A}">
                    <a16:rowId xmlns:a16="http://schemas.microsoft.com/office/drawing/2014/main" val="10007"/>
                  </a:ext>
                </a:extLst>
              </a:tr>
              <a:tr h="384043">
                <a:tc>
                  <a:txBody>
                    <a:bodyPr/>
                    <a:lstStyle/>
                    <a:p>
                      <a:r>
                        <a:rPr lang="zh-CN" altLang="en-US" dirty="0"/>
                        <a:t>主函数</a:t>
                      </a:r>
                    </a:p>
                  </a:txBody>
                  <a:tcPr/>
                </a:tc>
                <a:tc>
                  <a:txBody>
                    <a:bodyPr/>
                    <a:lstStyle/>
                    <a:p>
                      <a:r>
                        <a:rPr lang="zh-CN" altLang="en-US" dirty="0"/>
                        <a:t>程序入口主函数的声明</a:t>
                      </a:r>
                    </a:p>
                  </a:txBody>
                  <a:tcPr/>
                </a:tc>
                <a:extLst>
                  <a:ext uri="{0D108BD9-81ED-4DB2-BD59-A6C34878D82A}">
                    <a16:rowId xmlns:a16="http://schemas.microsoft.com/office/drawing/2014/main" val="10008"/>
                  </a:ext>
                </a:extLst>
              </a:tr>
              <a:tr h="384043">
                <a:tc>
                  <a:txBody>
                    <a:bodyPr/>
                    <a:lstStyle/>
                    <a:p>
                      <a:r>
                        <a:rPr lang="zh-CN" altLang="en-US" dirty="0"/>
                        <a:t>大括号</a:t>
                      </a:r>
                    </a:p>
                  </a:txBody>
                  <a:tcPr/>
                </a:tc>
                <a:tc>
                  <a:txBody>
                    <a:bodyPr/>
                    <a:lstStyle/>
                    <a:p>
                      <a:r>
                        <a:rPr lang="en-US" altLang="zh-CN" dirty="0"/>
                        <a:t>{}</a:t>
                      </a:r>
                      <a:r>
                        <a:rPr lang="zh-CN" altLang="en-US" dirty="0"/>
                        <a:t>大括号使用规范</a:t>
                      </a:r>
                    </a:p>
                  </a:txBody>
                  <a:tcPr/>
                </a:tc>
                <a:extLst>
                  <a:ext uri="{0D108BD9-81ED-4DB2-BD59-A6C34878D82A}">
                    <a16:rowId xmlns:a16="http://schemas.microsoft.com/office/drawing/2014/main" val="10009"/>
                  </a:ext>
                </a:extLst>
              </a:tr>
              <a:tr h="384043">
                <a:tc>
                  <a:txBody>
                    <a:bodyPr/>
                    <a:lstStyle/>
                    <a:p>
                      <a:r>
                        <a:rPr lang="zh-CN" altLang="en-US" dirty="0"/>
                        <a:t>对象</a:t>
                      </a:r>
                    </a:p>
                  </a:txBody>
                  <a:tcPr/>
                </a:tc>
                <a:tc>
                  <a:txBody>
                    <a:bodyPr/>
                    <a:lstStyle/>
                    <a:p>
                      <a:r>
                        <a:rPr lang="zh-CN" altLang="en-US" dirty="0"/>
                        <a:t>什么是对象；作用意义</a:t>
                      </a:r>
                    </a:p>
                  </a:txBody>
                  <a:tcPr/>
                </a:tc>
                <a:extLst>
                  <a:ext uri="{0D108BD9-81ED-4DB2-BD59-A6C34878D82A}">
                    <a16:rowId xmlns:a16="http://schemas.microsoft.com/office/drawing/2014/main" val="10010"/>
                  </a:ext>
                </a:extLst>
              </a:tr>
              <a:tr h="384043">
                <a:tc>
                  <a:txBody>
                    <a:bodyPr/>
                    <a:lstStyle/>
                    <a:p>
                      <a:r>
                        <a:rPr lang="zh-CN" altLang="en-US" dirty="0"/>
                        <a:t>继承</a:t>
                      </a:r>
                    </a:p>
                  </a:txBody>
                  <a:tcPr/>
                </a:tc>
                <a:tc>
                  <a:txBody>
                    <a:bodyPr/>
                    <a:lstStyle/>
                    <a:p>
                      <a:r>
                        <a:rPr lang="zh-CN" altLang="en-US" dirty="0"/>
                        <a:t>基本使用继承的目的</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3820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PART2 - Language Basics</a:t>
            </a:r>
            <a:endParaRPr lang="zh-CN" altLang="en-US" dirty="0"/>
          </a:p>
        </p:txBody>
      </p:sp>
      <p:sp>
        <p:nvSpPr>
          <p:cNvPr id="3" name="内容占位符 2"/>
          <p:cNvSpPr>
            <a:spLocks noGrp="1"/>
          </p:cNvSpPr>
          <p:nvPr>
            <p:ph idx="1"/>
          </p:nvPr>
        </p:nvSpPr>
        <p:spPr/>
        <p:txBody>
          <a:bodyPr/>
          <a:lstStyle/>
          <a:p>
            <a:r>
              <a:rPr lang="en-US" altLang="zh-CN" dirty="0"/>
              <a:t>Variables</a:t>
            </a:r>
          </a:p>
          <a:p>
            <a:r>
              <a:rPr lang="en-US" altLang="zh-CN" dirty="0"/>
              <a:t>Operators</a:t>
            </a:r>
          </a:p>
          <a:p>
            <a:r>
              <a:rPr lang="en-US" altLang="zh-CN" dirty="0"/>
              <a:t>Expressions, Statements, and Blocks</a:t>
            </a:r>
          </a:p>
          <a:p>
            <a:r>
              <a:rPr lang="en-US" altLang="zh-CN" dirty="0"/>
              <a:t>Control Flow Statements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2436748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Variables</a:t>
            </a:r>
            <a:endParaRPr lang="zh-CN" altLang="en-US" dirty="0"/>
          </a:p>
        </p:txBody>
      </p:sp>
      <p:sp>
        <p:nvSpPr>
          <p:cNvPr id="3" name="内容占位符 2"/>
          <p:cNvSpPr>
            <a:spLocks noGrp="1"/>
          </p:cNvSpPr>
          <p:nvPr>
            <p:ph idx="1"/>
          </p:nvPr>
        </p:nvSpPr>
        <p:spPr>
          <a:xfrm>
            <a:off x="457200" y="914400"/>
            <a:ext cx="8229600" cy="5898976"/>
          </a:xfrm>
        </p:spPr>
        <p:txBody>
          <a:bodyPr>
            <a:normAutofit/>
          </a:bodyPr>
          <a:lstStyle/>
          <a:p>
            <a:r>
              <a:rPr lang="en-US" altLang="zh-CN" dirty="0"/>
              <a:t>The Java programming language is statically-typed, which means that all variables must </a:t>
            </a:r>
            <a:r>
              <a:rPr lang="en-US" altLang="zh-CN" b="1" dirty="0">
                <a:solidFill>
                  <a:srgbClr val="FF0000"/>
                </a:solidFill>
              </a:rPr>
              <a:t>first be declared </a:t>
            </a:r>
            <a:r>
              <a:rPr lang="en-US" altLang="zh-CN" dirty="0"/>
              <a:t>before they can be used. This involves stating the variable's type and name:</a:t>
            </a:r>
          </a:p>
          <a:p>
            <a:r>
              <a:rPr lang="zh-CN" altLang="en-US" dirty="0"/>
              <a:t>变量是一段有名字的内存</a:t>
            </a:r>
            <a:r>
              <a:rPr lang="en-US" altLang="zh-CN" dirty="0"/>
              <a:t>(</a:t>
            </a:r>
            <a:r>
              <a:rPr lang="zh-CN" altLang="en-US" dirty="0"/>
              <a:t>键值对</a:t>
            </a:r>
            <a:r>
              <a:rPr lang="en-US" altLang="zh-CN" dirty="0"/>
              <a:t>)</a:t>
            </a:r>
            <a:r>
              <a:rPr lang="zh-CN" altLang="en-US" dirty="0"/>
              <a:t>；先声明变量类型，再声明变量名称，后通过变量的名称，使用变量</a:t>
            </a:r>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：变量命名规范。基于基本命名规范，不能使用关键词，驼峰式命名，第一个单词的</a:t>
            </a:r>
            <a:r>
              <a:rPr lang="zh-CN" altLang="en-US" dirty="0">
                <a:solidFill>
                  <a:srgbClr val="FF0000"/>
                </a:solidFill>
              </a:rPr>
              <a:t>首字母小写</a:t>
            </a:r>
            <a:r>
              <a:rPr lang="zh-CN" altLang="en-US" dirty="0"/>
              <a:t>，之后单词首字母大写</a:t>
            </a:r>
          </a:p>
          <a:p>
            <a:endParaRPr lang="en-US" altLang="zh-CN" dirty="0"/>
          </a:p>
          <a:p>
            <a:pPr marL="0" indent="0">
              <a:buNone/>
            </a:pP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764" y="4030325"/>
            <a:ext cx="2479526" cy="1147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518134" y="4370547"/>
            <a:ext cx="2045753" cy="1077218"/>
          </a:xfrm>
          <a:prstGeom prst="rect">
            <a:avLst/>
          </a:prstGeom>
          <a:noFill/>
        </p:spPr>
        <p:txBody>
          <a:bodyPr wrap="none" rtlCol="0">
            <a:spAutoFit/>
          </a:bodyPr>
          <a:lstStyle/>
          <a:p>
            <a:r>
              <a:rPr lang="zh-CN" altLang="en-US" sz="1600" b="1" dirty="0">
                <a:solidFill>
                  <a:srgbClr val="FF0000"/>
                </a:solidFill>
              </a:rPr>
              <a:t>创建整数数值类型的</a:t>
            </a:r>
            <a:endParaRPr lang="en-US" altLang="zh-CN" sz="1600" b="1" dirty="0">
              <a:solidFill>
                <a:srgbClr val="FF0000"/>
              </a:solidFill>
            </a:endParaRPr>
          </a:p>
          <a:p>
            <a:r>
              <a:rPr lang="zh-CN" altLang="en-US" sz="1600" b="1" dirty="0">
                <a:solidFill>
                  <a:srgbClr val="FF0000"/>
                </a:solidFill>
              </a:rPr>
              <a:t>名为</a:t>
            </a:r>
            <a:r>
              <a:rPr lang="en-US" altLang="zh-CN" sz="1600" b="1" dirty="0">
                <a:solidFill>
                  <a:srgbClr val="FF0000"/>
                </a:solidFill>
              </a:rPr>
              <a:t>gear</a:t>
            </a:r>
            <a:r>
              <a:rPr lang="zh-CN" altLang="en-US" sz="1600" b="1" dirty="0">
                <a:solidFill>
                  <a:srgbClr val="FF0000"/>
                </a:solidFill>
              </a:rPr>
              <a:t>的</a:t>
            </a:r>
            <a:endParaRPr lang="en-US" altLang="zh-CN" sz="1600" b="1" dirty="0">
              <a:solidFill>
                <a:srgbClr val="FF0000"/>
              </a:solidFill>
            </a:endParaRPr>
          </a:p>
          <a:p>
            <a:r>
              <a:rPr lang="zh-CN" altLang="en-US" sz="1600" b="1" dirty="0">
                <a:solidFill>
                  <a:srgbClr val="FF0000"/>
                </a:solidFill>
              </a:rPr>
              <a:t>值为</a:t>
            </a:r>
            <a:r>
              <a:rPr lang="en-US" altLang="zh-CN" sz="1600" b="1" dirty="0">
                <a:solidFill>
                  <a:srgbClr val="FF0000"/>
                </a:solidFill>
              </a:rPr>
              <a:t>1</a:t>
            </a:r>
            <a:r>
              <a:rPr lang="zh-CN" altLang="en-US" sz="1600" b="1" dirty="0">
                <a:solidFill>
                  <a:srgbClr val="FF0000"/>
                </a:solidFill>
              </a:rPr>
              <a:t>的</a:t>
            </a:r>
            <a:endParaRPr lang="en-US" altLang="zh-CN" sz="1600" b="1" dirty="0">
              <a:solidFill>
                <a:srgbClr val="FF0000"/>
              </a:solidFill>
            </a:endParaRPr>
          </a:p>
          <a:p>
            <a:r>
              <a:rPr lang="zh-CN" altLang="en-US" sz="1600" b="1" dirty="0">
                <a:solidFill>
                  <a:srgbClr val="FF0000"/>
                </a:solidFill>
              </a:rPr>
              <a:t>变量</a:t>
            </a:r>
            <a:endParaRPr lang="en-US" altLang="zh-CN" sz="1600" b="1" dirty="0">
              <a:solidFill>
                <a:srgbClr val="FF0000"/>
              </a:solidFill>
            </a:endParaRPr>
          </a:p>
        </p:txBody>
      </p:sp>
      <p:cxnSp>
        <p:nvCxnSpPr>
          <p:cNvPr id="6" name="直接箭头连接符 5"/>
          <p:cNvCxnSpPr/>
          <p:nvPr/>
        </p:nvCxnSpPr>
        <p:spPr>
          <a:xfrm flipH="1">
            <a:off x="4266226" y="4815604"/>
            <a:ext cx="1152128" cy="1899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7374" y="3479132"/>
            <a:ext cx="1425390" cy="338554"/>
          </a:xfrm>
          <a:prstGeom prst="rect">
            <a:avLst/>
          </a:prstGeom>
          <a:noFill/>
        </p:spPr>
        <p:txBody>
          <a:bodyPr wrap="none" rtlCol="0">
            <a:spAutoFit/>
          </a:bodyPr>
          <a:lstStyle/>
          <a:p>
            <a:r>
              <a:rPr lang="zh-CN" altLang="en-US" sz="1600" b="1" dirty="0">
                <a:solidFill>
                  <a:srgbClr val="FF0000"/>
                </a:solidFill>
              </a:rPr>
              <a:t>声明变量类型</a:t>
            </a:r>
          </a:p>
        </p:txBody>
      </p:sp>
      <p:sp>
        <p:nvSpPr>
          <p:cNvPr id="8" name="TextBox 7"/>
          <p:cNvSpPr txBox="1"/>
          <p:nvPr/>
        </p:nvSpPr>
        <p:spPr>
          <a:xfrm>
            <a:off x="2889832" y="3479132"/>
            <a:ext cx="1425390" cy="338554"/>
          </a:xfrm>
          <a:prstGeom prst="rect">
            <a:avLst/>
          </a:prstGeom>
          <a:noFill/>
        </p:spPr>
        <p:txBody>
          <a:bodyPr wrap="none" rtlCol="0">
            <a:spAutoFit/>
          </a:bodyPr>
          <a:lstStyle/>
          <a:p>
            <a:r>
              <a:rPr lang="zh-CN" altLang="en-US" sz="1600" b="1" dirty="0">
                <a:solidFill>
                  <a:srgbClr val="FF0000"/>
                </a:solidFill>
              </a:rPr>
              <a:t>声明变量名称</a:t>
            </a:r>
          </a:p>
        </p:txBody>
      </p:sp>
      <p:sp>
        <p:nvSpPr>
          <p:cNvPr id="11" name="TextBox 10"/>
          <p:cNvSpPr txBox="1"/>
          <p:nvPr/>
        </p:nvSpPr>
        <p:spPr>
          <a:xfrm>
            <a:off x="4705659" y="3479132"/>
            <a:ext cx="1425390" cy="338554"/>
          </a:xfrm>
          <a:prstGeom prst="rect">
            <a:avLst/>
          </a:prstGeom>
          <a:noFill/>
        </p:spPr>
        <p:txBody>
          <a:bodyPr wrap="none" rtlCol="0">
            <a:spAutoFit/>
          </a:bodyPr>
          <a:lstStyle/>
          <a:p>
            <a:r>
              <a:rPr lang="zh-CN" altLang="en-US" sz="1600" b="1" dirty="0">
                <a:solidFill>
                  <a:srgbClr val="FF0000"/>
                </a:solidFill>
              </a:rPr>
              <a:t>声明变量的值</a:t>
            </a:r>
          </a:p>
        </p:txBody>
      </p:sp>
      <p:cxnSp>
        <p:nvCxnSpPr>
          <p:cNvPr id="13" name="直接箭头连接符 12"/>
          <p:cNvCxnSpPr/>
          <p:nvPr/>
        </p:nvCxnSpPr>
        <p:spPr>
          <a:xfrm>
            <a:off x="1858708" y="3817686"/>
            <a:ext cx="720080" cy="3095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p:cNvCxnSpPr>
          <p:nvPr/>
        </p:nvCxnSpPr>
        <p:spPr>
          <a:xfrm>
            <a:off x="3602527" y="3817686"/>
            <a:ext cx="0" cy="3095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705659" y="3817686"/>
            <a:ext cx="393409" cy="30951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35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 Closer Look at the Application</a:t>
            </a:r>
            <a:endParaRPr lang="zh-CN" altLang="en-US" dirty="0"/>
          </a:p>
        </p:txBody>
      </p:sp>
      <p:sp>
        <p:nvSpPr>
          <p:cNvPr id="3" name="内容占位符 2"/>
          <p:cNvSpPr>
            <a:spLocks noGrp="1"/>
          </p:cNvSpPr>
          <p:nvPr>
            <p:ph idx="1"/>
          </p:nvPr>
        </p:nvSpPr>
        <p:spPr/>
        <p:txBody>
          <a:bodyPr/>
          <a:lstStyle/>
          <a:p>
            <a:r>
              <a:rPr lang="en-US" altLang="zh-CN" dirty="0"/>
              <a:t>Class definition</a:t>
            </a:r>
          </a:p>
          <a:p>
            <a:r>
              <a:rPr lang="en-US" altLang="zh-CN" dirty="0"/>
              <a:t>The main method</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7344816" cy="2248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297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G:\Primitive-Data-Types-in-Java-Programming-Langu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7" y="2636912"/>
            <a:ext cx="9144000" cy="34990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en-US" altLang="zh-CN" dirty="0"/>
              <a:t>Primitive Data Types</a:t>
            </a:r>
            <a:endParaRPr lang="zh-CN" altLang="en-US" dirty="0"/>
          </a:p>
        </p:txBody>
      </p:sp>
      <p:sp>
        <p:nvSpPr>
          <p:cNvPr id="3" name="内容占位符 2"/>
          <p:cNvSpPr>
            <a:spLocks noGrp="1"/>
          </p:cNvSpPr>
          <p:nvPr>
            <p:ph idx="1"/>
          </p:nvPr>
        </p:nvSpPr>
        <p:spPr/>
        <p:txBody>
          <a:bodyPr/>
          <a:lstStyle/>
          <a:p>
            <a:r>
              <a:rPr lang="en-US" altLang="zh-CN" dirty="0"/>
              <a:t>The </a:t>
            </a:r>
            <a:r>
              <a:rPr lang="en-US" altLang="zh-CN" b="1" dirty="0">
                <a:solidFill>
                  <a:srgbClr val="FF0000"/>
                </a:solidFill>
              </a:rPr>
              <a:t>eight primitive data types</a:t>
            </a:r>
            <a:r>
              <a:rPr lang="en-US" altLang="zh-CN" dirty="0"/>
              <a:t> supported by the Java programming language are:</a:t>
            </a:r>
          </a:p>
          <a:p>
            <a:r>
              <a:rPr lang="en-US" altLang="zh-CN" dirty="0"/>
              <a:t>Java</a:t>
            </a:r>
            <a:r>
              <a:rPr lang="zh-CN" altLang="en-US" dirty="0"/>
              <a:t>语言内置</a:t>
            </a:r>
            <a:r>
              <a:rPr lang="en-US" altLang="zh-CN" b="1" dirty="0">
                <a:solidFill>
                  <a:srgbClr val="FF0000"/>
                </a:solidFill>
              </a:rPr>
              <a:t>8</a:t>
            </a:r>
            <a:r>
              <a:rPr lang="zh-CN" altLang="en-US" b="1" dirty="0">
                <a:solidFill>
                  <a:srgbClr val="FF0000"/>
                </a:solidFill>
              </a:rPr>
              <a:t>个基本数据类型</a:t>
            </a:r>
            <a:r>
              <a:rPr lang="zh-CN" altLang="en-US" dirty="0"/>
              <a:t>，基本数据类型是特殊的数据类型，</a:t>
            </a:r>
            <a:r>
              <a:rPr lang="zh-CN" altLang="en-US" b="1" dirty="0">
                <a:solidFill>
                  <a:srgbClr val="FF0000"/>
                </a:solidFill>
              </a:rPr>
              <a:t>不是对象</a:t>
            </a:r>
            <a:r>
              <a:rPr lang="zh-CN" altLang="en-US" dirty="0"/>
              <a:t>，基本类型的名称均为</a:t>
            </a:r>
            <a:r>
              <a:rPr lang="zh-CN" altLang="en-US" dirty="0">
                <a:solidFill>
                  <a:srgbClr val="FF0000"/>
                </a:solidFill>
              </a:rPr>
              <a:t>关键词</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5" name="TextBox 4"/>
          <p:cNvSpPr txBox="1"/>
          <p:nvPr/>
        </p:nvSpPr>
        <p:spPr>
          <a:xfrm>
            <a:off x="4727326" y="3162454"/>
            <a:ext cx="3906839" cy="338554"/>
          </a:xfrm>
          <a:prstGeom prst="rect">
            <a:avLst/>
          </a:prstGeom>
          <a:noFill/>
        </p:spPr>
        <p:txBody>
          <a:bodyPr wrap="none" rtlCol="0">
            <a:spAutoFit/>
          </a:bodyPr>
          <a:lstStyle/>
          <a:p>
            <a:r>
              <a:rPr lang="zh-CN" altLang="en-US" sz="1600" b="1" dirty="0">
                <a:solidFill>
                  <a:srgbClr val="FF0000"/>
                </a:solidFill>
              </a:rPr>
              <a:t>布尔型值具体内存占用由具体虚拟机决定</a:t>
            </a:r>
          </a:p>
        </p:txBody>
      </p:sp>
    </p:spTree>
    <p:extLst>
      <p:ext uri="{BB962C8B-B14F-4D97-AF65-F5344CB8AC3E}">
        <p14:creationId xmlns:p14="http://schemas.microsoft.com/office/powerpoint/2010/main" val="1985249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en-US" altLang="zh-CN" dirty="0"/>
              <a:t>A </a:t>
            </a:r>
            <a:r>
              <a:rPr lang="en-US" altLang="zh-CN" b="1" dirty="0">
                <a:solidFill>
                  <a:srgbClr val="FF0000"/>
                </a:solidFill>
              </a:rPr>
              <a:t>literal</a:t>
            </a:r>
            <a:r>
              <a:rPr lang="en-US" altLang="zh-CN" dirty="0"/>
              <a:t> is the source code representation of a fixed value; literals are represented directly in your code without requiring computation. </a:t>
            </a:r>
          </a:p>
          <a:p>
            <a:r>
              <a:rPr lang="zh-CN" altLang="en-US" dirty="0"/>
              <a:t>代码中，直接在代码中表示的，无需计算的数值，称为</a:t>
            </a:r>
            <a:r>
              <a:rPr lang="zh-CN" altLang="en-US" dirty="0">
                <a:solidFill>
                  <a:srgbClr val="FF0000"/>
                </a:solidFill>
              </a:rPr>
              <a:t>字面量</a:t>
            </a:r>
            <a:endParaRPr lang="en-US" altLang="zh-CN" dirty="0">
              <a:solidFill>
                <a:srgbClr val="FF0000"/>
              </a:solidFill>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extLst>
      <p:ext uri="{BB962C8B-B14F-4D97-AF65-F5344CB8AC3E}">
        <p14:creationId xmlns:p14="http://schemas.microsoft.com/office/powerpoint/2010/main" val="2182091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Integer Literals</a:t>
            </a:r>
            <a:endParaRPr lang="zh-CN" altLang="en-US" dirty="0"/>
          </a:p>
        </p:txBody>
      </p:sp>
      <p:sp>
        <p:nvSpPr>
          <p:cNvPr id="3" name="内容占位符 2"/>
          <p:cNvSpPr>
            <a:spLocks noGrp="1"/>
          </p:cNvSpPr>
          <p:nvPr>
            <p:ph idx="1"/>
          </p:nvPr>
        </p:nvSpPr>
        <p:spPr/>
        <p:txBody>
          <a:bodyPr/>
          <a:lstStyle/>
          <a:p>
            <a:r>
              <a:rPr lang="zh-CN" altLang="en-US" dirty="0"/>
              <a:t>整数：</a:t>
            </a:r>
            <a:r>
              <a:rPr lang="en-US" altLang="zh-CN" dirty="0"/>
              <a:t>byte, short, </a:t>
            </a:r>
            <a:r>
              <a:rPr lang="en-US" altLang="zh-CN" dirty="0" err="1"/>
              <a:t>int</a:t>
            </a:r>
            <a:r>
              <a:rPr lang="en-US" altLang="zh-CN" dirty="0"/>
              <a:t>, and long</a:t>
            </a:r>
            <a:r>
              <a:rPr lang="zh-CN" altLang="en-US" dirty="0"/>
              <a:t>，支持正负数值。</a:t>
            </a:r>
            <a:r>
              <a:rPr lang="en-US" altLang="zh-CN" dirty="0" err="1"/>
              <a:t>Int</a:t>
            </a:r>
            <a:r>
              <a:rPr lang="zh-CN" altLang="en-US" dirty="0"/>
              <a:t>类型范围</a:t>
            </a:r>
            <a:r>
              <a:rPr lang="en-US" altLang="zh-CN" dirty="0"/>
              <a:t>(-2^31 ~ 2^+31-1)</a:t>
            </a:r>
          </a:p>
          <a:p>
            <a:r>
              <a:rPr lang="en-US" altLang="zh-CN" dirty="0"/>
              <a:t>long</a:t>
            </a:r>
            <a:r>
              <a:rPr lang="zh-CN" altLang="en-US" dirty="0"/>
              <a:t>长整型，以</a:t>
            </a:r>
            <a:r>
              <a:rPr lang="en-US" altLang="zh-CN" dirty="0"/>
              <a:t>l/L</a:t>
            </a:r>
            <a:r>
              <a:rPr lang="zh-CN" altLang="en-US" dirty="0"/>
              <a:t>后缀，数字</a:t>
            </a:r>
            <a:r>
              <a:rPr lang="en-US" altLang="zh-CN" dirty="0"/>
              <a:t>0</a:t>
            </a:r>
            <a:r>
              <a:rPr lang="zh-CN" altLang="en-US" dirty="0"/>
              <a:t>到</a:t>
            </a:r>
            <a:r>
              <a:rPr lang="en-US" altLang="zh-CN" dirty="0"/>
              <a:t>9</a:t>
            </a:r>
            <a:r>
              <a:rPr lang="zh-CN" altLang="en-US" dirty="0"/>
              <a:t>，范围</a:t>
            </a:r>
            <a:r>
              <a:rPr lang="en-US" altLang="zh-CN" dirty="0"/>
              <a:t>(-2^63~2^63-1)</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CC</a:t>
            </a:r>
            <a:r>
              <a:rPr lang="zh-CN" altLang="en-US" dirty="0"/>
              <a:t>：</a:t>
            </a:r>
            <a:r>
              <a:rPr lang="en-US" altLang="zh-CN" dirty="0"/>
              <a:t>long</a:t>
            </a:r>
            <a:r>
              <a:rPr lang="zh-CN" altLang="en-US" dirty="0"/>
              <a:t>长整型数值。长整型必须以大写字母</a:t>
            </a:r>
            <a:r>
              <a:rPr lang="en-US" altLang="zh-CN" dirty="0"/>
              <a:t>L</a:t>
            </a:r>
            <a:r>
              <a:rPr lang="zh-CN" altLang="en-US" dirty="0"/>
              <a:t>为后缀，避免与“</a:t>
            </a:r>
            <a:r>
              <a:rPr lang="en-US" altLang="zh-CN" dirty="0"/>
              <a:t>1</a:t>
            </a:r>
            <a:r>
              <a:rPr lang="zh-CN" altLang="en-US" dirty="0"/>
              <a:t>”数字</a:t>
            </a:r>
            <a:r>
              <a:rPr lang="en-US" altLang="zh-CN" dirty="0"/>
              <a:t>1</a:t>
            </a:r>
            <a:r>
              <a:rPr lang="zh-CN" altLang="en-US" dirty="0"/>
              <a:t>混淆</a:t>
            </a:r>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08920"/>
            <a:ext cx="46386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283968" y="3106380"/>
            <a:ext cx="3978974" cy="338554"/>
          </a:xfrm>
          <a:prstGeom prst="rect">
            <a:avLst/>
          </a:prstGeom>
          <a:noFill/>
        </p:spPr>
        <p:txBody>
          <a:bodyPr wrap="none" rtlCol="0">
            <a:spAutoFit/>
          </a:bodyPr>
          <a:lstStyle/>
          <a:p>
            <a:r>
              <a:rPr lang="zh-CN" altLang="en-US" sz="1600" b="1" dirty="0">
                <a:solidFill>
                  <a:srgbClr val="FF0000"/>
                </a:solidFill>
              </a:rPr>
              <a:t>当字面量超出</a:t>
            </a:r>
            <a:r>
              <a:rPr lang="en-US" altLang="zh-CN" sz="1600" b="1" dirty="0" err="1">
                <a:solidFill>
                  <a:srgbClr val="FF0000"/>
                </a:solidFill>
              </a:rPr>
              <a:t>int</a:t>
            </a:r>
            <a:r>
              <a:rPr lang="zh-CN" altLang="en-US" sz="1600" b="1" dirty="0">
                <a:solidFill>
                  <a:srgbClr val="FF0000"/>
                </a:solidFill>
              </a:rPr>
              <a:t>整数类型范围，编译错误</a:t>
            </a:r>
          </a:p>
        </p:txBody>
      </p:sp>
      <p:sp>
        <p:nvSpPr>
          <p:cNvPr id="5" name="TextBox 4"/>
          <p:cNvSpPr txBox="1"/>
          <p:nvPr/>
        </p:nvSpPr>
        <p:spPr>
          <a:xfrm>
            <a:off x="611560" y="3954136"/>
            <a:ext cx="4509568"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6" y="4292690"/>
            <a:ext cx="49244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481367"/>
            <a:ext cx="23431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277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Floating-Point Literals</a:t>
            </a:r>
            <a:endParaRPr lang="zh-CN" altLang="en-US" dirty="0"/>
          </a:p>
        </p:txBody>
      </p:sp>
      <p:sp>
        <p:nvSpPr>
          <p:cNvPr id="3" name="内容占位符 2"/>
          <p:cNvSpPr>
            <a:spLocks noGrp="1"/>
          </p:cNvSpPr>
          <p:nvPr>
            <p:ph idx="1"/>
          </p:nvPr>
        </p:nvSpPr>
        <p:spPr/>
        <p:txBody>
          <a:bodyPr/>
          <a:lstStyle/>
          <a:p>
            <a:r>
              <a:rPr lang="en-US" altLang="zh-CN" dirty="0"/>
              <a:t>float</a:t>
            </a:r>
            <a:r>
              <a:rPr lang="zh-CN" altLang="en-US" dirty="0"/>
              <a:t>，</a:t>
            </a:r>
            <a:r>
              <a:rPr lang="en-US" altLang="zh-CN" dirty="0"/>
              <a:t>double</a:t>
            </a:r>
            <a:r>
              <a:rPr lang="zh-CN" altLang="en-US" dirty="0"/>
              <a:t>类型。非整数数值，用浮点数值储存，支持科学计数法</a:t>
            </a:r>
            <a:endParaRPr lang="en-US" altLang="zh-CN" dirty="0"/>
          </a:p>
          <a:p>
            <a:r>
              <a:rPr lang="en-US" altLang="zh-CN" dirty="0"/>
              <a:t>Float</a:t>
            </a:r>
            <a:r>
              <a:rPr lang="zh-CN" altLang="en-US" dirty="0"/>
              <a:t>浮点类型，以</a:t>
            </a:r>
            <a:r>
              <a:rPr lang="en-US" altLang="zh-CN" dirty="0"/>
              <a:t>f/F</a:t>
            </a:r>
            <a:r>
              <a:rPr lang="zh-CN" altLang="en-US" dirty="0"/>
              <a:t>后缀，否则为</a:t>
            </a:r>
            <a:r>
              <a:rPr lang="en-US" altLang="zh-CN" dirty="0"/>
              <a:t>double</a:t>
            </a:r>
            <a:r>
              <a:rPr lang="zh-CN" altLang="en-US" dirty="0"/>
              <a:t>类型，范围</a:t>
            </a:r>
            <a:r>
              <a:rPr lang="en-US" altLang="zh-CN" dirty="0"/>
              <a:t>-2^31~2^31-1</a:t>
            </a:r>
          </a:p>
          <a:p>
            <a:r>
              <a:rPr lang="zh-CN" altLang="en-US" dirty="0"/>
              <a:t>双精度类型，浮点数值的的默认类型，可以以</a:t>
            </a:r>
            <a:r>
              <a:rPr lang="en-US" altLang="zh-CN" dirty="0"/>
              <a:t>d/D</a:t>
            </a:r>
            <a:r>
              <a:rPr lang="zh-CN" altLang="en-US" dirty="0"/>
              <a:t>为后缀，范围</a:t>
            </a:r>
            <a:r>
              <a:rPr lang="en-US" altLang="zh-CN" dirty="0"/>
              <a:t>(-2^63~2^63-1)</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340762"/>
            <a:ext cx="1008112" cy="1239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789040"/>
            <a:ext cx="279082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464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500" dirty="0"/>
              <a:t>Using Underscore Characters</a:t>
            </a:r>
            <a:endParaRPr lang="zh-CN" altLang="en-US" sz="4500" dirty="0"/>
          </a:p>
        </p:txBody>
      </p:sp>
      <p:sp>
        <p:nvSpPr>
          <p:cNvPr id="3" name="内容占位符 2"/>
          <p:cNvSpPr>
            <a:spLocks noGrp="1"/>
          </p:cNvSpPr>
          <p:nvPr>
            <p:ph idx="1"/>
          </p:nvPr>
        </p:nvSpPr>
        <p:spPr/>
        <p:txBody>
          <a:bodyPr/>
          <a:lstStyle/>
          <a:p>
            <a:r>
              <a:rPr lang="zh-CN" altLang="en-US" dirty="0"/>
              <a:t>数字字面量，支持使用下划线字符“</a:t>
            </a:r>
            <a:r>
              <a:rPr lang="en-US" altLang="zh-CN" dirty="0"/>
              <a:t>_</a:t>
            </a:r>
            <a:r>
              <a:rPr lang="zh-CN" altLang="en-US" dirty="0"/>
              <a:t>”分隔，以提高代码的可读性</a:t>
            </a:r>
            <a:r>
              <a:rPr lang="en-US" altLang="zh-CN" dirty="0"/>
              <a:t>(java7)</a:t>
            </a:r>
          </a:p>
          <a:p>
            <a:r>
              <a:rPr lang="zh-CN" altLang="en-US" dirty="0"/>
              <a:t>编译器编译时，会忽略分隔符</a:t>
            </a:r>
            <a:endParaRPr lang="en-US" altLang="zh-CN" dirty="0"/>
          </a:p>
          <a:p>
            <a:r>
              <a:rPr lang="zh-CN" altLang="en-US" dirty="0"/>
              <a:t>分隔符，适合在定义常量时使用</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9" y="2852936"/>
            <a:ext cx="52197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391098"/>
            <a:ext cx="20478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Class Definition</a:t>
            </a:r>
            <a:endParaRPr lang="zh-CN" altLang="en-US" dirty="0"/>
          </a:p>
        </p:txBody>
      </p:sp>
      <p:sp>
        <p:nvSpPr>
          <p:cNvPr id="3" name="内容占位符 2"/>
          <p:cNvSpPr>
            <a:spLocks noGrp="1"/>
          </p:cNvSpPr>
          <p:nvPr>
            <p:ph idx="1"/>
          </p:nvPr>
        </p:nvSpPr>
        <p:spPr/>
        <p:txBody>
          <a:bodyPr/>
          <a:lstStyle/>
          <a:p>
            <a:r>
              <a:rPr lang="en-US" altLang="zh-CN" dirty="0"/>
              <a:t>The keyword class begins the class definition for a class named name, and the code for each class appears between the opening and closing curly braces marked in bold above. </a:t>
            </a:r>
          </a:p>
          <a:p>
            <a:r>
              <a:rPr lang="zh-CN" altLang="en-US" dirty="0"/>
              <a:t>关键词“</a:t>
            </a:r>
            <a:r>
              <a:rPr lang="en-US" altLang="zh-CN" dirty="0"/>
              <a:t>class</a:t>
            </a:r>
            <a:r>
              <a:rPr lang="zh-CN" altLang="en-US" dirty="0"/>
              <a:t>”声明类的名称，类的代码在“</a:t>
            </a:r>
            <a:r>
              <a:rPr lang="en-US" altLang="zh-CN" dirty="0"/>
              <a:t>{}</a:t>
            </a:r>
            <a:r>
              <a:rPr lang="zh-CN" altLang="en-US" dirty="0"/>
              <a:t>”大括号之间</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047" y="3501008"/>
            <a:ext cx="5717233" cy="1725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003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zh-CN" altLang="en-US" dirty="0"/>
              <a:t>关键词，被</a:t>
            </a:r>
            <a:r>
              <a:rPr lang="en-US" altLang="zh-CN" dirty="0"/>
              <a:t>java</a:t>
            </a:r>
            <a:r>
              <a:rPr lang="zh-CN" altLang="en-US" dirty="0"/>
              <a:t>占用，在我们代码的任何声明部分禁止使用</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37528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292080" y="1484247"/>
            <a:ext cx="2095445" cy="584775"/>
          </a:xfrm>
          <a:prstGeom prst="rect">
            <a:avLst/>
          </a:prstGeom>
          <a:noFill/>
        </p:spPr>
        <p:txBody>
          <a:bodyPr wrap="none" rtlCol="0">
            <a:spAutoFit/>
          </a:bodyPr>
          <a:lstStyle/>
          <a:p>
            <a:r>
              <a:rPr lang="zh-CN" altLang="en-US" sz="1600" b="1" dirty="0">
                <a:solidFill>
                  <a:srgbClr val="FF0000"/>
                </a:solidFill>
              </a:rPr>
              <a:t>试图创建一个</a:t>
            </a:r>
            <a:endParaRPr lang="en-US" altLang="zh-CN" sz="1600" b="1" dirty="0">
              <a:solidFill>
                <a:srgbClr val="FF0000"/>
              </a:solidFill>
            </a:endParaRPr>
          </a:p>
          <a:p>
            <a:r>
              <a:rPr lang="zh-CN" altLang="en-US" sz="1600" b="1" dirty="0">
                <a:solidFill>
                  <a:srgbClr val="FF0000"/>
                </a:solidFill>
              </a:rPr>
              <a:t>包含关键词</a:t>
            </a:r>
            <a:r>
              <a:rPr lang="en-US" altLang="zh-CN" sz="1600" b="1" dirty="0">
                <a:solidFill>
                  <a:srgbClr val="FF0000"/>
                </a:solidFill>
              </a:rPr>
              <a:t>class</a:t>
            </a:r>
            <a:r>
              <a:rPr lang="zh-CN" altLang="en-US" sz="1600" b="1" dirty="0">
                <a:solidFill>
                  <a:srgbClr val="FF0000"/>
                </a:solidFill>
              </a:rPr>
              <a:t>的包</a:t>
            </a:r>
          </a:p>
        </p:txBody>
      </p:sp>
      <p:sp>
        <p:nvSpPr>
          <p:cNvPr id="7" name="TextBox 6"/>
          <p:cNvSpPr txBox="1"/>
          <p:nvPr/>
        </p:nvSpPr>
        <p:spPr>
          <a:xfrm>
            <a:off x="4620751" y="3084099"/>
            <a:ext cx="2627514" cy="584775"/>
          </a:xfrm>
          <a:prstGeom prst="rect">
            <a:avLst/>
          </a:prstGeom>
          <a:noFill/>
        </p:spPr>
        <p:txBody>
          <a:bodyPr wrap="none" rtlCol="0">
            <a:spAutoFit/>
          </a:bodyPr>
          <a:lstStyle/>
          <a:p>
            <a:r>
              <a:rPr lang="zh-CN" altLang="en-US" sz="1600" b="1" dirty="0">
                <a:solidFill>
                  <a:srgbClr val="FF0000"/>
                </a:solidFill>
              </a:rPr>
              <a:t>试图创建一个</a:t>
            </a:r>
            <a:endParaRPr lang="en-US" altLang="zh-CN" sz="1600" b="1" dirty="0">
              <a:solidFill>
                <a:srgbClr val="FF0000"/>
              </a:solidFill>
            </a:endParaRPr>
          </a:p>
          <a:p>
            <a:r>
              <a:rPr lang="zh-CN" altLang="en-US" sz="1600" b="1" dirty="0">
                <a:solidFill>
                  <a:srgbClr val="FF0000"/>
                </a:solidFill>
              </a:rPr>
              <a:t>包含关键词</a:t>
            </a:r>
            <a:r>
              <a:rPr lang="en-US" altLang="zh-CN" sz="1600" b="1" dirty="0">
                <a:solidFill>
                  <a:srgbClr val="FF0000"/>
                </a:solidFill>
              </a:rPr>
              <a:t>package</a:t>
            </a:r>
            <a:r>
              <a:rPr lang="zh-CN" altLang="en-US" sz="1600" b="1" dirty="0">
                <a:solidFill>
                  <a:srgbClr val="FF0000"/>
                </a:solidFill>
              </a:rPr>
              <a:t>的变量</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797" y="2900237"/>
            <a:ext cx="22383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60827" y="2561683"/>
            <a:ext cx="4395755"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18248"/>
            <a:ext cx="30670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290107" y="3930216"/>
            <a:ext cx="4395755"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9" name="TextBox 8"/>
          <p:cNvSpPr txBox="1"/>
          <p:nvPr/>
        </p:nvSpPr>
        <p:spPr>
          <a:xfrm>
            <a:off x="4704929" y="4868402"/>
            <a:ext cx="2252540" cy="338554"/>
          </a:xfrm>
          <a:prstGeom prst="rect">
            <a:avLst/>
          </a:prstGeom>
          <a:noFill/>
        </p:spPr>
        <p:txBody>
          <a:bodyPr wrap="none" rtlCol="0">
            <a:spAutoFit/>
          </a:bodyPr>
          <a:lstStyle/>
          <a:p>
            <a:r>
              <a:rPr lang="zh-CN" altLang="en-US" sz="1600" b="1" dirty="0">
                <a:solidFill>
                  <a:srgbClr val="FF0000"/>
                </a:solidFill>
              </a:rPr>
              <a:t>使用其他名称声明变量</a:t>
            </a:r>
          </a:p>
        </p:txBody>
      </p:sp>
    </p:spTree>
    <p:extLst>
      <p:ext uri="{BB962C8B-B14F-4D97-AF65-F5344CB8AC3E}">
        <p14:creationId xmlns:p14="http://schemas.microsoft.com/office/powerpoint/2010/main" val="1363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solidFill>
                  <a:srgbClr val="FF0000"/>
                </a:solidFill>
              </a:rPr>
              <a:t>C</a:t>
            </a:r>
            <a:r>
              <a:rPr lang="en-US" altLang="zh-CN" dirty="0"/>
              <a:t>oding </a:t>
            </a:r>
            <a:r>
              <a:rPr lang="en-US" altLang="zh-CN" b="1" dirty="0">
                <a:solidFill>
                  <a:srgbClr val="FF0000"/>
                </a:solidFill>
              </a:rPr>
              <a:t>C</a:t>
            </a:r>
            <a:r>
              <a:rPr lang="en-US" altLang="zh-CN" dirty="0"/>
              <a:t>onventions</a:t>
            </a:r>
            <a:endParaRPr lang="zh-CN" altLang="en-US" dirty="0"/>
          </a:p>
        </p:txBody>
      </p:sp>
      <p:sp>
        <p:nvSpPr>
          <p:cNvPr id="3" name="内容占位符 2"/>
          <p:cNvSpPr>
            <a:spLocks noGrp="1"/>
          </p:cNvSpPr>
          <p:nvPr>
            <p:ph idx="1"/>
          </p:nvPr>
        </p:nvSpPr>
        <p:spPr/>
        <p:txBody>
          <a:bodyPr>
            <a:normAutofit/>
          </a:bodyPr>
          <a:lstStyle/>
          <a:p>
            <a:r>
              <a:rPr lang="zh-CN" altLang="en-US" dirty="0"/>
              <a:t>良好的编程规范，会使代码更易于理解，增加代码的可读性，提高代码的可维护性</a:t>
            </a:r>
            <a:endParaRPr lang="en-US" altLang="zh-CN" dirty="0"/>
          </a:p>
          <a:p>
            <a:endParaRPr lang="en-US" altLang="zh-CN" dirty="0"/>
          </a:p>
          <a:p>
            <a:r>
              <a:rPr lang="en-US" altLang="zh-CN" dirty="0"/>
              <a:t>CC</a:t>
            </a:r>
            <a:r>
              <a:rPr lang="zh-CN" altLang="en-US" dirty="0"/>
              <a:t>：基本通用命名规范。所有包</a:t>
            </a:r>
            <a:r>
              <a:rPr lang="en-US" altLang="zh-CN" dirty="0"/>
              <a:t>/</a:t>
            </a:r>
            <a:r>
              <a:rPr lang="zh-CN" altLang="en-US" dirty="0"/>
              <a:t>类</a:t>
            </a:r>
            <a:r>
              <a:rPr lang="en-US" altLang="zh-CN" dirty="0"/>
              <a:t>/</a:t>
            </a:r>
            <a:r>
              <a:rPr lang="zh-CN" altLang="en-US" dirty="0"/>
              <a:t>接口</a:t>
            </a:r>
            <a:r>
              <a:rPr lang="en-US" altLang="zh-CN" dirty="0"/>
              <a:t>/</a:t>
            </a:r>
            <a:r>
              <a:rPr lang="zh-CN" altLang="en-US" dirty="0"/>
              <a:t>方法</a:t>
            </a:r>
            <a:r>
              <a:rPr lang="en-US" altLang="zh-CN" dirty="0"/>
              <a:t>/</a:t>
            </a:r>
            <a:r>
              <a:rPr lang="zh-CN" altLang="en-US" dirty="0"/>
              <a:t>参数</a:t>
            </a:r>
            <a:r>
              <a:rPr lang="en-US" altLang="zh-CN" dirty="0"/>
              <a:t>/</a:t>
            </a:r>
            <a:r>
              <a:rPr lang="zh-CN" altLang="en-US" dirty="0"/>
              <a:t>变量等的命名，必须使用有意义的</a:t>
            </a:r>
            <a:r>
              <a:rPr lang="en-US" altLang="zh-CN" dirty="0"/>
              <a:t>/</a:t>
            </a:r>
            <a:r>
              <a:rPr lang="zh-CN" altLang="en-US" dirty="0"/>
              <a:t>无歧义的</a:t>
            </a:r>
            <a:r>
              <a:rPr lang="zh-CN" altLang="en-US" dirty="0">
                <a:solidFill>
                  <a:srgbClr val="FF0000"/>
                </a:solidFill>
              </a:rPr>
              <a:t>英文单词</a:t>
            </a:r>
            <a:r>
              <a:rPr lang="en-US" altLang="zh-CN" dirty="0">
                <a:solidFill>
                  <a:srgbClr val="FF0000"/>
                </a:solidFill>
              </a:rPr>
              <a:t>/</a:t>
            </a:r>
            <a:r>
              <a:rPr lang="zh-CN" altLang="en-US" dirty="0">
                <a:solidFill>
                  <a:srgbClr val="FF0000"/>
                </a:solidFill>
              </a:rPr>
              <a:t>英文单词缩写</a:t>
            </a:r>
            <a:r>
              <a:rPr lang="zh-CN" altLang="en-US" dirty="0"/>
              <a:t>；</a:t>
            </a:r>
            <a:r>
              <a:rPr lang="zh-CN" altLang="zh-CN" dirty="0"/>
              <a:t>禁止使用</a:t>
            </a:r>
            <a:r>
              <a:rPr lang="zh-CN" altLang="en-US" dirty="0"/>
              <a:t>中文</a:t>
            </a:r>
            <a:r>
              <a:rPr lang="en-US" altLang="zh-CN" dirty="0"/>
              <a:t>/</a:t>
            </a:r>
            <a:r>
              <a:rPr lang="zh-CN" altLang="zh-CN" dirty="0"/>
              <a:t>拼音</a:t>
            </a:r>
            <a:r>
              <a:rPr lang="en-US" altLang="zh-CN" dirty="0"/>
              <a:t>/</a:t>
            </a:r>
            <a:r>
              <a:rPr lang="zh-CN" altLang="en-US" dirty="0"/>
              <a:t>拼音缩写</a:t>
            </a:r>
            <a:r>
              <a:rPr lang="en-US" altLang="zh-CN" dirty="0"/>
              <a:t>/</a:t>
            </a:r>
            <a:r>
              <a:rPr lang="zh-CN" altLang="zh-CN" dirty="0"/>
              <a:t>英文拼音混合</a:t>
            </a:r>
            <a:r>
              <a:rPr lang="zh-CN" altLang="en-US" dirty="0"/>
              <a:t>命名；区分大小写</a:t>
            </a:r>
            <a:endParaRPr lang="en-US" altLang="zh-CN" dirty="0"/>
          </a:p>
          <a:p>
            <a:r>
              <a:rPr lang="en-US" altLang="zh-CN" dirty="0"/>
              <a:t>CC</a:t>
            </a:r>
            <a:r>
              <a:rPr lang="zh-CN" altLang="en-US" dirty="0"/>
              <a:t>：类命名规范。</a:t>
            </a:r>
            <a:r>
              <a:rPr lang="zh-CN" altLang="zh-CN" dirty="0"/>
              <a:t>按</a:t>
            </a:r>
            <a:r>
              <a:rPr lang="zh-CN" altLang="zh-CN" dirty="0">
                <a:solidFill>
                  <a:srgbClr val="FF0000"/>
                </a:solidFill>
              </a:rPr>
              <a:t>驼峰式命名</a:t>
            </a:r>
            <a:r>
              <a:rPr lang="en-US" altLang="zh-CN" dirty="0"/>
              <a:t>(Camel Case)</a:t>
            </a:r>
            <a:r>
              <a:rPr lang="zh-CN" altLang="zh-CN" dirty="0"/>
              <a:t>，</a:t>
            </a:r>
            <a:r>
              <a:rPr lang="zh-CN" altLang="en-US" dirty="0"/>
              <a:t>不能使用关键词；</a:t>
            </a:r>
            <a:r>
              <a:rPr lang="zh-CN" altLang="zh-CN" dirty="0"/>
              <a:t>每个单词</a:t>
            </a:r>
            <a:r>
              <a:rPr lang="zh-CN" altLang="en-US" dirty="0"/>
              <a:t>仅</a:t>
            </a:r>
            <a:r>
              <a:rPr lang="zh-CN" altLang="zh-CN" dirty="0"/>
              <a:t>首字母大写</a:t>
            </a:r>
            <a:r>
              <a:rPr lang="zh-CN" altLang="en-US" dirty="0"/>
              <a:t>，一般为单数，工具类等可以使用复数</a:t>
            </a:r>
            <a:endParaRPr lang="en-US" altLang="zh-CN" dirty="0"/>
          </a:p>
          <a:p>
            <a:r>
              <a:rPr lang="en-US" altLang="zh-CN" dirty="0"/>
              <a:t>CC</a:t>
            </a:r>
            <a:r>
              <a:rPr lang="zh-CN" altLang="en-US" dirty="0"/>
              <a:t>：大括号使用规范。所有“</a:t>
            </a:r>
            <a:r>
              <a:rPr lang="en-US" altLang="zh-CN" dirty="0"/>
              <a:t>{}</a:t>
            </a:r>
            <a:r>
              <a:rPr lang="zh-CN" altLang="en-US" dirty="0"/>
              <a:t>”大括号，左括号必须置于起始语句</a:t>
            </a:r>
            <a:r>
              <a:rPr lang="zh-CN" altLang="en-US" dirty="0">
                <a:solidFill>
                  <a:srgbClr val="FF0000"/>
                </a:solidFill>
              </a:rPr>
              <a:t>末</a:t>
            </a:r>
            <a:r>
              <a:rPr lang="zh-CN" altLang="en-US" dirty="0"/>
              <a:t>，右括号独立一行或在关联语句</a:t>
            </a:r>
            <a:r>
              <a:rPr lang="zh-CN" altLang="en-US" dirty="0">
                <a:solidFill>
                  <a:srgbClr val="FF0000"/>
                </a:solidFill>
              </a:rPr>
              <a:t>始</a:t>
            </a:r>
            <a:endParaRPr lang="en-US" altLang="zh-CN" dirty="0">
              <a:solidFill>
                <a:srgbClr val="FF0000"/>
              </a:solidFill>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extLst>
      <p:ext uri="{BB962C8B-B14F-4D97-AF65-F5344CB8AC3E}">
        <p14:creationId xmlns:p14="http://schemas.microsoft.com/office/powerpoint/2010/main" val="243147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56992"/>
            <a:ext cx="2668532"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64068" y="5013176"/>
            <a:ext cx="1425390" cy="584775"/>
          </a:xfrm>
          <a:prstGeom prst="rect">
            <a:avLst/>
          </a:prstGeom>
          <a:noFill/>
        </p:spPr>
        <p:txBody>
          <a:bodyPr wrap="none" rtlCol="0">
            <a:spAutoFit/>
          </a:bodyPr>
          <a:lstStyle/>
          <a:p>
            <a:r>
              <a:rPr lang="zh-CN" altLang="en-US" sz="1600" b="1" dirty="0">
                <a:solidFill>
                  <a:srgbClr val="FF0000"/>
                </a:solidFill>
              </a:rPr>
              <a:t>工具包，单数</a:t>
            </a:r>
            <a:endParaRPr lang="en-US" altLang="zh-CN" sz="1600" b="1" dirty="0">
              <a:solidFill>
                <a:srgbClr val="FF0000"/>
              </a:solidFill>
            </a:endParaRPr>
          </a:p>
          <a:p>
            <a:r>
              <a:rPr lang="zh-CN" altLang="en-US" sz="1600" b="1" dirty="0">
                <a:solidFill>
                  <a:srgbClr val="FF0000"/>
                </a:solidFill>
              </a:rPr>
              <a:t>工具类，复数</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70" y="27586"/>
            <a:ext cx="2869263" cy="3146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774384" y="1261687"/>
            <a:ext cx="1838965" cy="830997"/>
          </a:xfrm>
          <a:prstGeom prst="rect">
            <a:avLst/>
          </a:prstGeom>
          <a:noFill/>
        </p:spPr>
        <p:txBody>
          <a:bodyPr wrap="none" rtlCol="0">
            <a:spAutoFit/>
          </a:bodyPr>
          <a:lstStyle/>
          <a:p>
            <a:r>
              <a:rPr lang="zh-CN" altLang="en-US" sz="1600" b="1" dirty="0">
                <a:solidFill>
                  <a:srgbClr val="FF0000"/>
                </a:solidFill>
              </a:rPr>
              <a:t>系统分析抽象出的</a:t>
            </a:r>
            <a:endParaRPr lang="en-US" altLang="zh-CN" sz="1600" b="1" dirty="0">
              <a:solidFill>
                <a:srgbClr val="FF0000"/>
              </a:solidFill>
            </a:endParaRPr>
          </a:p>
          <a:p>
            <a:r>
              <a:rPr lang="zh-CN" altLang="en-US" sz="1600" b="1" dirty="0">
                <a:solidFill>
                  <a:srgbClr val="FF0000"/>
                </a:solidFill>
              </a:rPr>
              <a:t>监考相关实体类</a:t>
            </a:r>
            <a:endParaRPr lang="en-US" altLang="zh-CN" sz="1600" b="1" dirty="0">
              <a:solidFill>
                <a:srgbClr val="FF0000"/>
              </a:solidFill>
            </a:endParaRPr>
          </a:p>
          <a:p>
            <a:r>
              <a:rPr lang="zh-CN" altLang="en-US" sz="1600" b="1" dirty="0">
                <a:solidFill>
                  <a:srgbClr val="FF0000"/>
                </a:solidFill>
              </a:rPr>
              <a:t>驼峰式命名</a:t>
            </a:r>
          </a:p>
        </p:txBody>
      </p:sp>
    </p:spTree>
    <p:extLst>
      <p:ext uri="{BB962C8B-B14F-4D97-AF65-F5344CB8AC3E}">
        <p14:creationId xmlns:p14="http://schemas.microsoft.com/office/powerpoint/2010/main" val="362518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main Method</a:t>
            </a:r>
            <a:endParaRPr lang="zh-CN" altLang="en-US" dirty="0"/>
          </a:p>
        </p:txBody>
      </p:sp>
      <p:sp>
        <p:nvSpPr>
          <p:cNvPr id="3" name="内容占位符 2"/>
          <p:cNvSpPr>
            <a:spLocks noGrp="1"/>
          </p:cNvSpPr>
          <p:nvPr>
            <p:ph idx="1"/>
          </p:nvPr>
        </p:nvSpPr>
        <p:spPr/>
        <p:txBody>
          <a:bodyPr/>
          <a:lstStyle/>
          <a:p>
            <a:r>
              <a:rPr lang="en-US" altLang="zh-CN" dirty="0"/>
              <a:t>In the Java programming language, every application must contain a </a:t>
            </a:r>
            <a:r>
              <a:rPr lang="en-US" altLang="zh-CN" b="1" dirty="0">
                <a:solidFill>
                  <a:srgbClr val="FF0000"/>
                </a:solidFill>
              </a:rPr>
              <a:t>main method </a:t>
            </a:r>
            <a:r>
              <a:rPr lang="en-US" altLang="zh-CN" dirty="0"/>
              <a:t>whose signature is:</a:t>
            </a:r>
          </a:p>
          <a:p>
            <a:endParaRPr lang="en-US" altLang="zh-CN" dirty="0"/>
          </a:p>
          <a:p>
            <a:endParaRPr lang="en-US" altLang="zh-CN" dirty="0"/>
          </a:p>
          <a:p>
            <a:r>
              <a:rPr lang="en-US" altLang="zh-CN" dirty="0"/>
              <a:t>The main method is similar to the main function in C and C++; it's the </a:t>
            </a:r>
            <a:r>
              <a:rPr lang="en-US" altLang="zh-CN" b="1" dirty="0">
                <a:solidFill>
                  <a:srgbClr val="FF0000"/>
                </a:solidFill>
              </a:rPr>
              <a:t>entry point</a:t>
            </a:r>
            <a:r>
              <a:rPr lang="en-US" altLang="zh-CN" dirty="0"/>
              <a:t> for your application and will subsequently invoke all the other methods required by your program.</a:t>
            </a:r>
          </a:p>
          <a:p>
            <a:r>
              <a:rPr lang="en-US" altLang="zh-CN" dirty="0"/>
              <a:t>main()</a:t>
            </a:r>
            <a:r>
              <a:rPr lang="zh-CN" altLang="en-US" dirty="0"/>
              <a:t>方法</a:t>
            </a:r>
            <a:r>
              <a:rPr lang="en-US" altLang="zh-CN" dirty="0"/>
              <a:t>(</a:t>
            </a:r>
            <a:r>
              <a:rPr lang="zh-CN" altLang="en-US" dirty="0"/>
              <a:t>主函数</a:t>
            </a:r>
            <a:r>
              <a:rPr lang="en-US" altLang="zh-CN" dirty="0"/>
              <a:t>)</a:t>
            </a:r>
            <a:r>
              <a:rPr lang="zh-CN" altLang="en-US" dirty="0"/>
              <a:t>，是每个</a:t>
            </a:r>
            <a:r>
              <a:rPr lang="en-US" altLang="zh-CN" dirty="0"/>
              <a:t>java</a:t>
            </a:r>
            <a:r>
              <a:rPr lang="zh-CN" altLang="en-US" dirty="0"/>
              <a:t>程序的入口，必须由</a:t>
            </a:r>
            <a:r>
              <a:rPr lang="en-US" altLang="zh-CN" dirty="0"/>
              <a:t>public static</a:t>
            </a:r>
            <a:r>
              <a:rPr lang="zh-CN" altLang="en-US" dirty="0"/>
              <a:t>修饰的，无返回值的，名称为“</a:t>
            </a:r>
            <a:r>
              <a:rPr lang="en-US" altLang="zh-CN" dirty="0"/>
              <a:t>main</a:t>
            </a:r>
            <a:r>
              <a:rPr lang="zh-CN" altLang="en-US" dirty="0"/>
              <a:t>”的方法。只有带主函数</a:t>
            </a:r>
            <a:r>
              <a:rPr lang="en-US" altLang="zh-CN" dirty="0"/>
              <a:t>main()</a:t>
            </a:r>
            <a:r>
              <a:rPr lang="zh-CN" altLang="en-US" dirty="0"/>
              <a:t>的类，可以直接运行</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192688" cy="484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7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6632"/>
            <a:ext cx="5472608" cy="378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597" y="818803"/>
            <a:ext cx="37052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055" y="1484784"/>
            <a:ext cx="46958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56183"/>
            <a:ext cx="91440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245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solidFill>
          <a:srgbClr val="FF0000"/>
        </a:solid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4817</TotalTime>
  <Words>2067</Words>
  <Application>Microsoft Office PowerPoint</Application>
  <PresentationFormat>全屏显示(4:3)</PresentationFormat>
  <Paragraphs>287</Paragraphs>
  <Slides>34</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隶书</vt:lpstr>
      <vt:lpstr>宋体</vt:lpstr>
      <vt:lpstr>Calibri</vt:lpstr>
      <vt:lpstr>Constantia</vt:lpstr>
      <vt:lpstr>Wingdings 2</vt:lpstr>
      <vt:lpstr>Lecture</vt:lpstr>
      <vt:lpstr>Java Programming</vt:lpstr>
      <vt:lpstr>PART1 - Getting Started</vt:lpstr>
      <vt:lpstr>A Closer Look at the Application</vt:lpstr>
      <vt:lpstr>Class Definition</vt:lpstr>
      <vt:lpstr>PowerPoint 演示文稿</vt:lpstr>
      <vt:lpstr>Coding Conventions</vt:lpstr>
      <vt:lpstr>PowerPoint 演示文稿</vt:lpstr>
      <vt:lpstr>The main Method</vt:lpstr>
      <vt:lpstr>PowerPoint 演示文稿</vt:lpstr>
      <vt:lpstr>PowerPoint 演示文稿</vt:lpstr>
      <vt:lpstr>PowerPoint 演示文稿</vt:lpstr>
      <vt:lpstr>Object-Oriented Programming Concepts</vt:lpstr>
      <vt:lpstr>What Is an Object?</vt:lpstr>
      <vt:lpstr>PowerPoint 演示文稿</vt:lpstr>
      <vt:lpstr>What Is a Class?</vt:lpstr>
      <vt:lpstr>PowerPoint 演示文稿</vt:lpstr>
      <vt:lpstr>PowerPoint 演示文稿</vt:lpstr>
      <vt:lpstr>PowerPoint 演示文稿</vt:lpstr>
      <vt:lpstr>What Is Inheritance?</vt:lpstr>
      <vt:lpstr>PowerPoint 演示文稿</vt:lpstr>
      <vt:lpstr>PowerPoint 演示文稿</vt:lpstr>
      <vt:lpstr>PowerPoint 演示文稿</vt:lpstr>
      <vt:lpstr>What Is a Package?</vt:lpstr>
      <vt:lpstr>PowerPoint 演示文稿</vt:lpstr>
      <vt:lpstr>PowerPoint 演示文稿</vt:lpstr>
      <vt:lpstr>PowerPoint 演示文稿</vt:lpstr>
      <vt:lpstr>Part1 - Summary</vt:lpstr>
      <vt:lpstr>PART2 - Language Basics</vt:lpstr>
      <vt:lpstr>Variables</vt:lpstr>
      <vt:lpstr>Primitive Data Types</vt:lpstr>
      <vt:lpstr>PowerPoint 演示文稿</vt:lpstr>
      <vt:lpstr>Integer Literals</vt:lpstr>
      <vt:lpstr>Floating-Point Literals</vt:lpstr>
      <vt:lpstr>Using Underscore Characters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BO</cp:lastModifiedBy>
  <cp:revision>784</cp:revision>
  <dcterms:created xsi:type="dcterms:W3CDTF">2014-08-14T05:26:17Z</dcterms:created>
  <dcterms:modified xsi:type="dcterms:W3CDTF">2021-03-12T01:41:55Z</dcterms:modified>
</cp:coreProperties>
</file>