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44"/>
  </p:notesMasterIdLst>
  <p:sldIdLst>
    <p:sldId id="256" r:id="rId2"/>
    <p:sldId id="311" r:id="rId3"/>
    <p:sldId id="312" r:id="rId4"/>
    <p:sldId id="313" r:id="rId5"/>
    <p:sldId id="326" r:id="rId6"/>
    <p:sldId id="318" r:id="rId7"/>
    <p:sldId id="319" r:id="rId8"/>
    <p:sldId id="320" r:id="rId9"/>
    <p:sldId id="328" r:id="rId10"/>
    <p:sldId id="329" r:id="rId11"/>
    <p:sldId id="314" r:id="rId12"/>
    <p:sldId id="315" r:id="rId13"/>
    <p:sldId id="291" r:id="rId14"/>
    <p:sldId id="295" r:id="rId15"/>
    <p:sldId id="296" r:id="rId16"/>
    <p:sldId id="297" r:id="rId17"/>
    <p:sldId id="332" r:id="rId18"/>
    <p:sldId id="298" r:id="rId19"/>
    <p:sldId id="300" r:id="rId20"/>
    <p:sldId id="301" r:id="rId21"/>
    <p:sldId id="302" r:id="rId22"/>
    <p:sldId id="334" r:id="rId23"/>
    <p:sldId id="335" r:id="rId24"/>
    <p:sldId id="304" r:id="rId25"/>
    <p:sldId id="309" r:id="rId26"/>
    <p:sldId id="310" r:id="rId27"/>
    <p:sldId id="306" r:id="rId28"/>
    <p:sldId id="336" r:id="rId29"/>
    <p:sldId id="294"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74" autoAdjust="0"/>
  </p:normalViewPr>
  <p:slideViewPr>
    <p:cSldViewPr>
      <p:cViewPr varScale="1">
        <p:scale>
          <a:sx n="105" d="100"/>
          <a:sy n="105" d="100"/>
        </p:scale>
        <p:origin x="1788"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B665E9-F2AE-4D18-9C6F-3C50487B17B6}" type="datetimeFigureOut">
              <a:rPr lang="zh-CN" altLang="en-US" smtClean="0"/>
              <a:t>2021/3/16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EA338-E04F-4CB7-8733-A1E92CBF4988}" type="slidenum">
              <a:rPr lang="zh-CN" altLang="en-US" smtClean="0"/>
              <a:t>‹#›</a:t>
            </a:fld>
            <a:endParaRPr lang="zh-CN" altLang="en-US"/>
          </a:p>
        </p:txBody>
      </p:sp>
    </p:spTree>
    <p:extLst>
      <p:ext uri="{BB962C8B-B14F-4D97-AF65-F5344CB8AC3E}">
        <p14:creationId xmlns:p14="http://schemas.microsoft.com/office/powerpoint/2010/main" val="345574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EA338-E04F-4CB7-8733-A1E92CBF4988}" type="slidenum">
              <a:rPr lang="zh-CN" altLang="en-US" smtClean="0"/>
              <a:t>0</a:t>
            </a:fld>
            <a:endParaRPr lang="zh-CN" altLang="en-US"/>
          </a:p>
        </p:txBody>
      </p:sp>
    </p:spTree>
    <p:extLst>
      <p:ext uri="{BB962C8B-B14F-4D97-AF65-F5344CB8AC3E}">
        <p14:creationId xmlns:p14="http://schemas.microsoft.com/office/powerpoint/2010/main" val="340615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EA338-E04F-4CB7-8733-A1E92CBF4988}" type="slidenum">
              <a:rPr lang="zh-CN" altLang="en-US" smtClean="0"/>
              <a:t>24</a:t>
            </a:fld>
            <a:endParaRPr lang="zh-CN" altLang="en-US"/>
          </a:p>
        </p:txBody>
      </p:sp>
    </p:spTree>
    <p:extLst>
      <p:ext uri="{BB962C8B-B14F-4D97-AF65-F5344CB8AC3E}">
        <p14:creationId xmlns:p14="http://schemas.microsoft.com/office/powerpoint/2010/main" val="1323501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dirty="0"/>
              <a:t>Java EE</a:t>
            </a:r>
            <a:r>
              <a:rPr kumimoji="0" lang="zh-CN" altLang="en-US" dirty="0"/>
              <a:t>架构技术</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Date Placeholder 29"/>
          <p:cNvSpPr>
            <a:spLocks noGrp="1"/>
          </p:cNvSpPr>
          <p:nvPr>
            <p:ph type="dt" sz="half" idx="10"/>
          </p:nvPr>
        </p:nvSpPr>
        <p:spPr/>
        <p:txBody>
          <a:bodyPr/>
          <a:lstStyle/>
          <a:p>
            <a:fld id="{5AA2A74D-1CE1-4B9B-BD1B-7B4E64946170}" type="datetime1">
              <a:rPr lang="zh-CN" altLang="en-US" smtClean="0"/>
              <a:t>2021/3/16</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A7B0034A-9ED6-436B-A844-CF55608510AA}" type="datetime1">
              <a:rPr lang="zh-CN" altLang="en-US" smtClean="0"/>
              <a:t>2021/3/16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77DF2CA5-881F-48A3-9C4B-D3B7288C0E51}" type="datetime1">
              <a:rPr lang="zh-CN" altLang="en-US" smtClean="0"/>
              <a:t>2021/3/16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95736E00-DF08-4EA8-BA4E-A834B8FFB5BF}" type="datetime1">
              <a:rPr lang="zh-CN" altLang="en-US" smtClean="0"/>
              <a:t>2021/3/16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3600"/>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Date Placeholder 3"/>
          <p:cNvSpPr>
            <a:spLocks noGrp="1"/>
          </p:cNvSpPr>
          <p:nvPr>
            <p:ph type="dt" sz="half" idx="10"/>
          </p:nvPr>
        </p:nvSpPr>
        <p:spPr/>
        <p:txBody>
          <a:bodyPr/>
          <a:lstStyle/>
          <a:p>
            <a:fld id="{0C0DB218-6411-4DD1-B7AE-318AD44DC881}" type="datetime1">
              <a:rPr lang="zh-CN" altLang="en-US" smtClean="0"/>
              <a:t>2021/3/16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FC540928-C6FC-4E8C-950F-B3D211B00150}" type="datetime1">
              <a:rPr lang="zh-CN" altLang="en-US" smtClean="0"/>
              <a:t>2021/3/16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Date Placeholder 6"/>
          <p:cNvSpPr>
            <a:spLocks noGrp="1"/>
          </p:cNvSpPr>
          <p:nvPr>
            <p:ph type="dt" sz="half" idx="10"/>
          </p:nvPr>
        </p:nvSpPr>
        <p:spPr/>
        <p:txBody>
          <a:bodyPr/>
          <a:lstStyle/>
          <a:p>
            <a:fld id="{74D39C8C-96D9-4394-868C-B1E39B85B4B1}" type="datetime1">
              <a:rPr lang="zh-CN" altLang="en-US" smtClean="0"/>
              <a:t>2021/3/16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Date Placeholder 2"/>
          <p:cNvSpPr>
            <a:spLocks noGrp="1"/>
          </p:cNvSpPr>
          <p:nvPr>
            <p:ph type="dt" sz="half" idx="10"/>
          </p:nvPr>
        </p:nvSpPr>
        <p:spPr/>
        <p:txBody>
          <a:bodyPr/>
          <a:lstStyle/>
          <a:p>
            <a:fld id="{035E8154-2480-4261-945F-FAEE5534B257}" type="datetime1">
              <a:rPr lang="zh-CN" altLang="en-US" smtClean="0"/>
              <a:t>2021/3/16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E2BDE-545B-4B41-B087-79F4837C2AA0}" type="datetime1">
              <a:rPr lang="zh-CN" altLang="en-US" smtClean="0"/>
              <a:t>2021/3/16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DCDA131E-7834-4060-80D4-7D402E1012F7}" type="datetime1">
              <a:rPr lang="zh-CN" altLang="en-US" smtClean="0"/>
              <a:t>2021/3/16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Date Placeholder 4"/>
          <p:cNvSpPr>
            <a:spLocks noGrp="1"/>
          </p:cNvSpPr>
          <p:nvPr>
            <p:ph type="dt" sz="half" idx="10"/>
          </p:nvPr>
        </p:nvSpPr>
        <p:spPr/>
        <p:txBody>
          <a:bodyPr/>
          <a:lstStyle/>
          <a:p>
            <a:fld id="{5CCC9729-56FD-4A92-9A9B-8F9B114A0830}" type="datetime1">
              <a:rPr lang="zh-CN" altLang="en-US" smtClean="0"/>
              <a:t>2021/3/16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8825" y="139545"/>
            <a:ext cx="8229600" cy="748022"/>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Text Placeholder 29"/>
          <p:cNvSpPr>
            <a:spLocks noGrp="1"/>
          </p:cNvSpPr>
          <p:nvPr>
            <p:ph type="body" idx="1"/>
          </p:nvPr>
        </p:nvSpPr>
        <p:spPr>
          <a:xfrm>
            <a:off x="457200" y="914400"/>
            <a:ext cx="8229600" cy="541020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2032B8-BD5C-48B0-AE7B-74B3D4C0660F}" type="datetime1">
              <a:rPr lang="zh-CN" altLang="en-US" smtClean="0"/>
              <a:t>2021/3/16</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3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40000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a:t>
            </a:r>
            <a:r>
              <a:rPr lang="zh-CN" altLang="en-US" dirty="0"/>
              <a:t> </a:t>
            </a:r>
            <a:r>
              <a:rPr lang="en-US" altLang="zh-CN"/>
              <a:t>Programming</a:t>
            </a:r>
            <a:endParaRPr lang="zh-CN" altLang="en-US" dirty="0"/>
          </a:p>
        </p:txBody>
      </p:sp>
      <p:sp>
        <p:nvSpPr>
          <p:cNvPr id="3" name="副标题 2"/>
          <p:cNvSpPr>
            <a:spLocks noGrp="1"/>
          </p:cNvSpPr>
          <p:nvPr>
            <p:ph type="subTitle" idx="1"/>
          </p:nvPr>
        </p:nvSpPr>
        <p:spPr/>
        <p:txBody>
          <a:bodyPr/>
          <a:lstStyle/>
          <a:p>
            <a:endParaRPr lang="en-US" altLang="zh-CN" dirty="0"/>
          </a:p>
          <a:p>
            <a:endParaRPr lang="en-US" altLang="zh-CN" dirty="0"/>
          </a:p>
          <a:p>
            <a:r>
              <a:rPr lang="en-US" altLang="zh-CN" dirty="0"/>
              <a:t>Lecture 03</a:t>
            </a:r>
            <a:endParaRPr lang="zh-CN" altLang="en-US" dirty="0"/>
          </a:p>
        </p:txBody>
      </p:sp>
    </p:spTree>
    <p:extLst>
      <p:ext uri="{BB962C8B-B14F-4D97-AF65-F5344CB8AC3E}">
        <p14:creationId xmlns:p14="http://schemas.microsoft.com/office/powerpoint/2010/main" val="9689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en-US" altLang="zh-CN" dirty="0"/>
              <a:t>CC</a:t>
            </a:r>
            <a:r>
              <a:rPr lang="zh-CN" altLang="en-US" dirty="0"/>
              <a:t>：声明数组类型。数组类型</a:t>
            </a:r>
            <a:r>
              <a:rPr lang="en-US" altLang="zh-CN" dirty="0"/>
              <a:t>[]</a:t>
            </a:r>
            <a:r>
              <a:rPr lang="zh-CN" altLang="en-US" dirty="0"/>
              <a:t>括号，必须声明在类型，禁止声明在变量</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73" y="116632"/>
            <a:ext cx="35814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908" y="1412776"/>
            <a:ext cx="72390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97761" y="116632"/>
            <a:ext cx="1931939" cy="1077218"/>
          </a:xfrm>
          <a:prstGeom prst="rect">
            <a:avLst/>
          </a:prstGeom>
          <a:noFill/>
        </p:spPr>
        <p:txBody>
          <a:bodyPr wrap="none" rtlCol="0">
            <a:spAutoFit/>
          </a:bodyPr>
          <a:lstStyle/>
          <a:p>
            <a:r>
              <a:rPr lang="zh-CN" altLang="en-US" sz="1600" b="1" dirty="0">
                <a:solidFill>
                  <a:srgbClr val="FF0000"/>
                </a:solidFill>
              </a:rPr>
              <a:t>数组长度</a:t>
            </a:r>
            <a:r>
              <a:rPr lang="en-US" altLang="zh-CN" sz="1600" b="1" dirty="0">
                <a:solidFill>
                  <a:srgbClr val="FF0000"/>
                </a:solidFill>
              </a:rPr>
              <a:t>3</a:t>
            </a:r>
          </a:p>
          <a:p>
            <a:r>
              <a:rPr lang="zh-CN" altLang="en-US" sz="1600" b="1" dirty="0">
                <a:solidFill>
                  <a:srgbClr val="FF0000"/>
                </a:solidFill>
              </a:rPr>
              <a:t>试图修改索引为</a:t>
            </a:r>
            <a:r>
              <a:rPr lang="en-US" altLang="zh-CN" sz="1600" b="1" dirty="0">
                <a:solidFill>
                  <a:srgbClr val="FF0000"/>
                </a:solidFill>
              </a:rPr>
              <a:t>3</a:t>
            </a:r>
            <a:r>
              <a:rPr lang="zh-CN" altLang="en-US" sz="1600" b="1" dirty="0">
                <a:solidFill>
                  <a:srgbClr val="FF0000"/>
                </a:solidFill>
              </a:rPr>
              <a:t>的</a:t>
            </a:r>
            <a:endParaRPr lang="en-US" altLang="zh-CN" sz="1600" b="1" dirty="0">
              <a:solidFill>
                <a:srgbClr val="FF0000"/>
              </a:solidFill>
            </a:endParaRPr>
          </a:p>
          <a:p>
            <a:r>
              <a:rPr lang="zh-CN" altLang="en-US" sz="1600" b="1" dirty="0">
                <a:solidFill>
                  <a:srgbClr val="FF0000"/>
                </a:solidFill>
              </a:rPr>
              <a:t>第</a:t>
            </a:r>
            <a:r>
              <a:rPr lang="en-US" altLang="zh-CN" sz="1600" b="1" dirty="0">
                <a:solidFill>
                  <a:srgbClr val="FF0000"/>
                </a:solidFill>
              </a:rPr>
              <a:t>4</a:t>
            </a:r>
            <a:r>
              <a:rPr lang="zh-CN" altLang="en-US" sz="1600" b="1" dirty="0">
                <a:solidFill>
                  <a:srgbClr val="FF0000"/>
                </a:solidFill>
              </a:rPr>
              <a:t>个元素的值</a:t>
            </a:r>
            <a:endParaRPr lang="en-US" altLang="zh-CN" sz="1600" b="1" dirty="0">
              <a:solidFill>
                <a:srgbClr val="FF0000"/>
              </a:solidFill>
            </a:endParaRPr>
          </a:p>
          <a:p>
            <a:r>
              <a:rPr lang="zh-CN" altLang="en-US" sz="1600" b="1" dirty="0">
                <a:solidFill>
                  <a:srgbClr val="FF0000"/>
                </a:solidFill>
              </a:rPr>
              <a:t>索引下标越界异常</a:t>
            </a: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58" y="3933056"/>
            <a:ext cx="2016224" cy="443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58" y="4376624"/>
            <a:ext cx="2016224" cy="433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643582" y="3985563"/>
            <a:ext cx="598241" cy="338554"/>
          </a:xfrm>
          <a:prstGeom prst="rect">
            <a:avLst/>
          </a:prstGeom>
          <a:noFill/>
        </p:spPr>
        <p:txBody>
          <a:bodyPr wrap="none" rtlCol="0">
            <a:spAutoFit/>
          </a:bodyPr>
          <a:lstStyle/>
          <a:p>
            <a:r>
              <a:rPr lang="zh-CN" altLang="en-US" sz="1600" b="1" dirty="0">
                <a:solidFill>
                  <a:srgbClr val="00B050"/>
                </a:solidFill>
              </a:rPr>
              <a:t>正例</a:t>
            </a:r>
          </a:p>
        </p:txBody>
      </p:sp>
      <p:sp>
        <p:nvSpPr>
          <p:cNvPr id="11" name="TextBox 10"/>
          <p:cNvSpPr txBox="1"/>
          <p:nvPr/>
        </p:nvSpPr>
        <p:spPr>
          <a:xfrm>
            <a:off x="4643581" y="4476517"/>
            <a:ext cx="598241" cy="338554"/>
          </a:xfrm>
          <a:prstGeom prst="rect">
            <a:avLst/>
          </a:prstGeom>
          <a:noFill/>
        </p:spPr>
        <p:txBody>
          <a:bodyPr wrap="none" rtlCol="0">
            <a:spAutoFit/>
          </a:bodyPr>
          <a:lstStyle/>
          <a:p>
            <a:r>
              <a:rPr lang="zh-CN" altLang="en-US" sz="1600" b="1" dirty="0">
                <a:solidFill>
                  <a:srgbClr val="FF0000"/>
                </a:solidFill>
              </a:rPr>
              <a:t>反例</a:t>
            </a:r>
          </a:p>
        </p:txBody>
      </p:sp>
    </p:spTree>
    <p:extLst>
      <p:ext uri="{BB962C8B-B14F-4D97-AF65-F5344CB8AC3E}">
        <p14:creationId xmlns:p14="http://schemas.microsoft.com/office/powerpoint/2010/main" val="1459446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Literals</a:t>
            </a:r>
            <a:endParaRPr lang="zh-CN" altLang="en-US" dirty="0"/>
          </a:p>
        </p:txBody>
      </p:sp>
      <p:sp>
        <p:nvSpPr>
          <p:cNvPr id="3" name="内容占位符 2"/>
          <p:cNvSpPr>
            <a:spLocks noGrp="1"/>
          </p:cNvSpPr>
          <p:nvPr>
            <p:ph idx="1"/>
          </p:nvPr>
        </p:nvSpPr>
        <p:spPr/>
        <p:txBody>
          <a:bodyPr/>
          <a:lstStyle/>
          <a:p>
            <a:r>
              <a:rPr lang="en-US" altLang="zh-CN" dirty="0"/>
              <a:t>Primitive values </a:t>
            </a:r>
            <a:r>
              <a:rPr lang="en-US" altLang="zh-CN" b="1" dirty="0">
                <a:solidFill>
                  <a:srgbClr val="FF0000"/>
                </a:solidFill>
              </a:rPr>
              <a:t>do not share</a:t>
            </a:r>
            <a:r>
              <a:rPr lang="en-US" altLang="zh-CN" dirty="0"/>
              <a:t> state with other primitive values</a:t>
            </a:r>
          </a:p>
          <a:p>
            <a:r>
              <a:rPr lang="zh-CN" altLang="en-US" b="1" dirty="0">
                <a:solidFill>
                  <a:srgbClr val="FF0000"/>
                </a:solidFill>
              </a:rPr>
              <a:t>所有基本类型变量</a:t>
            </a:r>
            <a:r>
              <a:rPr lang="zh-CN" altLang="en-US" dirty="0"/>
              <a:t>不与其他变量共享值，基本数据类型为</a:t>
            </a:r>
            <a:r>
              <a:rPr lang="zh-CN" altLang="en-US" b="1" dirty="0">
                <a:solidFill>
                  <a:srgbClr val="FF0000"/>
                </a:solidFill>
              </a:rPr>
              <a:t>值传递</a:t>
            </a:r>
            <a:r>
              <a:rPr lang="zh-CN" altLang="en-US" dirty="0"/>
              <a:t>，而非引用传递。因此当被</a:t>
            </a:r>
            <a:r>
              <a:rPr lang="en-US" altLang="zh-CN" dirty="0"/>
              <a:t>"</a:t>
            </a:r>
            <a:r>
              <a:rPr lang="zh-CN" altLang="en-US" dirty="0"/>
              <a:t>引用</a:t>
            </a:r>
            <a:r>
              <a:rPr lang="en-US" altLang="zh-CN" dirty="0"/>
              <a:t>"</a:t>
            </a:r>
            <a:r>
              <a:rPr lang="zh-CN" altLang="en-US" dirty="0"/>
              <a:t>的值改变时，不会影响</a:t>
            </a:r>
            <a:r>
              <a:rPr lang="en-US" altLang="zh-CN" dirty="0"/>
              <a:t>"</a:t>
            </a:r>
            <a:r>
              <a:rPr lang="zh-CN" altLang="en-US" dirty="0"/>
              <a:t>引用</a:t>
            </a:r>
            <a:r>
              <a:rPr lang="en-US" altLang="zh-CN" dirty="0"/>
              <a:t>"</a:t>
            </a:r>
            <a:r>
              <a:rPr lang="zh-CN" altLang="en-US" dirty="0"/>
              <a:t>其值的变量</a:t>
            </a:r>
          </a:p>
          <a:p>
            <a:endParaRPr lang="en-US" altLang="zh-CN" b="1"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6670" y="3469547"/>
            <a:ext cx="208597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3" y="3101565"/>
            <a:ext cx="5524500"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2699792" y="5778090"/>
            <a:ext cx="3103735" cy="830997"/>
          </a:xfrm>
          <a:prstGeom prst="rect">
            <a:avLst/>
          </a:prstGeom>
          <a:noFill/>
        </p:spPr>
        <p:txBody>
          <a:bodyPr wrap="none" rtlCol="0">
            <a:spAutoFit/>
          </a:bodyPr>
          <a:lstStyle/>
          <a:p>
            <a:r>
              <a:rPr lang="en-US" altLang="zh-CN" sz="1600" b="1" dirty="0">
                <a:solidFill>
                  <a:srgbClr val="FF0000"/>
                </a:solidFill>
              </a:rPr>
              <a:t>n1</a:t>
            </a:r>
            <a:r>
              <a:rPr lang="zh-CN" altLang="en-US" sz="1600" b="1" dirty="0">
                <a:solidFill>
                  <a:srgbClr val="FF0000"/>
                </a:solidFill>
              </a:rPr>
              <a:t>将字面量值</a:t>
            </a:r>
            <a:r>
              <a:rPr lang="en-US" altLang="zh-CN" sz="1600" b="1" dirty="0">
                <a:solidFill>
                  <a:srgbClr val="FF0000"/>
                </a:solidFill>
              </a:rPr>
              <a:t>10</a:t>
            </a:r>
            <a:r>
              <a:rPr lang="zh-CN" altLang="en-US" sz="1600" b="1" dirty="0">
                <a:solidFill>
                  <a:srgbClr val="FF0000"/>
                </a:solidFill>
              </a:rPr>
              <a:t>，赋值给</a:t>
            </a:r>
            <a:r>
              <a:rPr lang="en-US" altLang="zh-CN" sz="1600" b="1" dirty="0">
                <a:solidFill>
                  <a:srgbClr val="FF0000"/>
                </a:solidFill>
              </a:rPr>
              <a:t>n2</a:t>
            </a:r>
          </a:p>
          <a:p>
            <a:r>
              <a:rPr lang="zh-CN" altLang="en-US" sz="1600" b="1" dirty="0">
                <a:solidFill>
                  <a:srgbClr val="FF0000"/>
                </a:solidFill>
              </a:rPr>
              <a:t>而非</a:t>
            </a:r>
            <a:r>
              <a:rPr lang="en-US" altLang="zh-CN" sz="1600" b="1" dirty="0">
                <a:solidFill>
                  <a:srgbClr val="FF0000"/>
                </a:solidFill>
              </a:rPr>
              <a:t>n2</a:t>
            </a:r>
            <a:r>
              <a:rPr lang="zh-CN" altLang="en-US" sz="1600" b="1" dirty="0">
                <a:solidFill>
                  <a:srgbClr val="FF0000"/>
                </a:solidFill>
              </a:rPr>
              <a:t>引用</a:t>
            </a:r>
            <a:r>
              <a:rPr lang="en-US" altLang="zh-CN" sz="1600" b="1" dirty="0">
                <a:solidFill>
                  <a:srgbClr val="FF0000"/>
                </a:solidFill>
              </a:rPr>
              <a:t>n1</a:t>
            </a:r>
            <a:r>
              <a:rPr lang="zh-CN" altLang="en-US" sz="1600" b="1" dirty="0">
                <a:solidFill>
                  <a:srgbClr val="FF0000"/>
                </a:solidFill>
              </a:rPr>
              <a:t>的值</a:t>
            </a:r>
          </a:p>
          <a:p>
            <a:r>
              <a:rPr lang="zh-CN" altLang="en-US" sz="1600" b="1" dirty="0">
                <a:solidFill>
                  <a:srgbClr val="FF0000"/>
                </a:solidFill>
              </a:rPr>
              <a:t>因此</a:t>
            </a:r>
            <a:r>
              <a:rPr lang="en-US" altLang="zh-CN" sz="1600" b="1" dirty="0">
                <a:solidFill>
                  <a:srgbClr val="FF0000"/>
                </a:solidFill>
              </a:rPr>
              <a:t>n1</a:t>
            </a:r>
            <a:r>
              <a:rPr lang="zh-CN" altLang="en-US" sz="1600" b="1" dirty="0">
                <a:solidFill>
                  <a:srgbClr val="FF0000"/>
                </a:solidFill>
              </a:rPr>
              <a:t>的值改变，不影响</a:t>
            </a:r>
            <a:r>
              <a:rPr lang="en-US" altLang="zh-CN" sz="1600" b="1" dirty="0">
                <a:solidFill>
                  <a:srgbClr val="FF0000"/>
                </a:solidFill>
              </a:rPr>
              <a:t>n2</a:t>
            </a:r>
            <a:r>
              <a:rPr lang="zh-CN" altLang="en-US" sz="1600" b="1" dirty="0">
                <a:solidFill>
                  <a:srgbClr val="FF0000"/>
                </a:solidFill>
              </a:rPr>
              <a:t>的值</a:t>
            </a:r>
          </a:p>
        </p:txBody>
      </p:sp>
      <p:sp>
        <p:nvSpPr>
          <p:cNvPr id="17" name="TextBox 16"/>
          <p:cNvSpPr txBox="1"/>
          <p:nvPr/>
        </p:nvSpPr>
        <p:spPr>
          <a:xfrm>
            <a:off x="1779508" y="3414342"/>
            <a:ext cx="1199367" cy="338554"/>
          </a:xfrm>
          <a:prstGeom prst="rect">
            <a:avLst/>
          </a:prstGeom>
          <a:noFill/>
        </p:spPr>
        <p:txBody>
          <a:bodyPr wrap="none" rtlCol="0">
            <a:spAutoFit/>
          </a:bodyPr>
          <a:lstStyle/>
          <a:p>
            <a:r>
              <a:rPr lang="en-US" altLang="zh-CN" sz="1600" b="1" dirty="0">
                <a:solidFill>
                  <a:srgbClr val="FF0000"/>
                </a:solidFill>
              </a:rPr>
              <a:t>n2”</a:t>
            </a:r>
            <a:r>
              <a:rPr lang="zh-CN" altLang="en-US" sz="1600" b="1" dirty="0">
                <a:solidFill>
                  <a:srgbClr val="FF0000"/>
                </a:solidFill>
              </a:rPr>
              <a:t>引用</a:t>
            </a:r>
            <a:r>
              <a:rPr lang="en-US" altLang="zh-CN" sz="1600" b="1" dirty="0">
                <a:solidFill>
                  <a:srgbClr val="FF0000"/>
                </a:solidFill>
              </a:rPr>
              <a:t>”n1</a:t>
            </a:r>
            <a:endParaRPr lang="zh-CN" altLang="en-US" sz="1600" b="1" dirty="0">
              <a:solidFill>
                <a:srgbClr val="FF0000"/>
              </a:solidFill>
            </a:endParaRPr>
          </a:p>
        </p:txBody>
      </p:sp>
      <p:cxnSp>
        <p:nvCxnSpPr>
          <p:cNvPr id="18" name="直接箭头连接符 17"/>
          <p:cNvCxnSpPr/>
          <p:nvPr/>
        </p:nvCxnSpPr>
        <p:spPr>
          <a:xfrm flipH="1">
            <a:off x="971600" y="3284984"/>
            <a:ext cx="288032" cy="1845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827584" y="3645024"/>
            <a:ext cx="4320480" cy="18722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5508104" y="4439827"/>
            <a:ext cx="3168352" cy="107740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115616" y="4978529"/>
            <a:ext cx="3960440" cy="25067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5508104" y="4077072"/>
            <a:ext cx="3024336" cy="11521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45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String</a:t>
            </a:r>
            <a:r>
              <a:rPr lang="zh-CN" altLang="en-US" dirty="0"/>
              <a:t>类型变量虽然为对象，但依然为值传递</a:t>
            </a:r>
            <a:endParaRPr lang="en-US" altLang="zh-CN" dirty="0"/>
          </a:p>
          <a:p>
            <a:r>
              <a:rPr lang="zh-CN" altLang="en-US" dirty="0"/>
              <a:t>即，</a:t>
            </a:r>
            <a:r>
              <a:rPr lang="en-US" altLang="zh-CN" b="1" dirty="0">
                <a:solidFill>
                  <a:srgbClr val="FF0000"/>
                </a:solidFill>
              </a:rPr>
              <a:t>8+1</a:t>
            </a:r>
            <a:r>
              <a:rPr lang="zh-CN" altLang="en-US" b="1" dirty="0">
                <a:solidFill>
                  <a:srgbClr val="FF0000"/>
                </a:solidFill>
              </a:rPr>
              <a:t>类型变量，均为值传递</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697" y="752256"/>
            <a:ext cx="2390775"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481576" y="2996952"/>
            <a:ext cx="2199641" cy="830997"/>
          </a:xfrm>
          <a:prstGeom prst="rect">
            <a:avLst/>
          </a:prstGeom>
          <a:noFill/>
        </p:spPr>
        <p:txBody>
          <a:bodyPr wrap="none" rtlCol="0">
            <a:spAutoFit/>
          </a:bodyPr>
          <a:lstStyle/>
          <a:p>
            <a:r>
              <a:rPr lang="en-US" altLang="zh-CN" sz="1600" b="1" dirty="0">
                <a:solidFill>
                  <a:srgbClr val="FF0000"/>
                </a:solidFill>
              </a:rPr>
              <a:t>String</a:t>
            </a:r>
            <a:r>
              <a:rPr lang="zh-CN" altLang="en-US" sz="1600" b="1" dirty="0">
                <a:solidFill>
                  <a:srgbClr val="FF0000"/>
                </a:solidFill>
              </a:rPr>
              <a:t>类型变量</a:t>
            </a:r>
            <a:endParaRPr lang="en-US" altLang="zh-CN" sz="1600" b="1" dirty="0">
              <a:solidFill>
                <a:srgbClr val="FF0000"/>
              </a:solidFill>
            </a:endParaRPr>
          </a:p>
          <a:p>
            <a:r>
              <a:rPr lang="zh-CN" altLang="en-US" sz="1600" b="1" dirty="0">
                <a:solidFill>
                  <a:srgbClr val="FF0000"/>
                </a:solidFill>
              </a:rPr>
              <a:t>值传递</a:t>
            </a:r>
            <a:endParaRPr lang="en-US" altLang="zh-CN" sz="1600" b="1" dirty="0">
              <a:solidFill>
                <a:srgbClr val="FF0000"/>
              </a:solidFill>
            </a:endParaRPr>
          </a:p>
          <a:p>
            <a:r>
              <a:rPr lang="en-US" altLang="zh-CN" sz="1600" b="1" dirty="0">
                <a:solidFill>
                  <a:srgbClr val="FF0000"/>
                </a:solidFill>
              </a:rPr>
              <a:t>s2</a:t>
            </a:r>
            <a:r>
              <a:rPr lang="zh-CN" altLang="en-US" sz="1600" b="1" dirty="0">
                <a:solidFill>
                  <a:srgbClr val="FF0000"/>
                </a:solidFill>
              </a:rPr>
              <a:t>没有随</a:t>
            </a:r>
            <a:r>
              <a:rPr lang="en-US" altLang="zh-CN" sz="1600" b="1" dirty="0">
                <a:solidFill>
                  <a:srgbClr val="FF0000"/>
                </a:solidFill>
              </a:rPr>
              <a:t>s1</a:t>
            </a:r>
            <a:r>
              <a:rPr lang="zh-CN" altLang="en-US" sz="1600" b="1" dirty="0">
                <a:solidFill>
                  <a:srgbClr val="FF0000"/>
                </a:solidFill>
              </a:rPr>
              <a:t>修改而改变</a:t>
            </a:r>
            <a:endParaRPr lang="en-US" altLang="zh-CN" sz="1600" b="1" dirty="0">
              <a:solidFill>
                <a:srgbClr val="FF0000"/>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93" y="91095"/>
            <a:ext cx="561022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接箭头连接符 8"/>
          <p:cNvCxnSpPr/>
          <p:nvPr/>
        </p:nvCxnSpPr>
        <p:spPr>
          <a:xfrm flipH="1">
            <a:off x="1619672" y="332656"/>
            <a:ext cx="144016" cy="2160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043608" y="752256"/>
            <a:ext cx="4176464" cy="18846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5580112" y="1847631"/>
            <a:ext cx="3096344" cy="78928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547664" y="1988840"/>
            <a:ext cx="3528392" cy="3600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508104" y="1462695"/>
            <a:ext cx="2880320" cy="7795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6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Operators</a:t>
            </a:r>
            <a:endParaRPr lang="zh-CN" altLang="en-US" dirty="0"/>
          </a:p>
        </p:txBody>
      </p:sp>
      <p:sp>
        <p:nvSpPr>
          <p:cNvPr id="3" name="内容占位符 2"/>
          <p:cNvSpPr>
            <a:spLocks noGrp="1"/>
          </p:cNvSpPr>
          <p:nvPr>
            <p:ph idx="1"/>
          </p:nvPr>
        </p:nvSpPr>
        <p:spPr/>
        <p:txBody>
          <a:bodyPr/>
          <a:lstStyle/>
          <a:p>
            <a:r>
              <a:rPr lang="en-US" altLang="zh-CN" dirty="0"/>
              <a:t>Operators are special symbols that perform specific operations on one, two, or three operands, and then return a result.</a:t>
            </a:r>
          </a:p>
          <a:p>
            <a:r>
              <a:rPr lang="zh-CN" altLang="en-US" dirty="0"/>
              <a:t>运算符，执行特定操作的特殊符号</a:t>
            </a:r>
            <a:endParaRPr lang="en-US" altLang="zh-CN" dirty="0"/>
          </a:p>
          <a:p>
            <a:endParaRPr lang="en-US" altLang="zh-CN" dirty="0"/>
          </a:p>
          <a:p>
            <a:r>
              <a:rPr lang="en-US" altLang="zh-CN" dirty="0"/>
              <a:t>Assignment Operator. assignment operator "=". It assigns the value on its </a:t>
            </a:r>
            <a:r>
              <a:rPr lang="en-US" altLang="zh-CN" b="1" dirty="0">
                <a:solidFill>
                  <a:srgbClr val="FF0000"/>
                </a:solidFill>
              </a:rPr>
              <a:t>right to the operand on its left</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293096"/>
            <a:ext cx="19335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2811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Arithmetic Operators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7704856" cy="3280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92" y="4481293"/>
            <a:ext cx="504825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3866" y="4776567"/>
            <a:ext cx="12001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627784" y="5589240"/>
            <a:ext cx="2459328" cy="584775"/>
          </a:xfrm>
          <a:prstGeom prst="rect">
            <a:avLst/>
          </a:prstGeom>
          <a:noFill/>
        </p:spPr>
        <p:txBody>
          <a:bodyPr wrap="none" rtlCol="0">
            <a:spAutoFit/>
          </a:bodyPr>
          <a:lstStyle/>
          <a:p>
            <a:r>
              <a:rPr lang="zh-CN" altLang="en-US" sz="1600" b="1" dirty="0">
                <a:solidFill>
                  <a:srgbClr val="FF0000"/>
                </a:solidFill>
              </a:rPr>
              <a:t>左操作数除以右操作数后</a:t>
            </a:r>
            <a:endParaRPr lang="en-US" altLang="zh-CN" sz="1600" b="1" dirty="0">
              <a:solidFill>
                <a:srgbClr val="FF0000"/>
              </a:solidFill>
            </a:endParaRPr>
          </a:p>
          <a:p>
            <a:r>
              <a:rPr lang="zh-CN" altLang="en-US" sz="1600" b="1" dirty="0">
                <a:solidFill>
                  <a:srgbClr val="FF0000"/>
                </a:solidFill>
              </a:rPr>
              <a:t>的余数</a:t>
            </a:r>
          </a:p>
        </p:txBody>
      </p:sp>
    </p:spTree>
    <p:extLst>
      <p:ext uri="{BB962C8B-B14F-4D97-AF65-F5344CB8AC3E}">
        <p14:creationId xmlns:p14="http://schemas.microsoft.com/office/powerpoint/2010/main" val="4277235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480720"/>
          </a:xfrm>
        </p:spPr>
        <p:txBody>
          <a:bodyPr>
            <a:normAutofit/>
          </a:bodyPr>
          <a:lstStyle/>
          <a:p>
            <a:r>
              <a:rPr lang="en-US" altLang="zh-CN" dirty="0"/>
              <a:t>You can also combine the arithmetic operators with the simple assignment operator to create compound assignments. </a:t>
            </a:r>
          </a:p>
          <a:p>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The + operator can also be used for concatenating (joining) two strings together, as shown in the following</a:t>
            </a:r>
          </a:p>
          <a:p>
            <a:endParaRPr lang="en-US" altLang="zh-CN" dirty="0"/>
          </a:p>
          <a:p>
            <a:endParaRPr lang="en-US" altLang="zh-CN" dirty="0"/>
          </a:p>
          <a:p>
            <a:endParaRPr lang="en-US" altLang="zh-CN" dirty="0"/>
          </a:p>
          <a:p>
            <a:r>
              <a:rPr lang="en-US" altLang="zh-CN" dirty="0"/>
              <a:t>CC</a:t>
            </a:r>
            <a:r>
              <a:rPr lang="zh-CN" altLang="en-US" dirty="0"/>
              <a:t>：操作数与操作符，由空格分隔</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916831"/>
            <a:ext cx="576064" cy="809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427192" y="1679681"/>
            <a:ext cx="880369" cy="830997"/>
          </a:xfrm>
          <a:prstGeom prst="rect">
            <a:avLst/>
          </a:prstGeom>
          <a:noFill/>
        </p:spPr>
        <p:txBody>
          <a:bodyPr wrap="none" rtlCol="0">
            <a:spAutoFit/>
          </a:bodyPr>
          <a:lstStyle/>
          <a:p>
            <a:r>
              <a:rPr lang="en-US" altLang="zh-CN" sz="1600" b="1" dirty="0" err="1">
                <a:solidFill>
                  <a:srgbClr val="FF0000"/>
                </a:solidFill>
              </a:rPr>
              <a:t>i</a:t>
            </a:r>
            <a:r>
              <a:rPr lang="en-US" altLang="zh-CN" sz="1600" b="1" dirty="0">
                <a:solidFill>
                  <a:srgbClr val="FF0000"/>
                </a:solidFill>
              </a:rPr>
              <a:t> = </a:t>
            </a:r>
            <a:r>
              <a:rPr lang="en-US" altLang="zh-CN" sz="1600" b="1" dirty="0" err="1">
                <a:solidFill>
                  <a:srgbClr val="FF0000"/>
                </a:solidFill>
              </a:rPr>
              <a:t>i</a:t>
            </a:r>
            <a:r>
              <a:rPr lang="en-US" altLang="zh-CN" sz="1600" b="1" dirty="0">
                <a:solidFill>
                  <a:srgbClr val="FF0000"/>
                </a:solidFill>
              </a:rPr>
              <a:t> + 1;</a:t>
            </a:r>
          </a:p>
          <a:p>
            <a:r>
              <a:rPr lang="zh-CN" altLang="en-US" sz="1600" b="1" dirty="0">
                <a:solidFill>
                  <a:srgbClr val="FF0000"/>
                </a:solidFill>
              </a:rPr>
              <a:t>等价于</a:t>
            </a:r>
            <a:endParaRPr lang="en-US" altLang="zh-CN" sz="1600" b="1" dirty="0">
              <a:solidFill>
                <a:srgbClr val="FF0000"/>
              </a:solidFill>
            </a:endParaRPr>
          </a:p>
          <a:p>
            <a:r>
              <a:rPr lang="en-US" altLang="zh-CN" sz="1600" b="1" dirty="0">
                <a:solidFill>
                  <a:srgbClr val="FF0000"/>
                </a:solidFill>
              </a:rPr>
              <a:t>I += 1;</a:t>
            </a:r>
            <a:endParaRPr lang="zh-CN" altLang="en-US" sz="1600" b="1" dirty="0">
              <a:solidFill>
                <a:srgbClr val="FF0000"/>
              </a:solidFill>
            </a:endParaRPr>
          </a:p>
        </p:txBody>
      </p:sp>
      <p:pic>
        <p:nvPicPr>
          <p:cNvPr id="133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4699847"/>
            <a:ext cx="460057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412776"/>
            <a:ext cx="2808312" cy="2204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1920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Unary Operators</a:t>
            </a:r>
            <a:endParaRPr lang="zh-CN" altLang="en-US" dirty="0"/>
          </a:p>
        </p:txBody>
      </p:sp>
      <p:sp>
        <p:nvSpPr>
          <p:cNvPr id="3" name="内容占位符 2"/>
          <p:cNvSpPr>
            <a:spLocks noGrp="1"/>
          </p:cNvSpPr>
          <p:nvPr>
            <p:ph idx="1"/>
          </p:nvPr>
        </p:nvSpPr>
        <p:spPr/>
        <p:txBody>
          <a:bodyPr/>
          <a:lstStyle/>
          <a:p>
            <a:r>
              <a:rPr lang="en-US" altLang="zh-CN" dirty="0"/>
              <a:t>The unary operators require only one operand; they perform various operations such as incrementing/decrementing a value by one, negating an expression, or inverting the value of a </a:t>
            </a:r>
            <a:r>
              <a:rPr lang="en-US" altLang="zh-CN" dirty="0" err="1"/>
              <a:t>boolean</a:t>
            </a:r>
            <a:r>
              <a:rPr lang="en-US" altLang="zh-CN" dirty="0"/>
              <a:t>.</a:t>
            </a:r>
          </a:p>
          <a:p>
            <a:r>
              <a:rPr lang="zh-CN" altLang="en-US" dirty="0"/>
              <a:t>一元运算符只需要一个操作数</a:t>
            </a:r>
            <a:r>
              <a:rPr lang="en-US" altLang="zh-CN" dirty="0"/>
              <a:t>; </a:t>
            </a:r>
            <a:r>
              <a:rPr lang="zh-CN" altLang="en-US" dirty="0"/>
              <a:t>它们执行将值递增</a:t>
            </a:r>
            <a:r>
              <a:rPr lang="en-US" altLang="zh-CN" dirty="0"/>
              <a:t>/</a:t>
            </a:r>
            <a:r>
              <a:rPr lang="zh-CN" altLang="en-US" dirty="0"/>
              <a:t>递减，否定表达式或反转布尔值。</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 y="3573016"/>
            <a:ext cx="9137509" cy="2473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02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268760"/>
            <a:ext cx="1066852" cy="2560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259"/>
            <a:ext cx="3800588" cy="6593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flipV="1">
            <a:off x="2483768" y="2780928"/>
            <a:ext cx="4104456" cy="93610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07904" y="3400794"/>
            <a:ext cx="2196692" cy="338554"/>
          </a:xfrm>
          <a:prstGeom prst="rect">
            <a:avLst/>
          </a:prstGeom>
          <a:noFill/>
        </p:spPr>
        <p:txBody>
          <a:bodyPr wrap="none" rtlCol="0">
            <a:spAutoFit/>
          </a:bodyPr>
          <a:lstStyle/>
          <a:p>
            <a:r>
              <a:rPr lang="en-US" altLang="zh-CN" sz="1600" b="1" dirty="0">
                <a:solidFill>
                  <a:srgbClr val="FF0000"/>
                </a:solidFill>
              </a:rPr>
              <a:t>Result = result</a:t>
            </a:r>
            <a:r>
              <a:rPr lang="zh-CN" altLang="en-US" sz="1600" b="1" dirty="0">
                <a:solidFill>
                  <a:srgbClr val="FF0000"/>
                </a:solidFill>
              </a:rPr>
              <a:t>的负数</a:t>
            </a:r>
          </a:p>
        </p:txBody>
      </p:sp>
    </p:spTree>
    <p:extLst>
      <p:ext uri="{BB962C8B-B14F-4D97-AF65-F5344CB8AC3E}">
        <p14:creationId xmlns:p14="http://schemas.microsoft.com/office/powerpoint/2010/main" val="1609858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4400"/>
            <a:ext cx="8229600" cy="5754960"/>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i</a:t>
            </a:r>
            <a:r>
              <a:rPr lang="en-US" altLang="zh-CN" dirty="0"/>
              <a:t>++</a:t>
            </a:r>
            <a:r>
              <a:rPr lang="zh-CN" altLang="en-US" dirty="0"/>
              <a:t>与</a:t>
            </a:r>
            <a:r>
              <a:rPr lang="en-US" altLang="zh-CN" dirty="0"/>
              <a:t>++</a:t>
            </a:r>
            <a:r>
              <a:rPr lang="en-US" altLang="zh-CN" dirty="0" err="1"/>
              <a:t>i</a:t>
            </a:r>
            <a:r>
              <a:rPr lang="zh-CN" altLang="en-US" dirty="0"/>
              <a:t>，仅在表达式内部有区别，单独一行时结果相同</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097084"/>
            <a:ext cx="864096" cy="2262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278431" y="3645024"/>
            <a:ext cx="4184159" cy="1323439"/>
          </a:xfrm>
          <a:prstGeom prst="rect">
            <a:avLst/>
          </a:prstGeom>
          <a:noFill/>
        </p:spPr>
        <p:txBody>
          <a:bodyPr wrap="none" rtlCol="0">
            <a:spAutoFit/>
          </a:bodyPr>
          <a:lstStyle/>
          <a:p>
            <a:r>
              <a:rPr lang="en-US" altLang="zh-CN" sz="1600" b="1" dirty="0">
                <a:solidFill>
                  <a:srgbClr val="FF0000"/>
                </a:solidFill>
              </a:rPr>
              <a:t>++</a:t>
            </a:r>
            <a:r>
              <a:rPr lang="en-US" altLang="zh-CN" sz="1600" b="1" dirty="0" err="1">
                <a:solidFill>
                  <a:srgbClr val="FF0000"/>
                </a:solidFill>
              </a:rPr>
              <a:t>i</a:t>
            </a:r>
            <a:r>
              <a:rPr lang="zh-CN" altLang="en-US" sz="1600" b="1" dirty="0">
                <a:solidFill>
                  <a:srgbClr val="FF0000"/>
                </a:solidFill>
              </a:rPr>
              <a:t>，等价于 </a:t>
            </a:r>
            <a:r>
              <a:rPr lang="en-US" altLang="zh-CN" sz="1600" b="1" dirty="0" err="1">
                <a:solidFill>
                  <a:srgbClr val="FF0000"/>
                </a:solidFill>
              </a:rPr>
              <a:t>i</a:t>
            </a:r>
            <a:r>
              <a:rPr lang="en-US" altLang="zh-CN" sz="1600" b="1" dirty="0">
                <a:solidFill>
                  <a:srgbClr val="FF0000"/>
                </a:solidFill>
              </a:rPr>
              <a:t> = </a:t>
            </a:r>
            <a:r>
              <a:rPr lang="en-US" altLang="zh-CN" sz="1600" b="1" dirty="0" err="1">
                <a:solidFill>
                  <a:srgbClr val="FF0000"/>
                </a:solidFill>
              </a:rPr>
              <a:t>i</a:t>
            </a:r>
            <a:r>
              <a:rPr lang="en-US" altLang="zh-CN" sz="1600" b="1" dirty="0">
                <a:solidFill>
                  <a:srgbClr val="FF0000"/>
                </a:solidFill>
              </a:rPr>
              <a:t> + 1; return </a:t>
            </a:r>
            <a:r>
              <a:rPr lang="en-US" altLang="zh-CN" sz="1600" b="1" dirty="0" err="1">
                <a:solidFill>
                  <a:srgbClr val="FF0000"/>
                </a:solidFill>
              </a:rPr>
              <a:t>i</a:t>
            </a:r>
            <a:r>
              <a:rPr lang="en-US" altLang="zh-CN" sz="1600" b="1" dirty="0">
                <a:solidFill>
                  <a:srgbClr val="FF0000"/>
                </a:solidFill>
              </a:rPr>
              <a:t>;</a:t>
            </a:r>
          </a:p>
          <a:p>
            <a:r>
              <a:rPr lang="zh-CN" altLang="en-US" sz="1600" b="1" dirty="0">
                <a:solidFill>
                  <a:srgbClr val="FF0000"/>
                </a:solidFill>
              </a:rPr>
              <a:t>即，当前 </a:t>
            </a:r>
            <a:r>
              <a:rPr lang="en-US" altLang="zh-CN" sz="1600" b="1" dirty="0" err="1">
                <a:solidFill>
                  <a:srgbClr val="FF0000"/>
                </a:solidFill>
              </a:rPr>
              <a:t>i</a:t>
            </a:r>
            <a:r>
              <a:rPr lang="en-US" altLang="zh-CN" sz="1600" b="1" dirty="0">
                <a:solidFill>
                  <a:srgbClr val="FF0000"/>
                </a:solidFill>
              </a:rPr>
              <a:t> = </a:t>
            </a:r>
            <a:r>
              <a:rPr lang="en-US" altLang="zh-CN" sz="1600" b="1" dirty="0" err="1">
                <a:solidFill>
                  <a:srgbClr val="FF0000"/>
                </a:solidFill>
              </a:rPr>
              <a:t>i</a:t>
            </a:r>
            <a:r>
              <a:rPr lang="en-US" altLang="zh-CN" sz="1600" b="1" dirty="0">
                <a:solidFill>
                  <a:srgbClr val="FF0000"/>
                </a:solidFill>
              </a:rPr>
              <a:t> + 1 </a:t>
            </a:r>
          </a:p>
          <a:p>
            <a:endParaRPr lang="en-US" altLang="zh-CN" sz="1600" b="1" dirty="0">
              <a:solidFill>
                <a:srgbClr val="FF0000"/>
              </a:solidFill>
            </a:endParaRPr>
          </a:p>
          <a:p>
            <a:r>
              <a:rPr lang="en-US" altLang="zh-CN" sz="1600" b="1" dirty="0" err="1">
                <a:solidFill>
                  <a:srgbClr val="FF0000"/>
                </a:solidFill>
              </a:rPr>
              <a:t>i</a:t>
            </a:r>
            <a:r>
              <a:rPr lang="en-US" altLang="zh-CN" sz="1600" b="1" dirty="0">
                <a:solidFill>
                  <a:srgbClr val="FF0000"/>
                </a:solidFill>
              </a:rPr>
              <a:t>++</a:t>
            </a:r>
            <a:r>
              <a:rPr lang="zh-CN" altLang="en-US" sz="1600" b="1" dirty="0">
                <a:solidFill>
                  <a:srgbClr val="FF0000"/>
                </a:solidFill>
              </a:rPr>
              <a:t>，等价于 </a:t>
            </a:r>
            <a:r>
              <a:rPr lang="en-US" altLang="zh-CN" sz="1600" b="1" dirty="0">
                <a:solidFill>
                  <a:srgbClr val="FF0000"/>
                </a:solidFill>
              </a:rPr>
              <a:t>return </a:t>
            </a:r>
            <a:r>
              <a:rPr lang="en-US" altLang="zh-CN" sz="1600" b="1" dirty="0" err="1">
                <a:solidFill>
                  <a:srgbClr val="FF0000"/>
                </a:solidFill>
              </a:rPr>
              <a:t>i</a:t>
            </a:r>
            <a:r>
              <a:rPr lang="en-US" altLang="zh-CN" sz="1600" b="1" dirty="0">
                <a:solidFill>
                  <a:srgbClr val="FF0000"/>
                </a:solidFill>
              </a:rPr>
              <a:t>; </a:t>
            </a:r>
            <a:r>
              <a:rPr lang="en-US" altLang="zh-CN" sz="1600" b="1" dirty="0" err="1">
                <a:solidFill>
                  <a:srgbClr val="FF0000"/>
                </a:solidFill>
              </a:rPr>
              <a:t>i</a:t>
            </a:r>
            <a:r>
              <a:rPr lang="en-US" altLang="zh-CN" sz="1600" b="1" dirty="0">
                <a:solidFill>
                  <a:srgbClr val="FF0000"/>
                </a:solidFill>
              </a:rPr>
              <a:t> = i+1; </a:t>
            </a:r>
          </a:p>
          <a:p>
            <a:r>
              <a:rPr lang="zh-CN" altLang="en-US" sz="1600" b="1" dirty="0">
                <a:solidFill>
                  <a:srgbClr val="FF0000"/>
                </a:solidFill>
              </a:rPr>
              <a:t>即，当前</a:t>
            </a:r>
            <a:r>
              <a:rPr lang="en-US" altLang="zh-CN" sz="1600" b="1" dirty="0">
                <a:solidFill>
                  <a:srgbClr val="FF0000"/>
                </a:solidFill>
              </a:rPr>
              <a:t>i = </a:t>
            </a:r>
            <a:r>
              <a:rPr lang="en-US" altLang="zh-CN" sz="1600" b="1" dirty="0" err="1">
                <a:solidFill>
                  <a:srgbClr val="FF0000"/>
                </a:solidFill>
              </a:rPr>
              <a:t>i</a:t>
            </a:r>
            <a:r>
              <a:rPr lang="zh-CN" altLang="en-US" sz="1600" b="1" dirty="0">
                <a:solidFill>
                  <a:srgbClr val="FF0000"/>
                </a:solidFill>
              </a:rPr>
              <a:t>，当所在语句执行完后，</a:t>
            </a:r>
            <a:r>
              <a:rPr lang="en-US" altLang="zh-CN" sz="1600" b="1" dirty="0" err="1">
                <a:solidFill>
                  <a:srgbClr val="FF0000"/>
                </a:solidFill>
              </a:rPr>
              <a:t>i</a:t>
            </a:r>
            <a:r>
              <a:rPr lang="en-US" altLang="zh-CN" sz="1600" b="1" dirty="0">
                <a:solidFill>
                  <a:srgbClr val="FF0000"/>
                </a:solidFill>
              </a:rPr>
              <a:t> = i+1</a:t>
            </a:r>
            <a:endParaRPr lang="zh-CN" altLang="en-US" sz="1600" b="1" dirty="0">
              <a:solidFill>
                <a:srgbClr val="FF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9695"/>
            <a:ext cx="2880320" cy="4538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2576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t>The Equality &amp; Relational Operators</a:t>
            </a:r>
            <a:endParaRPr lang="zh-CN" altLang="en-US" sz="4400" dirty="0"/>
          </a:p>
        </p:txBody>
      </p:sp>
      <p:sp>
        <p:nvSpPr>
          <p:cNvPr id="3" name="内容占位符 2"/>
          <p:cNvSpPr>
            <a:spLocks noGrp="1"/>
          </p:cNvSpPr>
          <p:nvPr>
            <p:ph idx="1"/>
          </p:nvPr>
        </p:nvSpPr>
        <p:spPr/>
        <p:txBody>
          <a:bodyPr/>
          <a:lstStyle/>
          <a:p>
            <a:r>
              <a:rPr lang="en-US" altLang="zh-CN" dirty="0"/>
              <a:t>The equality and relational operators determine if one operand is greater than, less than, equal to, or not equal to another operand. Keep in mind that you must </a:t>
            </a:r>
            <a:r>
              <a:rPr lang="en-US" altLang="zh-CN" b="1" dirty="0">
                <a:solidFill>
                  <a:srgbClr val="FF0000"/>
                </a:solidFill>
              </a:rPr>
              <a:t>use "==", not "=", when testing if two primitive values are equal</a:t>
            </a:r>
            <a:r>
              <a:rPr lang="en-US" altLang="zh-CN" dirty="0"/>
              <a:t>.</a:t>
            </a:r>
          </a:p>
          <a:p>
            <a:r>
              <a:rPr lang="zh-CN" altLang="en-US" dirty="0"/>
              <a:t>当判断</a:t>
            </a:r>
            <a:r>
              <a:rPr lang="en-US" altLang="zh-CN" b="1" dirty="0">
                <a:solidFill>
                  <a:srgbClr val="FF0000"/>
                </a:solidFill>
              </a:rPr>
              <a:t>8</a:t>
            </a:r>
            <a:r>
              <a:rPr lang="zh-CN" altLang="en-US" b="1" dirty="0">
                <a:solidFill>
                  <a:srgbClr val="FF0000"/>
                </a:solidFill>
              </a:rPr>
              <a:t>个基本数据类型</a:t>
            </a:r>
            <a:r>
              <a:rPr lang="zh-CN" altLang="en-US" dirty="0"/>
              <a:t>的关系时，使用等式与关系运算符；</a:t>
            </a:r>
            <a:r>
              <a:rPr lang="zh-CN" altLang="en-US" b="1" dirty="0">
                <a:solidFill>
                  <a:srgbClr val="FF0000"/>
                </a:solidFill>
              </a:rPr>
              <a:t>返回布尔类型结果</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494" y="4077072"/>
            <a:ext cx="4307888" cy="2252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783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Character and String Literals</a:t>
            </a:r>
            <a:endParaRPr lang="zh-CN" altLang="en-US" dirty="0"/>
          </a:p>
        </p:txBody>
      </p:sp>
      <p:sp>
        <p:nvSpPr>
          <p:cNvPr id="3" name="内容占位符 2"/>
          <p:cNvSpPr>
            <a:spLocks noGrp="1"/>
          </p:cNvSpPr>
          <p:nvPr>
            <p:ph idx="1"/>
          </p:nvPr>
        </p:nvSpPr>
        <p:spPr/>
        <p:txBody>
          <a:bodyPr/>
          <a:lstStyle/>
          <a:p>
            <a:r>
              <a:rPr lang="en-US" altLang="zh-CN" dirty="0"/>
              <a:t>char</a:t>
            </a:r>
            <a:r>
              <a:rPr lang="zh-CN" altLang="en-US" dirty="0"/>
              <a:t>字符类型，存储单个字符变量。占用</a:t>
            </a:r>
            <a:r>
              <a:rPr lang="en-US" altLang="zh-CN" dirty="0"/>
              <a:t>16bits</a:t>
            </a:r>
            <a:r>
              <a:rPr lang="zh-CN" altLang="en-US" dirty="0"/>
              <a:t>，以</a:t>
            </a:r>
            <a:r>
              <a:rPr lang="en-US" altLang="zh-CN" dirty="0"/>
              <a:t>’’</a:t>
            </a:r>
            <a:r>
              <a:rPr lang="zh-CN" altLang="en-US" dirty="0"/>
              <a:t>单引号声明字面量</a:t>
            </a:r>
            <a:endParaRPr lang="en-US" altLang="zh-CN" dirty="0"/>
          </a:p>
          <a:p>
            <a:endParaRPr lang="en-US" altLang="zh-CN" dirty="0"/>
          </a:p>
          <a:p>
            <a:endParaRPr lang="en-US" altLang="zh-CN" dirty="0"/>
          </a:p>
          <a:p>
            <a:endParaRPr lang="en-US" altLang="zh-CN" dirty="0"/>
          </a:p>
          <a:p>
            <a:r>
              <a:rPr lang="zh-CN" altLang="en-US" dirty="0"/>
              <a:t>除</a:t>
            </a:r>
            <a:r>
              <a:rPr lang="en-US" altLang="zh-CN" dirty="0"/>
              <a:t>8</a:t>
            </a:r>
            <a:r>
              <a:rPr lang="zh-CN" altLang="en-US" dirty="0"/>
              <a:t>种基本数据类型，</a:t>
            </a:r>
            <a:r>
              <a:rPr lang="en-US" altLang="zh-CN" dirty="0"/>
              <a:t>Java</a:t>
            </a:r>
            <a:r>
              <a:rPr lang="zh-CN" altLang="en-US" dirty="0"/>
              <a:t>通过</a:t>
            </a:r>
            <a:r>
              <a:rPr lang="en-US" altLang="zh-CN" dirty="0" err="1"/>
              <a:t>java.lang.String</a:t>
            </a:r>
            <a:r>
              <a:rPr lang="zh-CN" altLang="en-US" dirty="0"/>
              <a:t>类，提供了对字符串的特殊支持，使用“”双引号声明创建一个</a:t>
            </a:r>
            <a:r>
              <a:rPr lang="en-US" altLang="zh-CN" b="1" dirty="0">
                <a:solidFill>
                  <a:srgbClr val="FF0000"/>
                </a:solidFill>
              </a:rPr>
              <a:t>String</a:t>
            </a:r>
            <a:r>
              <a:rPr lang="zh-CN" altLang="en-US" b="1" dirty="0">
                <a:solidFill>
                  <a:srgbClr val="FF0000"/>
                </a:solidFill>
              </a:rPr>
              <a:t>类型对象</a:t>
            </a:r>
            <a:r>
              <a:rPr lang="en-US" altLang="zh-CN" dirty="0"/>
              <a:t>(</a:t>
            </a:r>
            <a:r>
              <a:rPr lang="zh-CN" altLang="en-US" dirty="0"/>
              <a:t>后面学习中单独讨论</a:t>
            </a:r>
            <a:r>
              <a:rPr lang="en-US" altLang="zh-CN"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dirty="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318" y="2095500"/>
            <a:ext cx="40957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5055467"/>
            <a:ext cx="1800200" cy="364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772816"/>
            <a:ext cx="2571750"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4893543"/>
            <a:ext cx="32670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4597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51" y="692696"/>
            <a:ext cx="4104456" cy="375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384" y="1988840"/>
            <a:ext cx="1080120" cy="1392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513327" y="4869160"/>
            <a:ext cx="4078361" cy="584775"/>
          </a:xfrm>
          <a:prstGeom prst="rect">
            <a:avLst/>
          </a:prstGeom>
          <a:noFill/>
        </p:spPr>
        <p:txBody>
          <a:bodyPr wrap="none" rtlCol="0">
            <a:spAutoFit/>
          </a:bodyPr>
          <a:lstStyle/>
          <a:p>
            <a:r>
              <a:rPr lang="zh-CN" altLang="en-US" sz="1600" b="1" dirty="0">
                <a:solidFill>
                  <a:srgbClr val="FF0000"/>
                </a:solidFill>
              </a:rPr>
              <a:t>返回，判断关系的结果</a:t>
            </a:r>
            <a:endParaRPr lang="en-US" altLang="zh-CN" sz="1600" b="1" dirty="0">
              <a:solidFill>
                <a:srgbClr val="FF0000"/>
              </a:solidFill>
            </a:endParaRPr>
          </a:p>
          <a:p>
            <a:r>
              <a:rPr lang="zh-CN" altLang="en-US" sz="1600" b="1" dirty="0">
                <a:solidFill>
                  <a:srgbClr val="FF0000"/>
                </a:solidFill>
              </a:rPr>
              <a:t>即，是否是这个关系，的</a:t>
            </a:r>
            <a:r>
              <a:rPr lang="en-US" altLang="zh-CN" sz="1600" b="1" dirty="0" err="1">
                <a:solidFill>
                  <a:srgbClr val="FF0000"/>
                </a:solidFill>
              </a:rPr>
              <a:t>boolean</a:t>
            </a:r>
            <a:r>
              <a:rPr lang="zh-CN" altLang="en-US" sz="1600" b="1" dirty="0">
                <a:solidFill>
                  <a:srgbClr val="FF0000"/>
                </a:solidFill>
              </a:rPr>
              <a:t>类型结果</a:t>
            </a:r>
          </a:p>
        </p:txBody>
      </p:sp>
    </p:spTree>
    <p:extLst>
      <p:ext uri="{BB962C8B-B14F-4D97-AF65-F5344CB8AC3E}">
        <p14:creationId xmlns:p14="http://schemas.microsoft.com/office/powerpoint/2010/main" val="113036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fade">
                                      <p:cBhvr>
                                        <p:cTn id="7" dur="500"/>
                                        <p:tgtEl>
                                          <p:spTgt spid="410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Conditional Operators</a:t>
            </a:r>
            <a:endParaRPr lang="zh-CN" altLang="en-US" dirty="0"/>
          </a:p>
        </p:txBody>
      </p:sp>
      <p:sp>
        <p:nvSpPr>
          <p:cNvPr id="3" name="内容占位符 2"/>
          <p:cNvSpPr>
            <a:spLocks noGrp="1"/>
          </p:cNvSpPr>
          <p:nvPr>
            <p:ph idx="1"/>
          </p:nvPr>
        </p:nvSpPr>
        <p:spPr/>
        <p:txBody>
          <a:bodyPr/>
          <a:lstStyle/>
          <a:p>
            <a:r>
              <a:rPr lang="en-US" altLang="zh-CN" dirty="0"/>
              <a:t>The &amp;&amp; and || operators perform Conditional-</a:t>
            </a:r>
            <a:r>
              <a:rPr lang="en-US" altLang="zh-CN" b="1" dirty="0">
                <a:solidFill>
                  <a:srgbClr val="FF0000"/>
                </a:solidFill>
              </a:rPr>
              <a:t>AND</a:t>
            </a:r>
            <a:r>
              <a:rPr lang="en-US" altLang="zh-CN" dirty="0"/>
              <a:t> and Conditional</a:t>
            </a:r>
            <a:r>
              <a:rPr lang="en-US" altLang="zh-CN" b="1" dirty="0">
                <a:solidFill>
                  <a:srgbClr val="FF0000"/>
                </a:solidFill>
              </a:rPr>
              <a:t>-OR</a:t>
            </a:r>
            <a:r>
              <a:rPr lang="en-US" altLang="zh-CN" dirty="0"/>
              <a:t> operations on two </a:t>
            </a:r>
            <a:r>
              <a:rPr lang="en-US" altLang="zh-CN" dirty="0" err="1"/>
              <a:t>boolean</a:t>
            </a:r>
            <a:r>
              <a:rPr lang="en-US" altLang="zh-CN" dirty="0"/>
              <a:t> expressions. These operators exhibit "</a:t>
            </a:r>
            <a:r>
              <a:rPr lang="en-US" altLang="zh-CN" b="1" dirty="0">
                <a:solidFill>
                  <a:srgbClr val="FF0000"/>
                </a:solidFill>
              </a:rPr>
              <a:t>short-circuiting</a:t>
            </a:r>
            <a:r>
              <a:rPr lang="en-US" altLang="zh-CN" dirty="0"/>
              <a:t>" behavior, which means that the second operand is evaluated only if needed.</a:t>
            </a:r>
          </a:p>
          <a:p>
            <a:endParaRPr lang="en-US" altLang="zh-CN" dirty="0"/>
          </a:p>
          <a:p>
            <a:r>
              <a:rPr lang="zh-CN" altLang="en-US" dirty="0"/>
              <a:t>条件运算符。</a:t>
            </a:r>
            <a:r>
              <a:rPr lang="en-US" altLang="zh-CN" dirty="0"/>
              <a:t>&amp;&amp;</a:t>
            </a:r>
            <a:r>
              <a:rPr lang="zh-CN" altLang="en-US" dirty="0"/>
              <a:t>和</a:t>
            </a:r>
            <a:r>
              <a:rPr lang="en-US" altLang="zh-CN" dirty="0"/>
              <a:t>|| </a:t>
            </a:r>
            <a:r>
              <a:rPr lang="zh-CN" altLang="en-US" dirty="0"/>
              <a:t>运算符对两个布尔表达式执行条件或</a:t>
            </a:r>
            <a:r>
              <a:rPr lang="en-US" altLang="zh-CN" dirty="0"/>
              <a:t>/</a:t>
            </a:r>
            <a:r>
              <a:rPr lang="zh-CN" altLang="en-US" dirty="0"/>
              <a:t>与操作。条件运算符表现出“短路”，即，第二个操作表达式仅在需要时被判断；返回</a:t>
            </a:r>
            <a:r>
              <a:rPr lang="en-US" altLang="zh-CN" dirty="0" err="1"/>
              <a:t>boolean</a:t>
            </a:r>
            <a:r>
              <a:rPr lang="zh-CN" altLang="en-US" dirty="0"/>
              <a:t>类型结果</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Tree>
    <p:extLst>
      <p:ext uri="{BB962C8B-B14F-4D97-AF65-F5344CB8AC3E}">
        <p14:creationId xmlns:p14="http://schemas.microsoft.com/office/powerpoint/2010/main" val="4244582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4664"/>
            <a:ext cx="5165757"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364" y="2720178"/>
            <a:ext cx="2480284" cy="780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436096" y="383568"/>
            <a:ext cx="3488455" cy="1815882"/>
          </a:xfrm>
          <a:prstGeom prst="rect">
            <a:avLst/>
          </a:prstGeom>
          <a:noFill/>
        </p:spPr>
        <p:txBody>
          <a:bodyPr wrap="none" rtlCol="0">
            <a:spAutoFit/>
          </a:bodyPr>
          <a:lstStyle/>
          <a:p>
            <a:r>
              <a:rPr lang="zh-CN" altLang="en-US" sz="1600" b="1" dirty="0">
                <a:solidFill>
                  <a:srgbClr val="FF0000"/>
                </a:solidFill>
              </a:rPr>
              <a:t>判断左表达式结果</a:t>
            </a:r>
            <a:endParaRPr lang="en-US" altLang="zh-CN" sz="1600" b="1" dirty="0">
              <a:solidFill>
                <a:srgbClr val="FF0000"/>
              </a:solidFill>
            </a:endParaRPr>
          </a:p>
          <a:p>
            <a:r>
              <a:rPr lang="zh-CN" altLang="en-US" sz="1600" b="1" dirty="0">
                <a:solidFill>
                  <a:srgbClr val="FF0000"/>
                </a:solidFill>
              </a:rPr>
              <a:t>如果为</a:t>
            </a:r>
            <a:r>
              <a:rPr lang="en-US" altLang="zh-CN" sz="1600" b="1" dirty="0">
                <a:solidFill>
                  <a:srgbClr val="FF0000"/>
                </a:solidFill>
              </a:rPr>
              <a:t>false</a:t>
            </a:r>
            <a:r>
              <a:rPr lang="zh-CN" altLang="en-US" sz="1600" b="1" dirty="0">
                <a:solidFill>
                  <a:srgbClr val="FF0000"/>
                </a:solidFill>
              </a:rPr>
              <a:t>，则不再执行右表达式</a:t>
            </a:r>
            <a:endParaRPr lang="en-US" altLang="zh-CN" sz="1600" b="1" dirty="0">
              <a:solidFill>
                <a:srgbClr val="FF0000"/>
              </a:solidFill>
            </a:endParaRPr>
          </a:p>
          <a:p>
            <a:r>
              <a:rPr lang="zh-CN" altLang="en-US" sz="1600" b="1" dirty="0">
                <a:solidFill>
                  <a:srgbClr val="FF0000"/>
                </a:solidFill>
              </a:rPr>
              <a:t>        返回</a:t>
            </a:r>
            <a:r>
              <a:rPr lang="en-US" altLang="zh-CN" sz="1600" b="1" dirty="0">
                <a:solidFill>
                  <a:srgbClr val="FF0000"/>
                </a:solidFill>
              </a:rPr>
              <a:t>false</a:t>
            </a:r>
          </a:p>
          <a:p>
            <a:r>
              <a:rPr lang="zh-CN" altLang="en-US" sz="1600" b="1" dirty="0">
                <a:solidFill>
                  <a:srgbClr val="FF0000"/>
                </a:solidFill>
              </a:rPr>
              <a:t>如果为</a:t>
            </a:r>
            <a:r>
              <a:rPr lang="en-US" altLang="zh-CN" sz="1600" b="1" dirty="0">
                <a:solidFill>
                  <a:srgbClr val="FF0000"/>
                </a:solidFill>
              </a:rPr>
              <a:t>true</a:t>
            </a:r>
            <a:r>
              <a:rPr lang="zh-CN" altLang="en-US" sz="1600" b="1" dirty="0">
                <a:solidFill>
                  <a:srgbClr val="FF0000"/>
                </a:solidFill>
              </a:rPr>
              <a:t>，继续执行右表达式结果</a:t>
            </a:r>
            <a:endParaRPr lang="en-US" altLang="zh-CN" sz="1600" b="1" dirty="0">
              <a:solidFill>
                <a:srgbClr val="FF0000"/>
              </a:solidFill>
            </a:endParaRPr>
          </a:p>
          <a:p>
            <a:r>
              <a:rPr lang="zh-CN" altLang="en-US" sz="1600" b="1" dirty="0">
                <a:solidFill>
                  <a:srgbClr val="FF0000"/>
                </a:solidFill>
              </a:rPr>
              <a:t>       结果也为</a:t>
            </a:r>
            <a:r>
              <a:rPr lang="en-US" altLang="zh-CN" sz="1600" b="1" dirty="0">
                <a:solidFill>
                  <a:srgbClr val="FF0000"/>
                </a:solidFill>
              </a:rPr>
              <a:t>true</a:t>
            </a:r>
          </a:p>
          <a:p>
            <a:r>
              <a:rPr lang="zh-CN" altLang="en-US" sz="1600" b="1" dirty="0">
                <a:solidFill>
                  <a:srgbClr val="FF0000"/>
                </a:solidFill>
              </a:rPr>
              <a:t>返回</a:t>
            </a:r>
            <a:r>
              <a:rPr lang="en-US" altLang="zh-CN" sz="1600" b="1" dirty="0">
                <a:solidFill>
                  <a:srgbClr val="FF0000"/>
                </a:solidFill>
              </a:rPr>
              <a:t>true</a:t>
            </a:r>
          </a:p>
          <a:p>
            <a:r>
              <a:rPr lang="zh-CN" altLang="en-US" sz="1600" b="1" dirty="0">
                <a:solidFill>
                  <a:srgbClr val="FF0000"/>
                </a:solidFill>
              </a:rPr>
              <a:t>否则，返回</a:t>
            </a:r>
            <a:r>
              <a:rPr lang="en-US" altLang="zh-CN" sz="1600" b="1" dirty="0">
                <a:solidFill>
                  <a:srgbClr val="FF0000"/>
                </a:solidFill>
              </a:rPr>
              <a:t>false</a:t>
            </a:r>
            <a:endParaRPr lang="zh-CN" altLang="en-US" sz="1600" b="1" dirty="0">
              <a:solidFill>
                <a:srgbClr val="FF0000"/>
              </a:solidFill>
            </a:endParaRPr>
          </a:p>
        </p:txBody>
      </p:sp>
      <p:sp>
        <p:nvSpPr>
          <p:cNvPr id="7" name="TextBox 6"/>
          <p:cNvSpPr txBox="1"/>
          <p:nvPr/>
        </p:nvSpPr>
        <p:spPr>
          <a:xfrm>
            <a:off x="4139952" y="4437112"/>
            <a:ext cx="3946914" cy="1077218"/>
          </a:xfrm>
          <a:prstGeom prst="rect">
            <a:avLst/>
          </a:prstGeom>
          <a:noFill/>
        </p:spPr>
        <p:txBody>
          <a:bodyPr wrap="none" rtlCol="0">
            <a:spAutoFit/>
          </a:bodyPr>
          <a:lstStyle/>
          <a:p>
            <a:r>
              <a:rPr lang="zh-CN" altLang="en-US" sz="1600" b="1" dirty="0">
                <a:solidFill>
                  <a:srgbClr val="FF0000"/>
                </a:solidFill>
              </a:rPr>
              <a:t>判断左表达式结果</a:t>
            </a:r>
            <a:endParaRPr lang="en-US" altLang="zh-CN" sz="1600" b="1" dirty="0">
              <a:solidFill>
                <a:srgbClr val="FF0000"/>
              </a:solidFill>
            </a:endParaRPr>
          </a:p>
          <a:p>
            <a:r>
              <a:rPr lang="zh-CN" altLang="en-US" sz="1600" b="1" dirty="0">
                <a:solidFill>
                  <a:srgbClr val="FF0000"/>
                </a:solidFill>
              </a:rPr>
              <a:t>如果为</a:t>
            </a:r>
            <a:r>
              <a:rPr lang="en-US" altLang="zh-CN" sz="1600" b="1" dirty="0">
                <a:solidFill>
                  <a:srgbClr val="FF0000"/>
                </a:solidFill>
              </a:rPr>
              <a:t>true</a:t>
            </a:r>
            <a:r>
              <a:rPr lang="zh-CN" altLang="en-US" sz="1600" b="1" dirty="0">
                <a:solidFill>
                  <a:srgbClr val="FF0000"/>
                </a:solidFill>
              </a:rPr>
              <a:t>，则不再执行右表达式</a:t>
            </a:r>
            <a:endParaRPr lang="en-US" altLang="zh-CN" sz="1600" b="1" dirty="0">
              <a:solidFill>
                <a:srgbClr val="FF0000"/>
              </a:solidFill>
            </a:endParaRPr>
          </a:p>
          <a:p>
            <a:r>
              <a:rPr lang="zh-CN" altLang="en-US" sz="1600" b="1" dirty="0">
                <a:solidFill>
                  <a:srgbClr val="FF0000"/>
                </a:solidFill>
              </a:rPr>
              <a:t>返回</a:t>
            </a:r>
            <a:r>
              <a:rPr lang="en-US" altLang="zh-CN" sz="1600" b="1" dirty="0">
                <a:solidFill>
                  <a:srgbClr val="FF0000"/>
                </a:solidFill>
              </a:rPr>
              <a:t>true</a:t>
            </a:r>
          </a:p>
          <a:p>
            <a:r>
              <a:rPr lang="zh-CN" altLang="en-US" sz="1600" b="1" dirty="0">
                <a:solidFill>
                  <a:srgbClr val="FF0000"/>
                </a:solidFill>
              </a:rPr>
              <a:t>如果结果为</a:t>
            </a:r>
            <a:r>
              <a:rPr lang="en-US" altLang="zh-CN" sz="1600" b="1" dirty="0">
                <a:solidFill>
                  <a:srgbClr val="FF0000"/>
                </a:solidFill>
              </a:rPr>
              <a:t>false</a:t>
            </a:r>
            <a:r>
              <a:rPr lang="zh-CN" altLang="en-US" sz="1600" b="1" dirty="0">
                <a:solidFill>
                  <a:srgbClr val="FF0000"/>
                </a:solidFill>
              </a:rPr>
              <a:t>，继续执行判断右表达式</a:t>
            </a:r>
            <a:endParaRPr lang="en-US" altLang="zh-CN" sz="1600" b="1" dirty="0">
              <a:solidFill>
                <a:srgbClr val="FF0000"/>
              </a:solidFill>
            </a:endParaRPr>
          </a:p>
        </p:txBody>
      </p:sp>
    </p:spTree>
    <p:extLst>
      <p:ext uri="{BB962C8B-B14F-4D97-AF65-F5344CB8AC3E}">
        <p14:creationId xmlns:p14="http://schemas.microsoft.com/office/powerpoint/2010/main" val="1955423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endParaRPr lang="en-US" altLang="zh-CN" dirty="0"/>
          </a:p>
          <a:p>
            <a:r>
              <a:rPr lang="en-US" altLang="zh-CN" dirty="0"/>
              <a:t>ternary operator, which can be thought of as shorthand for an if-then-else statement.</a:t>
            </a:r>
          </a:p>
          <a:p>
            <a:r>
              <a:rPr lang="zh-CN" altLang="en-US" dirty="0"/>
              <a:t>条件表达式</a:t>
            </a:r>
            <a:r>
              <a:rPr lang="en-US" altLang="zh-CN" dirty="0"/>
              <a:t>A </a:t>
            </a:r>
            <a:r>
              <a:rPr lang="en-US" altLang="zh-CN" b="1" dirty="0">
                <a:solidFill>
                  <a:srgbClr val="FF0000"/>
                </a:solidFill>
              </a:rPr>
              <a:t>?</a:t>
            </a:r>
            <a:r>
              <a:rPr lang="en-US" altLang="zh-CN" dirty="0"/>
              <a:t> </a:t>
            </a:r>
            <a:r>
              <a:rPr lang="zh-CN" altLang="en-US" dirty="0"/>
              <a:t>表达式</a:t>
            </a:r>
            <a:r>
              <a:rPr lang="en-US" altLang="zh-CN" dirty="0"/>
              <a:t>X </a:t>
            </a:r>
            <a:r>
              <a:rPr lang="en-US" altLang="zh-CN" b="1" dirty="0">
                <a:solidFill>
                  <a:srgbClr val="FF0000"/>
                </a:solidFill>
              </a:rPr>
              <a:t>:</a:t>
            </a:r>
            <a:r>
              <a:rPr lang="en-US" altLang="zh-CN" dirty="0"/>
              <a:t> </a:t>
            </a:r>
            <a:r>
              <a:rPr lang="zh-CN" altLang="en-US" dirty="0"/>
              <a:t>表达式</a:t>
            </a:r>
            <a:r>
              <a:rPr lang="en-US" altLang="zh-CN" dirty="0"/>
              <a:t>Y</a:t>
            </a:r>
            <a:r>
              <a:rPr lang="zh-CN" altLang="en-US" dirty="0"/>
              <a:t>，三元运算符</a:t>
            </a:r>
            <a:r>
              <a:rPr lang="en-US" altLang="zh-CN" dirty="0"/>
              <a:t>(</a:t>
            </a:r>
            <a:r>
              <a:rPr lang="zh-CN" altLang="en-US" dirty="0"/>
              <a:t>三目运算符</a:t>
            </a:r>
            <a:r>
              <a:rPr lang="en-US" altLang="zh-CN" dirty="0"/>
              <a:t>)</a:t>
            </a:r>
            <a:r>
              <a:rPr lang="zh-CN" altLang="en-US" dirty="0"/>
              <a:t>，当条件表达式</a:t>
            </a:r>
            <a:r>
              <a:rPr lang="en-US" altLang="zh-CN" dirty="0"/>
              <a:t>A</a:t>
            </a:r>
            <a:r>
              <a:rPr lang="zh-CN" altLang="en-US" dirty="0"/>
              <a:t>结果为真，执行表达式</a:t>
            </a:r>
            <a:r>
              <a:rPr lang="en-US" altLang="zh-CN" dirty="0"/>
              <a:t>X</a:t>
            </a:r>
            <a:r>
              <a:rPr lang="zh-CN" altLang="en-US" dirty="0"/>
              <a:t>，假，执行表达式</a:t>
            </a:r>
            <a:r>
              <a:rPr lang="en-US" altLang="zh-CN" dirty="0"/>
              <a:t>Y</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49" y="136086"/>
            <a:ext cx="4084493"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004048" y="332656"/>
            <a:ext cx="3436775" cy="830997"/>
          </a:xfrm>
          <a:prstGeom prst="rect">
            <a:avLst/>
          </a:prstGeom>
          <a:noFill/>
        </p:spPr>
        <p:txBody>
          <a:bodyPr wrap="none" rtlCol="0">
            <a:spAutoFit/>
          </a:bodyPr>
          <a:lstStyle/>
          <a:p>
            <a:r>
              <a:rPr lang="en-US" altLang="zh-CN" sz="1600" b="1" dirty="0">
                <a:solidFill>
                  <a:srgbClr val="FF0000"/>
                </a:solidFill>
              </a:rPr>
              <a:t>C/C++</a:t>
            </a:r>
            <a:r>
              <a:rPr lang="zh-CN" altLang="en-US" sz="1600" b="1" dirty="0">
                <a:solidFill>
                  <a:srgbClr val="FF0000"/>
                </a:solidFill>
              </a:rPr>
              <a:t>，</a:t>
            </a:r>
            <a:r>
              <a:rPr lang="zh-CN" altLang="en-US" sz="1600" b="1">
                <a:solidFill>
                  <a:srgbClr val="FF0000"/>
                </a:solidFill>
              </a:rPr>
              <a:t>非零即为真，支持</a:t>
            </a:r>
            <a:r>
              <a:rPr lang="zh-CN" altLang="en-US" sz="1600" b="1" dirty="0">
                <a:solidFill>
                  <a:srgbClr val="FF0000"/>
                </a:solidFill>
              </a:rPr>
              <a:t>整数</a:t>
            </a:r>
            <a:endParaRPr lang="en-US" altLang="zh-CN" sz="1600" b="1" dirty="0">
              <a:solidFill>
                <a:srgbClr val="FF0000"/>
              </a:solidFill>
            </a:endParaRPr>
          </a:p>
          <a:p>
            <a:r>
              <a:rPr lang="en-US" altLang="zh-CN" sz="1600" b="1" dirty="0">
                <a:solidFill>
                  <a:srgbClr val="FF0000"/>
                </a:solidFill>
              </a:rPr>
              <a:t>Java</a:t>
            </a:r>
            <a:r>
              <a:rPr lang="zh-CN" altLang="en-US" sz="1600" b="1" dirty="0">
                <a:solidFill>
                  <a:srgbClr val="FF0000"/>
                </a:solidFill>
              </a:rPr>
              <a:t>，或与两端必须为</a:t>
            </a:r>
            <a:r>
              <a:rPr lang="en-US" altLang="zh-CN" sz="1600" b="1" dirty="0" err="1">
                <a:solidFill>
                  <a:srgbClr val="FF0000"/>
                </a:solidFill>
              </a:rPr>
              <a:t>boolean</a:t>
            </a:r>
            <a:r>
              <a:rPr lang="zh-CN" altLang="en-US" sz="1600" b="1" dirty="0">
                <a:solidFill>
                  <a:srgbClr val="FF0000"/>
                </a:solidFill>
              </a:rPr>
              <a:t>类型</a:t>
            </a:r>
            <a:endParaRPr lang="en-US" altLang="zh-CN" sz="1600" b="1" dirty="0">
              <a:solidFill>
                <a:srgbClr val="FF0000"/>
              </a:solidFill>
            </a:endParaRPr>
          </a:p>
          <a:p>
            <a:r>
              <a:rPr lang="zh-CN" altLang="en-US" sz="1600" b="1" dirty="0">
                <a:solidFill>
                  <a:srgbClr val="FF0000"/>
                </a:solidFill>
              </a:rPr>
              <a:t>不支持其他类型</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437112"/>
            <a:ext cx="4418673"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2434" y="5229199"/>
            <a:ext cx="1089925" cy="72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503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Operator Precedence</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2" y="1052736"/>
            <a:ext cx="9025809"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6901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Converting</a:t>
            </a:r>
            <a:endParaRPr lang="zh-CN" altLang="en-US" dirty="0"/>
          </a:p>
        </p:txBody>
      </p:sp>
      <p:sp>
        <p:nvSpPr>
          <p:cNvPr id="3" name="内容占位符 2"/>
          <p:cNvSpPr>
            <a:spLocks noGrp="1"/>
          </p:cNvSpPr>
          <p:nvPr>
            <p:ph idx="1"/>
          </p:nvPr>
        </p:nvSpPr>
        <p:spPr/>
        <p:txBody>
          <a:bodyPr/>
          <a:lstStyle/>
          <a:p>
            <a:r>
              <a:rPr lang="zh-CN" altLang="en-US" dirty="0"/>
              <a:t>基本数字类型间可以转换</a:t>
            </a:r>
            <a:endParaRPr lang="en-US" altLang="zh-CN" dirty="0"/>
          </a:p>
          <a:p>
            <a:pPr lvl="1"/>
            <a:r>
              <a:rPr lang="zh-CN" altLang="en-US" dirty="0"/>
              <a:t>小向大转换，可直接转换</a:t>
            </a:r>
            <a:r>
              <a:rPr lang="en-US" altLang="zh-CN" dirty="0"/>
              <a:t>(</a:t>
            </a:r>
            <a:r>
              <a:rPr lang="zh-CN" altLang="en-US" dirty="0"/>
              <a:t>例如</a:t>
            </a:r>
            <a:r>
              <a:rPr lang="en-US" altLang="zh-CN" dirty="0" err="1"/>
              <a:t>int</a:t>
            </a:r>
            <a:r>
              <a:rPr lang="en-US" altLang="zh-CN" dirty="0"/>
              <a:t> to double)</a:t>
            </a:r>
          </a:p>
          <a:p>
            <a:pPr lvl="1"/>
            <a:r>
              <a:rPr lang="zh-CN" altLang="en-US" dirty="0"/>
              <a:t>大向小转换，必须声明强制转换</a:t>
            </a:r>
            <a:r>
              <a:rPr lang="en-US" altLang="zh-CN" dirty="0"/>
              <a:t>(</a:t>
            </a:r>
            <a:r>
              <a:rPr lang="zh-CN" altLang="en-US" dirty="0"/>
              <a:t>例如</a:t>
            </a:r>
            <a:r>
              <a:rPr lang="en-US" altLang="zh-CN" dirty="0"/>
              <a:t>double to </a:t>
            </a:r>
            <a:r>
              <a:rPr lang="en-US" altLang="zh-CN" dirty="0" err="1"/>
              <a:t>int</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r>
              <a:rPr lang="zh-CN" altLang="en-US" dirty="0"/>
              <a:t>向小范围转换时，可能造成数据错误或丢失。例如</a:t>
            </a:r>
            <a:r>
              <a:rPr lang="en-US" altLang="zh-CN" dirty="0"/>
              <a:t>double</a:t>
            </a:r>
            <a:r>
              <a:rPr lang="zh-CN" altLang="en-US" dirty="0"/>
              <a:t>向</a:t>
            </a:r>
            <a:r>
              <a:rPr lang="en-US" altLang="zh-CN" dirty="0" err="1"/>
              <a:t>int</a:t>
            </a:r>
            <a:r>
              <a:rPr lang="zh-CN" altLang="en-US" dirty="0"/>
              <a:t>转换时超出</a:t>
            </a:r>
            <a:r>
              <a:rPr lang="en-US" altLang="zh-CN" dirty="0" err="1"/>
              <a:t>int</a:t>
            </a:r>
            <a:r>
              <a:rPr lang="zh-CN" altLang="en-US" dirty="0"/>
              <a:t>范围，产生</a:t>
            </a:r>
            <a:r>
              <a:rPr lang="en-US" altLang="zh-CN" dirty="0" err="1"/>
              <a:t>int</a:t>
            </a:r>
            <a:r>
              <a:rPr lang="zh-CN" altLang="en-US" dirty="0"/>
              <a:t>无限大数；因此需显式声明强制类型转换</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348880"/>
            <a:ext cx="2232248" cy="2157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5840768" y="3932359"/>
            <a:ext cx="1582484" cy="584775"/>
          </a:xfrm>
          <a:prstGeom prst="rect">
            <a:avLst/>
          </a:prstGeom>
          <a:noFill/>
        </p:spPr>
        <p:txBody>
          <a:bodyPr wrap="none" rtlCol="0">
            <a:spAutoFit/>
          </a:bodyPr>
          <a:lstStyle/>
          <a:p>
            <a:r>
              <a:rPr lang="zh-CN" altLang="en-US" sz="1600" b="1" dirty="0">
                <a:solidFill>
                  <a:srgbClr val="FF0000"/>
                </a:solidFill>
              </a:rPr>
              <a:t>声明强制转换</a:t>
            </a:r>
            <a:endParaRPr lang="en-US" altLang="zh-CN" sz="1600" b="1" dirty="0">
              <a:solidFill>
                <a:srgbClr val="FF0000"/>
              </a:solidFill>
            </a:endParaRPr>
          </a:p>
          <a:p>
            <a:r>
              <a:rPr lang="en-US" altLang="zh-CN" sz="1600" b="1" dirty="0">
                <a:solidFill>
                  <a:srgbClr val="FF0000"/>
                </a:solidFill>
              </a:rPr>
              <a:t>(</a:t>
            </a:r>
            <a:r>
              <a:rPr lang="zh-CN" altLang="en-US" sz="1600" b="1" dirty="0">
                <a:solidFill>
                  <a:srgbClr val="FF0000"/>
                </a:solidFill>
              </a:rPr>
              <a:t>目标类型名称</a:t>
            </a:r>
            <a:r>
              <a:rPr lang="en-US" altLang="zh-CN" sz="1600" b="1" dirty="0">
                <a:solidFill>
                  <a:srgbClr val="FF0000"/>
                </a:solidFill>
              </a:rPr>
              <a:t>)</a:t>
            </a:r>
            <a:endParaRPr lang="zh-CN" altLang="en-US" sz="1600" b="1" dirty="0">
              <a:solidFill>
                <a:srgbClr val="FF0000"/>
              </a:solidFill>
            </a:endParaRPr>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39" y="2924943"/>
            <a:ext cx="2491213" cy="790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直接箭头连接符 11"/>
          <p:cNvCxnSpPr/>
          <p:nvPr/>
        </p:nvCxnSpPr>
        <p:spPr>
          <a:xfrm flipV="1">
            <a:off x="6516216" y="3577306"/>
            <a:ext cx="0" cy="35505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433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zh-CN" altLang="en-US" dirty="0"/>
              <a:t>当操作数的类型不同时，自动向高精度类型转换</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r>
              <a:rPr lang="en-US" altLang="zh-CN" dirty="0"/>
              <a:t>CC</a:t>
            </a:r>
            <a:r>
              <a:rPr lang="zh-CN" altLang="en-US" dirty="0"/>
              <a:t>：为避免错误，使用优先级最高的括号包裹操作</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764704"/>
            <a:ext cx="3781425"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83568" y="3501008"/>
            <a:ext cx="6681637" cy="584775"/>
          </a:xfrm>
          <a:prstGeom prst="rect">
            <a:avLst/>
          </a:prstGeom>
          <a:noFill/>
        </p:spPr>
        <p:txBody>
          <a:bodyPr wrap="none" rtlCol="0">
            <a:spAutoFit/>
          </a:bodyPr>
          <a:lstStyle/>
          <a:p>
            <a:r>
              <a:rPr lang="en-US" altLang="zh-CN" sz="1600" b="1" dirty="0">
                <a:solidFill>
                  <a:srgbClr val="FF0000"/>
                </a:solidFill>
              </a:rPr>
              <a:t>i1/i2</a:t>
            </a:r>
            <a:r>
              <a:rPr lang="zh-CN" altLang="en-US" sz="1600" b="1" dirty="0">
                <a:solidFill>
                  <a:srgbClr val="FF0000"/>
                </a:solidFill>
              </a:rPr>
              <a:t>，按</a:t>
            </a:r>
            <a:r>
              <a:rPr lang="en-US" altLang="zh-CN" sz="1600" b="1" dirty="0" err="1">
                <a:solidFill>
                  <a:srgbClr val="FF0000"/>
                </a:solidFill>
              </a:rPr>
              <a:t>int</a:t>
            </a:r>
            <a:r>
              <a:rPr lang="zh-CN" altLang="en-US" sz="1600" b="1" dirty="0">
                <a:solidFill>
                  <a:srgbClr val="FF0000"/>
                </a:solidFill>
              </a:rPr>
              <a:t>计算，结果为</a:t>
            </a:r>
            <a:r>
              <a:rPr lang="en-US" altLang="zh-CN" sz="1600" b="1" dirty="0" err="1">
                <a:solidFill>
                  <a:srgbClr val="FF0000"/>
                </a:solidFill>
              </a:rPr>
              <a:t>int</a:t>
            </a:r>
            <a:r>
              <a:rPr lang="zh-CN" altLang="en-US" sz="1600" b="1" dirty="0">
                <a:solidFill>
                  <a:srgbClr val="FF0000"/>
                </a:solidFill>
              </a:rPr>
              <a:t>，与</a:t>
            </a:r>
            <a:r>
              <a:rPr lang="en-US" altLang="zh-CN" sz="1600" b="1" dirty="0">
                <a:solidFill>
                  <a:srgbClr val="FF0000"/>
                </a:solidFill>
              </a:rPr>
              <a:t>double</a:t>
            </a:r>
            <a:r>
              <a:rPr lang="zh-CN" altLang="en-US" sz="1600" b="1" dirty="0">
                <a:solidFill>
                  <a:srgbClr val="FF0000"/>
                </a:solidFill>
              </a:rPr>
              <a:t>计算，则最终结果为</a:t>
            </a:r>
            <a:r>
              <a:rPr lang="en-US" altLang="zh-CN" sz="1600" b="1" dirty="0">
                <a:solidFill>
                  <a:srgbClr val="FF0000"/>
                </a:solidFill>
              </a:rPr>
              <a:t>double</a:t>
            </a:r>
          </a:p>
          <a:p>
            <a:r>
              <a:rPr lang="en-US" altLang="zh-CN" sz="1600" b="1" dirty="0">
                <a:solidFill>
                  <a:srgbClr val="FF0000"/>
                </a:solidFill>
              </a:rPr>
              <a:t>i2/d1</a:t>
            </a:r>
            <a:r>
              <a:rPr lang="zh-CN" altLang="en-US" sz="1600" b="1" dirty="0">
                <a:solidFill>
                  <a:srgbClr val="FF0000"/>
                </a:solidFill>
              </a:rPr>
              <a:t>，按</a:t>
            </a:r>
            <a:r>
              <a:rPr lang="en-US" altLang="zh-CN" sz="1600" b="1" dirty="0">
                <a:solidFill>
                  <a:srgbClr val="FF0000"/>
                </a:solidFill>
              </a:rPr>
              <a:t>double</a:t>
            </a:r>
            <a:r>
              <a:rPr lang="zh-CN" altLang="en-US" sz="1600" b="1" dirty="0">
                <a:solidFill>
                  <a:srgbClr val="FF0000"/>
                </a:solidFill>
              </a:rPr>
              <a:t>计算，结果为</a:t>
            </a:r>
            <a:r>
              <a:rPr lang="en-US" altLang="zh-CN" sz="1600" b="1" dirty="0">
                <a:solidFill>
                  <a:srgbClr val="FF0000"/>
                </a:solidFill>
              </a:rPr>
              <a:t>double</a:t>
            </a:r>
            <a:r>
              <a:rPr lang="zh-CN" altLang="en-US" sz="1600" b="1" dirty="0">
                <a:solidFill>
                  <a:srgbClr val="FF0000"/>
                </a:solidFill>
              </a:rPr>
              <a:t>，与</a:t>
            </a:r>
            <a:r>
              <a:rPr lang="en-US" altLang="zh-CN" sz="1600" b="1" dirty="0" err="1">
                <a:solidFill>
                  <a:srgbClr val="FF0000"/>
                </a:solidFill>
              </a:rPr>
              <a:t>int</a:t>
            </a:r>
            <a:r>
              <a:rPr lang="zh-CN" altLang="en-US" sz="1600" b="1" dirty="0">
                <a:solidFill>
                  <a:srgbClr val="FF0000"/>
                </a:solidFill>
              </a:rPr>
              <a:t>计算，最终结果为</a:t>
            </a:r>
            <a:r>
              <a:rPr lang="en-US" altLang="zh-CN" sz="1600" b="1" dirty="0">
                <a:solidFill>
                  <a:srgbClr val="FF0000"/>
                </a:solidFill>
              </a:rPr>
              <a:t>double</a:t>
            </a:r>
            <a:endParaRPr lang="zh-CN" altLang="en-US" sz="1600" b="1" dirty="0">
              <a:solidFill>
                <a:srgbClr val="FF0000"/>
              </a:solidFill>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446681"/>
            <a:ext cx="2448272" cy="137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箭头连接符 5"/>
          <p:cNvCxnSpPr/>
          <p:nvPr/>
        </p:nvCxnSpPr>
        <p:spPr>
          <a:xfrm flipV="1">
            <a:off x="4024386" y="2348880"/>
            <a:ext cx="1915766" cy="47015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4211960" y="2780928"/>
            <a:ext cx="1728192"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943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Source Code Comments</a:t>
            </a:r>
            <a:endParaRPr lang="zh-CN" altLang="en-US" dirty="0"/>
          </a:p>
        </p:txBody>
      </p:sp>
      <p:sp>
        <p:nvSpPr>
          <p:cNvPr id="3" name="内容占位符 2"/>
          <p:cNvSpPr>
            <a:spLocks noGrp="1"/>
          </p:cNvSpPr>
          <p:nvPr>
            <p:ph idx="1"/>
          </p:nvPr>
        </p:nvSpPr>
        <p:spPr/>
        <p:txBody>
          <a:bodyPr/>
          <a:lstStyle/>
          <a:p>
            <a:r>
              <a:rPr lang="en-US" altLang="zh-CN" b="1" dirty="0">
                <a:solidFill>
                  <a:srgbClr val="FF0000"/>
                </a:solidFill>
              </a:rPr>
              <a:t>Comments are ignored by the compiler </a:t>
            </a:r>
            <a:r>
              <a:rPr lang="en-US" altLang="zh-CN" dirty="0"/>
              <a:t>but are useful to other programmers. </a:t>
            </a:r>
          </a:p>
          <a:p>
            <a:r>
              <a:rPr lang="en-US" altLang="zh-CN" dirty="0"/>
              <a:t>the compiler ignores everything from // to the end of the line. </a:t>
            </a:r>
            <a:r>
              <a:rPr lang="zh-CN" altLang="en-US" dirty="0"/>
              <a:t>单行注释</a:t>
            </a:r>
            <a:endParaRPr lang="en-US" altLang="zh-CN" dirty="0"/>
          </a:p>
          <a:p>
            <a:endParaRPr lang="en-US" altLang="zh-CN" dirty="0"/>
          </a:p>
          <a:p>
            <a:endParaRPr lang="en-US" altLang="zh-CN" dirty="0"/>
          </a:p>
          <a:p>
            <a:r>
              <a:rPr lang="en-US" altLang="zh-CN" dirty="0"/>
              <a:t>The compiler ignores everything from /* to */. </a:t>
            </a:r>
            <a:r>
              <a:rPr lang="zh-CN" altLang="en-US" dirty="0"/>
              <a:t>多行注释</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780928"/>
            <a:ext cx="4032448" cy="696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4437112"/>
            <a:ext cx="2647950"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7838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en-US" altLang="zh-CN" dirty="0"/>
              <a:t>/** </a:t>
            </a:r>
            <a:r>
              <a:rPr lang="en-US" altLang="zh-CN" i="1" dirty="0"/>
              <a:t>documentation</a:t>
            </a:r>
            <a:r>
              <a:rPr lang="en-US" altLang="zh-CN" dirty="0"/>
              <a:t> */</a:t>
            </a:r>
          </a:p>
          <a:p>
            <a:r>
              <a:rPr lang="en-US" altLang="zh-CN" dirty="0"/>
              <a:t>This indicates a documentation comment.</a:t>
            </a:r>
          </a:p>
          <a:p>
            <a:r>
              <a:rPr lang="zh-CN" altLang="en-US" dirty="0"/>
              <a:t>文档注释，可生成</a:t>
            </a:r>
            <a:r>
              <a:rPr lang="en-US" altLang="zh-CN" dirty="0"/>
              <a:t>API</a:t>
            </a:r>
            <a:r>
              <a:rPr lang="zh-CN" altLang="en-US" dirty="0"/>
              <a:t>文档</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7272808" cy="2221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982354"/>
            <a:ext cx="4752528" cy="2911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75974" y="4293096"/>
            <a:ext cx="2332690" cy="584775"/>
          </a:xfrm>
          <a:prstGeom prst="rect">
            <a:avLst/>
          </a:prstGeom>
          <a:noFill/>
        </p:spPr>
        <p:txBody>
          <a:bodyPr wrap="none" rtlCol="0">
            <a:spAutoFit/>
          </a:bodyPr>
          <a:lstStyle/>
          <a:p>
            <a:r>
              <a:rPr lang="zh-CN" altLang="en-US" sz="1600" b="1" dirty="0">
                <a:solidFill>
                  <a:srgbClr val="FF0000"/>
                </a:solidFill>
              </a:rPr>
              <a:t>声明文档注释</a:t>
            </a:r>
            <a:endParaRPr lang="en-US" altLang="zh-CN" sz="1600" b="1" dirty="0">
              <a:solidFill>
                <a:srgbClr val="FF0000"/>
              </a:solidFill>
            </a:endParaRPr>
          </a:p>
          <a:p>
            <a:r>
              <a:rPr lang="zh-CN" altLang="en-US" sz="1600" b="1" dirty="0">
                <a:solidFill>
                  <a:srgbClr val="FF0000"/>
                </a:solidFill>
              </a:rPr>
              <a:t>使用时可查看注释信息</a:t>
            </a:r>
          </a:p>
        </p:txBody>
      </p:sp>
      <p:cxnSp>
        <p:nvCxnSpPr>
          <p:cNvPr id="6" name="直接箭头连接符 5"/>
          <p:cNvCxnSpPr/>
          <p:nvPr/>
        </p:nvCxnSpPr>
        <p:spPr>
          <a:xfrm flipH="1" flipV="1">
            <a:off x="1619672" y="3705871"/>
            <a:ext cx="1728192" cy="44320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962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Questions</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80728"/>
            <a:ext cx="3168352" cy="371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573" y="1556792"/>
            <a:ext cx="840093"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554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转义序列。当需要输出对编译器有特殊含义的字符时，需要通过转义实现，以“</a:t>
            </a:r>
            <a:r>
              <a:rPr lang="en-US" altLang="zh-CN" dirty="0"/>
              <a:t>\</a:t>
            </a:r>
            <a:r>
              <a:rPr lang="zh-CN" altLang="en-US" dirty="0"/>
              <a:t>”反斜杠前缀</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320" y="1052736"/>
            <a:ext cx="5885579" cy="5314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3708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CC</a:t>
            </a:r>
            <a:r>
              <a:rPr lang="zh-CN" altLang="en-US" dirty="0"/>
              <a:t>：严禁写表述性差的代码；多使用括号显式声明优先级</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64" y="2230827"/>
            <a:ext cx="36671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55" y="3619939"/>
            <a:ext cx="34575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01" y="447057"/>
            <a:ext cx="343852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142462" y="1646052"/>
            <a:ext cx="1011815" cy="584775"/>
          </a:xfrm>
          <a:prstGeom prst="rect">
            <a:avLst/>
          </a:prstGeom>
          <a:noFill/>
        </p:spPr>
        <p:txBody>
          <a:bodyPr wrap="none" rtlCol="0">
            <a:spAutoFit/>
          </a:bodyPr>
          <a:lstStyle/>
          <a:p>
            <a:r>
              <a:rPr lang="zh-CN" altLang="en-US" sz="1600" b="1" dirty="0">
                <a:solidFill>
                  <a:srgbClr val="FF0000"/>
                </a:solidFill>
              </a:rPr>
              <a:t>按优先级</a:t>
            </a:r>
            <a:endParaRPr lang="en-US" altLang="zh-CN" sz="1600" b="1" dirty="0">
              <a:solidFill>
                <a:srgbClr val="FF0000"/>
              </a:solidFill>
            </a:endParaRPr>
          </a:p>
          <a:p>
            <a:r>
              <a:rPr lang="zh-CN" altLang="en-US" sz="1600" b="1" dirty="0">
                <a:solidFill>
                  <a:srgbClr val="FF0000"/>
                </a:solidFill>
              </a:rPr>
              <a:t>等效</a:t>
            </a:r>
          </a:p>
        </p:txBody>
      </p:sp>
      <p:sp>
        <p:nvSpPr>
          <p:cNvPr id="6" name="上下箭头 5"/>
          <p:cNvSpPr/>
          <p:nvPr/>
        </p:nvSpPr>
        <p:spPr>
          <a:xfrm>
            <a:off x="2915816" y="1447182"/>
            <a:ext cx="216024" cy="901698"/>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上下箭头 7"/>
          <p:cNvSpPr/>
          <p:nvPr/>
        </p:nvSpPr>
        <p:spPr>
          <a:xfrm>
            <a:off x="2915816" y="2611827"/>
            <a:ext cx="216024" cy="1008112"/>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167390" y="2946606"/>
            <a:ext cx="2141933" cy="338554"/>
          </a:xfrm>
          <a:prstGeom prst="rect">
            <a:avLst/>
          </a:prstGeom>
          <a:noFill/>
        </p:spPr>
        <p:txBody>
          <a:bodyPr wrap="none" rtlCol="0">
            <a:spAutoFit/>
          </a:bodyPr>
          <a:lstStyle/>
          <a:p>
            <a:r>
              <a:rPr lang="en-US" altLang="zh-CN" sz="1600" b="1" dirty="0">
                <a:solidFill>
                  <a:srgbClr val="FF0000"/>
                </a:solidFill>
              </a:rPr>
              <a:t>num1</a:t>
            </a:r>
            <a:r>
              <a:rPr lang="zh-CN" altLang="en-US" sz="1600" b="1" dirty="0">
                <a:solidFill>
                  <a:srgbClr val="FF0000"/>
                </a:solidFill>
              </a:rPr>
              <a:t>在语句结束后</a:t>
            </a:r>
            <a:r>
              <a:rPr lang="en-US" altLang="zh-CN" sz="1600" b="1" dirty="0">
                <a:solidFill>
                  <a:srgbClr val="FF0000"/>
                </a:solidFill>
              </a:rPr>
              <a:t>+1</a:t>
            </a:r>
            <a:endParaRPr lang="zh-CN" altLang="en-US" sz="1600" b="1" dirty="0">
              <a:solidFill>
                <a:srgbClr val="FF0000"/>
              </a:solidFill>
            </a:endParaRPr>
          </a:p>
        </p:txBody>
      </p:sp>
    </p:spTree>
    <p:extLst>
      <p:ext uri="{BB962C8B-B14F-4D97-AF65-F5344CB8AC3E}">
        <p14:creationId xmlns:p14="http://schemas.microsoft.com/office/powerpoint/2010/main" val="416065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292"/>
                                        </p:tgtEl>
                                        <p:attrNameLst>
                                          <p:attrName>style.visibility</p:attrName>
                                        </p:attrNameLst>
                                      </p:cBhvr>
                                      <p:to>
                                        <p:strVal val="visible"/>
                                      </p:to>
                                    </p:set>
                                    <p:animEffect transition="in" filter="fade">
                                      <p:cBhvr>
                                        <p:cTn id="18" dur="500"/>
                                        <p:tgtEl>
                                          <p:spTgt spid="1229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P spid="8"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Control Flow Statements</a:t>
            </a:r>
            <a:endParaRPr lang="zh-CN" altLang="en-US" dirty="0"/>
          </a:p>
        </p:txBody>
      </p:sp>
      <p:sp>
        <p:nvSpPr>
          <p:cNvPr id="3" name="内容占位符 2"/>
          <p:cNvSpPr>
            <a:spLocks noGrp="1"/>
          </p:cNvSpPr>
          <p:nvPr>
            <p:ph idx="1"/>
          </p:nvPr>
        </p:nvSpPr>
        <p:spPr/>
        <p:txBody>
          <a:bodyPr>
            <a:normAutofit/>
          </a:bodyPr>
          <a:lstStyle/>
          <a:p>
            <a:r>
              <a:rPr lang="en-US" altLang="zh-CN" dirty="0"/>
              <a:t>The statements inside your source files are generally executed from top to bottom, in the order that they appear. Control flow statements, however, break up the flow of execution by employing decision making, looping, and branching, enabling your program to conditionally execute particular blocks of code. </a:t>
            </a:r>
          </a:p>
          <a:p>
            <a:r>
              <a:rPr lang="en-US" altLang="zh-CN" dirty="0"/>
              <a:t>Decision-making statements:</a:t>
            </a:r>
          </a:p>
          <a:p>
            <a:pPr lvl="1"/>
            <a:r>
              <a:rPr lang="en-US" altLang="zh-CN" dirty="0"/>
              <a:t>if-then, if-then-else, switch</a:t>
            </a:r>
          </a:p>
          <a:p>
            <a:r>
              <a:rPr lang="en-US" altLang="zh-CN" dirty="0"/>
              <a:t>Looping statements: </a:t>
            </a:r>
          </a:p>
          <a:p>
            <a:pPr lvl="1"/>
            <a:r>
              <a:rPr lang="en-US" altLang="zh-CN" dirty="0"/>
              <a:t>for, while, do-while</a:t>
            </a:r>
          </a:p>
          <a:p>
            <a:r>
              <a:rPr lang="en-US" altLang="zh-CN" dirty="0"/>
              <a:t>Branching statements: </a:t>
            </a:r>
          </a:p>
          <a:p>
            <a:pPr lvl="1"/>
            <a:r>
              <a:rPr lang="en-US" altLang="zh-CN" dirty="0"/>
              <a:t>break, continue, return</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spTree>
    <p:extLst>
      <p:ext uri="{BB962C8B-B14F-4D97-AF65-F5344CB8AC3E}">
        <p14:creationId xmlns:p14="http://schemas.microsoft.com/office/powerpoint/2010/main" val="3773602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if-then-else Statement</a:t>
            </a:r>
            <a:endParaRPr lang="zh-CN" altLang="en-US" dirty="0"/>
          </a:p>
        </p:txBody>
      </p:sp>
      <p:sp>
        <p:nvSpPr>
          <p:cNvPr id="3" name="内容占位符 2"/>
          <p:cNvSpPr>
            <a:spLocks noGrp="1"/>
          </p:cNvSpPr>
          <p:nvPr>
            <p:ph idx="1"/>
          </p:nvPr>
        </p:nvSpPr>
        <p:spPr/>
        <p:txBody>
          <a:bodyPr/>
          <a:lstStyle/>
          <a:p>
            <a:r>
              <a:rPr lang="en-US" altLang="zh-CN" dirty="0"/>
              <a:t>The </a:t>
            </a:r>
            <a:r>
              <a:rPr lang="en-US" altLang="zh-CN" b="1" dirty="0">
                <a:solidFill>
                  <a:srgbClr val="FF0000"/>
                </a:solidFill>
              </a:rPr>
              <a:t>if-then</a:t>
            </a:r>
            <a:r>
              <a:rPr lang="en-US" altLang="zh-CN" dirty="0"/>
              <a:t> statement is the most basic of all the control flow statements. It tells your program to execute a certain section of code only if a particular test evaluates to true. </a:t>
            </a:r>
          </a:p>
          <a:p>
            <a:r>
              <a:rPr lang="en-US" altLang="zh-CN" dirty="0"/>
              <a:t>The </a:t>
            </a:r>
            <a:r>
              <a:rPr lang="en-US" altLang="zh-CN" b="1" dirty="0">
                <a:solidFill>
                  <a:srgbClr val="FF0000"/>
                </a:solidFill>
              </a:rPr>
              <a:t>if-then-else</a:t>
            </a:r>
            <a:r>
              <a:rPr lang="en-US" altLang="zh-CN" dirty="0"/>
              <a:t> statement provides a secondary path of execution when an "if" clause evaluates to false</a:t>
            </a:r>
          </a:p>
          <a:p>
            <a:endParaRPr lang="en-US" altLang="zh-CN" dirty="0"/>
          </a:p>
          <a:p>
            <a:endParaRPr lang="en-US" altLang="zh-CN" dirty="0"/>
          </a:p>
          <a:p>
            <a:endParaRPr lang="en-US" altLang="zh-CN" dirty="0"/>
          </a:p>
          <a:p>
            <a:endParaRPr lang="en-US" altLang="zh-CN" dirty="0"/>
          </a:p>
          <a:p>
            <a:r>
              <a:rPr lang="zh-CN" altLang="en-US" dirty="0"/>
              <a:t>当</a:t>
            </a:r>
            <a:r>
              <a:rPr lang="en-US" altLang="zh-CN" dirty="0"/>
              <a:t>if</a:t>
            </a:r>
            <a:r>
              <a:rPr lang="zh-CN" altLang="en-US" dirty="0"/>
              <a:t>表达式结果为</a:t>
            </a:r>
            <a:r>
              <a:rPr lang="en-US" altLang="zh-CN" dirty="0"/>
              <a:t>true</a:t>
            </a:r>
            <a:r>
              <a:rPr lang="zh-CN" altLang="en-US" dirty="0"/>
              <a:t>时，执行</a:t>
            </a:r>
            <a:r>
              <a:rPr lang="en-US" altLang="zh-CN" dirty="0"/>
              <a:t>then</a:t>
            </a:r>
            <a:r>
              <a:rPr lang="zh-CN" altLang="en-US" dirty="0"/>
              <a:t>代码块；结果为</a:t>
            </a:r>
            <a:r>
              <a:rPr lang="en-US" altLang="zh-CN" dirty="0"/>
              <a:t>false</a:t>
            </a:r>
            <a:r>
              <a:rPr lang="zh-CN" altLang="en-US" dirty="0"/>
              <a:t>时，执行</a:t>
            </a:r>
            <a:r>
              <a:rPr lang="en-US" altLang="zh-CN" dirty="0"/>
              <a:t>else</a:t>
            </a:r>
            <a:r>
              <a:rPr lang="zh-CN" altLang="en-US" dirty="0"/>
              <a:t>代码块</a:t>
            </a:r>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sp>
        <p:nvSpPr>
          <p:cNvPr id="6" name="TextBox 5"/>
          <p:cNvSpPr txBox="1"/>
          <p:nvPr/>
        </p:nvSpPr>
        <p:spPr>
          <a:xfrm>
            <a:off x="3563887" y="3645024"/>
            <a:ext cx="1455463" cy="1323439"/>
          </a:xfrm>
          <a:prstGeom prst="rect">
            <a:avLst/>
          </a:prstGeom>
          <a:noFill/>
        </p:spPr>
        <p:txBody>
          <a:bodyPr wrap="none" rtlCol="0">
            <a:spAutoFit/>
          </a:bodyPr>
          <a:lstStyle/>
          <a:p>
            <a:r>
              <a:rPr lang="en-US" altLang="zh-CN" sz="1600" b="1" dirty="0">
                <a:solidFill>
                  <a:srgbClr val="FF0000"/>
                </a:solidFill>
              </a:rPr>
              <a:t>If(</a:t>
            </a:r>
            <a:r>
              <a:rPr lang="zh-CN" altLang="en-US" sz="1600" b="1" dirty="0">
                <a:solidFill>
                  <a:srgbClr val="FF0000"/>
                </a:solidFill>
              </a:rPr>
              <a:t>表达式</a:t>
            </a:r>
            <a:r>
              <a:rPr lang="en-US" altLang="zh-CN" sz="1600" b="1" dirty="0">
                <a:solidFill>
                  <a:srgbClr val="FF0000"/>
                </a:solidFill>
              </a:rPr>
              <a:t>) {</a:t>
            </a:r>
          </a:p>
          <a:p>
            <a:r>
              <a:rPr lang="en-US" altLang="zh-CN" sz="1600" b="1" dirty="0">
                <a:solidFill>
                  <a:srgbClr val="FF0000"/>
                </a:solidFill>
              </a:rPr>
              <a:t>    then</a:t>
            </a:r>
            <a:r>
              <a:rPr lang="zh-CN" altLang="en-US" sz="1600" b="1" dirty="0">
                <a:solidFill>
                  <a:srgbClr val="FF0000"/>
                </a:solidFill>
              </a:rPr>
              <a:t>代码块</a:t>
            </a:r>
            <a:endParaRPr lang="en-US" altLang="zh-CN" sz="1600" b="1" dirty="0">
              <a:solidFill>
                <a:srgbClr val="FF0000"/>
              </a:solidFill>
            </a:endParaRPr>
          </a:p>
          <a:p>
            <a:r>
              <a:rPr lang="en-US" altLang="zh-CN" sz="1600" b="1" dirty="0">
                <a:solidFill>
                  <a:srgbClr val="FF0000"/>
                </a:solidFill>
              </a:rPr>
              <a:t>} else {</a:t>
            </a:r>
          </a:p>
          <a:p>
            <a:r>
              <a:rPr lang="en-US" altLang="zh-CN" sz="1600" b="1" dirty="0">
                <a:solidFill>
                  <a:srgbClr val="FF0000"/>
                </a:solidFill>
              </a:rPr>
              <a:t>    else</a:t>
            </a:r>
            <a:r>
              <a:rPr lang="zh-CN" altLang="en-US" sz="1600" b="1" dirty="0">
                <a:solidFill>
                  <a:srgbClr val="FF0000"/>
                </a:solidFill>
              </a:rPr>
              <a:t>代码块</a:t>
            </a:r>
            <a:endParaRPr lang="en-US" altLang="zh-CN" sz="1600" b="1" dirty="0">
              <a:solidFill>
                <a:srgbClr val="FF0000"/>
              </a:solidFill>
            </a:endParaRPr>
          </a:p>
          <a:p>
            <a:r>
              <a:rPr lang="en-US" altLang="zh-CN" sz="1600" b="1" dirty="0">
                <a:solidFill>
                  <a:srgbClr val="FF0000"/>
                </a:solidFill>
              </a:rPr>
              <a:t>}</a:t>
            </a:r>
          </a:p>
        </p:txBody>
      </p:sp>
    </p:spTree>
    <p:extLst>
      <p:ext uri="{BB962C8B-B14F-4D97-AF65-F5344CB8AC3E}">
        <p14:creationId xmlns:p14="http://schemas.microsoft.com/office/powerpoint/2010/main" val="3479824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r>
              <a:rPr lang="en-US" altLang="zh-CN" dirty="0"/>
              <a:t>CC</a:t>
            </a:r>
            <a:r>
              <a:rPr lang="zh-CN" altLang="en-US" dirty="0"/>
              <a:t>：</a:t>
            </a:r>
            <a:r>
              <a:rPr lang="en-US" altLang="zh-CN" dirty="0"/>
              <a:t>if</a:t>
            </a:r>
            <a:r>
              <a:rPr lang="zh-CN" altLang="en-US" dirty="0"/>
              <a:t>语句代码块必须显式使用大括号。使用大括号声明代码块可以使代码结构清晰</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 y="188640"/>
            <a:ext cx="4114800"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87087"/>
            <a:ext cx="41148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3580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switch Statement</a:t>
            </a:r>
            <a:endParaRPr lang="zh-CN" altLang="en-US" dirty="0"/>
          </a:p>
        </p:txBody>
      </p:sp>
      <p:sp>
        <p:nvSpPr>
          <p:cNvPr id="3" name="内容占位符 2"/>
          <p:cNvSpPr>
            <a:spLocks noGrp="1"/>
          </p:cNvSpPr>
          <p:nvPr>
            <p:ph idx="1"/>
          </p:nvPr>
        </p:nvSpPr>
        <p:spPr/>
        <p:txBody>
          <a:bodyPr/>
          <a:lstStyle/>
          <a:p>
            <a:r>
              <a:rPr lang="en-US" altLang="zh-CN" dirty="0"/>
              <a:t>The switch statement can have a number of possible execution paths. A switch works with the </a:t>
            </a:r>
            <a:r>
              <a:rPr lang="en-US" altLang="zh-CN" b="1" dirty="0">
                <a:solidFill>
                  <a:srgbClr val="FF0000"/>
                </a:solidFill>
              </a:rPr>
              <a:t>byte, short, char, and </a:t>
            </a:r>
            <a:r>
              <a:rPr lang="en-US" altLang="zh-CN" b="1" dirty="0" err="1">
                <a:solidFill>
                  <a:srgbClr val="FF0000"/>
                </a:solidFill>
              </a:rPr>
              <a:t>int</a:t>
            </a:r>
            <a:r>
              <a:rPr lang="en-US" altLang="zh-CN" b="1" dirty="0">
                <a:solidFill>
                  <a:srgbClr val="FF0000"/>
                </a:solidFill>
              </a:rPr>
              <a:t> </a:t>
            </a:r>
            <a:r>
              <a:rPr lang="en-US" altLang="zh-CN" dirty="0"/>
              <a:t>primitive data types. It also works with </a:t>
            </a:r>
            <a:r>
              <a:rPr lang="en-US" altLang="zh-CN" b="1" dirty="0">
                <a:solidFill>
                  <a:srgbClr val="FF0000"/>
                </a:solidFill>
              </a:rPr>
              <a:t>enumerated</a:t>
            </a:r>
            <a:r>
              <a:rPr lang="en-US" altLang="zh-CN" dirty="0"/>
              <a:t> types, the </a:t>
            </a:r>
            <a:r>
              <a:rPr lang="en-US" altLang="zh-CN" b="1" dirty="0">
                <a:solidFill>
                  <a:srgbClr val="FF0000"/>
                </a:solidFill>
              </a:rPr>
              <a:t>String</a:t>
            </a:r>
            <a:r>
              <a:rPr lang="en-US" altLang="zh-CN" dirty="0">
                <a:solidFill>
                  <a:srgbClr val="FF0000"/>
                </a:solidFill>
              </a:rPr>
              <a:t> </a:t>
            </a:r>
            <a:r>
              <a:rPr lang="en-US" altLang="zh-CN" dirty="0"/>
              <a:t>class.</a:t>
            </a:r>
          </a:p>
          <a:p>
            <a:r>
              <a:rPr lang="en-US" altLang="zh-CN" dirty="0"/>
              <a:t>A statement in the switch block can be labeled with one or more </a:t>
            </a:r>
            <a:r>
              <a:rPr lang="en-US" altLang="zh-CN" b="1" dirty="0">
                <a:solidFill>
                  <a:srgbClr val="FF0000"/>
                </a:solidFill>
              </a:rPr>
              <a:t>case or default</a:t>
            </a:r>
            <a:r>
              <a:rPr lang="en-US" altLang="zh-CN" dirty="0"/>
              <a:t> labels. The switch statement evaluates its expression, then executes all statements that follow the matching case label.</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dirty="0"/>
          </a:p>
        </p:txBody>
      </p:sp>
    </p:spTree>
    <p:extLst>
      <p:ext uri="{BB962C8B-B14F-4D97-AF65-F5344CB8AC3E}">
        <p14:creationId xmlns:p14="http://schemas.microsoft.com/office/powerpoint/2010/main" val="528827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4624"/>
            <a:ext cx="4824536" cy="6711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6119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en-US" altLang="zh-CN" b="1" dirty="0">
                <a:solidFill>
                  <a:srgbClr val="FF0000"/>
                </a:solidFill>
              </a:rPr>
              <a:t>All statements after the matching case label are executed in sequence</a:t>
            </a:r>
            <a:r>
              <a:rPr lang="en-US" altLang="zh-CN" dirty="0"/>
              <a:t>, regardless of the expression of subsequent case labels, until a </a:t>
            </a:r>
            <a:r>
              <a:rPr lang="en-US" altLang="zh-CN" b="1" dirty="0">
                <a:solidFill>
                  <a:srgbClr val="FF0000"/>
                </a:solidFill>
              </a:rPr>
              <a:t>break</a:t>
            </a:r>
            <a:r>
              <a:rPr lang="en-US" altLang="zh-CN" dirty="0"/>
              <a:t> statement is encountered.</a:t>
            </a:r>
          </a:p>
          <a:p>
            <a:r>
              <a:rPr lang="en-US" altLang="zh-CN" dirty="0"/>
              <a:t>Switch</a:t>
            </a:r>
            <a:r>
              <a:rPr lang="zh-CN" altLang="en-US" dirty="0"/>
              <a:t>支持整数</a:t>
            </a:r>
            <a:r>
              <a:rPr lang="en-US" altLang="zh-CN" dirty="0"/>
              <a:t>/</a:t>
            </a:r>
            <a:r>
              <a:rPr lang="zh-CN" altLang="en-US" dirty="0"/>
              <a:t>枚举</a:t>
            </a:r>
            <a:r>
              <a:rPr lang="en-US" altLang="zh-CN" dirty="0"/>
              <a:t>/</a:t>
            </a:r>
            <a:r>
              <a:rPr lang="zh-CN" altLang="en-US" dirty="0"/>
              <a:t>字符串作为表达式；当匹配</a:t>
            </a:r>
            <a:r>
              <a:rPr lang="en-US" altLang="zh-CN" dirty="0"/>
              <a:t>case</a:t>
            </a:r>
            <a:r>
              <a:rPr lang="zh-CN" altLang="en-US" dirty="0"/>
              <a:t>中表达式时，执行相应代码块；并顺次执行之后的全部</a:t>
            </a:r>
            <a:r>
              <a:rPr lang="en-US" altLang="zh-CN" dirty="0"/>
              <a:t>case</a:t>
            </a:r>
            <a:r>
              <a:rPr lang="zh-CN" altLang="en-US" dirty="0"/>
              <a:t>分支直到</a:t>
            </a:r>
            <a:r>
              <a:rPr lang="en-US" altLang="zh-CN" dirty="0"/>
              <a:t>break</a:t>
            </a:r>
            <a:r>
              <a:rPr lang="zh-CN" altLang="en-US" dirty="0"/>
              <a:t>语句。</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96952"/>
            <a:ext cx="381952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4365104"/>
            <a:ext cx="15811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016017" y="3212976"/>
            <a:ext cx="2401876" cy="1077218"/>
          </a:xfrm>
          <a:prstGeom prst="rect">
            <a:avLst/>
          </a:prstGeom>
          <a:noFill/>
        </p:spPr>
        <p:txBody>
          <a:bodyPr wrap="none" rtlCol="0">
            <a:spAutoFit/>
          </a:bodyPr>
          <a:lstStyle/>
          <a:p>
            <a:r>
              <a:rPr lang="zh-CN" altLang="en-US" sz="1600" b="1" dirty="0">
                <a:solidFill>
                  <a:srgbClr val="FF0000"/>
                </a:solidFill>
              </a:rPr>
              <a:t>从匹配的</a:t>
            </a:r>
            <a:r>
              <a:rPr lang="en-US" altLang="zh-CN" sz="1600" b="1" dirty="0">
                <a:solidFill>
                  <a:srgbClr val="FF0000"/>
                </a:solidFill>
              </a:rPr>
              <a:t>case</a:t>
            </a:r>
            <a:r>
              <a:rPr lang="zh-CN" altLang="en-US" sz="1600" b="1" dirty="0">
                <a:solidFill>
                  <a:srgbClr val="FF0000"/>
                </a:solidFill>
              </a:rPr>
              <a:t>执行</a:t>
            </a:r>
            <a:endParaRPr lang="en-US" altLang="zh-CN" sz="1600" b="1" dirty="0">
              <a:solidFill>
                <a:srgbClr val="FF0000"/>
              </a:solidFill>
            </a:endParaRPr>
          </a:p>
          <a:p>
            <a:r>
              <a:rPr lang="zh-CN" altLang="en-US" sz="1600" b="1" dirty="0">
                <a:solidFill>
                  <a:srgbClr val="FF0000"/>
                </a:solidFill>
              </a:rPr>
              <a:t>如果</a:t>
            </a:r>
            <a:r>
              <a:rPr lang="en-US" altLang="zh-CN" sz="1600" b="1" dirty="0">
                <a:solidFill>
                  <a:srgbClr val="FF0000"/>
                </a:solidFill>
              </a:rPr>
              <a:t>case</a:t>
            </a:r>
            <a:r>
              <a:rPr lang="zh-CN" altLang="en-US" sz="1600" b="1" dirty="0">
                <a:solidFill>
                  <a:srgbClr val="FF0000"/>
                </a:solidFill>
              </a:rPr>
              <a:t>没有</a:t>
            </a:r>
            <a:r>
              <a:rPr lang="en-US" altLang="zh-CN" sz="1600" b="1" dirty="0">
                <a:solidFill>
                  <a:srgbClr val="FF0000"/>
                </a:solidFill>
              </a:rPr>
              <a:t>break</a:t>
            </a:r>
          </a:p>
          <a:p>
            <a:r>
              <a:rPr lang="zh-CN" altLang="en-US" sz="1600" b="1" dirty="0">
                <a:solidFill>
                  <a:srgbClr val="FF0000"/>
                </a:solidFill>
              </a:rPr>
              <a:t>则继续执行下一个</a:t>
            </a:r>
            <a:r>
              <a:rPr lang="en-US" altLang="zh-CN" sz="1600" b="1" dirty="0">
                <a:solidFill>
                  <a:srgbClr val="FF0000"/>
                </a:solidFill>
              </a:rPr>
              <a:t>case</a:t>
            </a:r>
          </a:p>
          <a:p>
            <a:r>
              <a:rPr lang="zh-CN" altLang="en-US" sz="1600" b="1" dirty="0">
                <a:solidFill>
                  <a:srgbClr val="FF0000"/>
                </a:solidFill>
              </a:rPr>
              <a:t>直到</a:t>
            </a:r>
            <a:r>
              <a:rPr lang="en-US" altLang="zh-CN" sz="1600" b="1" dirty="0">
                <a:solidFill>
                  <a:srgbClr val="FF0000"/>
                </a:solidFill>
              </a:rPr>
              <a:t>break</a:t>
            </a:r>
            <a:r>
              <a:rPr lang="zh-CN" altLang="en-US" sz="1600" b="1" dirty="0">
                <a:solidFill>
                  <a:srgbClr val="FF0000"/>
                </a:solidFill>
              </a:rPr>
              <a:t>或</a:t>
            </a:r>
            <a:r>
              <a:rPr lang="en-US" altLang="zh-CN" sz="1600" b="1" dirty="0">
                <a:solidFill>
                  <a:srgbClr val="FF0000"/>
                </a:solidFill>
              </a:rPr>
              <a:t>switch</a:t>
            </a:r>
            <a:r>
              <a:rPr lang="zh-CN" altLang="en-US" sz="1600" b="1" dirty="0">
                <a:solidFill>
                  <a:srgbClr val="FF0000"/>
                </a:solidFill>
              </a:rPr>
              <a:t>结束</a:t>
            </a:r>
          </a:p>
        </p:txBody>
      </p:sp>
    </p:spTree>
    <p:extLst>
      <p:ext uri="{BB962C8B-B14F-4D97-AF65-F5344CB8AC3E}">
        <p14:creationId xmlns:p14="http://schemas.microsoft.com/office/powerpoint/2010/main" val="1680358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1964"/>
            <a:ext cx="6076950"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idx="1"/>
          </p:nvPr>
        </p:nvSpPr>
        <p:spPr>
          <a:xfrm>
            <a:off x="457200" y="116632"/>
            <a:ext cx="8229600" cy="6207968"/>
          </a:xfrm>
        </p:spPr>
        <p:txBody>
          <a:bodyPr/>
          <a:lstStyle/>
          <a:p>
            <a:r>
              <a:rPr lang="en-US" altLang="zh-CN" dirty="0"/>
              <a:t>You can use a </a:t>
            </a:r>
            <a:r>
              <a:rPr lang="en-US" altLang="zh-CN" b="1" dirty="0">
                <a:solidFill>
                  <a:srgbClr val="FF0000"/>
                </a:solidFill>
              </a:rPr>
              <a:t>String</a:t>
            </a:r>
            <a:r>
              <a:rPr lang="en-US" altLang="zh-CN" dirty="0"/>
              <a:t> object in the switch statement's expression.</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pic>
        <p:nvPicPr>
          <p:cNvPr id="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198" y="3501008"/>
            <a:ext cx="266700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4499992" y="5229200"/>
            <a:ext cx="2018630" cy="830997"/>
          </a:xfrm>
          <a:prstGeom prst="rect">
            <a:avLst/>
          </a:prstGeom>
          <a:noFill/>
        </p:spPr>
        <p:txBody>
          <a:bodyPr wrap="none" rtlCol="0">
            <a:spAutoFit/>
          </a:bodyPr>
          <a:lstStyle/>
          <a:p>
            <a:r>
              <a:rPr lang="zh-CN" altLang="en-US" sz="1600" b="1" dirty="0">
                <a:solidFill>
                  <a:srgbClr val="FF0000"/>
                </a:solidFill>
              </a:rPr>
              <a:t>基于具体需求决定</a:t>
            </a:r>
            <a:endParaRPr lang="en-US" altLang="zh-CN" sz="1600" b="1" dirty="0">
              <a:solidFill>
                <a:srgbClr val="FF0000"/>
              </a:solidFill>
            </a:endParaRPr>
          </a:p>
          <a:p>
            <a:r>
              <a:rPr lang="zh-CN" altLang="en-US" sz="1600" b="1" dirty="0">
                <a:solidFill>
                  <a:srgbClr val="FF0000"/>
                </a:solidFill>
              </a:rPr>
              <a:t>是否需要</a:t>
            </a:r>
            <a:r>
              <a:rPr lang="en-US" altLang="zh-CN" sz="1600" b="1" dirty="0">
                <a:solidFill>
                  <a:srgbClr val="FF0000"/>
                </a:solidFill>
              </a:rPr>
              <a:t>default</a:t>
            </a:r>
          </a:p>
          <a:p>
            <a:r>
              <a:rPr lang="en-US" altLang="zh-CN" sz="1600" b="1" dirty="0">
                <a:solidFill>
                  <a:srgbClr val="FF0000"/>
                </a:solidFill>
              </a:rPr>
              <a:t>Case</a:t>
            </a:r>
            <a:r>
              <a:rPr lang="zh-CN" altLang="en-US" sz="1600" b="1" dirty="0">
                <a:solidFill>
                  <a:srgbClr val="FF0000"/>
                </a:solidFill>
              </a:rPr>
              <a:t>是否需要</a:t>
            </a:r>
            <a:r>
              <a:rPr lang="en-US" altLang="zh-CN" sz="1600" b="1" dirty="0">
                <a:solidFill>
                  <a:srgbClr val="FF0000"/>
                </a:solidFill>
              </a:rPr>
              <a:t>break</a:t>
            </a:r>
          </a:p>
        </p:txBody>
      </p:sp>
      <p:sp>
        <p:nvSpPr>
          <p:cNvPr id="23" name="TextBox 22"/>
          <p:cNvSpPr txBox="1"/>
          <p:nvPr/>
        </p:nvSpPr>
        <p:spPr>
          <a:xfrm>
            <a:off x="4618871" y="2854089"/>
            <a:ext cx="1899751" cy="338554"/>
          </a:xfrm>
          <a:prstGeom prst="rect">
            <a:avLst/>
          </a:prstGeom>
          <a:noFill/>
        </p:spPr>
        <p:txBody>
          <a:bodyPr wrap="none" rtlCol="0">
            <a:spAutoFit/>
          </a:bodyPr>
          <a:lstStyle/>
          <a:p>
            <a:r>
              <a:rPr lang="en-US" altLang="zh-CN" sz="1600" b="1" dirty="0">
                <a:solidFill>
                  <a:srgbClr val="FF0000"/>
                </a:solidFill>
              </a:rPr>
              <a:t>session = Autumn</a:t>
            </a:r>
            <a:endParaRPr lang="zh-CN" altLang="en-US" sz="1600" b="1" dirty="0">
              <a:solidFill>
                <a:srgbClr val="FF0000"/>
              </a:solidFill>
            </a:endParaRP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1448" y="1925044"/>
            <a:ext cx="24765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649062" y="1085360"/>
            <a:ext cx="2459328" cy="830997"/>
          </a:xfrm>
          <a:prstGeom prst="rect">
            <a:avLst/>
          </a:prstGeom>
          <a:noFill/>
        </p:spPr>
        <p:txBody>
          <a:bodyPr wrap="none" rtlCol="0">
            <a:spAutoFit/>
          </a:bodyPr>
          <a:lstStyle/>
          <a:p>
            <a:r>
              <a:rPr lang="zh-CN" altLang="en-US" sz="1600" b="1" dirty="0">
                <a:solidFill>
                  <a:srgbClr val="FF0000"/>
                </a:solidFill>
              </a:rPr>
              <a:t>当执行本</a:t>
            </a:r>
            <a:r>
              <a:rPr lang="en-US" altLang="zh-CN" sz="1600" b="1" dirty="0">
                <a:solidFill>
                  <a:srgbClr val="FF0000"/>
                </a:solidFill>
              </a:rPr>
              <a:t>case</a:t>
            </a:r>
            <a:r>
              <a:rPr lang="zh-CN" altLang="en-US" sz="1600" b="1" dirty="0">
                <a:solidFill>
                  <a:srgbClr val="FF0000"/>
                </a:solidFill>
              </a:rPr>
              <a:t>时</a:t>
            </a:r>
            <a:endParaRPr lang="en-US" altLang="zh-CN" sz="1600" b="1" dirty="0">
              <a:solidFill>
                <a:srgbClr val="FF0000"/>
              </a:solidFill>
            </a:endParaRPr>
          </a:p>
          <a:p>
            <a:r>
              <a:rPr lang="zh-CN" altLang="en-US" sz="1600" b="1" dirty="0">
                <a:solidFill>
                  <a:srgbClr val="FF0000"/>
                </a:solidFill>
              </a:rPr>
              <a:t>需要同时执行下一个</a:t>
            </a:r>
            <a:r>
              <a:rPr lang="en-US" altLang="zh-CN" sz="1600" b="1" dirty="0">
                <a:solidFill>
                  <a:srgbClr val="FF0000"/>
                </a:solidFill>
              </a:rPr>
              <a:t>case</a:t>
            </a:r>
          </a:p>
          <a:p>
            <a:r>
              <a:rPr lang="zh-CN" altLang="en-US" sz="1600" b="1" dirty="0">
                <a:solidFill>
                  <a:srgbClr val="FF0000"/>
                </a:solidFill>
              </a:rPr>
              <a:t>因此，无需</a:t>
            </a:r>
            <a:r>
              <a:rPr lang="en-US" altLang="zh-CN" sz="1600" b="1" dirty="0">
                <a:solidFill>
                  <a:srgbClr val="FF0000"/>
                </a:solidFill>
              </a:rPr>
              <a:t>break</a:t>
            </a:r>
            <a:endParaRPr lang="zh-CN" altLang="en-US" sz="1600" b="1" dirty="0">
              <a:solidFill>
                <a:srgbClr val="FF0000"/>
              </a:solidFill>
            </a:endParaRPr>
          </a:p>
        </p:txBody>
      </p:sp>
      <p:cxnSp>
        <p:nvCxnSpPr>
          <p:cNvPr id="5" name="直接箭头连接符 4"/>
          <p:cNvCxnSpPr/>
          <p:nvPr/>
        </p:nvCxnSpPr>
        <p:spPr>
          <a:xfrm flipH="1">
            <a:off x="1475656" y="1412776"/>
            <a:ext cx="2088232" cy="2880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6147" idx="1"/>
          </p:cNvCxnSpPr>
          <p:nvPr/>
        </p:nvCxnSpPr>
        <p:spPr>
          <a:xfrm>
            <a:off x="3851920" y="1925044"/>
            <a:ext cx="2469528" cy="3429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6076950" y="2492896"/>
            <a:ext cx="244498" cy="1179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18" idx="1"/>
          </p:cNvCxnSpPr>
          <p:nvPr/>
        </p:nvCxnSpPr>
        <p:spPr>
          <a:xfrm>
            <a:off x="6076950" y="2610844"/>
            <a:ext cx="149248" cy="11092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en-US" altLang="zh-CN" dirty="0"/>
          </a:p>
          <a:p>
            <a:endParaRPr lang="en-US" altLang="zh-CN" dirty="0"/>
          </a:p>
          <a:p>
            <a:pPr marL="0" indent="0">
              <a:buNone/>
            </a:pPr>
            <a:endParaRPr lang="en-US" altLang="zh-CN" dirty="0"/>
          </a:p>
          <a:p>
            <a:endParaRPr lang="en-US" altLang="zh-CN" dirty="0"/>
          </a:p>
          <a:p>
            <a:endParaRPr lang="en-US" altLang="zh-CN" dirty="0"/>
          </a:p>
          <a:p>
            <a:r>
              <a:rPr lang="zh-CN" altLang="en-US" dirty="0"/>
              <a:t>基于可读性和</a:t>
            </a:r>
            <a:r>
              <a:rPr lang="zh-CN" altLang="en-US" b="1" dirty="0">
                <a:solidFill>
                  <a:srgbClr val="FF0000"/>
                </a:solidFill>
              </a:rPr>
              <a:t>预执行的表达式</a:t>
            </a:r>
            <a:r>
              <a:rPr lang="zh-CN" altLang="en-US" dirty="0"/>
              <a:t>，选择恰当的决策语句</a:t>
            </a:r>
            <a:endParaRPr lang="en-US" altLang="zh-CN" dirty="0"/>
          </a:p>
          <a:p>
            <a:pPr lvl="1"/>
            <a:r>
              <a:rPr lang="en-US" altLang="zh-CN" dirty="0"/>
              <a:t>If</a:t>
            </a:r>
            <a:r>
              <a:rPr lang="zh-CN" altLang="en-US" dirty="0"/>
              <a:t>，支持基于值</a:t>
            </a:r>
            <a:r>
              <a:rPr lang="en-US" altLang="zh-CN" dirty="0"/>
              <a:t>/</a:t>
            </a:r>
            <a:r>
              <a:rPr lang="zh-CN" altLang="en-US" dirty="0"/>
              <a:t>条件范围</a:t>
            </a:r>
            <a:r>
              <a:rPr lang="en-US" altLang="zh-CN" dirty="0"/>
              <a:t>/</a:t>
            </a:r>
            <a:r>
              <a:rPr lang="zh-CN" altLang="en-US" dirty="0"/>
              <a:t>运算符等的复杂表达式，但表达式结果仅支持</a:t>
            </a:r>
            <a:r>
              <a:rPr lang="en-US" altLang="zh-CN" dirty="0" err="1"/>
              <a:t>boolean</a:t>
            </a:r>
            <a:r>
              <a:rPr lang="zh-CN" altLang="en-US" dirty="0"/>
              <a:t>类型</a:t>
            </a:r>
            <a:endParaRPr lang="en-US" altLang="zh-CN" dirty="0"/>
          </a:p>
          <a:p>
            <a:pPr lvl="1"/>
            <a:r>
              <a:rPr lang="en-US" altLang="zh-CN" dirty="0"/>
              <a:t>Switch</a:t>
            </a:r>
            <a:r>
              <a:rPr lang="zh-CN" altLang="en-US" dirty="0"/>
              <a:t>，支持整数</a:t>
            </a:r>
            <a:r>
              <a:rPr lang="en-US" altLang="zh-CN" dirty="0"/>
              <a:t>/</a:t>
            </a:r>
            <a:r>
              <a:rPr lang="zh-CN" altLang="en-US" dirty="0"/>
              <a:t>枚举</a:t>
            </a:r>
            <a:r>
              <a:rPr lang="en-US" altLang="zh-CN" dirty="0"/>
              <a:t>/</a:t>
            </a:r>
            <a:r>
              <a:rPr lang="zh-CN" altLang="en-US" dirty="0"/>
              <a:t>字符串等多种类型，但分支固定</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dirty="0"/>
          </a:p>
        </p:txBody>
      </p:sp>
      <p:sp>
        <p:nvSpPr>
          <p:cNvPr id="5" name="TextBox 4"/>
          <p:cNvSpPr txBox="1"/>
          <p:nvPr/>
        </p:nvSpPr>
        <p:spPr>
          <a:xfrm>
            <a:off x="2267744" y="1916832"/>
            <a:ext cx="3498202" cy="338554"/>
          </a:xfrm>
          <a:prstGeom prst="rect">
            <a:avLst/>
          </a:prstGeom>
          <a:noFill/>
        </p:spPr>
        <p:txBody>
          <a:bodyPr wrap="none" rtlCol="0">
            <a:spAutoFit/>
          </a:bodyPr>
          <a:lstStyle/>
          <a:p>
            <a:r>
              <a:rPr lang="zh-CN" altLang="en-US" sz="1600" b="1" dirty="0">
                <a:solidFill>
                  <a:srgbClr val="FF0000"/>
                </a:solidFill>
              </a:rPr>
              <a:t>当表达式使用</a:t>
            </a:r>
            <a:r>
              <a:rPr lang="en-US" altLang="zh-CN" sz="1600" b="1" dirty="0">
                <a:solidFill>
                  <a:srgbClr val="FF0000"/>
                </a:solidFill>
              </a:rPr>
              <a:t>switch</a:t>
            </a:r>
            <a:r>
              <a:rPr lang="zh-CN" altLang="en-US" sz="1600" b="1" dirty="0">
                <a:solidFill>
                  <a:srgbClr val="FF0000"/>
                </a:solidFill>
              </a:rPr>
              <a:t>不支持的类型时</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762952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9602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while and do-while Statements</a:t>
            </a:r>
            <a:endParaRPr lang="zh-CN" altLang="en-US" dirty="0"/>
          </a:p>
        </p:txBody>
      </p:sp>
      <p:sp>
        <p:nvSpPr>
          <p:cNvPr id="3" name="内容占位符 2"/>
          <p:cNvSpPr>
            <a:spLocks noGrp="1"/>
          </p:cNvSpPr>
          <p:nvPr>
            <p:ph idx="1"/>
          </p:nvPr>
        </p:nvSpPr>
        <p:spPr/>
        <p:txBody>
          <a:bodyPr/>
          <a:lstStyle/>
          <a:p>
            <a:r>
              <a:rPr lang="en-US" altLang="zh-CN" dirty="0"/>
              <a:t>The </a:t>
            </a:r>
            <a:r>
              <a:rPr lang="en-US" altLang="zh-CN" b="1" dirty="0">
                <a:solidFill>
                  <a:srgbClr val="FF0000"/>
                </a:solidFill>
              </a:rPr>
              <a:t>while</a:t>
            </a:r>
            <a:r>
              <a:rPr lang="en-US" altLang="zh-CN" dirty="0">
                <a:solidFill>
                  <a:srgbClr val="FF0000"/>
                </a:solidFill>
              </a:rPr>
              <a:t> </a:t>
            </a:r>
            <a:r>
              <a:rPr lang="en-US" altLang="zh-CN" dirty="0"/>
              <a:t>statement </a:t>
            </a:r>
            <a:r>
              <a:rPr lang="en-US" altLang="zh-CN" b="1" dirty="0">
                <a:solidFill>
                  <a:srgbClr val="FF0000"/>
                </a:solidFill>
              </a:rPr>
              <a:t>continually</a:t>
            </a:r>
            <a:r>
              <a:rPr lang="en-US" altLang="zh-CN" dirty="0"/>
              <a:t> executes a block of statements while a particular condition is true. </a:t>
            </a:r>
          </a:p>
          <a:p>
            <a:r>
              <a:rPr lang="en-US" altLang="zh-CN" dirty="0"/>
              <a:t>The while statement evaluates expression, which must return a </a:t>
            </a:r>
            <a:r>
              <a:rPr lang="en-US" altLang="zh-CN" b="1" dirty="0" err="1">
                <a:solidFill>
                  <a:srgbClr val="FF0000"/>
                </a:solidFill>
              </a:rPr>
              <a:t>boolean</a:t>
            </a:r>
            <a:r>
              <a:rPr lang="en-US" altLang="zh-CN" dirty="0">
                <a:solidFill>
                  <a:srgbClr val="FF0000"/>
                </a:solidFill>
              </a:rPr>
              <a:t> </a:t>
            </a:r>
            <a:r>
              <a:rPr lang="en-US" altLang="zh-CN" dirty="0"/>
              <a:t>value. If the expression evaluates to true, the while statement executes the statement(s) in the while block. The while statement continues testing the expression and executing its block until the expression evaluates to false. </a:t>
            </a:r>
          </a:p>
          <a:p>
            <a:r>
              <a:rPr lang="en-US" altLang="zh-CN" dirty="0"/>
              <a:t>The difference between </a:t>
            </a:r>
            <a:r>
              <a:rPr lang="en-US" altLang="zh-CN" b="1" dirty="0">
                <a:solidFill>
                  <a:srgbClr val="FF0000"/>
                </a:solidFill>
              </a:rPr>
              <a:t>do-while</a:t>
            </a:r>
            <a:r>
              <a:rPr lang="en-US" altLang="zh-CN" dirty="0"/>
              <a:t> and while is that do-while evaluates its expression at the bottom of the loop instead of the top. Therefore, the statements within the do block are </a:t>
            </a:r>
            <a:r>
              <a:rPr lang="en-US" altLang="zh-CN" b="1" dirty="0">
                <a:solidFill>
                  <a:srgbClr val="FF0000"/>
                </a:solidFill>
              </a:rPr>
              <a:t>always executed at least once</a:t>
            </a:r>
            <a:endParaRPr lang="zh-CN" altLang="en-US" b="1"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38</a:t>
            </a:fld>
            <a:endParaRPr lang="zh-CN" altLang="en-US" dirty="0"/>
          </a:p>
        </p:txBody>
      </p:sp>
      <p:sp>
        <p:nvSpPr>
          <p:cNvPr id="5" name="TextBox 4"/>
          <p:cNvSpPr txBox="1"/>
          <p:nvPr/>
        </p:nvSpPr>
        <p:spPr>
          <a:xfrm>
            <a:off x="1300111" y="5881033"/>
            <a:ext cx="2511329" cy="1015663"/>
          </a:xfrm>
          <a:prstGeom prst="rect">
            <a:avLst/>
          </a:prstGeom>
          <a:noFill/>
        </p:spPr>
        <p:txBody>
          <a:bodyPr wrap="none" rtlCol="0">
            <a:spAutoFit/>
          </a:bodyPr>
          <a:lstStyle/>
          <a:p>
            <a:r>
              <a:rPr lang="en-US" altLang="zh-CN" sz="2000" b="1" dirty="0">
                <a:solidFill>
                  <a:srgbClr val="FF0000"/>
                </a:solidFill>
              </a:rPr>
              <a:t>while(expression) {</a:t>
            </a:r>
          </a:p>
          <a:p>
            <a:r>
              <a:rPr lang="en-US" altLang="zh-CN" sz="2000" b="1" dirty="0">
                <a:solidFill>
                  <a:srgbClr val="FF0000"/>
                </a:solidFill>
              </a:rPr>
              <a:t>    statements</a:t>
            </a:r>
          </a:p>
          <a:p>
            <a:r>
              <a:rPr lang="en-US" altLang="zh-CN" sz="2000" b="1" dirty="0">
                <a:solidFill>
                  <a:srgbClr val="FF0000"/>
                </a:solidFill>
              </a:rPr>
              <a:t>}</a:t>
            </a:r>
          </a:p>
        </p:txBody>
      </p:sp>
    </p:spTree>
    <p:extLst>
      <p:ext uri="{BB962C8B-B14F-4D97-AF65-F5344CB8AC3E}">
        <p14:creationId xmlns:p14="http://schemas.microsoft.com/office/powerpoint/2010/main" val="116760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例如，需要输出双引号。希望输出</a:t>
            </a:r>
            <a:r>
              <a:rPr lang="en-US" altLang="zh-CN" dirty="0"/>
              <a:t>: </a:t>
            </a:r>
          </a:p>
          <a:p>
            <a:r>
              <a:rPr lang="en-US" altLang="zh-CN" dirty="0"/>
              <a:t>"It's freezing in here", he said coldly.</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
        <p:nvSpPr>
          <p:cNvPr id="9" name="TextBox 8"/>
          <p:cNvSpPr txBox="1"/>
          <p:nvPr/>
        </p:nvSpPr>
        <p:spPr>
          <a:xfrm>
            <a:off x="1162559" y="2572981"/>
            <a:ext cx="3129383" cy="338554"/>
          </a:xfrm>
          <a:prstGeom prst="rect">
            <a:avLst/>
          </a:prstGeom>
          <a:noFill/>
        </p:spPr>
        <p:txBody>
          <a:bodyPr wrap="none" rtlCol="0">
            <a:spAutoFit/>
          </a:bodyPr>
          <a:lstStyle/>
          <a:p>
            <a:r>
              <a:rPr lang="zh-CN" altLang="en-US" sz="1600" b="1" dirty="0">
                <a:solidFill>
                  <a:srgbClr val="FF0000"/>
                </a:solidFill>
              </a:rPr>
              <a:t>使用转义符</a:t>
            </a:r>
            <a:r>
              <a:rPr lang="en-US" altLang="zh-CN" sz="1600" b="1" dirty="0">
                <a:solidFill>
                  <a:srgbClr val="FF0000"/>
                </a:solidFill>
              </a:rPr>
              <a:t>\ </a:t>
            </a:r>
            <a:r>
              <a:rPr lang="en-US" altLang="zh-CN" sz="1600" dirty="0">
                <a:solidFill>
                  <a:srgbClr val="FF0000"/>
                </a:solidFill>
              </a:rPr>
              <a:t>"</a:t>
            </a:r>
            <a:r>
              <a:rPr lang="en-US" altLang="zh-CN" sz="1600" b="1" dirty="0">
                <a:solidFill>
                  <a:srgbClr val="FF0000"/>
                </a:solidFill>
              </a:rPr>
              <a:t> </a:t>
            </a:r>
            <a:r>
              <a:rPr lang="zh-CN" altLang="en-US" sz="1600" b="1" dirty="0">
                <a:solidFill>
                  <a:srgbClr val="FF0000"/>
                </a:solidFill>
              </a:rPr>
              <a:t>，替换输出双引号</a:t>
            </a: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3183" y="3501008"/>
            <a:ext cx="353377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5670" y="4806419"/>
            <a:ext cx="18288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646" y="1196096"/>
            <a:ext cx="67532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156176" y="1602963"/>
            <a:ext cx="2252540" cy="338554"/>
          </a:xfrm>
          <a:prstGeom prst="rect">
            <a:avLst/>
          </a:prstGeom>
          <a:noFill/>
        </p:spPr>
        <p:txBody>
          <a:bodyPr wrap="none" rtlCol="0">
            <a:spAutoFit/>
          </a:bodyPr>
          <a:lstStyle/>
          <a:p>
            <a:r>
              <a:rPr lang="zh-CN" altLang="en-US" sz="1600" b="1" dirty="0">
                <a:solidFill>
                  <a:srgbClr val="FF0000"/>
                </a:solidFill>
              </a:rPr>
              <a:t>不使用转义符编译错误</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646" y="4677832"/>
            <a:ext cx="39433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20" y="2941568"/>
            <a:ext cx="707707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13905" y="2118860"/>
            <a:ext cx="382668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14" name="TextBox 13"/>
          <p:cNvSpPr txBox="1"/>
          <p:nvPr/>
        </p:nvSpPr>
        <p:spPr>
          <a:xfrm>
            <a:off x="465253" y="3883731"/>
            <a:ext cx="382668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Tree>
    <p:extLst>
      <p:ext uri="{BB962C8B-B14F-4D97-AF65-F5344CB8AC3E}">
        <p14:creationId xmlns:p14="http://schemas.microsoft.com/office/powerpoint/2010/main" val="958727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39</a:t>
            </a:fld>
            <a:endParaRPr lang="zh-CN" altLang="en-US" dirty="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919114"/>
            <a:ext cx="1741590" cy="2304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98" y="764704"/>
            <a:ext cx="5660225"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箭头连接符 5"/>
          <p:cNvCxnSpPr/>
          <p:nvPr/>
        </p:nvCxnSpPr>
        <p:spPr>
          <a:xfrm flipV="1">
            <a:off x="4644008" y="4077072"/>
            <a:ext cx="2160240"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69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for Statement</a:t>
            </a:r>
            <a:endParaRPr lang="zh-CN" altLang="en-US" dirty="0"/>
          </a:p>
        </p:txBody>
      </p:sp>
      <p:sp>
        <p:nvSpPr>
          <p:cNvPr id="3" name="内容占位符 2"/>
          <p:cNvSpPr>
            <a:spLocks noGrp="1"/>
          </p:cNvSpPr>
          <p:nvPr>
            <p:ph idx="1"/>
          </p:nvPr>
        </p:nvSpPr>
        <p:spPr>
          <a:xfrm>
            <a:off x="457200" y="914400"/>
            <a:ext cx="8229600" cy="5754960"/>
          </a:xfrm>
        </p:spPr>
        <p:txBody>
          <a:bodyPr>
            <a:normAutofit lnSpcReduction="10000"/>
          </a:bodyPr>
          <a:lstStyle/>
          <a:p>
            <a:r>
              <a:rPr lang="en-US" altLang="zh-CN" dirty="0"/>
              <a:t>The </a:t>
            </a:r>
            <a:r>
              <a:rPr lang="en-US" altLang="zh-CN" b="1" dirty="0">
                <a:solidFill>
                  <a:srgbClr val="FF0000"/>
                </a:solidFill>
              </a:rPr>
              <a:t>for</a:t>
            </a:r>
            <a:r>
              <a:rPr lang="en-US" altLang="zh-CN" dirty="0">
                <a:solidFill>
                  <a:srgbClr val="FF0000"/>
                </a:solidFill>
              </a:rPr>
              <a:t> </a:t>
            </a:r>
            <a:r>
              <a:rPr lang="en-US" altLang="zh-CN" dirty="0"/>
              <a:t>statement provides a compact way </a:t>
            </a:r>
            <a:r>
              <a:rPr lang="en-US" altLang="zh-CN" b="1" dirty="0">
                <a:solidFill>
                  <a:srgbClr val="FF0000"/>
                </a:solidFill>
              </a:rPr>
              <a:t>to iterate over a range of values</a:t>
            </a:r>
            <a:r>
              <a:rPr lang="en-US" altLang="zh-CN" dirty="0"/>
              <a:t>. Programmers often refer to it as the "for loop" because of the way in which it repeatedly loops until a particular condition is satisfied. </a:t>
            </a:r>
          </a:p>
          <a:p>
            <a:endParaRPr lang="en-US" altLang="zh-CN" dirty="0"/>
          </a:p>
          <a:p>
            <a:endParaRPr lang="en-US" altLang="zh-CN" dirty="0"/>
          </a:p>
          <a:p>
            <a:endParaRPr lang="en-US" altLang="zh-CN" dirty="0"/>
          </a:p>
          <a:p>
            <a:r>
              <a:rPr lang="en-US" altLang="zh-CN" dirty="0"/>
              <a:t>initialization expression</a:t>
            </a:r>
            <a:r>
              <a:rPr lang="zh-CN" altLang="en-US" dirty="0"/>
              <a:t>，循环开始时，执行初始化表达式一次</a:t>
            </a:r>
            <a:endParaRPr lang="en-US" altLang="zh-CN" dirty="0"/>
          </a:p>
          <a:p>
            <a:r>
              <a:rPr lang="en-US" altLang="zh-CN" dirty="0"/>
              <a:t>termination expression </a:t>
            </a:r>
            <a:r>
              <a:rPr lang="zh-CN" altLang="en-US" dirty="0"/>
              <a:t>，当终止表达式结果为</a:t>
            </a:r>
            <a:r>
              <a:rPr lang="en-US" altLang="zh-CN" dirty="0"/>
              <a:t>false</a:t>
            </a:r>
            <a:r>
              <a:rPr lang="zh-CN" altLang="en-US" dirty="0"/>
              <a:t>时，终止循环</a:t>
            </a:r>
            <a:endParaRPr lang="en-US" altLang="zh-CN" dirty="0"/>
          </a:p>
          <a:p>
            <a:r>
              <a:rPr lang="en-US" altLang="zh-CN" dirty="0"/>
              <a:t>increment expression</a:t>
            </a:r>
            <a:r>
              <a:rPr lang="zh-CN" altLang="en-US" dirty="0"/>
              <a:t>，在循环的每次迭代之后调用，增加</a:t>
            </a:r>
            <a:r>
              <a:rPr lang="en-US" altLang="zh-CN" dirty="0"/>
              <a:t>/</a:t>
            </a:r>
            <a:r>
              <a:rPr lang="zh-CN" altLang="en-US" dirty="0"/>
              <a:t>减少一个值</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40</a:t>
            </a:fld>
            <a:endParaRPr lang="zh-CN" altLang="en-US" dirty="0"/>
          </a:p>
        </p:txBody>
      </p:sp>
      <p:sp>
        <p:nvSpPr>
          <p:cNvPr id="6" name="TextBox 5"/>
          <p:cNvSpPr txBox="1"/>
          <p:nvPr/>
        </p:nvSpPr>
        <p:spPr>
          <a:xfrm>
            <a:off x="1907704" y="2852936"/>
            <a:ext cx="5484963" cy="1015663"/>
          </a:xfrm>
          <a:prstGeom prst="rect">
            <a:avLst/>
          </a:prstGeom>
          <a:noFill/>
        </p:spPr>
        <p:txBody>
          <a:bodyPr wrap="none" rtlCol="0">
            <a:spAutoFit/>
          </a:bodyPr>
          <a:lstStyle/>
          <a:p>
            <a:r>
              <a:rPr lang="en-US" altLang="zh-CN" sz="2000" b="1" dirty="0">
                <a:solidFill>
                  <a:srgbClr val="FF0000"/>
                </a:solidFill>
              </a:rPr>
              <a:t>for(initialization; termination; increment) {</a:t>
            </a:r>
          </a:p>
          <a:p>
            <a:r>
              <a:rPr lang="en-US" altLang="zh-CN" sz="2000" b="1" dirty="0">
                <a:solidFill>
                  <a:srgbClr val="FF0000"/>
                </a:solidFill>
              </a:rPr>
              <a:t>    statements</a:t>
            </a:r>
          </a:p>
          <a:p>
            <a:r>
              <a:rPr lang="en-US" altLang="zh-CN" sz="2000" b="1" dirty="0">
                <a:solidFill>
                  <a:srgbClr val="FF0000"/>
                </a:solidFill>
              </a:rPr>
              <a:t>}</a:t>
            </a:r>
          </a:p>
        </p:txBody>
      </p:sp>
    </p:spTree>
    <p:extLst>
      <p:ext uri="{BB962C8B-B14F-4D97-AF65-F5344CB8AC3E}">
        <p14:creationId xmlns:p14="http://schemas.microsoft.com/office/powerpoint/2010/main" val="10671494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023" y="776855"/>
            <a:ext cx="5721284" cy="1250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72485" y="94118"/>
            <a:ext cx="2252540" cy="338554"/>
          </a:xfrm>
          <a:prstGeom prst="rect">
            <a:avLst/>
          </a:prstGeom>
          <a:noFill/>
        </p:spPr>
        <p:txBody>
          <a:bodyPr wrap="none" rtlCol="0">
            <a:spAutoFit/>
          </a:bodyPr>
          <a:lstStyle/>
          <a:p>
            <a:r>
              <a:rPr lang="zh-CN" altLang="en-US" sz="1600" b="1" dirty="0">
                <a:solidFill>
                  <a:srgbClr val="FF0000"/>
                </a:solidFill>
              </a:rPr>
              <a:t>仅初始化时，执行一次</a:t>
            </a:r>
          </a:p>
        </p:txBody>
      </p:sp>
      <p:sp>
        <p:nvSpPr>
          <p:cNvPr id="8" name="TextBox 7"/>
          <p:cNvSpPr txBox="1"/>
          <p:nvPr/>
        </p:nvSpPr>
        <p:spPr>
          <a:xfrm>
            <a:off x="3473096" y="94118"/>
            <a:ext cx="1838965" cy="338554"/>
          </a:xfrm>
          <a:prstGeom prst="rect">
            <a:avLst/>
          </a:prstGeom>
          <a:noFill/>
        </p:spPr>
        <p:txBody>
          <a:bodyPr wrap="none" rtlCol="0">
            <a:spAutoFit/>
          </a:bodyPr>
          <a:lstStyle/>
          <a:p>
            <a:r>
              <a:rPr lang="zh-CN" altLang="en-US" sz="1600" b="1" dirty="0">
                <a:solidFill>
                  <a:srgbClr val="FF0000"/>
                </a:solidFill>
              </a:rPr>
              <a:t>每次迭代时，执行</a:t>
            </a:r>
          </a:p>
        </p:txBody>
      </p:sp>
      <p:sp>
        <p:nvSpPr>
          <p:cNvPr id="9" name="TextBox 8"/>
          <p:cNvSpPr txBox="1"/>
          <p:nvPr/>
        </p:nvSpPr>
        <p:spPr>
          <a:xfrm>
            <a:off x="6042056" y="94118"/>
            <a:ext cx="1838965" cy="338554"/>
          </a:xfrm>
          <a:prstGeom prst="rect">
            <a:avLst/>
          </a:prstGeom>
          <a:noFill/>
        </p:spPr>
        <p:txBody>
          <a:bodyPr wrap="none" rtlCol="0">
            <a:spAutoFit/>
          </a:bodyPr>
          <a:lstStyle/>
          <a:p>
            <a:r>
              <a:rPr lang="zh-CN" altLang="en-US" sz="1600" b="1" dirty="0">
                <a:solidFill>
                  <a:srgbClr val="FF0000"/>
                </a:solidFill>
              </a:rPr>
              <a:t>每次迭代后，执行</a:t>
            </a:r>
          </a:p>
        </p:txBody>
      </p:sp>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273" y="2143497"/>
            <a:ext cx="4064280" cy="2581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a:off x="2013055" y="432672"/>
            <a:ext cx="936104" cy="4866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2"/>
          </p:cNvCxnSpPr>
          <p:nvPr/>
        </p:nvCxnSpPr>
        <p:spPr>
          <a:xfrm flipH="1">
            <a:off x="4245303" y="432672"/>
            <a:ext cx="147276" cy="4866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312061" y="432672"/>
            <a:ext cx="1453522" cy="4866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0877" y="2871908"/>
            <a:ext cx="1632178" cy="338554"/>
          </a:xfrm>
          <a:prstGeom prst="rect">
            <a:avLst/>
          </a:prstGeom>
          <a:noFill/>
        </p:spPr>
        <p:txBody>
          <a:bodyPr wrap="none" rtlCol="0">
            <a:spAutoFit/>
          </a:bodyPr>
          <a:lstStyle/>
          <a:p>
            <a:r>
              <a:rPr lang="zh-CN" altLang="en-US" sz="1600" b="1" dirty="0">
                <a:solidFill>
                  <a:srgbClr val="FF0000"/>
                </a:solidFill>
              </a:rPr>
              <a:t>可由由外部获取</a:t>
            </a:r>
          </a:p>
        </p:txBody>
      </p:sp>
      <p:sp>
        <p:nvSpPr>
          <p:cNvPr id="3" name="TextBox 2"/>
          <p:cNvSpPr txBox="1"/>
          <p:nvPr/>
        </p:nvSpPr>
        <p:spPr>
          <a:xfrm>
            <a:off x="2215367" y="1804943"/>
            <a:ext cx="382668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14" name="TextBox 13"/>
          <p:cNvSpPr txBox="1"/>
          <p:nvPr/>
        </p:nvSpPr>
        <p:spPr>
          <a:xfrm>
            <a:off x="2033824" y="4681867"/>
            <a:ext cx="3826689"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966" y="5157192"/>
            <a:ext cx="5638933" cy="1288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748926" y="5131931"/>
            <a:ext cx="697627" cy="338554"/>
          </a:xfrm>
          <a:prstGeom prst="rect">
            <a:avLst/>
          </a:prstGeom>
          <a:noFill/>
        </p:spPr>
        <p:txBody>
          <a:bodyPr wrap="none" rtlCol="0">
            <a:spAutoFit/>
          </a:bodyPr>
          <a:lstStyle/>
          <a:p>
            <a:r>
              <a:rPr lang="zh-CN" altLang="en-US" sz="1600" b="1" dirty="0">
                <a:solidFill>
                  <a:srgbClr val="FF0000"/>
                </a:solidFill>
              </a:rPr>
              <a:t>步进</a:t>
            </a:r>
            <a:r>
              <a:rPr lang="en-US" altLang="zh-CN" sz="1600" b="1" dirty="0">
                <a:solidFill>
                  <a:srgbClr val="FF0000"/>
                </a:solidFill>
              </a:rPr>
              <a:t>2</a:t>
            </a:r>
            <a:endParaRPr lang="zh-CN" altLang="en-US" sz="1600" b="1" dirty="0">
              <a:solidFill>
                <a:srgbClr val="FF0000"/>
              </a:solidFill>
            </a:endParaRPr>
          </a:p>
        </p:txBody>
      </p:sp>
    </p:spTree>
    <p:extLst>
      <p:ext uri="{BB962C8B-B14F-4D97-AF65-F5344CB8AC3E}">
        <p14:creationId xmlns:p14="http://schemas.microsoft.com/office/powerpoint/2010/main" val="348666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200" dirty="0"/>
              <a:t>Boolean Values</a:t>
            </a:r>
          </a:p>
        </p:txBody>
      </p:sp>
      <p:sp>
        <p:nvSpPr>
          <p:cNvPr id="3" name="内容占位符 2"/>
          <p:cNvSpPr>
            <a:spLocks noGrp="1"/>
          </p:cNvSpPr>
          <p:nvPr>
            <p:ph idx="1"/>
          </p:nvPr>
        </p:nvSpPr>
        <p:spPr/>
        <p:txBody>
          <a:bodyPr/>
          <a:lstStyle/>
          <a:p>
            <a:r>
              <a:rPr lang="en-US" altLang="zh-CN" dirty="0"/>
              <a:t>A </a:t>
            </a:r>
            <a:r>
              <a:rPr lang="en-US" altLang="zh-CN" dirty="0" err="1"/>
              <a:t>boolean</a:t>
            </a:r>
            <a:r>
              <a:rPr lang="en-US" altLang="zh-CN" dirty="0"/>
              <a:t> type is declared with the </a:t>
            </a:r>
            <a:r>
              <a:rPr lang="en-US" altLang="zh-CN" dirty="0" err="1"/>
              <a:t>boolean</a:t>
            </a:r>
            <a:r>
              <a:rPr lang="en-US" altLang="zh-CN" dirty="0"/>
              <a:t> keyword and can only take the values </a:t>
            </a:r>
            <a:r>
              <a:rPr lang="en-US" altLang="zh-CN" b="1" dirty="0">
                <a:solidFill>
                  <a:srgbClr val="FF0000"/>
                </a:solidFill>
              </a:rPr>
              <a:t>true</a:t>
            </a:r>
            <a:r>
              <a:rPr lang="en-US" altLang="zh-CN" dirty="0"/>
              <a:t> or </a:t>
            </a:r>
            <a:r>
              <a:rPr lang="en-US" altLang="zh-CN" b="1" dirty="0">
                <a:solidFill>
                  <a:srgbClr val="FF0000"/>
                </a:solidFill>
              </a:rPr>
              <a:t>false</a:t>
            </a:r>
            <a:r>
              <a:rPr lang="en-US" altLang="zh-CN" dirty="0"/>
              <a:t>.</a:t>
            </a:r>
          </a:p>
          <a:p>
            <a:r>
              <a:rPr lang="zh-CN" altLang="en-US" dirty="0"/>
              <a:t>布尔类型</a:t>
            </a:r>
            <a:r>
              <a:rPr lang="en-US" altLang="zh-CN" dirty="0"/>
              <a:t>(Boolean)</a:t>
            </a:r>
            <a:r>
              <a:rPr lang="zh-CN" altLang="en-US" dirty="0"/>
              <a:t>，仅具有</a:t>
            </a:r>
            <a:r>
              <a:rPr lang="en-US" altLang="zh-CN" dirty="0"/>
              <a:t>true/false(</a:t>
            </a:r>
            <a:r>
              <a:rPr lang="zh-CN" altLang="en-US" dirty="0"/>
              <a:t>真</a:t>
            </a:r>
            <a:r>
              <a:rPr lang="en-US" altLang="zh-CN" dirty="0"/>
              <a:t>/</a:t>
            </a:r>
            <a:r>
              <a:rPr lang="zh-CN" altLang="en-US" dirty="0"/>
              <a:t>伪</a:t>
            </a:r>
            <a:r>
              <a:rPr lang="en-US" altLang="zh-CN" dirty="0"/>
              <a:t>)2</a:t>
            </a:r>
            <a:r>
              <a:rPr lang="zh-CN" altLang="en-US" dirty="0"/>
              <a:t>个值的</a:t>
            </a:r>
            <a:r>
              <a:rPr lang="en-US" altLang="zh-CN" dirty="0"/>
              <a:t>java</a:t>
            </a:r>
            <a:r>
              <a:rPr lang="zh-CN" altLang="en-US" dirty="0"/>
              <a:t>基本数据类型</a:t>
            </a:r>
            <a:endParaRPr lang="en-US" altLang="zh-CN" dirty="0"/>
          </a:p>
          <a:p>
            <a:r>
              <a:rPr lang="zh-CN" altLang="en-US" dirty="0"/>
              <a:t>与</a:t>
            </a:r>
            <a:r>
              <a:rPr lang="en-US" altLang="zh-CN" dirty="0"/>
              <a:t>C/C++</a:t>
            </a:r>
            <a:r>
              <a:rPr lang="zh-CN" altLang="en-US" dirty="0"/>
              <a:t>不同，无法与零</a:t>
            </a:r>
            <a:r>
              <a:rPr lang="en-US" altLang="zh-CN" dirty="0"/>
              <a:t>/</a:t>
            </a:r>
            <a:r>
              <a:rPr lang="zh-CN" altLang="en-US" dirty="0"/>
              <a:t>非零数替换</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5085650"/>
            <a:ext cx="2733675"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555776" y="4638423"/>
            <a:ext cx="2916183"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6" name="TextBox 5"/>
          <p:cNvSpPr txBox="1"/>
          <p:nvPr/>
        </p:nvSpPr>
        <p:spPr>
          <a:xfrm>
            <a:off x="5577483" y="5368860"/>
            <a:ext cx="2424062" cy="584775"/>
          </a:xfrm>
          <a:prstGeom prst="rect">
            <a:avLst/>
          </a:prstGeom>
          <a:noFill/>
        </p:spPr>
        <p:txBody>
          <a:bodyPr wrap="none" rtlCol="0">
            <a:spAutoFit/>
          </a:bodyPr>
          <a:lstStyle/>
          <a:p>
            <a:r>
              <a:rPr lang="zh-CN" altLang="en-US" sz="1600" b="1" dirty="0">
                <a:solidFill>
                  <a:srgbClr val="FF0000"/>
                </a:solidFill>
              </a:rPr>
              <a:t>零</a:t>
            </a:r>
            <a:r>
              <a:rPr lang="en-US" altLang="zh-CN" sz="1600" b="1" dirty="0">
                <a:solidFill>
                  <a:srgbClr val="FF0000"/>
                </a:solidFill>
              </a:rPr>
              <a:t>/</a:t>
            </a:r>
            <a:r>
              <a:rPr lang="zh-CN" altLang="en-US" sz="1600" b="1" dirty="0">
                <a:solidFill>
                  <a:srgbClr val="FF0000"/>
                </a:solidFill>
              </a:rPr>
              <a:t>非零均为整数类型</a:t>
            </a:r>
            <a:endParaRPr lang="en-US" altLang="zh-CN" sz="1600" b="1" dirty="0">
              <a:solidFill>
                <a:srgbClr val="FF0000"/>
              </a:solidFill>
            </a:endParaRPr>
          </a:p>
          <a:p>
            <a:r>
              <a:rPr lang="zh-CN" altLang="en-US" sz="1600" b="1" dirty="0">
                <a:solidFill>
                  <a:srgbClr val="FF0000"/>
                </a:solidFill>
              </a:rPr>
              <a:t>禁止直接与</a:t>
            </a:r>
            <a:r>
              <a:rPr lang="en-US" altLang="zh-CN" sz="1600" b="1" dirty="0" err="1">
                <a:solidFill>
                  <a:srgbClr val="FF0000"/>
                </a:solidFill>
              </a:rPr>
              <a:t>boolean</a:t>
            </a:r>
            <a:r>
              <a:rPr lang="zh-CN" altLang="en-US" sz="1600" b="1" dirty="0">
                <a:solidFill>
                  <a:srgbClr val="FF0000"/>
                </a:solidFill>
              </a:rPr>
              <a:t>替换</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520" y="3169668"/>
            <a:ext cx="3524250"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612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Declare a Constant</a:t>
            </a:r>
            <a:endParaRPr lang="zh-CN" altLang="en-US" dirty="0"/>
          </a:p>
        </p:txBody>
      </p:sp>
      <p:sp>
        <p:nvSpPr>
          <p:cNvPr id="3" name="内容占位符 2"/>
          <p:cNvSpPr>
            <a:spLocks noGrp="1"/>
          </p:cNvSpPr>
          <p:nvPr>
            <p:ph idx="1"/>
          </p:nvPr>
        </p:nvSpPr>
        <p:spPr>
          <a:xfrm>
            <a:off x="457200" y="914400"/>
            <a:ext cx="8229600" cy="5754960"/>
          </a:xfrm>
        </p:spPr>
        <p:txBody>
          <a:bodyPr>
            <a:normAutofit/>
          </a:bodyPr>
          <a:lstStyle/>
          <a:p>
            <a:r>
              <a:rPr lang="zh-CN" altLang="en-US" dirty="0"/>
              <a:t>不允许改变值的变量为，常量</a:t>
            </a:r>
            <a:r>
              <a:rPr lang="en-US" altLang="zh-CN" dirty="0"/>
              <a:t>(Constant)</a:t>
            </a:r>
          </a:p>
          <a:p>
            <a:r>
              <a:rPr lang="zh-CN" altLang="en-US" dirty="0"/>
              <a:t>通过</a:t>
            </a:r>
            <a:r>
              <a:rPr lang="en-US" altLang="zh-CN" b="1" dirty="0">
                <a:solidFill>
                  <a:srgbClr val="FF0000"/>
                </a:solidFill>
              </a:rPr>
              <a:t>final</a:t>
            </a:r>
            <a:r>
              <a:rPr lang="zh-CN" altLang="en-US" dirty="0"/>
              <a:t>关键词修饰变量，</a:t>
            </a:r>
            <a:r>
              <a:rPr lang="zh-CN" altLang="en-US" b="1" dirty="0">
                <a:solidFill>
                  <a:srgbClr val="FF0000"/>
                </a:solidFill>
              </a:rPr>
              <a:t>变量赋值后，不能再修改</a:t>
            </a:r>
            <a:endParaRPr lang="en-US" altLang="zh-CN" b="1" dirty="0">
              <a:solidFill>
                <a:srgbClr val="FF0000"/>
              </a:solidFill>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CC</a:t>
            </a:r>
            <a:r>
              <a:rPr lang="zh-CN" altLang="en-US" dirty="0"/>
              <a:t>：</a:t>
            </a:r>
            <a:r>
              <a:rPr lang="en-US" altLang="zh-CN" dirty="0"/>
              <a:t> Constant</a:t>
            </a:r>
            <a:r>
              <a:rPr lang="zh-CN" altLang="en-US" dirty="0"/>
              <a:t>常量命名规范。常量所有字母大写，字母间由下划线分隔</a:t>
            </a:r>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564904"/>
            <a:ext cx="4536504" cy="1327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389090" y="3059365"/>
            <a:ext cx="2872902" cy="338554"/>
          </a:xfrm>
          <a:prstGeom prst="rect">
            <a:avLst/>
          </a:prstGeom>
          <a:noFill/>
        </p:spPr>
        <p:txBody>
          <a:bodyPr wrap="none" rtlCol="0">
            <a:spAutoFit/>
          </a:bodyPr>
          <a:lstStyle/>
          <a:p>
            <a:r>
              <a:rPr lang="zh-CN" altLang="en-US" sz="1600" b="1" dirty="0">
                <a:solidFill>
                  <a:srgbClr val="FF0000"/>
                </a:solidFill>
              </a:rPr>
              <a:t>试图修改常量的值，编译错误</a:t>
            </a:r>
          </a:p>
        </p:txBody>
      </p:sp>
    </p:spTree>
    <p:extLst>
      <p:ext uri="{BB962C8B-B14F-4D97-AF65-F5344CB8AC3E}">
        <p14:creationId xmlns:p14="http://schemas.microsoft.com/office/powerpoint/2010/main" val="95918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Arrays</a:t>
            </a:r>
            <a:endParaRPr lang="zh-CN" altLang="en-US" dirty="0"/>
          </a:p>
        </p:txBody>
      </p:sp>
      <p:sp>
        <p:nvSpPr>
          <p:cNvPr id="3" name="内容占位符 2"/>
          <p:cNvSpPr>
            <a:spLocks noGrp="1"/>
          </p:cNvSpPr>
          <p:nvPr>
            <p:ph idx="1"/>
          </p:nvPr>
        </p:nvSpPr>
        <p:spPr/>
        <p:txBody>
          <a:bodyPr>
            <a:normAutofit/>
          </a:bodyPr>
          <a:lstStyle/>
          <a:p>
            <a:r>
              <a:rPr lang="en-US" altLang="zh-CN" dirty="0"/>
              <a:t>An array is a </a:t>
            </a:r>
            <a:r>
              <a:rPr lang="en-US" altLang="zh-CN" b="1" dirty="0">
                <a:solidFill>
                  <a:srgbClr val="FF0000"/>
                </a:solidFill>
              </a:rPr>
              <a:t>container object </a:t>
            </a:r>
            <a:r>
              <a:rPr lang="en-US" altLang="zh-CN" dirty="0"/>
              <a:t>that holds a </a:t>
            </a:r>
            <a:r>
              <a:rPr lang="en-US" altLang="zh-CN" b="1" dirty="0">
                <a:solidFill>
                  <a:srgbClr val="FF0000"/>
                </a:solidFill>
              </a:rPr>
              <a:t>fixed number </a:t>
            </a:r>
            <a:r>
              <a:rPr lang="en-US" altLang="zh-CN" dirty="0"/>
              <a:t>of values of a </a:t>
            </a:r>
            <a:r>
              <a:rPr lang="en-US" altLang="zh-CN" b="1" dirty="0">
                <a:solidFill>
                  <a:srgbClr val="FF0000"/>
                </a:solidFill>
              </a:rPr>
              <a:t>single type</a:t>
            </a:r>
            <a:r>
              <a:rPr lang="en-US" altLang="zh-CN" dirty="0"/>
              <a:t>. The length of an array is established when the array is created. After creation, its </a:t>
            </a:r>
            <a:r>
              <a:rPr lang="en-US" altLang="zh-CN" b="1" dirty="0">
                <a:solidFill>
                  <a:srgbClr val="FF0000"/>
                </a:solidFill>
              </a:rPr>
              <a:t>length</a:t>
            </a:r>
            <a:r>
              <a:rPr lang="en-US" altLang="zh-CN" dirty="0"/>
              <a:t> is fixed. </a:t>
            </a:r>
          </a:p>
          <a:p>
            <a:r>
              <a:rPr lang="en-US" altLang="zh-CN" dirty="0"/>
              <a:t>Each item in an array is called an </a:t>
            </a:r>
            <a:r>
              <a:rPr lang="en-US" altLang="zh-CN" b="1" dirty="0">
                <a:solidFill>
                  <a:srgbClr val="FF0000"/>
                </a:solidFill>
              </a:rPr>
              <a:t>element</a:t>
            </a:r>
            <a:r>
              <a:rPr lang="en-US" altLang="zh-CN" dirty="0"/>
              <a:t>, and each element is accessed by its </a:t>
            </a:r>
            <a:r>
              <a:rPr lang="en-US" altLang="zh-CN" b="1" dirty="0">
                <a:solidFill>
                  <a:srgbClr val="FF0000"/>
                </a:solidFill>
              </a:rPr>
              <a:t>numerical index</a:t>
            </a:r>
            <a:r>
              <a:rPr lang="en-US" altLang="zh-CN" dirty="0"/>
              <a:t>.</a:t>
            </a:r>
          </a:p>
          <a:p>
            <a:r>
              <a:rPr lang="zh-CN" altLang="en-US" dirty="0"/>
              <a:t>数组是按顺序存放</a:t>
            </a:r>
            <a:r>
              <a:rPr lang="zh-CN" altLang="en-US" b="1" dirty="0">
                <a:solidFill>
                  <a:srgbClr val="FF0000"/>
                </a:solidFill>
              </a:rPr>
              <a:t>单一类型</a:t>
            </a:r>
            <a:r>
              <a:rPr lang="zh-CN" altLang="en-US" dirty="0"/>
              <a:t>，</a:t>
            </a:r>
            <a:r>
              <a:rPr lang="zh-CN" altLang="en-US" b="1" dirty="0">
                <a:solidFill>
                  <a:srgbClr val="FF0000"/>
                </a:solidFill>
              </a:rPr>
              <a:t>长度固定</a:t>
            </a:r>
            <a:r>
              <a:rPr lang="zh-CN" altLang="en-US" dirty="0"/>
              <a:t>，的</a:t>
            </a:r>
            <a:r>
              <a:rPr lang="zh-CN" altLang="en-US" b="1" dirty="0">
                <a:solidFill>
                  <a:srgbClr val="FF0000"/>
                </a:solidFill>
              </a:rPr>
              <a:t>容器对象</a:t>
            </a:r>
            <a:endParaRPr lang="en-US" altLang="zh-CN" b="1" dirty="0">
              <a:solidFill>
                <a:srgbClr val="FF0000"/>
              </a:solidFill>
            </a:endParaRPr>
          </a:p>
          <a:p>
            <a:r>
              <a:rPr lang="zh-CN" altLang="en-US" dirty="0"/>
              <a:t>数组中的每一个项，称为</a:t>
            </a:r>
            <a:r>
              <a:rPr lang="zh-CN" altLang="en-US" b="1" dirty="0">
                <a:solidFill>
                  <a:srgbClr val="FF0000"/>
                </a:solidFill>
              </a:rPr>
              <a:t>元素</a:t>
            </a:r>
            <a:endParaRPr lang="en-US" altLang="zh-CN" b="1" dirty="0">
              <a:solidFill>
                <a:srgbClr val="FF0000"/>
              </a:solidFill>
            </a:endParaRPr>
          </a:p>
          <a:p>
            <a:r>
              <a:rPr lang="zh-CN" altLang="en-US" dirty="0"/>
              <a:t>数组一旦创建，就不能更改长度，即，如需增</a:t>
            </a:r>
            <a:r>
              <a:rPr lang="en-US" altLang="zh-CN" dirty="0"/>
              <a:t>/</a:t>
            </a:r>
            <a:r>
              <a:rPr lang="zh-CN" altLang="en-US" dirty="0"/>
              <a:t>删数组元素而改变数组长度，必须创建一个新数组</a:t>
            </a:r>
            <a:endParaRPr lang="en-US" altLang="zh-CN" dirty="0"/>
          </a:p>
          <a:p>
            <a:r>
              <a:rPr lang="zh-CN" altLang="en-US" dirty="0"/>
              <a:t>通过</a:t>
            </a:r>
            <a:r>
              <a:rPr lang="en-US" altLang="zh-CN" dirty="0"/>
              <a:t>[index]</a:t>
            </a:r>
            <a:r>
              <a:rPr lang="zh-CN" altLang="en-US" dirty="0"/>
              <a:t>索引访问数组元素</a:t>
            </a:r>
            <a:endParaRPr lang="en-US" altLang="zh-CN" dirty="0"/>
          </a:p>
          <a:p>
            <a:r>
              <a:rPr lang="zh-CN" altLang="en-US" dirty="0"/>
              <a:t>通过</a:t>
            </a:r>
            <a:r>
              <a:rPr lang="en-US" altLang="zh-CN" b="1" dirty="0">
                <a:solidFill>
                  <a:srgbClr val="FF0000"/>
                </a:solidFill>
              </a:rPr>
              <a:t>length</a:t>
            </a:r>
            <a:r>
              <a:rPr lang="zh-CN" altLang="en-US" b="1" dirty="0">
                <a:solidFill>
                  <a:srgbClr val="FF0000"/>
                </a:solidFill>
              </a:rPr>
              <a:t>成员常量</a:t>
            </a:r>
            <a:r>
              <a:rPr lang="en-US" altLang="zh-CN" b="1" dirty="0">
                <a:solidFill>
                  <a:srgbClr val="FF0000"/>
                </a:solidFill>
              </a:rPr>
              <a:t>(</a:t>
            </a:r>
            <a:r>
              <a:rPr lang="zh-CN" altLang="en-US" b="1" dirty="0">
                <a:solidFill>
                  <a:srgbClr val="FF0000"/>
                </a:solidFill>
              </a:rPr>
              <a:t>而非方法</a:t>
            </a:r>
            <a:r>
              <a:rPr lang="en-US" altLang="zh-CN" b="1" dirty="0">
                <a:solidFill>
                  <a:srgbClr val="FF0000"/>
                </a:solidFill>
              </a:rPr>
              <a:t>)</a:t>
            </a:r>
            <a:r>
              <a:rPr lang="zh-CN" altLang="en-US" dirty="0"/>
              <a:t>，获取数组长度</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Tree>
    <p:extLst>
      <p:ext uri="{BB962C8B-B14F-4D97-AF65-F5344CB8AC3E}">
        <p14:creationId xmlns:p14="http://schemas.microsoft.com/office/powerpoint/2010/main" val="330738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743" y="1330096"/>
            <a:ext cx="4684078" cy="480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idx="1"/>
          </p:nvPr>
        </p:nvSpPr>
        <p:spPr>
          <a:xfrm>
            <a:off x="457200" y="188640"/>
            <a:ext cx="8229600" cy="6135960"/>
          </a:xfrm>
        </p:spPr>
        <p:txBody>
          <a:bodyPr/>
          <a:lstStyle/>
          <a:p>
            <a:r>
              <a:rPr lang="zh-CN" altLang="en-US" dirty="0"/>
              <a:t>通过</a:t>
            </a:r>
            <a:r>
              <a:rPr lang="en-US" altLang="zh-CN" dirty="0"/>
              <a:t>new</a:t>
            </a:r>
            <a:r>
              <a:rPr lang="zh-CN" altLang="en-US" dirty="0"/>
              <a:t>操作符，创建指定长度的数组</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
        <p:nvSpPr>
          <p:cNvPr id="6" name="TextBox 5"/>
          <p:cNvSpPr txBox="1"/>
          <p:nvPr/>
        </p:nvSpPr>
        <p:spPr>
          <a:xfrm>
            <a:off x="1260183" y="692696"/>
            <a:ext cx="1425390" cy="338554"/>
          </a:xfrm>
          <a:prstGeom prst="rect">
            <a:avLst/>
          </a:prstGeom>
          <a:noFill/>
        </p:spPr>
        <p:txBody>
          <a:bodyPr wrap="none" rtlCol="0">
            <a:spAutoFit/>
          </a:bodyPr>
          <a:lstStyle/>
          <a:p>
            <a:r>
              <a:rPr lang="zh-CN" altLang="en-US" sz="1600" b="1" dirty="0">
                <a:solidFill>
                  <a:srgbClr val="FF0000"/>
                </a:solidFill>
              </a:rPr>
              <a:t>声明变量类型</a:t>
            </a:r>
          </a:p>
        </p:txBody>
      </p:sp>
      <p:sp>
        <p:nvSpPr>
          <p:cNvPr id="7" name="TextBox 6"/>
          <p:cNvSpPr txBox="1"/>
          <p:nvPr/>
        </p:nvSpPr>
        <p:spPr>
          <a:xfrm>
            <a:off x="3007213" y="692696"/>
            <a:ext cx="1632178" cy="338554"/>
          </a:xfrm>
          <a:prstGeom prst="rect">
            <a:avLst/>
          </a:prstGeom>
          <a:noFill/>
        </p:spPr>
        <p:txBody>
          <a:bodyPr wrap="none" rtlCol="0">
            <a:spAutoFit/>
          </a:bodyPr>
          <a:lstStyle/>
          <a:p>
            <a:r>
              <a:rPr lang="zh-CN" altLang="en-US" sz="1600" b="1" dirty="0">
                <a:solidFill>
                  <a:srgbClr val="FF0000"/>
                </a:solidFill>
              </a:rPr>
              <a:t>声明变量为数组</a:t>
            </a:r>
          </a:p>
        </p:txBody>
      </p:sp>
      <p:sp>
        <p:nvSpPr>
          <p:cNvPr id="8" name="TextBox 7"/>
          <p:cNvSpPr txBox="1"/>
          <p:nvPr/>
        </p:nvSpPr>
        <p:spPr>
          <a:xfrm>
            <a:off x="1260183" y="2173653"/>
            <a:ext cx="2872902" cy="584775"/>
          </a:xfrm>
          <a:prstGeom prst="rect">
            <a:avLst/>
          </a:prstGeom>
          <a:noFill/>
        </p:spPr>
        <p:txBody>
          <a:bodyPr wrap="none" rtlCol="0">
            <a:spAutoFit/>
          </a:bodyPr>
          <a:lstStyle/>
          <a:p>
            <a:r>
              <a:rPr lang="zh-CN" altLang="en-US" sz="1600" b="1" dirty="0">
                <a:solidFill>
                  <a:srgbClr val="FF0000"/>
                </a:solidFill>
              </a:rPr>
              <a:t>即，声明了数组变量，且</a:t>
            </a:r>
            <a:endParaRPr lang="en-US" altLang="zh-CN" sz="1600" b="1" dirty="0">
              <a:solidFill>
                <a:srgbClr val="FF0000"/>
              </a:solidFill>
            </a:endParaRPr>
          </a:p>
          <a:p>
            <a:r>
              <a:rPr lang="zh-CN" altLang="en-US" sz="1600" b="1" dirty="0">
                <a:solidFill>
                  <a:srgbClr val="FF0000"/>
                </a:solidFill>
              </a:rPr>
              <a:t>指定了数组容器中的元素类型</a:t>
            </a:r>
            <a:endParaRPr lang="en-US" altLang="zh-CN" sz="1600" b="1" dirty="0">
              <a:solidFill>
                <a:srgbClr val="FF0000"/>
              </a:solidFill>
            </a:endParaRPr>
          </a:p>
        </p:txBody>
      </p:sp>
      <p:cxnSp>
        <p:nvCxnSpPr>
          <p:cNvPr id="10" name="直接箭头连接符 9"/>
          <p:cNvCxnSpPr>
            <a:stCxn id="6" idx="2"/>
          </p:cNvCxnSpPr>
          <p:nvPr/>
        </p:nvCxnSpPr>
        <p:spPr>
          <a:xfrm>
            <a:off x="1972878" y="1031250"/>
            <a:ext cx="530279" cy="38152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2"/>
          </p:cNvCxnSpPr>
          <p:nvPr/>
        </p:nvCxnSpPr>
        <p:spPr>
          <a:xfrm flipH="1">
            <a:off x="3007213" y="1031250"/>
            <a:ext cx="816089" cy="38152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左大括号 12"/>
          <p:cNvSpPr/>
          <p:nvPr/>
        </p:nvSpPr>
        <p:spPr>
          <a:xfrm rot="16200000">
            <a:off x="2541557" y="1460762"/>
            <a:ext cx="288032" cy="787295"/>
          </a:xfrm>
          <a:prstGeom prst="leftBrace">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 name="直接连接符 15"/>
          <p:cNvCxnSpPr>
            <a:stCxn id="13" idx="1"/>
          </p:cNvCxnSpPr>
          <p:nvPr/>
        </p:nvCxnSpPr>
        <p:spPr>
          <a:xfrm flipH="1">
            <a:off x="2685573" y="1998426"/>
            <a:ext cx="1" cy="175227"/>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95648" y="569585"/>
            <a:ext cx="2045753" cy="584775"/>
          </a:xfrm>
          <a:prstGeom prst="rect">
            <a:avLst/>
          </a:prstGeom>
          <a:noFill/>
        </p:spPr>
        <p:txBody>
          <a:bodyPr wrap="none" rtlCol="0">
            <a:spAutoFit/>
          </a:bodyPr>
          <a:lstStyle/>
          <a:p>
            <a:r>
              <a:rPr lang="zh-CN" altLang="en-US" sz="1600" b="1" dirty="0">
                <a:solidFill>
                  <a:srgbClr val="FF0000"/>
                </a:solidFill>
              </a:rPr>
              <a:t>创建指定类型</a:t>
            </a:r>
            <a:endParaRPr lang="en-US" altLang="zh-CN" sz="1600" b="1" dirty="0">
              <a:solidFill>
                <a:srgbClr val="FF0000"/>
              </a:solidFill>
            </a:endParaRPr>
          </a:p>
          <a:p>
            <a:r>
              <a:rPr lang="zh-CN" altLang="en-US" sz="1600" b="1" dirty="0">
                <a:solidFill>
                  <a:srgbClr val="FF0000"/>
                </a:solidFill>
              </a:rPr>
              <a:t>指定长度的数组对象</a:t>
            </a:r>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2213" y="2726428"/>
            <a:ext cx="3643271" cy="134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4362906"/>
            <a:ext cx="34004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4191457"/>
            <a:ext cx="3886200"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2156081" y="5007711"/>
            <a:ext cx="2252540" cy="338554"/>
          </a:xfrm>
          <a:prstGeom prst="rect">
            <a:avLst/>
          </a:prstGeom>
          <a:noFill/>
        </p:spPr>
        <p:txBody>
          <a:bodyPr wrap="none" rtlCol="0">
            <a:spAutoFit/>
          </a:bodyPr>
          <a:lstStyle/>
          <a:p>
            <a:r>
              <a:rPr lang="zh-CN" altLang="en-US" sz="1600" b="1" dirty="0">
                <a:solidFill>
                  <a:srgbClr val="FF0000"/>
                </a:solidFill>
              </a:rPr>
              <a:t>通过数组下标操作元素</a:t>
            </a:r>
          </a:p>
        </p:txBody>
      </p:sp>
    </p:spTree>
    <p:extLst>
      <p:ext uri="{BB962C8B-B14F-4D97-AF65-F5344CB8AC3E}">
        <p14:creationId xmlns:p14="http://schemas.microsoft.com/office/powerpoint/2010/main" val="81117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当创建数组即能确定数组中元素时，无需</a:t>
            </a:r>
            <a:r>
              <a:rPr lang="en-US" altLang="zh-CN" dirty="0"/>
              <a:t>new</a:t>
            </a:r>
            <a:r>
              <a:rPr lang="zh-CN" altLang="en-US" dirty="0"/>
              <a:t>操作符，创建数组的同时，初始化数组中的元素；</a:t>
            </a:r>
            <a:r>
              <a:rPr lang="en-US" altLang="zh-CN" dirty="0"/>
              <a:t>{}</a:t>
            </a:r>
            <a:r>
              <a:rPr lang="zh-CN" altLang="en-US" dirty="0"/>
              <a:t>大括号声明元素</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282997"/>
            <a:ext cx="29813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693124"/>
            <a:ext cx="3888432" cy="446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左右箭头 4"/>
          <p:cNvSpPr/>
          <p:nvPr/>
        </p:nvSpPr>
        <p:spPr>
          <a:xfrm>
            <a:off x="4211960" y="1916409"/>
            <a:ext cx="1368152" cy="144439"/>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596915" y="1546618"/>
            <a:ext cx="598241" cy="338554"/>
          </a:xfrm>
          <a:prstGeom prst="rect">
            <a:avLst/>
          </a:prstGeom>
          <a:noFill/>
        </p:spPr>
        <p:txBody>
          <a:bodyPr wrap="none" rtlCol="0">
            <a:spAutoFit/>
          </a:bodyPr>
          <a:lstStyle/>
          <a:p>
            <a:r>
              <a:rPr lang="zh-CN" altLang="en-US" sz="1600" b="1" dirty="0">
                <a:solidFill>
                  <a:srgbClr val="FF0000"/>
                </a:solidFill>
              </a:rPr>
              <a:t>等效</a:t>
            </a: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3007779"/>
            <a:ext cx="7416824" cy="1312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63716" y="4320221"/>
            <a:ext cx="3456395" cy="830997"/>
          </a:xfrm>
          <a:prstGeom prst="rect">
            <a:avLst/>
          </a:prstGeom>
          <a:noFill/>
        </p:spPr>
        <p:txBody>
          <a:bodyPr wrap="none" rtlCol="0">
            <a:spAutoFit/>
          </a:bodyPr>
          <a:lstStyle/>
          <a:p>
            <a:r>
              <a:rPr lang="en-US" altLang="zh-CN" sz="1600" b="1" dirty="0">
                <a:solidFill>
                  <a:srgbClr val="FF0000"/>
                </a:solidFill>
              </a:rPr>
              <a:t>length</a:t>
            </a:r>
            <a:r>
              <a:rPr lang="zh-CN" altLang="en-US" sz="1600" b="1" dirty="0">
                <a:solidFill>
                  <a:srgbClr val="FF0000"/>
                </a:solidFill>
              </a:rPr>
              <a:t>，获取数组长度</a:t>
            </a:r>
            <a:r>
              <a:rPr lang="en-US" altLang="zh-CN" sz="1600" b="1" dirty="0">
                <a:solidFill>
                  <a:srgbClr val="FF0000"/>
                </a:solidFill>
              </a:rPr>
              <a:t>(</a:t>
            </a:r>
            <a:r>
              <a:rPr lang="zh-CN" altLang="en-US" sz="1600" b="1" dirty="0">
                <a:solidFill>
                  <a:srgbClr val="FF0000"/>
                </a:solidFill>
              </a:rPr>
              <a:t>元素的个数</a:t>
            </a:r>
            <a:r>
              <a:rPr lang="en-US" altLang="zh-CN" sz="1600" b="1" dirty="0">
                <a:solidFill>
                  <a:srgbClr val="FF0000"/>
                </a:solidFill>
              </a:rPr>
              <a:t>)</a:t>
            </a:r>
          </a:p>
          <a:p>
            <a:r>
              <a:rPr lang="zh-CN" altLang="en-US" sz="1600" b="1" dirty="0">
                <a:solidFill>
                  <a:srgbClr val="FF0000"/>
                </a:solidFill>
              </a:rPr>
              <a:t>为数组中名为</a:t>
            </a:r>
            <a:r>
              <a:rPr lang="en-US" altLang="zh-CN" sz="1600" b="1" dirty="0">
                <a:solidFill>
                  <a:srgbClr val="FF0000"/>
                </a:solidFill>
              </a:rPr>
              <a:t>length</a:t>
            </a:r>
            <a:r>
              <a:rPr lang="zh-CN" altLang="en-US" sz="1600" b="1" dirty="0">
                <a:solidFill>
                  <a:srgbClr val="FF0000"/>
                </a:solidFill>
              </a:rPr>
              <a:t>的属性</a:t>
            </a:r>
            <a:endParaRPr lang="en-US" altLang="zh-CN" sz="1600" b="1" dirty="0">
              <a:solidFill>
                <a:srgbClr val="FF0000"/>
              </a:solidFill>
            </a:endParaRPr>
          </a:p>
          <a:p>
            <a:r>
              <a:rPr lang="zh-CN" altLang="en-US" sz="1600" b="1" dirty="0">
                <a:solidFill>
                  <a:srgbClr val="FF0000"/>
                </a:solidFill>
              </a:rPr>
              <a:t>而非方法</a:t>
            </a:r>
            <a:endParaRPr lang="en-US" altLang="zh-CN" sz="1600" b="1" dirty="0">
              <a:solidFill>
                <a:srgbClr val="FF0000"/>
              </a:solidFill>
            </a:endParaRPr>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064" y="5085394"/>
            <a:ext cx="2128441" cy="716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8981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cture">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smtClean="0">
            <a:solidFill>
              <a:srgbClr val="FF0000"/>
            </a:solidFill>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3845</TotalTime>
  <Words>2213</Words>
  <Application>Microsoft Office PowerPoint</Application>
  <PresentationFormat>全屏显示(4:3)</PresentationFormat>
  <Paragraphs>340</Paragraphs>
  <Slides>42</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隶书</vt:lpstr>
      <vt:lpstr>宋体</vt:lpstr>
      <vt:lpstr>Calibri</vt:lpstr>
      <vt:lpstr>Constantia</vt:lpstr>
      <vt:lpstr>Wingdings 2</vt:lpstr>
      <vt:lpstr>Lecture</vt:lpstr>
      <vt:lpstr>Java Programming</vt:lpstr>
      <vt:lpstr>Character and String Literals</vt:lpstr>
      <vt:lpstr>PowerPoint 演示文稿</vt:lpstr>
      <vt:lpstr>PowerPoint 演示文稿</vt:lpstr>
      <vt:lpstr>Boolean Values</vt:lpstr>
      <vt:lpstr>Declare a Constant</vt:lpstr>
      <vt:lpstr>Arrays</vt:lpstr>
      <vt:lpstr>PowerPoint 演示文稿</vt:lpstr>
      <vt:lpstr>PowerPoint 演示文稿</vt:lpstr>
      <vt:lpstr>PowerPoint 演示文稿</vt:lpstr>
      <vt:lpstr>Literals</vt:lpstr>
      <vt:lpstr>PowerPoint 演示文稿</vt:lpstr>
      <vt:lpstr>Operators</vt:lpstr>
      <vt:lpstr>The Arithmetic Operators</vt:lpstr>
      <vt:lpstr>PowerPoint 演示文稿</vt:lpstr>
      <vt:lpstr>The Unary Operators</vt:lpstr>
      <vt:lpstr>PowerPoint 演示文稿</vt:lpstr>
      <vt:lpstr>PowerPoint 演示文稿</vt:lpstr>
      <vt:lpstr>The Equality &amp; Relational Operators</vt:lpstr>
      <vt:lpstr>PowerPoint 演示文稿</vt:lpstr>
      <vt:lpstr>The Conditional Operators</vt:lpstr>
      <vt:lpstr>PowerPoint 演示文稿</vt:lpstr>
      <vt:lpstr>PowerPoint 演示文稿</vt:lpstr>
      <vt:lpstr>Operator Precedence</vt:lpstr>
      <vt:lpstr>Converting</vt:lpstr>
      <vt:lpstr>PowerPoint 演示文稿</vt:lpstr>
      <vt:lpstr>Source Code Comments</vt:lpstr>
      <vt:lpstr>PowerPoint 演示文稿</vt:lpstr>
      <vt:lpstr>Questions</vt:lpstr>
      <vt:lpstr>PowerPoint 演示文稿</vt:lpstr>
      <vt:lpstr>Control Flow Statements</vt:lpstr>
      <vt:lpstr>The if-then-else Statement</vt:lpstr>
      <vt:lpstr>PowerPoint 演示文稿</vt:lpstr>
      <vt:lpstr>The switch Statement</vt:lpstr>
      <vt:lpstr>PowerPoint 演示文稿</vt:lpstr>
      <vt:lpstr>PowerPoint 演示文稿</vt:lpstr>
      <vt:lpstr>PowerPoint 演示文稿</vt:lpstr>
      <vt:lpstr>PowerPoint 演示文稿</vt:lpstr>
      <vt:lpstr>The while and do-while Statements</vt:lpstr>
      <vt:lpstr>PowerPoint 演示文稿</vt:lpstr>
      <vt:lpstr>The for Statement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Web开发技术</dc:title>
  <dc:creator>BO</dc:creator>
  <cp:lastModifiedBy>BO</cp:lastModifiedBy>
  <cp:revision>640</cp:revision>
  <dcterms:created xsi:type="dcterms:W3CDTF">2014-08-14T05:26:17Z</dcterms:created>
  <dcterms:modified xsi:type="dcterms:W3CDTF">2021-03-16T02:38:02Z</dcterms:modified>
</cp:coreProperties>
</file>