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4"/>
  </p:notesMasterIdLst>
  <p:sldIdLst>
    <p:sldId id="256" r:id="rId3"/>
    <p:sldId id="348" r:id="rId5"/>
    <p:sldId id="349" r:id="rId6"/>
    <p:sldId id="350" r:id="rId7"/>
    <p:sldId id="351" r:id="rId8"/>
    <p:sldId id="352" r:id="rId9"/>
    <p:sldId id="353" r:id="rId10"/>
    <p:sldId id="354" r:id="rId11"/>
    <p:sldId id="357" r:id="rId12"/>
    <p:sldId id="355" r:id="rId13"/>
    <p:sldId id="358" r:id="rId14"/>
    <p:sldId id="359" r:id="rId15"/>
    <p:sldId id="360" r:id="rId16"/>
    <p:sldId id="290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452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428" r:id="rId40"/>
    <p:sldId id="434" r:id="rId41"/>
    <p:sldId id="435" r:id="rId42"/>
    <p:sldId id="418" r:id="rId43"/>
    <p:sldId id="443" r:id="rId44"/>
    <p:sldId id="444" r:id="rId45"/>
    <p:sldId id="445" r:id="rId46"/>
    <p:sldId id="446" r:id="rId47"/>
    <p:sldId id="447" r:id="rId48"/>
    <p:sldId id="448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14" autoAdjust="0"/>
    <p:restoredTop sz="81520" autoAdjust="0"/>
  </p:normalViewPr>
  <p:slideViewPr>
    <p:cSldViewPr>
      <p:cViewPr varScale="1">
        <p:scale>
          <a:sx n="56" d="100"/>
          <a:sy n="56" d="100"/>
        </p:scale>
        <p:origin x="33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65E9-F2AE-4D18-9C6F-3C50487B17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A338-E04F-4CB7-8733-A1E92CBF49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指导手册，增量更新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dirty="0"/>
              <a:t>Java EE</a:t>
            </a:r>
            <a:r>
              <a:rPr kumimoji="0" lang="zh-CN" altLang="en-US" dirty="0"/>
              <a:t>架构技术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74D-1CE1-4B9B-BD1B-7B4E64946170}" type="datetime1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34A-9ED6-436B-A844-CF55608510A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CA5-881F-48A3-9C4B-D3B7288C0E5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6E00-DF08-4EA8-BA4E-A834B8FFB5B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B218-6411-4DD1-B7AE-318AD44DC88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928-C6FC-4E8C-950F-B3D211B0015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9C8C-96D9-4394-868C-B1E39B85B4B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8154-2480-4261-945F-FAEE5534B25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2BDE-545B-4B41-B087-79F4837C2AA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31E-7834-4060-80D4-7D402E1012F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729-56FD-4A92-9A9B-8F9B114A083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8825" y="139545"/>
            <a:ext cx="8229600" cy="74802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  <a:endParaRPr kumimoji="0" lang="zh-CN" altLang="en-US" dirty="0"/>
          </a:p>
          <a:p>
            <a:pPr lvl="1" eaLnBrk="1" latinLnBrk="0" hangingPunct="1"/>
            <a:r>
              <a:rPr kumimoji="0" lang="zh-CN" altLang="en-US" dirty="0"/>
              <a:t>第二级</a:t>
            </a:r>
            <a:endParaRPr kumimoji="0" lang="zh-CN" altLang="en-US" dirty="0"/>
          </a:p>
          <a:p>
            <a:pPr lvl="2" eaLnBrk="1" latinLnBrk="0" hangingPunct="1"/>
            <a:r>
              <a:rPr kumimoji="0" lang="zh-CN" altLang="en-US" dirty="0"/>
              <a:t>第三级</a:t>
            </a:r>
            <a:endParaRPr kumimoji="0" lang="zh-CN" altLang="en-US" dirty="0"/>
          </a:p>
          <a:p>
            <a:pPr lvl="3" eaLnBrk="1" latinLnBrk="0" hangingPunct="1"/>
            <a:r>
              <a:rPr kumimoji="0" lang="zh-CN" altLang="en-US" dirty="0"/>
              <a:t>第四级</a:t>
            </a:r>
            <a:endParaRPr kumimoji="0" lang="zh-CN" altLang="en-US" dirty="0"/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2032B8-BD5C-48B0-AE7B-74B3D4C0660F}" type="datetime1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Lecture 04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continue</a:t>
            </a:r>
            <a:r>
              <a:rPr lang="en-US" altLang="zh-CN" dirty="0"/>
              <a:t> statement </a:t>
            </a:r>
            <a:r>
              <a:rPr lang="en-US" altLang="zh-CN" b="1" dirty="0">
                <a:solidFill>
                  <a:srgbClr val="FF0000"/>
                </a:solidFill>
              </a:rPr>
              <a:t>skips</a:t>
            </a:r>
            <a:r>
              <a:rPr lang="en-US" altLang="zh-CN" dirty="0"/>
              <a:t> the current iteration of a for, while , or do-while loop. </a:t>
            </a:r>
            <a:endParaRPr lang="en-US" altLang="zh-CN" dirty="0"/>
          </a:p>
          <a:p>
            <a:r>
              <a:rPr lang="zh-CN" altLang="en-US" dirty="0"/>
              <a:t>结束本次循环，开始下一循环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403747"/>
            <a:ext cx="18288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07904" y="4077072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当执行</a:t>
            </a:r>
            <a:r>
              <a:rPr lang="en-US" altLang="zh-CN" sz="1600" b="1" dirty="0">
                <a:solidFill>
                  <a:srgbClr val="FF0000"/>
                </a:solidFill>
              </a:rPr>
              <a:t>continue</a:t>
            </a:r>
            <a:r>
              <a:rPr lang="zh-CN" altLang="en-US" sz="1600" b="1" dirty="0">
                <a:solidFill>
                  <a:srgbClr val="FF0000"/>
                </a:solidFill>
              </a:rPr>
              <a:t>是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终止本次循环的执行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继续下一循环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3" y="1772816"/>
            <a:ext cx="56959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959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18" y="1402779"/>
            <a:ext cx="1656184" cy="3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V="1">
            <a:off x="2922418" y="2424212"/>
            <a:ext cx="936104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28519" y="2229674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？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8" y="4442436"/>
            <a:ext cx="5114340" cy="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893" y="3645024"/>
            <a:ext cx="4437052" cy="473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592" y="4586449"/>
            <a:ext cx="1296144" cy="38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172893" y="5661248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在方法名称前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声明返回类型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2400096" y="4778471"/>
            <a:ext cx="485492" cy="8827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491880" y="4005064"/>
            <a:ext cx="1656184" cy="5813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4" idx="1"/>
          </p:cNvCxnSpPr>
          <p:nvPr/>
        </p:nvCxnSpPr>
        <p:spPr>
          <a:xfrm>
            <a:off x="4391419" y="4118772"/>
            <a:ext cx="2473173" cy="6596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59832" y="1657339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结束退出当前方法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Part2 - 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512" y="1124744"/>
          <a:ext cx="8496944" cy="499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6336704"/>
              </a:tblGrid>
              <a:tr h="3840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</a:t>
                      </a:r>
                      <a:endParaRPr lang="zh-CN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变量的声明，命名规范</a:t>
                      </a:r>
                      <a:endParaRPr lang="zh-CN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zh-CN" altLang="en-US" dirty="0"/>
                        <a:t>基本数据类型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r>
                        <a:rPr lang="en-US" altLang="zh-CN" baseline="0" dirty="0"/>
                        <a:t> + 1</a:t>
                      </a:r>
                      <a:r>
                        <a:rPr lang="zh-CN" altLang="en-US" baseline="0" dirty="0"/>
                        <a:t>基本数据类型，默认值，范围，大小等</a:t>
                      </a:r>
                      <a:endParaRPr lang="zh-CN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zh-CN" altLang="en-US" dirty="0"/>
                        <a:t>整数类型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基本整数类型，</a:t>
                      </a:r>
                      <a:r>
                        <a:rPr lang="en-US" altLang="zh-CN" dirty="0"/>
                        <a:t>long</a:t>
                      </a:r>
                      <a:r>
                        <a:rPr lang="zh-CN" altLang="en-US" dirty="0"/>
                        <a:t>类型后缀</a:t>
                      </a:r>
                      <a:endParaRPr lang="zh-CN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zh-CN" altLang="en-US" dirty="0"/>
                        <a:t>转义符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特殊含义字符输出的处理</a:t>
                      </a:r>
                      <a:endParaRPr lang="zh-CN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zh-CN" altLang="en-US" dirty="0"/>
                        <a:t>常量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常量的声明，命名规范</a:t>
                      </a:r>
                      <a:endParaRPr lang="zh-CN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zh-CN" altLang="en-US" dirty="0"/>
                        <a:t>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数组的类型，，创建方法，索引，长度，引用传递</a:t>
                      </a:r>
                      <a:endParaRPr lang="zh-CN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zh-CN" altLang="en-US" dirty="0"/>
                        <a:t>字面量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基本类型的字面量，值传递与引用传递</a:t>
                      </a:r>
                      <a:endParaRPr lang="zh-CN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变量的作用范围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域，实例变量，类变量，类常量，局部变量，参数，默认值</a:t>
                      </a:r>
                      <a:endParaRPr lang="zh-CN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zh-CN" altLang="en-US" dirty="0"/>
                        <a:t>算术运算符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取模，字符串拼接</a:t>
                      </a:r>
                      <a:endParaRPr lang="zh-CN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zh-CN" altLang="en-US" dirty="0"/>
                        <a:t>等式与关系运算符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基本类型使用 </a:t>
                      </a:r>
                      <a:r>
                        <a:rPr lang="en-US" altLang="zh-CN" dirty="0"/>
                        <a:t>== </a:t>
                      </a:r>
                      <a:r>
                        <a:rPr lang="zh-CN" altLang="en-US" dirty="0"/>
                        <a:t>判断值是否相等</a:t>
                      </a:r>
                      <a:endParaRPr lang="zh-CN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zh-CN" altLang="en-US" dirty="0"/>
                        <a:t>条件运算符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布尔表达式执行条件，短路特性</a:t>
                      </a:r>
                      <a:endParaRPr lang="zh-CN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运算符优先级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建议使用</a:t>
                      </a:r>
                      <a:r>
                        <a:rPr lang="en-US" altLang="zh-CN" dirty="0"/>
                        <a:t>()</a:t>
                      </a:r>
                      <a:r>
                        <a:rPr lang="zh-CN" altLang="en-US" dirty="0"/>
                        <a:t>括号强调有限顺序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512" y="188640"/>
          <a:ext cx="8496944" cy="384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6336704"/>
              </a:tblGrid>
              <a:tr h="3840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</a:t>
                      </a:r>
                      <a:endParaRPr lang="zh-CN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zh-CN" altLang="en-US" dirty="0"/>
                        <a:t>基本数据类型转换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大范围到小范围的强制转换</a:t>
                      </a:r>
                      <a:endParaRPr lang="zh-CN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zh-CN" altLang="en-US" dirty="0"/>
                        <a:t>注释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单行，多行，文档</a:t>
                      </a:r>
                      <a:endParaRPr lang="zh-CN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dirty="0"/>
                        <a:t>If then else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表达式值与执行的代码块</a:t>
                      </a:r>
                      <a:endParaRPr lang="zh-CN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dirty="0"/>
                        <a:t>switch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支持的类型，支持字符串，固定项，</a:t>
                      </a:r>
                      <a:r>
                        <a:rPr lang="en-US" altLang="zh-CN" dirty="0"/>
                        <a:t>break</a:t>
                      </a:r>
                      <a:r>
                        <a:rPr lang="zh-CN" altLang="en-US" dirty="0"/>
                        <a:t>，适应场景</a:t>
                      </a:r>
                      <a:endParaRPr lang="zh-CN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dirty="0"/>
                        <a:t>While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表达式</a:t>
                      </a:r>
                      <a:endParaRPr lang="zh-CN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dirty="0"/>
                        <a:t>For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声明方法，循环的过程</a:t>
                      </a:r>
                      <a:endParaRPr lang="zh-CN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foreach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适应场景，优缺点</a:t>
                      </a:r>
                      <a:endParaRPr lang="zh-CN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dirty="0"/>
                        <a:t>Break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终止的范围</a:t>
                      </a:r>
                      <a:endParaRPr lang="zh-CN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dirty="0"/>
                        <a:t>Return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方法的退出，有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无返回值的声明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Part3 - Classes and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939" y="890264"/>
            <a:ext cx="8229600" cy="5410200"/>
          </a:xfrm>
        </p:spPr>
        <p:txBody>
          <a:bodyPr/>
          <a:lstStyle/>
          <a:p>
            <a:r>
              <a:rPr lang="en-US" altLang="zh-CN" dirty="0"/>
              <a:t>More on Classes</a:t>
            </a:r>
            <a:endParaRPr lang="en-US" altLang="zh-CN" dirty="0"/>
          </a:p>
          <a:p>
            <a:r>
              <a:rPr lang="en-US" altLang="zh-CN" dirty="0"/>
              <a:t>Objects</a:t>
            </a:r>
            <a:endParaRPr lang="en-US" altLang="zh-CN" dirty="0"/>
          </a:p>
          <a:p>
            <a:r>
              <a:rPr lang="en-US" altLang="zh-CN" dirty="0"/>
              <a:t>Nested Classes</a:t>
            </a:r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en-US" altLang="zh-CN" dirty="0"/>
              <a:t> Types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Design Patterns: Singleton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在应用的领域设计中，</a:t>
            </a:r>
            <a:r>
              <a:rPr lang="en-US" altLang="zh-CN" dirty="0"/>
              <a:t>Java</a:t>
            </a:r>
            <a:r>
              <a:rPr lang="zh-CN" altLang="en-US" dirty="0"/>
              <a:t>更适合基于贫血模型</a:t>
            </a:r>
            <a:r>
              <a:rPr lang="en-US" altLang="zh-CN" dirty="0"/>
              <a:t>(Anemic Domain Model)</a:t>
            </a:r>
            <a:r>
              <a:rPr lang="zh-CN" altLang="en-US" dirty="0"/>
              <a:t>的设计与开发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用于封装数据的类：</a:t>
            </a:r>
            <a:endParaRPr lang="en-US" altLang="zh-CN" dirty="0"/>
          </a:p>
          <a:p>
            <a:pPr lvl="1"/>
            <a:r>
              <a:rPr lang="zh-CN" altLang="en-US" dirty="0"/>
              <a:t>用户、学生，班级，订单，地址，课程等</a:t>
            </a:r>
            <a:r>
              <a:rPr lang="en-US" altLang="zh-CN" dirty="0"/>
              <a:t>(Entity</a:t>
            </a:r>
            <a:r>
              <a:rPr lang="zh-CN" altLang="en-US" dirty="0"/>
              <a:t>实体类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封装保存数据</a:t>
            </a:r>
            <a:r>
              <a:rPr lang="en-US" altLang="zh-CN" dirty="0"/>
              <a:t>(</a:t>
            </a:r>
            <a:r>
              <a:rPr lang="zh-CN" altLang="en-US" dirty="0"/>
              <a:t>状态</a:t>
            </a:r>
            <a:r>
              <a:rPr lang="en-US" altLang="zh-CN" dirty="0"/>
              <a:t>)</a:t>
            </a:r>
            <a:r>
              <a:rPr lang="zh-CN" altLang="en-US" dirty="0"/>
              <a:t>，但并不包含任何数据的业务操作</a:t>
            </a:r>
            <a:endParaRPr lang="en-US" altLang="zh-CN" dirty="0"/>
          </a:p>
          <a:p>
            <a:r>
              <a:rPr lang="zh-CN" altLang="en-US" dirty="0"/>
              <a:t>用于提供服务的类：</a:t>
            </a:r>
            <a:endParaRPr lang="en-US" altLang="zh-CN" dirty="0"/>
          </a:p>
          <a:p>
            <a:pPr lvl="1"/>
            <a:r>
              <a:rPr lang="zh-CN" altLang="en-US" dirty="0"/>
              <a:t>具有主函数的程序入口类，辅助工具类，业务逻辑类</a:t>
            </a:r>
            <a:r>
              <a:rPr lang="en-US" altLang="zh-CN" dirty="0"/>
              <a:t>(</a:t>
            </a:r>
            <a:r>
              <a:rPr lang="zh-CN" altLang="en-US" dirty="0"/>
              <a:t>组件</a:t>
            </a:r>
            <a:r>
              <a:rPr lang="en-US" altLang="zh-CN" dirty="0"/>
              <a:t>)</a:t>
            </a:r>
            <a:r>
              <a:rPr lang="zh-CN" altLang="en-US" dirty="0"/>
              <a:t>，数据持久化类</a:t>
            </a:r>
            <a:r>
              <a:rPr lang="en-US" altLang="zh-CN" dirty="0"/>
              <a:t>(</a:t>
            </a:r>
            <a:r>
              <a:rPr lang="zh-CN" altLang="en-US" dirty="0"/>
              <a:t>组件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无需保存操作状态，用于操作</a:t>
            </a:r>
            <a:r>
              <a:rPr lang="en-US" altLang="zh-CN" dirty="0"/>
              <a:t>(</a:t>
            </a:r>
            <a:r>
              <a:rPr lang="zh-CN" altLang="en-US" dirty="0"/>
              <a:t>行为</a:t>
            </a:r>
            <a:r>
              <a:rPr lang="en-US" altLang="zh-CN" dirty="0"/>
              <a:t>)</a:t>
            </a:r>
            <a:r>
              <a:rPr lang="zh-CN" altLang="en-US" dirty="0"/>
              <a:t>保存在实体对象中的数据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Access Level Modifiers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Access level modifiers </a:t>
            </a:r>
            <a:r>
              <a:rPr lang="en-US" altLang="zh-CN" dirty="0"/>
              <a:t>determine whether other classes can use a particular field or invoke a particular method. There are two levels of access control: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top level</a:t>
            </a:r>
            <a:r>
              <a:rPr lang="en-US" altLang="zh-CN" dirty="0"/>
              <a:t>, public, or package-private (no explicit modifier).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member level</a:t>
            </a:r>
            <a:r>
              <a:rPr lang="en-US" altLang="zh-CN" dirty="0"/>
              <a:t>, public, private, protected, or package-private (no explicit modifier).</a:t>
            </a:r>
            <a:endParaRPr lang="en-US" altLang="zh-CN" dirty="0"/>
          </a:p>
          <a:p>
            <a:r>
              <a:rPr lang="zh-CN" altLang="en-US" dirty="0"/>
              <a:t>访问级别修饰符，决定了其修饰的类型、变量、方法的作用范围</a:t>
            </a:r>
            <a:r>
              <a:rPr lang="en-US" altLang="zh-CN" dirty="0"/>
              <a:t>(</a:t>
            </a:r>
            <a:r>
              <a:rPr lang="zh-CN" altLang="en-US" dirty="0"/>
              <a:t>可访问范围，可见范围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可见，即可访问，看不见如何操作访问？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zh-CN" altLang="en-US" dirty="0"/>
              <a:t>顶级</a:t>
            </a:r>
            <a:r>
              <a:rPr lang="en-US" altLang="zh-CN" dirty="0"/>
              <a:t>(top level)</a:t>
            </a:r>
            <a:r>
              <a:rPr lang="zh-CN" altLang="en-US" dirty="0"/>
              <a:t>，即</a:t>
            </a:r>
            <a:r>
              <a:rPr lang="zh-CN" altLang="en-US" b="1" dirty="0">
                <a:solidFill>
                  <a:srgbClr val="FF0000"/>
                </a:solidFill>
              </a:rPr>
              <a:t>独立的源文件</a:t>
            </a:r>
            <a:r>
              <a:rPr lang="zh-CN" altLang="en-US" dirty="0"/>
              <a:t>，只有类、接口、枚举、注解，支持创建为顶级的独立源文件</a:t>
            </a:r>
            <a:endParaRPr lang="en-US" altLang="zh-CN" dirty="0"/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，所有其他类可访问</a:t>
            </a:r>
            <a:endParaRPr lang="en-US" altLang="zh-CN" dirty="0"/>
          </a:p>
          <a:p>
            <a:pPr lvl="1"/>
            <a:r>
              <a:rPr lang="en-US" altLang="zh-CN" dirty="0"/>
              <a:t>package-private</a:t>
            </a:r>
            <a:r>
              <a:rPr lang="zh-CN" altLang="en-US" dirty="0"/>
              <a:t>，无修饰符的默认声明，仅包内可访问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5112568" cy="181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39752" y="4363948"/>
            <a:ext cx="36279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</a:rPr>
              <a:t>，可以在源文件中，创建独立的函数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Java</a:t>
            </a:r>
            <a:r>
              <a:rPr lang="zh-CN" altLang="en-US" sz="1600" b="1" dirty="0">
                <a:solidFill>
                  <a:srgbClr val="FF0000"/>
                </a:solidFill>
              </a:rPr>
              <a:t>，必须先创建以上类型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所有方法，变量，常量等等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必须声明在以上类型</a:t>
            </a:r>
            <a:r>
              <a:rPr lang="en-US" altLang="zh-CN" sz="1600" b="1" dirty="0">
                <a:solidFill>
                  <a:srgbClr val="FF0000"/>
                </a:solidFill>
              </a:rPr>
              <a:t>body</a:t>
            </a:r>
            <a:r>
              <a:rPr lang="zh-CN" altLang="en-US" sz="1600" b="1" dirty="0">
                <a:solidFill>
                  <a:srgbClr val="FF0000"/>
                </a:solidFill>
              </a:rPr>
              <a:t>大括号中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无法脱离类型创建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即，不存在顶级的方法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变量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常量等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5558" y="3789040"/>
            <a:ext cx="2872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PackageUser</a:t>
            </a:r>
            <a:r>
              <a:rPr lang="zh-CN" altLang="en-US" sz="1600" b="1" dirty="0">
                <a:solidFill>
                  <a:srgbClr val="FF0000"/>
                </a:solidFill>
              </a:rPr>
              <a:t>类仅包内可见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因此，其他包，即使是子包中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也无法使用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75" y="2924944"/>
            <a:ext cx="47339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75" y="1124744"/>
            <a:ext cx="41148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15558" y="1389568"/>
            <a:ext cx="2283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PublicUser</a:t>
            </a:r>
            <a:r>
              <a:rPr lang="zh-CN" altLang="en-US" sz="1600" b="1" dirty="0">
                <a:solidFill>
                  <a:srgbClr val="FF0000"/>
                </a:solidFill>
              </a:rPr>
              <a:t>类全局可见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因此，其他包可以使用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830227" y="1916832"/>
            <a:ext cx="0" cy="22196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326171" y="2132856"/>
            <a:ext cx="1193304" cy="16561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42195" y="227540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独立的源文件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因此为顶级类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5" idx="1"/>
          </p:cNvCxnSpPr>
          <p:nvPr/>
        </p:nvCxnSpPr>
        <p:spPr>
          <a:xfrm flipH="1" flipV="1">
            <a:off x="4422515" y="3395892"/>
            <a:ext cx="993043" cy="8086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7114"/>
            <a:ext cx="34099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20395"/>
            <a:ext cx="64674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27984" y="1109199"/>
            <a:ext cx="2872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Package</a:t>
            </a:r>
            <a:r>
              <a:rPr lang="zh-CN" altLang="en-US" sz="1600" b="1" dirty="0">
                <a:solidFill>
                  <a:srgbClr val="FF0000"/>
                </a:solidFill>
              </a:rPr>
              <a:t>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允许源文件名与类型名称不同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Public</a:t>
            </a:r>
            <a:r>
              <a:rPr lang="zh-CN" altLang="en-US" sz="1600" b="1" dirty="0">
                <a:solidFill>
                  <a:srgbClr val="FF0000"/>
                </a:solidFill>
              </a:rPr>
              <a:t>级别则不允许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51" y="4293096"/>
            <a:ext cx="2438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60281" y="5000833"/>
            <a:ext cx="255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允许在一份源码文件中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并列，而非嵌套声明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个类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403648" y="836712"/>
            <a:ext cx="1656184" cy="9361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for Statement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5496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for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statement provides a compact way </a:t>
            </a:r>
            <a:r>
              <a:rPr lang="en-US" altLang="zh-CN" b="1" dirty="0">
                <a:solidFill>
                  <a:srgbClr val="FF0000"/>
                </a:solidFill>
              </a:rPr>
              <a:t>to iterate over a range of values</a:t>
            </a:r>
            <a:r>
              <a:rPr lang="en-US" altLang="zh-CN" dirty="0"/>
              <a:t>. Programmers often refer to it as the "for loop" because of the way in which it repeatedly loops until a particular condition is satisfied.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initialization expression</a:t>
            </a:r>
            <a:r>
              <a:rPr lang="zh-CN" altLang="en-US" dirty="0"/>
              <a:t>，循环开始时，执行初始化表达式一次</a:t>
            </a:r>
            <a:endParaRPr lang="en-US" altLang="zh-CN" dirty="0"/>
          </a:p>
          <a:p>
            <a:r>
              <a:rPr lang="en-US" altLang="zh-CN" dirty="0"/>
              <a:t>termination expression </a:t>
            </a:r>
            <a:r>
              <a:rPr lang="zh-CN" altLang="en-US" dirty="0"/>
              <a:t>，当终止表达式结果为</a:t>
            </a:r>
            <a:r>
              <a:rPr lang="en-US" altLang="zh-CN" dirty="0"/>
              <a:t>false</a:t>
            </a:r>
            <a:r>
              <a:rPr lang="zh-CN" altLang="en-US" dirty="0"/>
              <a:t>时，终止循环</a:t>
            </a:r>
            <a:endParaRPr lang="en-US" altLang="zh-CN" dirty="0"/>
          </a:p>
          <a:p>
            <a:r>
              <a:rPr lang="en-US" altLang="zh-CN" dirty="0"/>
              <a:t>increment expression</a:t>
            </a:r>
            <a:r>
              <a:rPr lang="zh-CN" altLang="en-US" dirty="0"/>
              <a:t>，在循环的每次迭代之后调用，增加</a:t>
            </a:r>
            <a:r>
              <a:rPr lang="en-US" altLang="zh-CN" dirty="0"/>
              <a:t>/</a:t>
            </a:r>
            <a:r>
              <a:rPr lang="zh-CN" altLang="en-US" dirty="0"/>
              <a:t>减少一个值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2852936"/>
            <a:ext cx="5484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for(initialization; termination; increment) {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statements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}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CC</a:t>
            </a:r>
            <a:r>
              <a:rPr lang="zh-CN" altLang="en-US" dirty="0"/>
              <a:t>：禁止在一个源码文件中声明</a:t>
            </a:r>
            <a:r>
              <a:rPr lang="en-US" altLang="zh-CN" dirty="0"/>
              <a:t>2</a:t>
            </a:r>
            <a:r>
              <a:rPr lang="zh-CN" altLang="en-US" dirty="0"/>
              <a:t>个并列的类型，会严重降低代码的可读性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CC</a:t>
            </a:r>
            <a:r>
              <a:rPr lang="zh-CN" altLang="en-US" dirty="0"/>
              <a:t>：</a:t>
            </a:r>
            <a:r>
              <a:rPr lang="en-US" altLang="zh-CN" dirty="0"/>
              <a:t>package</a:t>
            </a:r>
            <a:r>
              <a:rPr lang="zh-CN" altLang="en-US" dirty="0"/>
              <a:t>级类允许文件名与类名不同，但是禁止使用，会引起歧义，降低代码的可读性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必须定义在类型内的，称为</a:t>
            </a:r>
            <a:r>
              <a:rPr lang="en-US" altLang="zh-CN" dirty="0"/>
              <a:t>Method</a:t>
            </a:r>
            <a:r>
              <a:rPr lang="zh-CN" altLang="en-US" dirty="0"/>
              <a:t>方法，如</a:t>
            </a:r>
            <a:r>
              <a:rPr lang="en-US" altLang="zh-CN" dirty="0"/>
              <a:t>Java</a:t>
            </a:r>
            <a:r>
              <a:rPr lang="zh-CN" altLang="en-US" dirty="0"/>
              <a:t>语言；可以脱离类型独立定义的，称为</a:t>
            </a:r>
            <a:r>
              <a:rPr lang="en-US" altLang="zh-CN" dirty="0"/>
              <a:t>Function</a:t>
            </a:r>
            <a:r>
              <a:rPr lang="zh-CN" altLang="en-US" dirty="0"/>
              <a:t>函数，如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JavaScript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zh-CN" altLang="en-US" dirty="0"/>
              <a:t>即，严格意义，</a:t>
            </a:r>
            <a:r>
              <a:rPr lang="en-US" altLang="zh-CN" dirty="0"/>
              <a:t>Java</a:t>
            </a:r>
            <a:r>
              <a:rPr lang="zh-CN" altLang="en-US" dirty="0"/>
              <a:t>中不存在函数，但</a:t>
            </a:r>
            <a:r>
              <a:rPr lang="en-US" altLang="zh-CN" dirty="0"/>
              <a:t>Java8</a:t>
            </a:r>
            <a:r>
              <a:rPr lang="zh-CN" altLang="en-US" dirty="0"/>
              <a:t>后已支持函数式编程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成员级</a:t>
            </a:r>
            <a:r>
              <a:rPr lang="en-US" altLang="zh-CN" dirty="0"/>
              <a:t>(member level)</a:t>
            </a:r>
            <a:r>
              <a:rPr lang="zh-CN" altLang="en-US" dirty="0"/>
              <a:t>，声明在类型内部的，可以是，类、接口、变量、常量、方法等</a:t>
            </a:r>
            <a:endParaRPr lang="en-US" altLang="zh-CN" dirty="0"/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，公共，全局可访问</a:t>
            </a:r>
            <a:endParaRPr lang="en-US" altLang="zh-CN" dirty="0"/>
          </a:p>
          <a:p>
            <a:pPr lvl="1"/>
            <a:r>
              <a:rPr lang="en-US" altLang="zh-CN" dirty="0"/>
              <a:t>package-private</a:t>
            </a:r>
            <a:r>
              <a:rPr lang="zh-CN" altLang="en-US" dirty="0"/>
              <a:t>，包内可访问</a:t>
            </a:r>
            <a:endParaRPr lang="en-US" altLang="zh-CN" dirty="0"/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，私有，类型内可访问</a:t>
            </a:r>
            <a:endParaRPr lang="en-US" altLang="zh-CN" dirty="0"/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，包中，及任意位置的子类可访问</a:t>
            </a:r>
            <a:endParaRPr lang="en-US" altLang="zh-CN" dirty="0"/>
          </a:p>
          <a:p>
            <a:r>
              <a:rPr lang="zh-CN" altLang="en-US" dirty="0"/>
              <a:t>级别仅说明可访问范围，与如何操作无关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2007" y="3501008"/>
            <a:ext cx="22774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class </a:t>
            </a:r>
            <a:r>
              <a:rPr lang="en-US" altLang="zh-CN" sz="2000" b="1" dirty="0" err="1">
                <a:solidFill>
                  <a:srgbClr val="FF0000"/>
                </a:solidFill>
              </a:rPr>
              <a:t>MyClass</a:t>
            </a:r>
            <a:r>
              <a:rPr lang="en-US" altLang="zh-CN" sz="2000" b="1" dirty="0">
                <a:solidFill>
                  <a:srgbClr val="FF0000"/>
                </a:solidFill>
              </a:rPr>
              <a:t> {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property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constructor() {}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method() {}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class{}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interface {}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}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831" y="4471845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顶级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类型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8311" y="3979403"/>
            <a:ext cx="29161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成员级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类型内部声明的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全部其他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内部类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内部接口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变量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方法等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1943975" y="3717032"/>
            <a:ext cx="288032" cy="1872208"/>
          </a:xfrm>
          <a:prstGeom prst="leftBrace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4494549" y="3979403"/>
            <a:ext cx="314870" cy="1393814"/>
          </a:xfrm>
          <a:prstGeom prst="rightBrace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7850" y="18207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包内可访问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仅同层包中可以访问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子包也不可访问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stCxn id="5" idx="1"/>
          </p:cNvCxnSpPr>
          <p:nvPr/>
        </p:nvCxnSpPr>
        <p:spPr>
          <a:xfrm flipH="1">
            <a:off x="4315762" y="433706"/>
            <a:ext cx="792088" cy="44859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ttps://www.programcreek.com/wp-content/uploads/2011/11/access-level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7" y="921547"/>
            <a:ext cx="7925438" cy="240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45024"/>
            <a:ext cx="3886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64088" y="4149080"/>
            <a:ext cx="30796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可访问范围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Index</a:t>
            </a:r>
            <a:r>
              <a:rPr lang="zh-CN" altLang="en-US" sz="1600" b="1" dirty="0">
                <a:solidFill>
                  <a:srgbClr val="FF0000"/>
                </a:solidFill>
              </a:rPr>
              <a:t>为方法内的局部变量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其可访问范围仅为方法内部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方法外部无法访问变量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即出了可访问范围，就看不到了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4462298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方法内的局部变量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方法外无法访问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4139952" y="3861048"/>
            <a:ext cx="288032" cy="662843"/>
          </a:xfrm>
          <a:prstGeom prst="rightBrace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1586" y="-4564"/>
            <a:ext cx="2320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Private</a:t>
            </a:r>
            <a:r>
              <a:rPr lang="zh-CN" altLang="en-US" sz="1600" b="1" dirty="0">
                <a:solidFill>
                  <a:srgbClr val="FF0000"/>
                </a:solidFill>
              </a:rPr>
              <a:t>，仅类内可访问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1188477"/>
            <a:ext cx="2872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private</a:t>
            </a:r>
            <a:r>
              <a:rPr lang="zh-CN" altLang="en-US" sz="1600" b="1" dirty="0">
                <a:solidFill>
                  <a:srgbClr val="FF0000"/>
                </a:solidFill>
              </a:rPr>
              <a:t>变量</a:t>
            </a:r>
            <a:r>
              <a:rPr lang="en-US" altLang="zh-CN" sz="1600" b="1" dirty="0">
                <a:solidFill>
                  <a:srgbClr val="FF0000"/>
                </a:solidFill>
              </a:rPr>
              <a:t> name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Private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r>
              <a:rPr lang="en-US" altLang="zh-CN" sz="1600" b="1" dirty="0">
                <a:solidFill>
                  <a:srgbClr val="FF0000"/>
                </a:solidFill>
              </a:rPr>
              <a:t>print()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仅在类中代码，可以访问使用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" y="374446"/>
            <a:ext cx="34766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/>
          <p:nvPr/>
        </p:nvCxnSpPr>
        <p:spPr>
          <a:xfrm flipH="1" flipV="1">
            <a:off x="2267744" y="908720"/>
            <a:ext cx="792088" cy="55951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043608" y="1188477"/>
            <a:ext cx="864096" cy="116040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6" y="3573016"/>
            <a:ext cx="33051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269845" y="4077072"/>
            <a:ext cx="25276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在外部其他类中的方法中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仅</a:t>
            </a:r>
            <a:r>
              <a:rPr lang="en-US" altLang="zh-CN" sz="1600" b="1" dirty="0">
                <a:solidFill>
                  <a:srgbClr val="FF0000"/>
                </a:solidFill>
              </a:rPr>
              <a:t>public</a:t>
            </a:r>
            <a:r>
              <a:rPr lang="zh-CN" altLang="en-US" sz="1600" b="1" dirty="0">
                <a:solidFill>
                  <a:srgbClr val="FF0000"/>
                </a:solidFill>
              </a:rPr>
              <a:t>可见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Private</a:t>
            </a:r>
            <a:r>
              <a:rPr lang="zh-CN" altLang="en-US" sz="1600" b="1" dirty="0">
                <a:solidFill>
                  <a:srgbClr val="FF0000"/>
                </a:solidFill>
              </a:rPr>
              <a:t>均不可见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8891" y="3234462"/>
            <a:ext cx="3257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右大括号 14"/>
          <p:cNvSpPr/>
          <p:nvPr/>
        </p:nvSpPr>
        <p:spPr>
          <a:xfrm>
            <a:off x="3275856" y="476672"/>
            <a:ext cx="432048" cy="2520280"/>
          </a:xfrm>
          <a:prstGeom prst="rightBrac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1259632" y="2276872"/>
            <a:ext cx="648070" cy="22486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" y="0"/>
            <a:ext cx="3134540" cy="234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3" y="2655100"/>
            <a:ext cx="3952923" cy="78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2421" y="2353117"/>
            <a:ext cx="3257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13" y="4105266"/>
            <a:ext cx="3093435" cy="167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2420" y="3571559"/>
            <a:ext cx="3257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9912" y="2008599"/>
            <a:ext cx="3195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Protected</a:t>
            </a:r>
            <a:r>
              <a:rPr lang="zh-CN" altLang="en-US" sz="1600" b="1" dirty="0">
                <a:solidFill>
                  <a:srgbClr val="FF0000"/>
                </a:solidFill>
              </a:rPr>
              <a:t>，类，包，子类可访问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5154" y="3103745"/>
            <a:ext cx="2568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子类可访问</a:t>
            </a:r>
            <a:r>
              <a:rPr lang="en-US" altLang="zh-CN" sz="1600" b="1" dirty="0">
                <a:solidFill>
                  <a:srgbClr val="FF0000"/>
                </a:solidFill>
              </a:rPr>
              <a:t>protected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1920" y="4603018"/>
            <a:ext cx="271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全局，仅能访问</a:t>
            </a:r>
            <a:r>
              <a:rPr lang="en-US" altLang="zh-CN" sz="1600" b="1" dirty="0">
                <a:solidFill>
                  <a:srgbClr val="FF0000"/>
                </a:solidFill>
              </a:rPr>
              <a:t>public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无法访问</a:t>
            </a:r>
            <a:r>
              <a:rPr lang="en-US" altLang="zh-CN" sz="1600" b="1" dirty="0">
                <a:solidFill>
                  <a:srgbClr val="FF0000"/>
                </a:solidFill>
              </a:rPr>
              <a:t>private/protected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187624" y="2347153"/>
            <a:ext cx="1224136" cy="92586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Defining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26968"/>
          </a:xfrm>
        </p:spPr>
        <p:txBody>
          <a:bodyPr>
            <a:normAutofit/>
          </a:bodyPr>
          <a:lstStyle/>
          <a:p>
            <a:r>
              <a:rPr lang="en-US" altLang="zh-CN" dirty="0"/>
              <a:t>The only required elements of a method declaration are the method's </a:t>
            </a:r>
            <a:r>
              <a:rPr lang="en-US" altLang="zh-CN" b="1" dirty="0">
                <a:solidFill>
                  <a:srgbClr val="FF0000"/>
                </a:solidFill>
              </a:rPr>
              <a:t>return type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name</a:t>
            </a:r>
            <a:r>
              <a:rPr lang="en-US" altLang="zh-CN" dirty="0"/>
              <a:t>, a pair of parentheses, 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en-US" altLang="zh-CN" dirty="0"/>
              <a:t>, and a body between braces, </a:t>
            </a:r>
            <a:r>
              <a:rPr lang="en-US" altLang="zh-CN" b="1" dirty="0">
                <a:solidFill>
                  <a:srgbClr val="FF0000"/>
                </a:solidFill>
              </a:rPr>
              <a:t>{}</a:t>
            </a:r>
            <a:r>
              <a:rPr lang="en-US" altLang="zh-CN" dirty="0"/>
              <a:t>.</a:t>
            </a:r>
            <a:endParaRPr lang="en-US" altLang="zh-CN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dirty="0"/>
              <a:t>Variables in a method or </a:t>
            </a:r>
            <a:r>
              <a:rPr lang="en-US" altLang="zh-CN" dirty="0">
                <a:solidFill>
                  <a:srgbClr val="FF0000"/>
                </a:solidFill>
              </a:rPr>
              <a:t>block of code</a:t>
            </a:r>
            <a:r>
              <a:rPr lang="en-US" altLang="zh-CN" dirty="0"/>
              <a:t>—these are called </a:t>
            </a:r>
            <a:r>
              <a:rPr lang="en-US" altLang="zh-CN" b="1" dirty="0">
                <a:solidFill>
                  <a:srgbClr val="FF0000"/>
                </a:solidFill>
              </a:rPr>
              <a:t>local variables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方法的组成</a:t>
            </a:r>
            <a:endParaRPr lang="en-US" altLang="zh-CN" dirty="0"/>
          </a:p>
          <a:p>
            <a:pPr lvl="1"/>
            <a:r>
              <a:rPr lang="zh-CN" altLang="en-US" dirty="0"/>
              <a:t>修饰符，</a:t>
            </a:r>
            <a:r>
              <a:rPr lang="en-US" altLang="zh-CN" dirty="0"/>
              <a:t>public, private</a:t>
            </a:r>
            <a:r>
              <a:rPr lang="zh-CN" altLang="en-US" dirty="0"/>
              <a:t>，</a:t>
            </a:r>
            <a:r>
              <a:rPr lang="en-US" altLang="zh-CN" dirty="0"/>
              <a:t>static</a:t>
            </a:r>
            <a:r>
              <a:rPr lang="zh-CN" altLang="en-US" dirty="0"/>
              <a:t>，</a:t>
            </a:r>
            <a:r>
              <a:rPr lang="en-US" altLang="zh-CN" dirty="0"/>
              <a:t>final</a:t>
            </a:r>
            <a:r>
              <a:rPr lang="zh-CN" altLang="en-US" dirty="0"/>
              <a:t>等</a:t>
            </a:r>
            <a:r>
              <a:rPr lang="en-US" altLang="zh-CN" dirty="0"/>
              <a:t>(</a:t>
            </a:r>
            <a:r>
              <a:rPr lang="zh-CN" altLang="en-US" dirty="0"/>
              <a:t>后期讨论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方法返回类型，方法返回值的数据类型，没有返回值，则返回</a:t>
            </a:r>
            <a:r>
              <a:rPr lang="en-US" altLang="zh-CN" dirty="0"/>
              <a:t>void</a:t>
            </a:r>
            <a:endParaRPr lang="zh-CN" altLang="en-US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方法参数列表</a:t>
            </a:r>
            <a:r>
              <a:rPr lang="zh-CN" altLang="en-US" dirty="0"/>
              <a:t>，参数是声明在</a:t>
            </a:r>
            <a:r>
              <a:rPr lang="en-US" altLang="zh-CN" dirty="0"/>
              <a:t>()</a:t>
            </a:r>
            <a:r>
              <a:rPr lang="zh-CN" altLang="en-US" dirty="0"/>
              <a:t>圆括号，</a:t>
            </a:r>
            <a:r>
              <a:rPr lang="en-US" altLang="zh-CN" dirty="0"/>
              <a:t>“,”</a:t>
            </a:r>
            <a:r>
              <a:rPr lang="zh-CN" altLang="en-US" dirty="0"/>
              <a:t>逗号分隔输入的参数列表，声明方法需要的参数数据类型及参数名称。如果没有参数，也必须使用空的括号</a:t>
            </a:r>
            <a:endParaRPr lang="zh-CN" altLang="en-US" dirty="0"/>
          </a:p>
          <a:p>
            <a:pPr lvl="1"/>
            <a:r>
              <a:rPr lang="zh-CN" altLang="en-US" dirty="0"/>
              <a:t>方法体，包含在</a:t>
            </a:r>
            <a:r>
              <a:rPr lang="en-US" altLang="zh-CN" dirty="0"/>
              <a:t>{}</a:t>
            </a:r>
            <a:r>
              <a:rPr lang="zh-CN" altLang="en-US" dirty="0"/>
              <a:t>大括号之间的，包括</a:t>
            </a:r>
            <a:r>
              <a:rPr lang="zh-CN" altLang="en-US" b="1" dirty="0">
                <a:solidFill>
                  <a:srgbClr val="FF0000"/>
                </a:solidFill>
              </a:rPr>
              <a:t>局部变量</a:t>
            </a:r>
            <a:r>
              <a:rPr lang="zh-CN" altLang="en-US" dirty="0"/>
              <a:t>等的代码块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CC</a:t>
            </a:r>
            <a:r>
              <a:rPr lang="zh-CN" altLang="en-US" dirty="0"/>
              <a:t>：方法命名规范。方法必须以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zh-CN" altLang="en-US" dirty="0"/>
              <a:t>开始，驼峰式首字母小写，接形容词或名词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324"/>
            <a:ext cx="9144000" cy="128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278" y="76799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修饰符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878" y="76799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返回类型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0006" y="65378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方法名称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6" idx="2"/>
          </p:cNvCxnSpPr>
          <p:nvPr/>
        </p:nvCxnSpPr>
        <p:spPr>
          <a:xfrm flipH="1">
            <a:off x="421792" y="415353"/>
            <a:ext cx="1" cy="2337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</p:cNvCxnSpPr>
          <p:nvPr/>
        </p:nvCxnSpPr>
        <p:spPr>
          <a:xfrm flipH="1">
            <a:off x="1496785" y="415353"/>
            <a:ext cx="1" cy="2337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2"/>
          </p:cNvCxnSpPr>
          <p:nvPr/>
        </p:nvCxnSpPr>
        <p:spPr>
          <a:xfrm flipH="1">
            <a:off x="2575913" y="403932"/>
            <a:ext cx="1" cy="24515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47707" y="1835706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方法参数列表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2341" y="1176500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参数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类型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0135" y="1176500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参数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名称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左大括号 19"/>
          <p:cNvSpPr/>
          <p:nvPr/>
        </p:nvSpPr>
        <p:spPr>
          <a:xfrm rot="16200000">
            <a:off x="5522587" y="-1390171"/>
            <a:ext cx="475630" cy="5976123"/>
          </a:xfrm>
          <a:prstGeom prst="leftBrac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315919" y="980728"/>
            <a:ext cx="0" cy="1957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377767" y="980728"/>
            <a:ext cx="0" cy="1957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44859"/>
            <a:ext cx="3528392" cy="87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00843"/>
            <a:ext cx="2520280" cy="82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直接箭头连接符 24"/>
          <p:cNvCxnSpPr/>
          <p:nvPr/>
        </p:nvCxnSpPr>
        <p:spPr>
          <a:xfrm>
            <a:off x="3923928" y="3014326"/>
            <a:ext cx="2088232" cy="2345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79712" y="3427810"/>
            <a:ext cx="1846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添加一个</a:t>
            </a:r>
            <a:r>
              <a:rPr lang="en-US" altLang="zh-CN" sz="1600" b="1" dirty="0">
                <a:solidFill>
                  <a:srgbClr val="FF0000"/>
                </a:solidFill>
              </a:rPr>
              <a:t>user</a:t>
            </a:r>
            <a:r>
              <a:rPr lang="zh-CN" altLang="en-US" sz="1600" b="1" dirty="0">
                <a:solidFill>
                  <a:srgbClr val="FF0000"/>
                </a:solidFill>
              </a:rPr>
              <a:t>对象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en-US" altLang="zh-CN" dirty="0"/>
              <a:t>Two of the components of a method declaration comprise the </a:t>
            </a:r>
            <a:r>
              <a:rPr lang="en-US" altLang="zh-CN" b="1" dirty="0">
                <a:solidFill>
                  <a:srgbClr val="FF0000"/>
                </a:solidFill>
              </a:rPr>
              <a:t>method signature</a:t>
            </a:r>
            <a:r>
              <a:rPr lang="en-US" altLang="zh-CN" dirty="0"/>
              <a:t>: the method's name and the parameter types.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类中不能存在</a:t>
            </a:r>
            <a:r>
              <a:rPr lang="zh-CN" altLang="en-US" b="1" dirty="0">
                <a:solidFill>
                  <a:srgbClr val="FF0000"/>
                </a:solidFill>
              </a:rPr>
              <a:t>方法签名</a:t>
            </a:r>
            <a:r>
              <a:rPr lang="zh-CN" altLang="en-US" dirty="0"/>
              <a:t>相同的方法，方法签名是类中一个方法区别于另一个的特征</a:t>
            </a:r>
            <a:endParaRPr lang="en-US" altLang="zh-CN" dirty="0"/>
          </a:p>
          <a:p>
            <a:r>
              <a:rPr lang="zh-CN" altLang="en-US" dirty="0"/>
              <a:t>方法签名由：方法名称，方法参数列表</a:t>
            </a:r>
            <a:r>
              <a:rPr lang="en-US" altLang="zh-CN" dirty="0"/>
              <a:t>(</a:t>
            </a:r>
            <a:r>
              <a:rPr lang="zh-CN" altLang="en-US" dirty="0"/>
              <a:t>方法参数数量，相应位置的参数类型</a:t>
            </a:r>
            <a:r>
              <a:rPr lang="en-US" altLang="zh-CN" dirty="0"/>
              <a:t>)</a:t>
            </a:r>
            <a:r>
              <a:rPr lang="zh-CN" altLang="en-US" dirty="0"/>
              <a:t>决定；与方法的各种修饰符，返回类型，参数名称等无关</a:t>
            </a:r>
            <a:endParaRPr lang="en-US" altLang="zh-CN" dirty="0"/>
          </a:p>
          <a:p>
            <a:r>
              <a:rPr lang="zh-CN" altLang="en-US" dirty="0"/>
              <a:t>即，如果类中的方法名称相同，并且方法中参数个数相同，并且相同位置的参数类型也相同，即为方法签名相同，无法通过编译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10" y="121099"/>
            <a:ext cx="84772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1772816"/>
            <a:ext cx="426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calculate(double, double,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211960" y="548680"/>
            <a:ext cx="0" cy="12241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16015" y="1110546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方法的签名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1412" y="3861048"/>
            <a:ext cx="1953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</a:rPr>
              <a:t>addUser</a:t>
            </a:r>
            <a:r>
              <a:rPr lang="en-US" altLang="zh-CN" sz="2000" b="1" dirty="0">
                <a:solidFill>
                  <a:srgbClr val="FF0000"/>
                </a:solidFill>
              </a:rPr>
              <a:t>(User)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74" y="2636912"/>
            <a:ext cx="3150122" cy="77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箭头连接符 12"/>
          <p:cNvCxnSpPr/>
          <p:nvPr/>
        </p:nvCxnSpPr>
        <p:spPr>
          <a:xfrm>
            <a:off x="3995936" y="3026202"/>
            <a:ext cx="0" cy="83484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59113" y="3246216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方法的签名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10" y="4365104"/>
            <a:ext cx="51339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347664" y="5182453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反编译后获取的方法签名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5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39" y="3172664"/>
            <a:ext cx="79819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6666"/>
            <a:ext cx="8824060" cy="123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2240" y="179294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方法签名与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参数名称无关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3955" y="637147"/>
            <a:ext cx="426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calculate(double, double,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8282" y="2708920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方法签名与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修饰符无关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30" y="4386430"/>
            <a:ext cx="8305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61" y="5229200"/>
            <a:ext cx="581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80360" y="4047876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B050"/>
                </a:solidFill>
              </a:rPr>
              <a:t>方法名称不同</a:t>
            </a:r>
            <a:endParaRPr lang="en-US" altLang="zh-CN" sz="16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87614" y="4941168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B050"/>
                </a:solidFill>
              </a:rPr>
              <a:t>参数个数不同</a:t>
            </a:r>
            <a:endParaRPr lang="en-US" altLang="zh-CN" sz="1600" b="1" dirty="0">
              <a:solidFill>
                <a:srgbClr val="00B050"/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41" y="6093296"/>
            <a:ext cx="7400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505750" y="5754742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B050"/>
                </a:solidFill>
              </a:rPr>
              <a:t>相同位置参数类型不同</a:t>
            </a:r>
            <a:endParaRPr lang="en-US" altLang="zh-CN" sz="1600" b="1" dirty="0">
              <a:solidFill>
                <a:srgbClr val="00B05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44458"/>
            <a:ext cx="6737308" cy="34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85334"/>
            <a:ext cx="6029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3" grpId="0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023" y="776855"/>
            <a:ext cx="5721284" cy="125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485" y="94118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仅初始化时，执行一次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3096" y="94118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每次迭代时，执行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2056" y="94118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每次迭代后，执行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273" y="2143497"/>
            <a:ext cx="4064280" cy="258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>
            <a:off x="2013055" y="432672"/>
            <a:ext cx="936104" cy="4866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2"/>
          </p:cNvCxnSpPr>
          <p:nvPr/>
        </p:nvCxnSpPr>
        <p:spPr>
          <a:xfrm flipH="1">
            <a:off x="4245303" y="432672"/>
            <a:ext cx="147276" cy="4866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312061" y="432672"/>
            <a:ext cx="1453522" cy="4866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0877" y="2871908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可由由外部获取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5367" y="1804943"/>
            <a:ext cx="382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33824" y="4681867"/>
            <a:ext cx="382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66" y="5157192"/>
            <a:ext cx="5638933" cy="128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48926" y="5131931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步进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/>
              <a:t>Passing Information to a Method - values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declaration for a method or a constructor declares the number and the type of the arguments for that method or constructor. 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Parameters</a:t>
            </a:r>
            <a:r>
              <a:rPr lang="en-US" altLang="zh-CN" dirty="0"/>
              <a:t> refers to the list of variables in a method declaration. </a:t>
            </a:r>
            <a:r>
              <a:rPr lang="en-US" altLang="zh-CN" b="1" dirty="0">
                <a:solidFill>
                  <a:srgbClr val="FF0000"/>
                </a:solidFill>
              </a:rPr>
              <a:t>Arguments</a:t>
            </a:r>
            <a:r>
              <a:rPr lang="en-US" altLang="zh-CN" dirty="0"/>
              <a:t> are the </a:t>
            </a:r>
            <a:r>
              <a:rPr lang="en-US" altLang="zh-CN" b="1" dirty="0">
                <a:solidFill>
                  <a:srgbClr val="FF0000"/>
                </a:solidFill>
              </a:rPr>
              <a:t>actual values </a:t>
            </a:r>
            <a:r>
              <a:rPr lang="en-US" altLang="zh-CN" dirty="0"/>
              <a:t>that are passed in when the method is invoked. When you invoke a method, the arguments used must </a:t>
            </a:r>
            <a:r>
              <a:rPr lang="en-US" altLang="zh-CN" b="1" dirty="0">
                <a:solidFill>
                  <a:srgbClr val="FF0000"/>
                </a:solidFill>
              </a:rPr>
              <a:t>match</a:t>
            </a:r>
            <a:r>
              <a:rPr lang="en-US" altLang="zh-CN" dirty="0"/>
              <a:t> the declaration's parameters </a:t>
            </a:r>
            <a:r>
              <a:rPr lang="en-US" altLang="zh-CN" b="1" dirty="0">
                <a:solidFill>
                  <a:srgbClr val="FF0000"/>
                </a:solidFill>
              </a:rPr>
              <a:t>in type and order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方法声明了参数数量与类型；可定义任意类型的参数。调用方法传入参数时，必须与类型和顺序匹配</a:t>
            </a:r>
            <a:endParaRPr lang="en-US" altLang="zh-CN" dirty="0"/>
          </a:p>
          <a:p>
            <a:pPr lvl="1"/>
            <a:r>
              <a:rPr lang="en-US" altLang="zh-CN" dirty="0"/>
              <a:t>Parameter</a:t>
            </a:r>
            <a:r>
              <a:rPr lang="zh-CN" altLang="en-US" dirty="0"/>
              <a:t>，方法声明定义中的参数</a:t>
            </a:r>
            <a:r>
              <a:rPr lang="en-US" altLang="zh-CN" dirty="0"/>
              <a:t>(</a:t>
            </a:r>
            <a:r>
              <a:rPr lang="zh-CN" altLang="en-US" dirty="0"/>
              <a:t>形参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Argument</a:t>
            </a:r>
            <a:r>
              <a:rPr lang="zh-CN" altLang="en-US" dirty="0"/>
              <a:t>，方法被调用时实际传入的参数</a:t>
            </a:r>
            <a:r>
              <a:rPr lang="en-US" altLang="zh-CN" dirty="0"/>
              <a:t>(</a:t>
            </a:r>
            <a:r>
              <a:rPr lang="zh-CN" altLang="en-US" dirty="0"/>
              <a:t>实参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需要为方法的参数命名，该名称将在方法体内引入传入的参数</a:t>
            </a:r>
            <a:endParaRPr lang="en-US" altLang="zh-CN" dirty="0"/>
          </a:p>
          <a:p>
            <a:r>
              <a:rPr lang="zh-CN" altLang="en-US" dirty="0"/>
              <a:t>方法参数名称，在其作用范围内必须是唯一的</a:t>
            </a:r>
            <a:endParaRPr lang="en-US" altLang="zh-CN" dirty="0"/>
          </a:p>
          <a:p>
            <a:r>
              <a:rPr lang="zh-CN" altLang="en-US" dirty="0"/>
              <a:t>无论参数类型是否相同，参数名称不能相同</a:t>
            </a:r>
            <a:endParaRPr lang="zh-CN" altLang="en-US" dirty="0"/>
          </a:p>
          <a:p>
            <a:r>
              <a:rPr lang="zh-CN" altLang="en-US" dirty="0"/>
              <a:t>不能与方法内局部变量名称相同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02" y="2783510"/>
            <a:ext cx="40671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69" y="3868303"/>
            <a:ext cx="34575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52120" y="2739486"/>
            <a:ext cx="1838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方法参数类型不同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但参数名称冲突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无法编译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430293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4169211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方法参数名称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与局部变量名称冲突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无法编译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01208"/>
            <a:ext cx="31242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600" y="3570483"/>
            <a:ext cx="3485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3428" y="5000208"/>
            <a:ext cx="3371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2434" y="5709948"/>
            <a:ext cx="2252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方法局部变量类型不同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但变量名称冲突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无法编译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618" y="3314741"/>
            <a:ext cx="26955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en-US" altLang="zh-CN" dirty="0"/>
              <a:t>Primitive arguments, such as an </a:t>
            </a:r>
            <a:r>
              <a:rPr lang="en-US" altLang="zh-CN" dirty="0" err="1"/>
              <a:t>int</a:t>
            </a:r>
            <a:r>
              <a:rPr lang="en-US" altLang="zh-CN" dirty="0"/>
              <a:t> or a double, are </a:t>
            </a:r>
            <a:r>
              <a:rPr lang="en-US" altLang="zh-CN" b="1" dirty="0">
                <a:solidFill>
                  <a:srgbClr val="FF0000"/>
                </a:solidFill>
              </a:rPr>
              <a:t>passed into methods by value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方法对，</a:t>
            </a:r>
            <a:r>
              <a:rPr lang="en-US" altLang="zh-CN" dirty="0"/>
              <a:t>8+1</a:t>
            </a:r>
            <a:r>
              <a:rPr lang="zh-CN" altLang="en-US" dirty="0"/>
              <a:t>数据类型为</a:t>
            </a:r>
            <a:r>
              <a:rPr lang="zh-CN" altLang="en-US" b="1" dirty="0">
                <a:solidFill>
                  <a:srgbClr val="FF0000"/>
                </a:solidFill>
              </a:rPr>
              <a:t>值传递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60769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5024"/>
            <a:ext cx="65817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4921" y="3306470"/>
            <a:ext cx="3712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2140" y="4448011"/>
            <a:ext cx="3079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8+1</a:t>
            </a:r>
            <a:r>
              <a:rPr lang="zh-CN" altLang="en-US" sz="1600" b="1" dirty="0">
                <a:solidFill>
                  <a:srgbClr val="FF0000"/>
                </a:solidFill>
              </a:rPr>
              <a:t>类型为值传递，因此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方法并没有改变原局部变量的值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012850"/>
            <a:ext cx="16383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V="1">
            <a:off x="4644008" y="2331938"/>
            <a:ext cx="2376264" cy="18891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651025"/>
            <a:ext cx="15144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箭头连接符 11"/>
          <p:cNvCxnSpPr>
            <a:endCxn id="4101" idx="1"/>
          </p:cNvCxnSpPr>
          <p:nvPr/>
        </p:nvCxnSpPr>
        <p:spPr>
          <a:xfrm flipV="1">
            <a:off x="4572000" y="2951063"/>
            <a:ext cx="2304256" cy="256616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860032" y="2951063"/>
            <a:ext cx="2160240" cy="8379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835696" y="2564904"/>
            <a:ext cx="1080120" cy="11022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Returning a Value from a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method returns to the code that invoked it when it</a:t>
            </a:r>
            <a:endParaRPr lang="en-US" altLang="zh-CN" dirty="0"/>
          </a:p>
          <a:p>
            <a:pPr lvl="1"/>
            <a:r>
              <a:rPr lang="en-US" altLang="zh-CN" dirty="0"/>
              <a:t>completes all the statements in the method,</a:t>
            </a:r>
            <a:endParaRPr lang="en-US" altLang="zh-CN" dirty="0"/>
          </a:p>
          <a:p>
            <a:pPr lvl="1"/>
            <a:r>
              <a:rPr lang="en-US" altLang="zh-CN" dirty="0"/>
              <a:t>reaches a return statement, or</a:t>
            </a:r>
            <a:endParaRPr lang="en-US" altLang="zh-CN" dirty="0"/>
          </a:p>
          <a:p>
            <a:pPr lvl="1"/>
            <a:r>
              <a:rPr lang="en-US" altLang="zh-CN" dirty="0"/>
              <a:t>throws an exception (covered later)</a:t>
            </a:r>
            <a:endParaRPr lang="en-US" altLang="zh-CN" dirty="0"/>
          </a:p>
          <a:p>
            <a:r>
              <a:rPr lang="zh-CN" altLang="en-US" dirty="0"/>
              <a:t>在方法声明返回类型，在方法体使用</a:t>
            </a:r>
            <a:r>
              <a:rPr lang="en-US" altLang="zh-CN" dirty="0"/>
              <a:t>return</a:t>
            </a:r>
            <a:r>
              <a:rPr lang="zh-CN" altLang="en-US" dirty="0"/>
              <a:t>语句返回值</a:t>
            </a:r>
            <a:endParaRPr lang="en-US" altLang="zh-CN" dirty="0"/>
          </a:p>
          <a:p>
            <a:r>
              <a:rPr lang="zh-CN" altLang="en-US" dirty="0"/>
              <a:t>声明的返回类型与实际返回值类型必须匹配</a:t>
            </a:r>
            <a:endParaRPr lang="en-US" altLang="zh-CN" dirty="0"/>
          </a:p>
          <a:p>
            <a:r>
              <a:rPr lang="zh-CN" altLang="en-US" dirty="0"/>
              <a:t>任何声明为</a:t>
            </a:r>
            <a:r>
              <a:rPr lang="en-US" altLang="zh-CN" dirty="0"/>
              <a:t>void</a:t>
            </a:r>
            <a:r>
              <a:rPr lang="zh-CN" altLang="en-US" dirty="0"/>
              <a:t>的方法都不能有返回值，但可以基于具体逻辑，使用</a:t>
            </a:r>
            <a:r>
              <a:rPr lang="en-US" altLang="zh-CN" dirty="0"/>
              <a:t>return</a:t>
            </a:r>
            <a:r>
              <a:rPr lang="zh-CN" altLang="en-US" dirty="0"/>
              <a:t>语句退出方法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085184"/>
            <a:ext cx="4976981" cy="110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Overloading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supports </a:t>
            </a:r>
            <a:r>
              <a:rPr lang="en-US" altLang="zh-CN" b="1" dirty="0">
                <a:solidFill>
                  <a:srgbClr val="FF0000"/>
                </a:solidFill>
              </a:rPr>
              <a:t>overloading methods</a:t>
            </a:r>
            <a:r>
              <a:rPr lang="en-US" altLang="zh-CN" dirty="0"/>
              <a:t>. This means that methods within a class can have the </a:t>
            </a:r>
            <a:r>
              <a:rPr lang="en-US" altLang="zh-CN" b="1" dirty="0">
                <a:solidFill>
                  <a:srgbClr val="FF0000"/>
                </a:solidFill>
              </a:rPr>
              <a:t>same name </a:t>
            </a:r>
            <a:r>
              <a:rPr lang="en-US" altLang="zh-CN" dirty="0"/>
              <a:t>if they have </a:t>
            </a:r>
            <a:r>
              <a:rPr lang="en-US" altLang="zh-CN" b="1" dirty="0">
                <a:solidFill>
                  <a:srgbClr val="FF0000"/>
                </a:solidFill>
              </a:rPr>
              <a:t>different parameter lists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方法重载</a:t>
            </a:r>
            <a:r>
              <a:rPr lang="zh-CN" altLang="en-US" dirty="0"/>
              <a:t>，允许具有相同名称，但不同参数列表的，方法存在。解决了方法功能相同，但必须使用不同命名的缺陷</a:t>
            </a:r>
            <a:endParaRPr lang="en-US" altLang="zh-CN" dirty="0"/>
          </a:p>
          <a:p>
            <a:r>
              <a:rPr lang="zh-CN" altLang="en-US" dirty="0"/>
              <a:t>基于方法重载，可以设计出抽象的、灵活的代码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85318"/>
            <a:ext cx="491337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68389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6739" y="1940271"/>
            <a:ext cx="24593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功能相同，但完成功能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需要的参数不同 的方法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基于方法重载与命名规约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使代码更具可读性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2196" y="4363917"/>
            <a:ext cx="3256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类提供的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基本类型与</a:t>
            </a:r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类型的转换方法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Member Variables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Member variables </a:t>
            </a:r>
            <a:r>
              <a:rPr lang="en-US" altLang="zh-CN" dirty="0"/>
              <a:t>in a class—these are called fields.</a:t>
            </a:r>
            <a:endParaRPr lang="en-US" altLang="zh-CN" dirty="0"/>
          </a:p>
          <a:p>
            <a:pPr lvl="1"/>
            <a:r>
              <a:rPr lang="en-US" altLang="zh-CN" dirty="0"/>
              <a:t>public modifier—the field is accessible from all classes.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private modifier</a:t>
            </a:r>
            <a:r>
              <a:rPr lang="en-US" altLang="zh-CN" dirty="0"/>
              <a:t>—the field is accessible only within its own class.</a:t>
            </a:r>
            <a:endParaRPr lang="en-US" altLang="zh-CN" dirty="0"/>
          </a:p>
          <a:p>
            <a:r>
              <a:rPr lang="zh-CN" altLang="en-US" dirty="0"/>
              <a:t>类中可以声明成员变量</a:t>
            </a:r>
            <a:endParaRPr lang="en-US" altLang="zh-CN" dirty="0"/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修饰的成员变量，公共成员变量，变量可以被全局访问</a:t>
            </a:r>
            <a:endParaRPr lang="en-US" altLang="zh-CN" dirty="0"/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修饰的成员变量，</a:t>
            </a:r>
            <a:r>
              <a:rPr lang="zh-CN" altLang="en-US" b="1" dirty="0">
                <a:solidFill>
                  <a:srgbClr val="FF0000"/>
                </a:solidFill>
              </a:rPr>
              <a:t>私有成员变量</a:t>
            </a:r>
            <a:r>
              <a:rPr lang="zh-CN" altLang="en-US" dirty="0"/>
              <a:t>，变量仅能在类中被访问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CC</a:t>
            </a:r>
            <a:r>
              <a:rPr lang="zh-CN" altLang="en-US" dirty="0"/>
              <a:t>：不要使用公共成员变量。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3" y="41572"/>
            <a:ext cx="2880320" cy="115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157" y="1548112"/>
            <a:ext cx="4126940" cy="167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3795111"/>
            <a:ext cx="4258506" cy="6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60984" y="185587"/>
            <a:ext cx="20377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Bicycle</a:t>
            </a:r>
            <a:r>
              <a:rPr lang="zh-CN" altLang="en-US" sz="1600" b="1" dirty="0">
                <a:solidFill>
                  <a:srgbClr val="FF0000"/>
                </a:solidFill>
              </a:rPr>
              <a:t>类中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声明了</a:t>
            </a:r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</a:rPr>
              <a:t>个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zh-CN" altLang="en-US" sz="1600" b="1" dirty="0">
                <a:solidFill>
                  <a:srgbClr val="FF0000"/>
                </a:solidFill>
              </a:rPr>
              <a:t>类型的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public</a:t>
            </a:r>
            <a:r>
              <a:rPr lang="zh-CN" altLang="en-US" sz="1600" b="1" dirty="0">
                <a:solidFill>
                  <a:srgbClr val="FF0000"/>
                </a:solidFill>
              </a:rPr>
              <a:t>公共成员变量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7" y="1209558"/>
            <a:ext cx="4054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3678" y="3356992"/>
            <a:ext cx="416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184" y="2056492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成员变量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必须通过对象操作访问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Encapsulation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language mechanism for restricting direct access to some of the object's components.</a:t>
            </a:r>
            <a:endParaRPr lang="en-US" altLang="zh-CN" dirty="0"/>
          </a:p>
          <a:p>
            <a:r>
              <a:rPr lang="en-US" altLang="zh-CN" dirty="0"/>
              <a:t>A language construct that facilitates the bundling of data with the methods (or other functions) operating on that data.</a:t>
            </a:r>
            <a:endParaRPr lang="en-US" altLang="zh-CN" dirty="0"/>
          </a:p>
          <a:p>
            <a:r>
              <a:rPr lang="zh-CN" altLang="en-US" dirty="0"/>
              <a:t>封装</a:t>
            </a:r>
            <a:r>
              <a:rPr lang="en-US" altLang="zh-CN" dirty="0"/>
              <a:t>(Encapsulation)</a:t>
            </a:r>
            <a:r>
              <a:rPr lang="zh-CN" altLang="en-US" dirty="0"/>
              <a:t>，是面向对象的核心设计思想之一，其包含</a:t>
            </a:r>
            <a:r>
              <a:rPr lang="en-US" altLang="zh-CN" dirty="0"/>
              <a:t>2</a:t>
            </a:r>
            <a:r>
              <a:rPr lang="zh-CN" altLang="en-US" dirty="0"/>
              <a:t>个相似但不同的含义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>
            <a:normAutofit/>
          </a:bodyPr>
          <a:lstStyle/>
          <a:p>
            <a:r>
              <a:rPr lang="zh-CN" altLang="en-US" dirty="0"/>
              <a:t>对外，隐藏功能实现的具体细节，限制直接对某些操作的直接访问。例如，工具类通过暴露工具方法，封装隐藏工具内部实现的具体细节；</a:t>
            </a:r>
            <a:r>
              <a:rPr lang="en-US" altLang="zh-CN" dirty="0"/>
              <a:t>Hibernate</a:t>
            </a:r>
            <a:r>
              <a:rPr lang="zh-CN" altLang="en-US" dirty="0"/>
              <a:t>框架封装隐藏了</a:t>
            </a:r>
            <a:r>
              <a:rPr lang="en-US" altLang="zh-CN" dirty="0"/>
              <a:t>JDBC</a:t>
            </a:r>
            <a:r>
              <a:rPr lang="zh-CN" altLang="en-US" dirty="0"/>
              <a:t>操作数据库的实现细节</a:t>
            </a:r>
            <a:r>
              <a:rPr lang="en-US" altLang="zh-CN" dirty="0"/>
              <a:t>(</a:t>
            </a:r>
            <a:r>
              <a:rPr lang="zh-CN" altLang="en-US" dirty="0"/>
              <a:t>提供服务的类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对外，隐藏对象中的数据信息，限制对数据信息的直接访问，外界仅能通过其对外暴露的访问数据的方法，改变对象的内部数据</a:t>
            </a:r>
            <a:r>
              <a:rPr lang="en-US" altLang="zh-CN" dirty="0"/>
              <a:t>(</a:t>
            </a:r>
            <a:r>
              <a:rPr lang="zh-CN" altLang="en-US" dirty="0"/>
              <a:t>封装数据的类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即，封装的</a:t>
            </a:r>
            <a:r>
              <a:rPr lang="en-US" altLang="zh-CN" dirty="0"/>
              <a:t>2</a:t>
            </a:r>
            <a:r>
              <a:rPr lang="zh-CN" altLang="en-US" dirty="0"/>
              <a:t>层含义：封装实现细节，通过暴露方法</a:t>
            </a:r>
            <a:r>
              <a:rPr lang="en-US" altLang="zh-CN" dirty="0"/>
              <a:t>/</a:t>
            </a:r>
            <a:r>
              <a:rPr lang="zh-CN" altLang="en-US" dirty="0"/>
              <a:t>接口对外提供服务；封装数据信息，通过暴露访问操作方法，对外提供数据信息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When you see the colon (:) read it as “in.” The loop above reads as “</a:t>
            </a:r>
            <a:r>
              <a:rPr lang="en-US" altLang="zh-CN" b="1" dirty="0">
                <a:solidFill>
                  <a:srgbClr val="FF0000"/>
                </a:solidFill>
              </a:rPr>
              <a:t>for each i in numbers</a:t>
            </a:r>
            <a:r>
              <a:rPr lang="en-US" altLang="zh-CN" dirty="0"/>
              <a:t>.” As you can see, the for-each construct combines beautifully with generics. It preserves all of the </a:t>
            </a:r>
            <a:r>
              <a:rPr lang="en-US" altLang="zh-CN" b="1" dirty="0">
                <a:solidFill>
                  <a:srgbClr val="FF0000"/>
                </a:solidFill>
              </a:rPr>
              <a:t>type safety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6672"/>
            <a:ext cx="620523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zh-CN" altLang="en-US" dirty="0"/>
              <a:t>将现实中一类事物，设计为类；将能描述一类事物共有的属性，设计为成员变量；基于封装设计思想，将成员变量设计为</a:t>
            </a:r>
            <a:r>
              <a:rPr lang="zh-CN" altLang="en-US" b="1" dirty="0">
                <a:solidFill>
                  <a:srgbClr val="FF0000"/>
                </a:solidFill>
              </a:rPr>
              <a:t>私有成员变量</a:t>
            </a:r>
            <a:r>
              <a:rPr lang="zh-CN" altLang="en-US" dirty="0"/>
              <a:t>；通过创建类的一个个实例对象，将数据封装到私有成员变量中，从而使程序中一个个的对象，能够代表</a:t>
            </a:r>
            <a:r>
              <a:rPr lang="en-US" altLang="zh-CN" dirty="0"/>
              <a:t>/</a:t>
            </a:r>
            <a:r>
              <a:rPr lang="zh-CN" altLang="en-US" dirty="0"/>
              <a:t>描述现实中的一个个具体的事物</a:t>
            </a:r>
            <a:endParaRPr lang="en-US" altLang="zh-CN" dirty="0"/>
          </a:p>
          <a:p>
            <a:r>
              <a:rPr lang="zh-CN" altLang="en-US" dirty="0"/>
              <a:t>即，面向对象设计层面的属性</a:t>
            </a:r>
            <a:r>
              <a:rPr lang="en-US" altLang="zh-CN" dirty="0"/>
              <a:t> == </a:t>
            </a:r>
            <a:r>
              <a:rPr lang="zh-CN" altLang="en-US" dirty="0"/>
              <a:t>面向对象实现层面的私有成员变量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8" y="3645024"/>
            <a:ext cx="3528392" cy="191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大括号 1"/>
          <p:cNvSpPr/>
          <p:nvPr/>
        </p:nvSpPr>
        <p:spPr>
          <a:xfrm>
            <a:off x="4119060" y="4077072"/>
            <a:ext cx="432048" cy="1478676"/>
          </a:xfrm>
          <a:prstGeom prst="rightBrace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41574" y="3933056"/>
            <a:ext cx="3079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私有成员变量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</a:rPr>
              <a:t>属性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仅类的内部可以访问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当创建类的对象时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外界如何初始化属性值？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外界如何获取其封装的属性值？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外界如何改变其封装的属性值？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100" dirty="0"/>
              <a:t>Providing Constructors for Your Classes</a:t>
            </a:r>
            <a:endParaRPr lang="zh-CN" altLang="en-US" sz="4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class contains </a:t>
            </a:r>
            <a:r>
              <a:rPr lang="en-US" altLang="zh-CN" b="1" dirty="0">
                <a:solidFill>
                  <a:srgbClr val="FF0000"/>
                </a:solidFill>
              </a:rPr>
              <a:t>constructors</a:t>
            </a:r>
            <a:r>
              <a:rPr lang="en-US" altLang="zh-CN" dirty="0"/>
              <a:t> that are invoked to create objects from the class blueprint. Constructor declarations look like method declarations, except that they use the </a:t>
            </a:r>
            <a:r>
              <a:rPr lang="en-US" altLang="zh-CN" b="1" dirty="0">
                <a:solidFill>
                  <a:srgbClr val="FF0000"/>
                </a:solidFill>
              </a:rPr>
              <a:t>name of the class </a:t>
            </a:r>
            <a:r>
              <a:rPr lang="en-US" altLang="zh-CN" dirty="0"/>
              <a:t>and have </a:t>
            </a:r>
            <a:r>
              <a:rPr lang="en-US" altLang="zh-CN" b="1" dirty="0">
                <a:solidFill>
                  <a:srgbClr val="FF0000"/>
                </a:solidFill>
              </a:rPr>
              <a:t>no return type</a:t>
            </a:r>
            <a:r>
              <a:rPr lang="en-US" altLang="zh-CN" dirty="0"/>
              <a:t>. </a:t>
            </a:r>
            <a:endParaRPr lang="en-US" altLang="zh-CN" dirty="0"/>
          </a:p>
          <a:p>
            <a:r>
              <a:rPr lang="zh-CN" altLang="en-US" dirty="0"/>
              <a:t>类的构造函数，像一个方法，但是没有返回类型</a:t>
            </a:r>
            <a:r>
              <a:rPr lang="en-US" altLang="zh-CN" dirty="0"/>
              <a:t>(</a:t>
            </a:r>
            <a:r>
              <a:rPr lang="zh-CN" altLang="en-US" dirty="0"/>
              <a:t>也没有</a:t>
            </a:r>
            <a:r>
              <a:rPr lang="en-US" altLang="zh-CN" dirty="0"/>
              <a:t>void)</a:t>
            </a:r>
            <a:r>
              <a:rPr lang="zh-CN" altLang="en-US" dirty="0"/>
              <a:t>，方法名称为类的名称完全相同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258129"/>
            <a:ext cx="2045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无返回值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名称与类名完全相同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包括首字母大写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5708"/>
            <a:ext cx="3816424" cy="146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To create a new object, a </a:t>
            </a:r>
            <a:r>
              <a:rPr lang="en-US" altLang="zh-CN" b="1" dirty="0">
                <a:solidFill>
                  <a:srgbClr val="FF0000"/>
                </a:solidFill>
              </a:rPr>
              <a:t>constructor</a:t>
            </a:r>
            <a:r>
              <a:rPr lang="en-US" altLang="zh-CN" dirty="0"/>
              <a:t> is called by the </a:t>
            </a:r>
            <a:r>
              <a:rPr lang="en-US" altLang="zh-CN" b="1" dirty="0">
                <a:solidFill>
                  <a:srgbClr val="FF0000"/>
                </a:solidFill>
              </a:rPr>
              <a:t>new</a:t>
            </a:r>
            <a:r>
              <a:rPr lang="en-US" altLang="zh-CN" dirty="0"/>
              <a:t> operator:</a:t>
            </a:r>
            <a:endParaRPr lang="en-US" altLang="zh-CN" dirty="0"/>
          </a:p>
          <a:p>
            <a:r>
              <a:rPr lang="zh-CN" altLang="en-US" dirty="0"/>
              <a:t>可以通过</a:t>
            </a:r>
            <a:r>
              <a:rPr lang="en-US" altLang="zh-CN" dirty="0"/>
              <a:t>new</a:t>
            </a:r>
            <a:r>
              <a:rPr lang="zh-CN" altLang="en-US" dirty="0"/>
              <a:t>操作符，调用构造函数，创建一个类的对象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56" y="2159429"/>
            <a:ext cx="4752528" cy="51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zh-CN" altLang="en-US" dirty="0"/>
              <a:t>类可以声明多个构造函数，但不能具有相同的参数列表。即，类中不能存在方法签名相同的构造函数</a:t>
            </a:r>
            <a:endParaRPr lang="en-US" altLang="zh-CN" dirty="0"/>
          </a:p>
          <a:p>
            <a:r>
              <a:rPr lang="zh-CN" altLang="en-US" dirty="0"/>
              <a:t>可通过有参构造函数，创建对象并初始化对象属性</a:t>
            </a:r>
            <a:endParaRPr lang="zh-CN" altLang="en-US" dirty="0"/>
          </a:p>
          <a:p>
            <a:r>
              <a:rPr lang="zh-CN" altLang="en-US" dirty="0"/>
              <a:t>编译器自动为没有显式声明构造函数的类，创建一个无参构造函数</a:t>
            </a:r>
            <a:r>
              <a:rPr lang="en-US" altLang="zh-CN" dirty="0"/>
              <a:t>(no-argument constructor)</a:t>
            </a:r>
            <a:endParaRPr lang="en-US" altLang="zh-CN" dirty="0"/>
          </a:p>
          <a:p>
            <a:r>
              <a:rPr lang="zh-CN" altLang="en-US" dirty="0"/>
              <a:t>但，当类显式声明了有参构造函数，编译器将不再自动创建无参构造函数</a:t>
            </a:r>
            <a:endParaRPr lang="en-US" altLang="zh-CN" dirty="0"/>
          </a:p>
          <a:p>
            <a:r>
              <a:rPr lang="zh-CN" altLang="en-US" dirty="0"/>
              <a:t>可以通过声明访问修饰符，控制外部调用其构造函数，从而限制对象的创建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7" y="158196"/>
            <a:ext cx="4574767" cy="445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1988840"/>
            <a:ext cx="1838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一个类可以声明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多个构造函数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基于不同构造函数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创建对象并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初始化属性值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95" y="158196"/>
            <a:ext cx="5787405" cy="15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4634818"/>
            <a:ext cx="3940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30" y="4973372"/>
            <a:ext cx="3168352" cy="168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44857" y="5279657"/>
            <a:ext cx="24593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预，初始化不同属性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但，参数个数及类型相同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即，参数列表相同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无法编译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36099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16016" y="379582"/>
            <a:ext cx="34932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当显式声明有参构造函数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编译器不再自动创建无参构造函数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必要时，必须显式声明无参构造函数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73" y="3405757"/>
            <a:ext cx="72199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82609" y="3765797"/>
            <a:ext cx="2666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反编译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自动创建一个无参构造函数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调用父类</a:t>
            </a:r>
            <a:r>
              <a:rPr lang="en-US" altLang="zh-CN" sz="1600" b="1" dirty="0">
                <a:solidFill>
                  <a:srgbClr val="FF0000"/>
                </a:solidFill>
              </a:rPr>
              <a:t>(Object)</a:t>
            </a:r>
            <a:r>
              <a:rPr lang="zh-CN" altLang="en-US" sz="1600" b="1" dirty="0">
                <a:solidFill>
                  <a:srgbClr val="FF0000"/>
                </a:solidFill>
              </a:rPr>
              <a:t>构造函数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>
          <a:xfrm flipH="1" flipV="1">
            <a:off x="4345197" y="3621781"/>
            <a:ext cx="737412" cy="55951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929373" y="4596794"/>
            <a:ext cx="486293" cy="39313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09084" y="3032002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未显式声明任何构造函数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是基于类提供的构造函数创建对象，而不是基于类型创建对象</a:t>
            </a:r>
            <a:endParaRPr lang="en-US" altLang="zh-CN" dirty="0"/>
          </a:p>
          <a:p>
            <a:r>
              <a:rPr lang="zh-CN" altLang="en-US" dirty="0"/>
              <a:t>即，</a:t>
            </a:r>
            <a:r>
              <a:rPr lang="en-US" altLang="zh-CN" dirty="0"/>
              <a:t>new</a:t>
            </a:r>
            <a:r>
              <a:rPr lang="zh-CN" altLang="en-US" dirty="0"/>
              <a:t>，类的一个构造函数，而非</a:t>
            </a:r>
            <a:r>
              <a:rPr lang="en-US" altLang="zh-CN" dirty="0"/>
              <a:t>new</a:t>
            </a:r>
            <a:r>
              <a:rPr lang="zh-CN" altLang="en-US" dirty="0"/>
              <a:t>，一个类的名称，创建对象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52" y="932936"/>
            <a:ext cx="2736304" cy="10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937" y="1038043"/>
            <a:ext cx="335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75540" y="101939"/>
            <a:ext cx="2666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声明构造函数为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仅类的内部使用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则外界无法创建该类的对象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5759" y="1446767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这有什么意义？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8571" y="2132856"/>
            <a:ext cx="3700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在无需创建对象的工具类中声明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在</a:t>
            </a:r>
            <a:r>
              <a:rPr lang="en-US" altLang="zh-CN" sz="1600" b="1" dirty="0">
                <a:solidFill>
                  <a:srgbClr val="FF0000"/>
                </a:solidFill>
              </a:rPr>
              <a:t>builder</a:t>
            </a:r>
            <a:r>
              <a:rPr lang="zh-CN" altLang="en-US" sz="1600" b="1" dirty="0">
                <a:solidFill>
                  <a:srgbClr val="FF0000"/>
                </a:solidFill>
              </a:rPr>
              <a:t>模式下由内部创建类的对象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73" y="2816116"/>
            <a:ext cx="33432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855915"/>
            <a:ext cx="23812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707904" y="3505363"/>
            <a:ext cx="3079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Java7</a:t>
            </a:r>
            <a:r>
              <a:rPr lang="zh-CN" altLang="en-US" sz="1600" b="1" dirty="0">
                <a:solidFill>
                  <a:srgbClr val="FF0000"/>
                </a:solidFill>
              </a:rPr>
              <a:t>提供的文件操作工具类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防止误创建对象及继承重写方法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03083" y="2537929"/>
            <a:ext cx="1049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Files</a:t>
            </a:r>
            <a:r>
              <a:rPr lang="zh-CN" altLang="en-US" sz="1600" b="1" dirty="0">
                <a:solidFill>
                  <a:srgbClr val="FF0000"/>
                </a:solidFill>
              </a:rPr>
              <a:t>源码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552728"/>
          </a:xfrm>
        </p:spPr>
        <p:txBody>
          <a:bodyPr>
            <a:norm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语句支持另一种用于集合</a:t>
            </a:r>
            <a:r>
              <a:rPr lang="en-US" altLang="zh-CN" dirty="0"/>
              <a:t>/</a:t>
            </a:r>
            <a:r>
              <a:rPr lang="zh-CN" altLang="en-US" dirty="0"/>
              <a:t>数组的迭代形式，增强型</a:t>
            </a:r>
            <a:r>
              <a:rPr lang="en-US" altLang="zh-CN" dirty="0"/>
              <a:t>for</a:t>
            </a:r>
            <a:r>
              <a:rPr lang="zh-CN" altLang="en-US" dirty="0"/>
              <a:t>语句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forEach</a:t>
            </a:r>
            <a:r>
              <a:rPr lang="en-US" altLang="zh-CN" dirty="0"/>
              <a:t>)</a:t>
            </a:r>
            <a:r>
              <a:rPr lang="zh-CN" altLang="en-US" dirty="0"/>
              <a:t>，可用于使循环更紧凑且易于阅读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60132" y="1628800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zh-CN" altLang="en-US" sz="1600" b="1" dirty="0">
                <a:solidFill>
                  <a:srgbClr val="FF0000"/>
                </a:solidFill>
              </a:rPr>
              <a:t>为数组中元素的</a:t>
            </a:r>
            <a:r>
              <a:rPr lang="en-US" altLang="zh-CN" sz="1600" b="1" dirty="0">
                <a:solidFill>
                  <a:srgbClr val="FF0000"/>
                </a:solidFill>
              </a:rPr>
              <a:t>index</a:t>
            </a:r>
            <a:r>
              <a:rPr lang="zh-CN" altLang="en-US" sz="1600" b="1" dirty="0">
                <a:solidFill>
                  <a:srgbClr val="FF0000"/>
                </a:solidFill>
              </a:rPr>
              <a:t>索引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基于索引获取数组中的元素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50863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4536504" cy="140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-5660" y="2996951"/>
            <a:ext cx="1715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指定数组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集合中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元素的类型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403648" y="3289338"/>
            <a:ext cx="1152128" cy="2923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92080" y="3412449"/>
            <a:ext cx="23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指定需遍历的数组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集合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19" idx="1"/>
          </p:cNvCxnSpPr>
          <p:nvPr/>
        </p:nvCxnSpPr>
        <p:spPr>
          <a:xfrm flipH="1">
            <a:off x="4139952" y="3581726"/>
            <a:ext cx="1152128" cy="6329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91968" y="4963845"/>
            <a:ext cx="1922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zh-CN" altLang="en-US" sz="1600" b="1" dirty="0">
                <a:solidFill>
                  <a:srgbClr val="FF0000"/>
                </a:solidFill>
              </a:rPr>
              <a:t>每次迭代的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数组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集合中的元素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2991968" y="3842543"/>
            <a:ext cx="643928" cy="11213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635896" y="4149080"/>
            <a:ext cx="2304256" cy="8147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遍历数组</a:t>
            </a:r>
            <a:r>
              <a:rPr lang="en-US" altLang="zh-CN" dirty="0"/>
              <a:t>/</a:t>
            </a:r>
            <a:r>
              <a:rPr lang="zh-CN" altLang="en-US" dirty="0"/>
              <a:t>集合的适用场景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，适合需要指定遍历次数，需要基于索引</a:t>
            </a:r>
            <a:r>
              <a:rPr lang="en-US" altLang="zh-CN" dirty="0"/>
              <a:t>/</a:t>
            </a:r>
            <a:r>
              <a:rPr lang="zh-CN" altLang="en-US" dirty="0"/>
              <a:t>次数完成进一步操作时</a:t>
            </a:r>
            <a:endParaRPr lang="en-US" altLang="zh-CN" dirty="0"/>
          </a:p>
          <a:p>
            <a:pPr lvl="1"/>
            <a:r>
              <a:rPr lang="en-US" altLang="zh-CN" dirty="0" err="1"/>
              <a:t>Foreach</a:t>
            </a:r>
            <a:r>
              <a:rPr lang="zh-CN" altLang="en-US" dirty="0"/>
              <a:t>，适合遍历全部元素，无需基于元素索引位置操作时</a:t>
            </a:r>
            <a:endParaRPr lang="en-US" altLang="zh-CN" dirty="0"/>
          </a:p>
          <a:p>
            <a:r>
              <a:rPr lang="en-US" altLang="zh-CN" dirty="0"/>
              <a:t>We </a:t>
            </a:r>
            <a:r>
              <a:rPr lang="en-US" altLang="zh-CN" b="1" dirty="0">
                <a:solidFill>
                  <a:srgbClr val="FF0000"/>
                </a:solidFill>
              </a:rPr>
              <a:t>recommend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using </a:t>
            </a:r>
            <a:r>
              <a:rPr lang="en-US" altLang="zh-CN" b="1" dirty="0">
                <a:solidFill>
                  <a:srgbClr val="FF0000"/>
                </a:solidFill>
              </a:rPr>
              <a:t>for-each</a:t>
            </a:r>
            <a:r>
              <a:rPr lang="en-US" altLang="zh-CN" dirty="0"/>
              <a:t> form of the for statement instead of the general form whenever possible.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648" y="502273"/>
            <a:ext cx="5544616" cy="114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55778" y="1647242"/>
            <a:ext cx="3079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编译器完成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类型安全检测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当元素实际类型与声明不匹配时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无法编译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Branching Statements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also use an </a:t>
            </a:r>
            <a:r>
              <a:rPr lang="en-US" altLang="zh-CN" b="1" dirty="0">
                <a:solidFill>
                  <a:srgbClr val="FF0000"/>
                </a:solidFill>
              </a:rPr>
              <a:t>break</a:t>
            </a:r>
            <a:r>
              <a:rPr lang="en-US" altLang="zh-CN" dirty="0"/>
              <a:t> statement to </a:t>
            </a:r>
            <a:r>
              <a:rPr lang="en-US" altLang="zh-CN" b="1" dirty="0">
                <a:solidFill>
                  <a:srgbClr val="FF0000"/>
                </a:solidFill>
              </a:rPr>
              <a:t>terminate</a:t>
            </a:r>
            <a:r>
              <a:rPr lang="en-US" altLang="zh-CN" dirty="0"/>
              <a:t> a for, while, or do-while loop.</a:t>
            </a:r>
            <a:endParaRPr lang="en-US" altLang="zh-CN" dirty="0"/>
          </a:p>
          <a:p>
            <a:r>
              <a:rPr lang="zh-CN" altLang="en-US" dirty="0"/>
              <a:t>终止对应的循环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025899"/>
            <a:ext cx="1368152" cy="87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07904" y="4676122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结束循环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35435"/>
            <a:ext cx="50101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0688"/>
            <a:ext cx="6629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8800"/>
            <a:ext cx="2304256" cy="61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12975" y="3861048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当相等时，仅终止内层循环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return</a:t>
            </a:r>
            <a:r>
              <a:rPr lang="en-US" altLang="zh-CN" dirty="0"/>
              <a:t> statement </a:t>
            </a:r>
            <a:r>
              <a:rPr lang="en-US" altLang="zh-CN" b="1" dirty="0">
                <a:solidFill>
                  <a:srgbClr val="FF0000"/>
                </a:solidFill>
              </a:rPr>
              <a:t>exits</a:t>
            </a:r>
            <a:r>
              <a:rPr lang="en-US" altLang="zh-CN" dirty="0"/>
              <a:t> from the current method, and control flow returns to where the method was invoked. The return statement has two forms: one that </a:t>
            </a:r>
            <a:r>
              <a:rPr lang="en-US" altLang="zh-CN" b="1" dirty="0">
                <a:solidFill>
                  <a:srgbClr val="FF0000"/>
                </a:solidFill>
              </a:rPr>
              <a:t>returns a value, and one that doesn't</a:t>
            </a:r>
            <a:r>
              <a:rPr lang="en-US" altLang="zh-CN" dirty="0"/>
              <a:t>. To return a value, simply put the value (or an expression that calculates the value) after the return keyword.</a:t>
            </a:r>
            <a:endParaRPr lang="en-US" altLang="zh-CN" dirty="0"/>
          </a:p>
          <a:p>
            <a:r>
              <a:rPr lang="en-US" altLang="zh-CN" dirty="0"/>
              <a:t>Return</a:t>
            </a:r>
            <a:r>
              <a:rPr lang="zh-CN" altLang="en-US" dirty="0"/>
              <a:t>终止退出当前方法，将控制流程</a:t>
            </a:r>
            <a:r>
              <a:rPr lang="zh-CN" altLang="en-US" sz="2800" dirty="0"/>
              <a:t>返回到调用该方法处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25400">
          <a:solidFill>
            <a:srgbClr val="FF0000"/>
          </a:solidFill>
          <a:headEnd type="arrow"/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rgbClr val="FF0000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8270</Words>
  <Application>WPS 演示</Application>
  <PresentationFormat>全屏显示(4:3)</PresentationFormat>
  <Paragraphs>659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Arial</vt:lpstr>
      <vt:lpstr>宋体</vt:lpstr>
      <vt:lpstr>Wingdings</vt:lpstr>
      <vt:lpstr>Wingdings 2</vt:lpstr>
      <vt:lpstr>Wingdings</vt:lpstr>
      <vt:lpstr>Constantia</vt:lpstr>
      <vt:lpstr>Calibri</vt:lpstr>
      <vt:lpstr>隶书</vt:lpstr>
      <vt:lpstr>微软雅黑</vt:lpstr>
      <vt:lpstr>Arial Unicode MS</vt:lpstr>
      <vt:lpstr>Lecture</vt:lpstr>
      <vt:lpstr>Java程序设计</vt:lpstr>
      <vt:lpstr>The for Statement</vt:lpstr>
      <vt:lpstr>PowerPoint 演示文稿</vt:lpstr>
      <vt:lpstr>PowerPoint 演示文稿</vt:lpstr>
      <vt:lpstr>PowerPoint 演示文稿</vt:lpstr>
      <vt:lpstr>PowerPoint 演示文稿</vt:lpstr>
      <vt:lpstr>Branching Statements</vt:lpstr>
      <vt:lpstr>PowerPoint 演示文稿</vt:lpstr>
      <vt:lpstr>PowerPoint 演示文稿</vt:lpstr>
      <vt:lpstr>PowerPoint 演示文稿</vt:lpstr>
      <vt:lpstr>PowerPoint 演示文稿</vt:lpstr>
      <vt:lpstr>Part2 - Summary</vt:lpstr>
      <vt:lpstr>PowerPoint 演示文稿</vt:lpstr>
      <vt:lpstr>Part3 - Classes and Objects</vt:lpstr>
      <vt:lpstr>Design Patterns: Singleton Pattern</vt:lpstr>
      <vt:lpstr>Access Level Modifiers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Defining Methods</vt:lpstr>
      <vt:lpstr>PowerPoint 演示文稿</vt:lpstr>
      <vt:lpstr>PowerPoint 演示文稿</vt:lpstr>
      <vt:lpstr>PowerPoint 演示文稿</vt:lpstr>
      <vt:lpstr>PowerPoint 演示文稿</vt:lpstr>
      <vt:lpstr>Passing Information to a Method - values</vt:lpstr>
      <vt:lpstr>PowerPoint 演示文稿</vt:lpstr>
      <vt:lpstr>PowerPoint 演示文稿</vt:lpstr>
      <vt:lpstr>Returning a Value from a Method</vt:lpstr>
      <vt:lpstr>Overloading Methods</vt:lpstr>
      <vt:lpstr>PowerPoint 演示文稿</vt:lpstr>
      <vt:lpstr>Member Variables</vt:lpstr>
      <vt:lpstr>PowerPoint 演示文稿</vt:lpstr>
      <vt:lpstr>Encapsulation</vt:lpstr>
      <vt:lpstr>PowerPoint 演示文稿</vt:lpstr>
      <vt:lpstr>PowerPoint 演示文稿</vt:lpstr>
      <vt:lpstr>Providing Constructors for Your Classes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Java程序设计</dc:title>
  <dc:creator>BO</dc:creator>
  <cp:lastModifiedBy>〖九招〗</cp:lastModifiedBy>
  <cp:revision>1</cp:revision>
  <dcterms:created xsi:type="dcterms:W3CDTF">2021-03-22T13:00:48Z</dcterms:created>
  <dcterms:modified xsi:type="dcterms:W3CDTF">2021-03-22T13:00:48Z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