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4"/>
  </p:notesMasterIdLst>
  <p:sldIdLst>
    <p:sldId id="256" r:id="rId3"/>
    <p:sldId id="449" r:id="rId5"/>
    <p:sldId id="450" r:id="rId6"/>
    <p:sldId id="458" r:id="rId7"/>
    <p:sldId id="451" r:id="rId8"/>
    <p:sldId id="437" r:id="rId9"/>
    <p:sldId id="438" r:id="rId10"/>
    <p:sldId id="439" r:id="rId11"/>
    <p:sldId id="440" r:id="rId12"/>
    <p:sldId id="441" r:id="rId13"/>
    <p:sldId id="454" r:id="rId14"/>
    <p:sldId id="429" r:id="rId15"/>
    <p:sldId id="430" r:id="rId16"/>
    <p:sldId id="431" r:id="rId17"/>
    <p:sldId id="455" r:id="rId18"/>
    <p:sldId id="424" r:id="rId19"/>
    <p:sldId id="420" r:id="rId20"/>
    <p:sldId id="422" r:id="rId21"/>
    <p:sldId id="307" r:id="rId22"/>
    <p:sldId id="312" r:id="rId23"/>
    <p:sldId id="313" r:id="rId24"/>
    <p:sldId id="310" r:id="rId25"/>
    <p:sldId id="456" r:id="rId26"/>
    <p:sldId id="281" r:id="rId27"/>
    <p:sldId id="282" r:id="rId28"/>
    <p:sldId id="283" r:id="rId29"/>
    <p:sldId id="315" r:id="rId30"/>
    <p:sldId id="257" r:id="rId31"/>
    <p:sldId id="319" r:id="rId32"/>
    <p:sldId id="324" r:id="rId33"/>
    <p:sldId id="322" r:id="rId34"/>
    <p:sldId id="321" r:id="rId35"/>
    <p:sldId id="326" r:id="rId36"/>
    <p:sldId id="327" r:id="rId37"/>
    <p:sldId id="269" r:id="rId38"/>
    <p:sldId id="270" r:id="rId39"/>
    <p:sldId id="457" r:id="rId40"/>
    <p:sldId id="333" r:id="rId41"/>
    <p:sldId id="334" r:id="rId42"/>
    <p:sldId id="330" r:id="rId43"/>
    <p:sldId id="331" r:id="rId44"/>
    <p:sldId id="272" r:id="rId45"/>
    <p:sldId id="273" r:id="rId46"/>
    <p:sldId id="329" r:id="rId47"/>
    <p:sldId id="344" r:id="rId48"/>
    <p:sldId id="279" r:id="rId49"/>
    <p:sldId id="285" r:id="rId50"/>
    <p:sldId id="336" r:id="rId51"/>
    <p:sldId id="337" r:id="rId52"/>
    <p:sldId id="339" r:id="rId53"/>
    <p:sldId id="287" r:id="rId54"/>
    <p:sldId id="340" r:id="rId55"/>
    <p:sldId id="341" r:id="rId56"/>
    <p:sldId id="294" r:id="rId57"/>
    <p:sldId id="295"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4" autoAdjust="0"/>
    <p:restoredTop sz="81520" autoAdjust="0"/>
  </p:normalViewPr>
  <p:slideViewPr>
    <p:cSldViewPr>
      <p:cViewPr varScale="1">
        <p:scale>
          <a:sx n="112" d="100"/>
          <a:sy n="112" d="100"/>
        </p:scale>
        <p:origin x="416" y="-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B665E9-F2AE-4D18-9C6F-3C50487B17B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4EA338-E04F-4CB7-8733-A1E92CBF498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4EA338-E04F-4CB7-8733-A1E92CBF498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CN" dirty="0"/>
              <a:t>Java EE</a:t>
            </a:r>
            <a:r>
              <a:rPr kumimoji="0" lang="zh-CN" altLang="en-US" dirty="0"/>
              <a:t>架构技术</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Date Placeholder 29"/>
          <p:cNvSpPr>
            <a:spLocks noGrp="1"/>
          </p:cNvSpPr>
          <p:nvPr>
            <p:ph type="dt" sz="half" idx="10"/>
          </p:nvPr>
        </p:nvSpPr>
        <p:spPr/>
        <p:txBody>
          <a:bodyPr/>
          <a:lstStyle/>
          <a:p>
            <a:fld id="{5AA2A74D-1CE1-4B9B-BD1B-7B4E64946170}" type="datetime1">
              <a:rPr lang="zh-CN" altLang="en-US" smtClean="0"/>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A7B0034A-9ED6-436B-A844-CF55608510AA}"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77DF2CA5-881F-48A3-9C4B-D3B7288C0E51}"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95736E00-DF08-4EA8-BA4E-A834B8FFB5BF}"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3600"/>
            </a:lvl1pPr>
          </a:lstStyle>
          <a:p>
            <a:fld id="{0C913308-F349-4B6D-A68A-DD1791B4A57B}"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Date Placeholder 3"/>
          <p:cNvSpPr>
            <a:spLocks noGrp="1"/>
          </p:cNvSpPr>
          <p:nvPr>
            <p:ph type="dt" sz="half" idx="10"/>
          </p:nvPr>
        </p:nvSpPr>
        <p:spPr/>
        <p:txBody>
          <a:bodyPr/>
          <a:lstStyle/>
          <a:p>
            <a:fld id="{0C0DB218-6411-4DD1-B7AE-318AD44DC881}"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FC540928-C6FC-4E8C-950F-B3D211B00150}"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7" name="Date Placeholder 6"/>
          <p:cNvSpPr>
            <a:spLocks noGrp="1"/>
          </p:cNvSpPr>
          <p:nvPr>
            <p:ph type="dt" sz="half" idx="10"/>
          </p:nvPr>
        </p:nvSpPr>
        <p:spPr/>
        <p:txBody>
          <a:bodyPr/>
          <a:lstStyle/>
          <a:p>
            <a:fld id="{74D39C8C-96D9-4394-868C-B1E39B85B4B1}"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Date Placeholder 2"/>
          <p:cNvSpPr>
            <a:spLocks noGrp="1"/>
          </p:cNvSpPr>
          <p:nvPr>
            <p:ph type="dt" sz="half" idx="10"/>
          </p:nvPr>
        </p:nvSpPr>
        <p:spPr/>
        <p:txBody>
          <a:bodyPr/>
          <a:lstStyle/>
          <a:p>
            <a:fld id="{035E8154-2480-4261-945F-FAEE5534B257}"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E2BDE-545B-4B41-B087-79F4837C2AA0}"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endParaRPr kumimoji="0" lang="zh-CN" altLang="en-US"/>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DCDA131E-7834-4060-80D4-7D402E1012F7}"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
        <p:nvSpPr>
          <p:cNvPr id="5" name="Date Placeholder 4"/>
          <p:cNvSpPr>
            <a:spLocks noGrp="1"/>
          </p:cNvSpPr>
          <p:nvPr>
            <p:ph type="dt" sz="half" idx="10"/>
          </p:nvPr>
        </p:nvSpPr>
        <p:spPr/>
        <p:txBody>
          <a:bodyPr/>
          <a:lstStyle/>
          <a:p>
            <a:fld id="{5CCC9729-56FD-4A92-9A9B-8F9B114A0830}"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0C913308-F349-4B6D-A68A-DD1791B4A57B}" type="slidenum">
              <a:rPr lang="zh-CN" altLang="en-US" smtClean="0"/>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8825" y="139545"/>
            <a:ext cx="8229600" cy="748022"/>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Text Placeholder 29"/>
          <p:cNvSpPr>
            <a:spLocks noGrp="1"/>
          </p:cNvSpPr>
          <p:nvPr>
            <p:ph type="body" idx="1"/>
          </p:nvPr>
        </p:nvSpPr>
        <p:spPr>
          <a:xfrm>
            <a:off x="457200" y="914400"/>
            <a:ext cx="8229600" cy="5410200"/>
          </a:xfrm>
          <a:prstGeom prst="rect">
            <a:avLst/>
          </a:prstGeom>
        </p:spPr>
        <p:txBody>
          <a:bodyPr vert="horz">
            <a:normAutofit/>
          </a:bodyPr>
          <a:lstStyle/>
          <a:p>
            <a:pPr lvl="0" eaLnBrk="1" latinLnBrk="0" hangingPunct="1"/>
            <a:r>
              <a:rPr kumimoji="0" lang="zh-CN" altLang="en-US" dirty="0"/>
              <a:t>单击此处编辑母版文本样式</a:t>
            </a:r>
            <a:endParaRPr kumimoji="0" lang="zh-CN" altLang="en-US" dirty="0"/>
          </a:p>
          <a:p>
            <a:pPr lvl="1" eaLnBrk="1" latinLnBrk="0" hangingPunct="1"/>
            <a:r>
              <a:rPr kumimoji="0" lang="zh-CN" altLang="en-US" dirty="0"/>
              <a:t>第二级</a:t>
            </a:r>
            <a:endParaRPr kumimoji="0" lang="zh-CN" altLang="en-US" dirty="0"/>
          </a:p>
          <a:p>
            <a:pPr lvl="2" eaLnBrk="1" latinLnBrk="0" hangingPunct="1"/>
            <a:r>
              <a:rPr kumimoji="0" lang="zh-CN" altLang="en-US" dirty="0"/>
              <a:t>第三级</a:t>
            </a:r>
            <a:endParaRPr kumimoji="0" lang="zh-CN" altLang="en-US" dirty="0"/>
          </a:p>
          <a:p>
            <a:pPr lvl="3" eaLnBrk="1" latinLnBrk="0" hangingPunct="1"/>
            <a:r>
              <a:rPr kumimoji="0" lang="zh-CN" altLang="en-US" dirty="0"/>
              <a:t>第四级</a:t>
            </a:r>
            <a:endParaRPr kumimoji="0" lang="zh-CN" altLang="en-US" dirty="0"/>
          </a:p>
          <a:p>
            <a:pPr lvl="4" eaLnBrk="1" latinLnBrk="0" hangingPunct="1"/>
            <a:r>
              <a:rPr kumimoji="0" lang="zh-CN" altLang="en-US" dirty="0"/>
              <a:t>第五级</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E2032B8-BD5C-48B0-AE7B-74B3D4C0660F}" type="datetime1">
              <a:rPr lang="zh-CN" altLang="en-US" smtClean="0"/>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image" Target="../media/image5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6.png"/><Relationship Id="rId1" Type="http://schemas.openxmlformats.org/officeDocument/2006/relationships/image" Target="../media/image55.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8.png"/><Relationship Id="rId1" Type="http://schemas.openxmlformats.org/officeDocument/2006/relationships/image" Target="../media/image5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1.png"/><Relationship Id="rId1" Type="http://schemas.openxmlformats.org/officeDocument/2006/relationships/image" Target="../media/image60.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5.png"/><Relationship Id="rId1" Type="http://schemas.openxmlformats.org/officeDocument/2006/relationships/image" Target="../media/image64.png"/></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9.png"/><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6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0000"/>
                <a:satMod val="400000"/>
              </a:schemeClr>
            </a:gs>
            <a:gs pos="2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Java</a:t>
            </a:r>
            <a:r>
              <a:rPr lang="zh-CN" altLang="en-US" dirty="0"/>
              <a:t>程序设计</a:t>
            </a:r>
            <a:endParaRPr lang="zh-CN" altLang="en-US" dirty="0"/>
          </a:p>
        </p:txBody>
      </p:sp>
      <p:sp>
        <p:nvSpPr>
          <p:cNvPr id="3" name="副标题 2"/>
          <p:cNvSpPr>
            <a:spLocks noGrp="1"/>
          </p:cNvSpPr>
          <p:nvPr>
            <p:ph type="subTitle" idx="1"/>
          </p:nvPr>
        </p:nvSpPr>
        <p:spPr/>
        <p:txBody>
          <a:bodyPr/>
          <a:lstStyle/>
          <a:p>
            <a:endParaRPr lang="en-US" altLang="zh-CN" dirty="0"/>
          </a:p>
          <a:p>
            <a:endParaRPr lang="en-US" altLang="zh-CN" dirty="0"/>
          </a:p>
          <a:p>
            <a:r>
              <a:rPr lang="en-US" altLang="zh-CN" dirty="0"/>
              <a:t>Lecture 05</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流程图: 联系 4"/>
          <p:cNvSpPr/>
          <p:nvPr/>
        </p:nvSpPr>
        <p:spPr>
          <a:xfrm>
            <a:off x="1284602" y="1209328"/>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735004" y="837644"/>
            <a:ext cx="1677254" cy="338554"/>
          </a:xfrm>
          <a:prstGeom prst="rect">
            <a:avLst/>
          </a:prstGeom>
          <a:noFill/>
        </p:spPr>
        <p:txBody>
          <a:bodyPr wrap="none" rtlCol="0">
            <a:spAutoFit/>
          </a:bodyPr>
          <a:lstStyle/>
          <a:p>
            <a:r>
              <a:rPr lang="zh-CN" altLang="en-US" sz="1600" b="1" dirty="0">
                <a:solidFill>
                  <a:srgbClr val="FF0000"/>
                </a:solidFill>
              </a:rPr>
              <a:t>变量</a:t>
            </a:r>
            <a:r>
              <a:rPr lang="en-US" altLang="zh-CN" sz="1600" dirty="0">
                <a:solidFill>
                  <a:srgbClr val="FF0000"/>
                </a:solidFill>
              </a:rPr>
              <a:t>bicycle=null</a:t>
            </a:r>
            <a:endParaRPr lang="zh-CN" altLang="en-US" sz="1600" b="1" dirty="0">
              <a:solidFill>
                <a:srgbClr val="FF0000"/>
              </a:solidFill>
            </a:endParaRPr>
          </a:p>
        </p:txBody>
      </p:sp>
      <p:sp>
        <p:nvSpPr>
          <p:cNvPr id="7" name="流程图: 联系 6"/>
          <p:cNvSpPr/>
          <p:nvPr/>
        </p:nvSpPr>
        <p:spPr>
          <a:xfrm>
            <a:off x="1297770" y="2587341"/>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585102" y="2228241"/>
            <a:ext cx="1656184"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287088" y="2201096"/>
            <a:ext cx="2478564" cy="338554"/>
          </a:xfrm>
          <a:prstGeom prst="rect">
            <a:avLst/>
          </a:prstGeom>
          <a:noFill/>
        </p:spPr>
        <p:txBody>
          <a:bodyPr wrap="none" rtlCol="0">
            <a:spAutoFit/>
          </a:bodyPr>
          <a:lstStyle/>
          <a:p>
            <a:r>
              <a:rPr lang="zh-CN" altLang="en-US" sz="1600" b="1" dirty="0">
                <a:solidFill>
                  <a:srgbClr val="FF0000"/>
                </a:solidFill>
              </a:rPr>
              <a:t>变量</a:t>
            </a:r>
            <a:r>
              <a:rPr lang="en-US" altLang="zh-CN" sz="1600" dirty="0">
                <a:solidFill>
                  <a:srgbClr val="FF0000"/>
                </a:solidFill>
              </a:rPr>
              <a:t>bicycle = @6d06d69c</a:t>
            </a:r>
            <a:endParaRPr lang="zh-CN" altLang="en-US" sz="1600" b="1" dirty="0">
              <a:solidFill>
                <a:srgbClr val="FF0000"/>
              </a:solidFill>
            </a:endParaRPr>
          </a:p>
        </p:txBody>
      </p:sp>
      <p:sp>
        <p:nvSpPr>
          <p:cNvPr id="10" name="TextBox 9"/>
          <p:cNvSpPr txBox="1"/>
          <p:nvPr/>
        </p:nvSpPr>
        <p:spPr>
          <a:xfrm>
            <a:off x="3700499" y="1862542"/>
            <a:ext cx="1425390" cy="338554"/>
          </a:xfrm>
          <a:prstGeom prst="rect">
            <a:avLst/>
          </a:prstGeom>
          <a:noFill/>
        </p:spPr>
        <p:txBody>
          <a:bodyPr wrap="none" rtlCol="0">
            <a:spAutoFit/>
          </a:bodyPr>
          <a:lstStyle/>
          <a:p>
            <a:r>
              <a:rPr lang="zh-CN" altLang="en-US" sz="1600" b="1" dirty="0">
                <a:solidFill>
                  <a:srgbClr val="FF0000"/>
                </a:solidFill>
              </a:rPr>
              <a:t>内存上的对象</a:t>
            </a:r>
            <a:endParaRPr lang="zh-CN" altLang="en-US" sz="1600" b="1" dirty="0">
              <a:solidFill>
                <a:srgbClr val="FF0000"/>
              </a:solidFill>
            </a:endParaRPr>
          </a:p>
        </p:txBody>
      </p:sp>
      <p:cxnSp>
        <p:nvCxnSpPr>
          <p:cNvPr id="11" name="直接箭头连接符 10"/>
          <p:cNvCxnSpPr/>
          <p:nvPr/>
        </p:nvCxnSpPr>
        <p:spPr>
          <a:xfrm>
            <a:off x="1856910" y="2815941"/>
            <a:ext cx="165618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流程图: 联系 11"/>
          <p:cNvSpPr/>
          <p:nvPr/>
        </p:nvSpPr>
        <p:spPr>
          <a:xfrm>
            <a:off x="1284602" y="4548933"/>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71934" y="4189833"/>
            <a:ext cx="1656184"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TextBox 14"/>
          <p:cNvSpPr txBox="1"/>
          <p:nvPr/>
        </p:nvSpPr>
        <p:spPr>
          <a:xfrm>
            <a:off x="3687331" y="3824134"/>
            <a:ext cx="1425390" cy="338554"/>
          </a:xfrm>
          <a:prstGeom prst="rect">
            <a:avLst/>
          </a:prstGeom>
          <a:noFill/>
        </p:spPr>
        <p:txBody>
          <a:bodyPr wrap="none" rtlCol="0">
            <a:spAutoFit/>
          </a:bodyPr>
          <a:lstStyle/>
          <a:p>
            <a:r>
              <a:rPr lang="zh-CN" altLang="en-US" sz="1600" b="1" dirty="0">
                <a:solidFill>
                  <a:srgbClr val="FF0000"/>
                </a:solidFill>
              </a:rPr>
              <a:t>内存上的对象</a:t>
            </a:r>
            <a:endParaRPr lang="zh-CN" altLang="en-US" sz="1600" b="1" dirty="0">
              <a:solidFill>
                <a:srgbClr val="FF0000"/>
              </a:solidFill>
            </a:endParaRPr>
          </a:p>
        </p:txBody>
      </p:sp>
      <p:cxnSp>
        <p:nvCxnSpPr>
          <p:cNvPr id="16" name="直接箭头连接符 15"/>
          <p:cNvCxnSpPr/>
          <p:nvPr/>
        </p:nvCxnSpPr>
        <p:spPr>
          <a:xfrm>
            <a:off x="1843742" y="4777533"/>
            <a:ext cx="165618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971062" y="4331965"/>
            <a:ext cx="857927" cy="338554"/>
          </a:xfrm>
          <a:prstGeom prst="rect">
            <a:avLst/>
          </a:prstGeom>
          <a:noFill/>
        </p:spPr>
        <p:txBody>
          <a:bodyPr wrap="none" rtlCol="0">
            <a:spAutoFit/>
          </a:bodyPr>
          <a:lstStyle/>
          <a:p>
            <a:r>
              <a:rPr lang="en-US" altLang="zh-CN" sz="1600" b="1" dirty="0">
                <a:solidFill>
                  <a:srgbClr val="FF0000"/>
                </a:solidFill>
              </a:rPr>
              <a:t>Gear=5</a:t>
            </a:r>
            <a:endParaRPr lang="zh-CN" altLang="en-US" sz="1600" b="1" dirty="0">
              <a:solidFill>
                <a:srgbClr val="FF0000"/>
              </a:solidFill>
            </a:endParaRPr>
          </a:p>
        </p:txBody>
      </p:sp>
      <p:sp>
        <p:nvSpPr>
          <p:cNvPr id="18" name="TextBox 17"/>
          <p:cNvSpPr txBox="1"/>
          <p:nvPr/>
        </p:nvSpPr>
        <p:spPr>
          <a:xfrm>
            <a:off x="332085" y="4162688"/>
            <a:ext cx="2478564" cy="338554"/>
          </a:xfrm>
          <a:prstGeom prst="rect">
            <a:avLst/>
          </a:prstGeom>
          <a:noFill/>
        </p:spPr>
        <p:txBody>
          <a:bodyPr wrap="none" rtlCol="0">
            <a:spAutoFit/>
          </a:bodyPr>
          <a:lstStyle/>
          <a:p>
            <a:r>
              <a:rPr lang="zh-CN" altLang="en-US" sz="1600" b="1" dirty="0">
                <a:solidFill>
                  <a:srgbClr val="FF0000"/>
                </a:solidFill>
              </a:rPr>
              <a:t>变量</a:t>
            </a:r>
            <a:r>
              <a:rPr lang="en-US" altLang="zh-CN" sz="1600" dirty="0">
                <a:solidFill>
                  <a:srgbClr val="FF0000"/>
                </a:solidFill>
              </a:rPr>
              <a:t>bicycle = @6d06d69c</a:t>
            </a:r>
            <a:endParaRPr lang="zh-CN" altLang="en-US" sz="1600" b="1" dirty="0">
              <a:solidFill>
                <a:srgbClr val="FF0000"/>
              </a:solidFill>
            </a:endParaRPr>
          </a:p>
        </p:txBody>
      </p:sp>
      <p:sp>
        <p:nvSpPr>
          <p:cNvPr id="19" name="TextBox 18"/>
          <p:cNvSpPr txBox="1"/>
          <p:nvPr/>
        </p:nvSpPr>
        <p:spPr>
          <a:xfrm>
            <a:off x="385287" y="1268651"/>
            <a:ext cx="805029" cy="338554"/>
          </a:xfrm>
          <a:prstGeom prst="rect">
            <a:avLst/>
          </a:prstGeom>
          <a:noFill/>
        </p:spPr>
        <p:txBody>
          <a:bodyPr wrap="none" rtlCol="0">
            <a:spAutoFit/>
          </a:bodyPr>
          <a:lstStyle/>
          <a:p>
            <a:r>
              <a:rPr lang="zh-CN" altLang="en-US" sz="1600" b="1" dirty="0">
                <a:solidFill>
                  <a:srgbClr val="FF0000"/>
                </a:solidFill>
              </a:rPr>
              <a:t>声明：</a:t>
            </a:r>
            <a:endParaRPr lang="zh-CN" altLang="en-US" sz="1600" b="1" dirty="0">
              <a:solidFill>
                <a:srgbClr val="FF0000"/>
              </a:solidFill>
            </a:endParaRPr>
          </a:p>
        </p:txBody>
      </p:sp>
      <p:sp>
        <p:nvSpPr>
          <p:cNvPr id="20" name="TextBox 19"/>
          <p:cNvSpPr txBox="1"/>
          <p:nvPr/>
        </p:nvSpPr>
        <p:spPr>
          <a:xfrm>
            <a:off x="281893" y="2702499"/>
            <a:ext cx="1011815" cy="338554"/>
          </a:xfrm>
          <a:prstGeom prst="rect">
            <a:avLst/>
          </a:prstGeom>
          <a:noFill/>
        </p:spPr>
        <p:txBody>
          <a:bodyPr wrap="none" rtlCol="0">
            <a:spAutoFit/>
          </a:bodyPr>
          <a:lstStyle/>
          <a:p>
            <a:r>
              <a:rPr lang="zh-CN" altLang="en-US" sz="1600" b="1" dirty="0">
                <a:solidFill>
                  <a:srgbClr val="FF0000"/>
                </a:solidFill>
              </a:rPr>
              <a:t>实例化：</a:t>
            </a:r>
            <a:endParaRPr lang="zh-CN" altLang="en-US" sz="1600" b="1" dirty="0">
              <a:solidFill>
                <a:srgbClr val="FF0000"/>
              </a:solidFill>
            </a:endParaRPr>
          </a:p>
        </p:txBody>
      </p:sp>
      <p:sp>
        <p:nvSpPr>
          <p:cNvPr id="21" name="TextBox 20"/>
          <p:cNvSpPr txBox="1"/>
          <p:nvPr/>
        </p:nvSpPr>
        <p:spPr>
          <a:xfrm>
            <a:off x="281892" y="4608256"/>
            <a:ext cx="1011815" cy="338554"/>
          </a:xfrm>
          <a:prstGeom prst="rect">
            <a:avLst/>
          </a:prstGeom>
          <a:noFill/>
        </p:spPr>
        <p:txBody>
          <a:bodyPr wrap="none" rtlCol="0">
            <a:spAutoFit/>
          </a:bodyPr>
          <a:lstStyle/>
          <a:p>
            <a:r>
              <a:rPr lang="zh-CN" altLang="en-US" sz="1600" b="1" dirty="0">
                <a:solidFill>
                  <a:srgbClr val="FF0000"/>
                </a:solidFill>
              </a:rPr>
              <a:t>初始化：</a:t>
            </a:r>
            <a:endParaRPr lang="zh-CN" altLang="en-US" sz="1600" b="1" dirty="0">
              <a:solidFill>
                <a:srgbClr val="FF0000"/>
              </a:solidFill>
            </a:endParaRPr>
          </a:p>
        </p:txBody>
      </p:sp>
      <p:pic>
        <p:nvPicPr>
          <p:cNvPr id="2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87617" y="1516212"/>
            <a:ext cx="2453773" cy="435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2513321"/>
            <a:ext cx="3181583" cy="437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4476" y="5373216"/>
            <a:ext cx="4964038" cy="442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349" y="404664"/>
            <a:ext cx="8748464" cy="1228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5108750"/>
            <a:ext cx="4464496" cy="1055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306" y="3356992"/>
            <a:ext cx="6686550"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163" y="1430663"/>
            <a:ext cx="6572310" cy="405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6372200" y="2344524"/>
            <a:ext cx="2252540" cy="584775"/>
          </a:xfrm>
          <a:prstGeom prst="rect">
            <a:avLst/>
          </a:prstGeom>
          <a:noFill/>
        </p:spPr>
        <p:txBody>
          <a:bodyPr wrap="none" rtlCol="0">
            <a:spAutoFit/>
          </a:bodyPr>
          <a:lstStyle/>
          <a:p>
            <a:r>
              <a:rPr lang="zh-CN" altLang="en-US" sz="1600" b="1" dirty="0">
                <a:solidFill>
                  <a:srgbClr val="FF0000"/>
                </a:solidFill>
              </a:rPr>
              <a:t>此处为</a:t>
            </a:r>
            <a:r>
              <a:rPr lang="en-US" altLang="zh-CN" sz="1600" b="1" dirty="0">
                <a:solidFill>
                  <a:srgbClr val="FF0000"/>
                </a:solidFill>
              </a:rPr>
              <a:t>idea</a:t>
            </a:r>
            <a:r>
              <a:rPr lang="zh-CN" altLang="en-US" sz="1600" b="1" dirty="0">
                <a:solidFill>
                  <a:srgbClr val="FF0000"/>
                </a:solidFill>
              </a:rPr>
              <a:t>提供的</a:t>
            </a:r>
            <a:endParaRPr lang="en-US" altLang="zh-CN" sz="1600" b="1" dirty="0">
              <a:solidFill>
                <a:srgbClr val="FF0000"/>
              </a:solidFill>
            </a:endParaRPr>
          </a:p>
          <a:p>
            <a:r>
              <a:rPr lang="zh-CN" altLang="en-US" sz="1600" b="1" dirty="0">
                <a:solidFill>
                  <a:srgbClr val="FF0000"/>
                </a:solidFill>
              </a:rPr>
              <a:t>方法参数辅助提示功能</a:t>
            </a:r>
            <a:endParaRPr lang="zh-CN" altLang="en-US" sz="1600" b="1" dirty="0">
              <a:solidFill>
                <a:srgbClr val="FF0000"/>
              </a:solidFill>
            </a:endParaRPr>
          </a:p>
        </p:txBody>
      </p:sp>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2380602"/>
            <a:ext cx="2880320" cy="415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直接箭头连接符 10"/>
          <p:cNvCxnSpPr/>
          <p:nvPr/>
        </p:nvCxnSpPr>
        <p:spPr>
          <a:xfrm flipH="1" flipV="1">
            <a:off x="4409581" y="1836098"/>
            <a:ext cx="1962619" cy="54450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4499992" y="2929299"/>
            <a:ext cx="2232248" cy="85974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31640" y="2419183"/>
            <a:ext cx="1011815" cy="338554"/>
          </a:xfrm>
          <a:prstGeom prst="rect">
            <a:avLst/>
          </a:prstGeom>
          <a:noFill/>
        </p:spPr>
        <p:txBody>
          <a:bodyPr wrap="none" rtlCol="0">
            <a:spAutoFit/>
          </a:bodyPr>
          <a:lstStyle/>
          <a:p>
            <a:r>
              <a:rPr lang="zh-CN" altLang="en-US" sz="1600" b="1" dirty="0">
                <a:solidFill>
                  <a:srgbClr val="FF0000"/>
                </a:solidFill>
              </a:rPr>
              <a:t>实际源码</a:t>
            </a:r>
            <a:endParaRPr lang="zh-CN" altLang="en-US" sz="1600" b="1" dirty="0">
              <a:solidFill>
                <a:srgbClr val="FF0000"/>
              </a:solidFill>
            </a:endParaRPr>
          </a:p>
        </p:txBody>
      </p:sp>
      <p:sp>
        <p:nvSpPr>
          <p:cNvPr id="18" name="TextBox 17"/>
          <p:cNvSpPr txBox="1"/>
          <p:nvPr/>
        </p:nvSpPr>
        <p:spPr>
          <a:xfrm>
            <a:off x="1227282" y="5467095"/>
            <a:ext cx="1011815" cy="338554"/>
          </a:xfrm>
          <a:prstGeom prst="rect">
            <a:avLst/>
          </a:prstGeom>
          <a:noFill/>
        </p:spPr>
        <p:txBody>
          <a:bodyPr wrap="none" rtlCol="0">
            <a:spAutoFit/>
          </a:bodyPr>
          <a:lstStyle/>
          <a:p>
            <a:r>
              <a:rPr lang="zh-CN" altLang="en-US" sz="1600" b="1" dirty="0">
                <a:solidFill>
                  <a:srgbClr val="FF0000"/>
                </a:solidFill>
              </a:rPr>
              <a:t>实际源码</a:t>
            </a:r>
            <a:endParaRPr lang="zh-CN" altLang="en-US" sz="1600" b="1" dirty="0">
              <a:solidFill>
                <a:srgbClr val="FF0000"/>
              </a:solidFill>
            </a:endParaRPr>
          </a:p>
        </p:txBody>
      </p:sp>
      <p:sp>
        <p:nvSpPr>
          <p:cNvPr id="15" name="TextBox 14"/>
          <p:cNvSpPr txBox="1"/>
          <p:nvPr/>
        </p:nvSpPr>
        <p:spPr>
          <a:xfrm>
            <a:off x="1311733" y="2953823"/>
            <a:ext cx="4168129"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16" name="TextBox 15"/>
          <p:cNvSpPr txBox="1"/>
          <p:nvPr/>
        </p:nvSpPr>
        <p:spPr>
          <a:xfrm>
            <a:off x="6732240" y="5373216"/>
            <a:ext cx="1697901" cy="584775"/>
          </a:xfrm>
          <a:prstGeom prst="rect">
            <a:avLst/>
          </a:prstGeom>
          <a:noFill/>
        </p:spPr>
        <p:txBody>
          <a:bodyPr wrap="none" rtlCol="0">
            <a:spAutoFit/>
          </a:bodyPr>
          <a:lstStyle/>
          <a:p>
            <a:r>
              <a:rPr lang="en-US" altLang="zh-CN" sz="1600" b="1" dirty="0">
                <a:solidFill>
                  <a:srgbClr val="FF0000"/>
                </a:solidFill>
              </a:rPr>
              <a:t>Eclipse</a:t>
            </a:r>
            <a:r>
              <a:rPr lang="zh-CN" altLang="en-US" sz="1600" b="1" dirty="0">
                <a:solidFill>
                  <a:srgbClr val="FF0000"/>
                </a:solidFill>
              </a:rPr>
              <a:t>没有提供</a:t>
            </a:r>
            <a:endParaRPr lang="en-US" altLang="zh-CN" sz="1600" b="1" dirty="0">
              <a:solidFill>
                <a:srgbClr val="FF0000"/>
              </a:solidFill>
            </a:endParaRPr>
          </a:p>
          <a:p>
            <a:r>
              <a:rPr lang="zh-CN" altLang="en-US" sz="1600" b="1" dirty="0">
                <a:solidFill>
                  <a:srgbClr val="FF0000"/>
                </a:solidFill>
              </a:rPr>
              <a:t>为实际源码</a:t>
            </a:r>
            <a:endParaRPr lang="zh-CN" altLang="en-US" sz="1600" b="1"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Access Modifiers</a:t>
            </a:r>
            <a:endParaRPr lang="zh-CN" altLang="en-US" dirty="0"/>
          </a:p>
        </p:txBody>
      </p:sp>
      <p:sp>
        <p:nvSpPr>
          <p:cNvPr id="3" name="内容占位符 2"/>
          <p:cNvSpPr>
            <a:spLocks noGrp="1"/>
          </p:cNvSpPr>
          <p:nvPr>
            <p:ph idx="1"/>
          </p:nvPr>
        </p:nvSpPr>
        <p:spPr/>
        <p:txBody>
          <a:bodyPr/>
          <a:lstStyle/>
          <a:p>
            <a:r>
              <a:rPr lang="en-US" altLang="zh-CN" dirty="0"/>
              <a:t>In the spirit of </a:t>
            </a:r>
            <a:r>
              <a:rPr lang="en-US" altLang="zh-CN" b="1" dirty="0">
                <a:solidFill>
                  <a:srgbClr val="FF0000"/>
                </a:solidFill>
              </a:rPr>
              <a:t>encapsulation</a:t>
            </a:r>
            <a:r>
              <a:rPr lang="en-US" altLang="zh-CN" dirty="0"/>
              <a:t>, it is common to make fields private. This means that they can only be directly accessed from the Bicycle class. We still need access to these values, however. This can be done indirectly by adding public methods that obtain the field values for us</a:t>
            </a:r>
            <a:endParaRPr lang="en-US" altLang="zh-CN" dirty="0"/>
          </a:p>
          <a:p>
            <a:endParaRPr lang="en-US" altLang="zh-CN" dirty="0"/>
          </a:p>
          <a:p>
            <a:r>
              <a:rPr lang="zh-CN" altLang="en-US" dirty="0"/>
              <a:t>基于封装思想，实体类中封装的属性数据，通过对外提供，访问器</a:t>
            </a:r>
            <a:r>
              <a:rPr lang="en-US" altLang="zh-CN" dirty="0"/>
              <a:t>(getter/setter)</a:t>
            </a:r>
            <a:r>
              <a:rPr lang="zh-CN" altLang="en-US" dirty="0"/>
              <a:t>实现</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zh-CN" altLang="en-US" dirty="0"/>
              <a:t>对外直接暴露成员变量，将无法改变其表现，无法执行辅助性操作</a:t>
            </a:r>
            <a:r>
              <a:rPr lang="en-US" altLang="zh-CN" dirty="0"/>
              <a:t>(</a:t>
            </a:r>
            <a:r>
              <a:rPr lang="zh-CN" altLang="en-US" dirty="0"/>
              <a:t>例如限制变量值的范围等</a:t>
            </a:r>
            <a:r>
              <a:rPr lang="en-US" altLang="zh-CN" dirty="0"/>
              <a:t>)</a:t>
            </a:r>
            <a:endParaRPr lang="en-US" altLang="zh-CN" dirty="0"/>
          </a:p>
          <a:p>
            <a:r>
              <a:rPr lang="zh-CN" altLang="en-US" dirty="0"/>
              <a:t>基于面向对象的封装思想，对成员变量的操作必须通过访问器</a:t>
            </a:r>
            <a:r>
              <a:rPr lang="en-US" altLang="zh-CN" dirty="0"/>
              <a:t>(</a:t>
            </a:r>
            <a:r>
              <a:rPr lang="en-US" altLang="zh-CN" dirty="0" err="1"/>
              <a:t>Accessor</a:t>
            </a:r>
            <a:r>
              <a:rPr lang="en-US" altLang="zh-CN" dirty="0"/>
              <a:t>)</a:t>
            </a:r>
            <a:r>
              <a:rPr lang="zh-CN" altLang="en-US" dirty="0"/>
              <a:t>实现</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1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00720" y="2150252"/>
            <a:ext cx="4032448" cy="2578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26027" y="3933056"/>
            <a:ext cx="2459328" cy="584775"/>
          </a:xfrm>
          <a:prstGeom prst="rect">
            <a:avLst/>
          </a:prstGeom>
          <a:noFill/>
        </p:spPr>
        <p:txBody>
          <a:bodyPr wrap="none" rtlCol="0">
            <a:spAutoFit/>
          </a:bodyPr>
          <a:lstStyle/>
          <a:p>
            <a:r>
              <a:rPr lang="en-US" altLang="zh-CN" sz="1600" b="1" dirty="0">
                <a:solidFill>
                  <a:srgbClr val="FF0000"/>
                </a:solidFill>
              </a:rPr>
              <a:t>setter</a:t>
            </a:r>
            <a:r>
              <a:rPr lang="zh-CN" altLang="en-US" sz="1600" b="1" dirty="0">
                <a:solidFill>
                  <a:srgbClr val="FF0000"/>
                </a:solidFill>
              </a:rPr>
              <a:t>方法赋值</a:t>
            </a:r>
            <a:endParaRPr lang="en-US" altLang="zh-CN" sz="1600" b="1" dirty="0">
              <a:solidFill>
                <a:srgbClr val="FF0000"/>
              </a:solidFill>
            </a:endParaRPr>
          </a:p>
          <a:p>
            <a:r>
              <a:rPr lang="zh-CN" altLang="en-US" sz="1600" b="1" dirty="0">
                <a:solidFill>
                  <a:srgbClr val="FF0000"/>
                </a:solidFill>
              </a:rPr>
              <a:t>参数类型与属性类型相同</a:t>
            </a:r>
            <a:endParaRPr lang="zh-CN" altLang="en-US" sz="1600" b="1" dirty="0">
              <a:solidFill>
                <a:srgbClr val="FF0000"/>
              </a:solidFill>
            </a:endParaRPr>
          </a:p>
        </p:txBody>
      </p:sp>
      <p:cxnSp>
        <p:nvCxnSpPr>
          <p:cNvPr id="21" name="直接箭头连接符 20"/>
          <p:cNvCxnSpPr/>
          <p:nvPr/>
        </p:nvCxnSpPr>
        <p:spPr>
          <a:xfrm flipV="1">
            <a:off x="3707904" y="2420888"/>
            <a:ext cx="360040" cy="168548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4788024" y="4016962"/>
            <a:ext cx="792088" cy="20848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4211960" y="2472259"/>
            <a:ext cx="194787" cy="53663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84168" y="2564904"/>
            <a:ext cx="2459328" cy="584775"/>
          </a:xfrm>
          <a:prstGeom prst="rect">
            <a:avLst/>
          </a:prstGeom>
          <a:noFill/>
        </p:spPr>
        <p:txBody>
          <a:bodyPr wrap="none" rtlCol="0">
            <a:spAutoFit/>
          </a:bodyPr>
          <a:lstStyle/>
          <a:p>
            <a:r>
              <a:rPr lang="en-US" altLang="zh-CN" sz="1600" b="1" dirty="0">
                <a:solidFill>
                  <a:srgbClr val="FF0000"/>
                </a:solidFill>
              </a:rPr>
              <a:t>getter</a:t>
            </a:r>
            <a:r>
              <a:rPr lang="zh-CN" altLang="en-US" sz="1600" b="1" dirty="0">
                <a:solidFill>
                  <a:srgbClr val="FF0000"/>
                </a:solidFill>
              </a:rPr>
              <a:t>方法取值</a:t>
            </a:r>
            <a:endParaRPr lang="en-US" altLang="zh-CN" sz="1600" b="1" dirty="0">
              <a:solidFill>
                <a:srgbClr val="FF0000"/>
              </a:solidFill>
            </a:endParaRPr>
          </a:p>
          <a:p>
            <a:r>
              <a:rPr lang="zh-CN" altLang="en-US" sz="1600" b="1" dirty="0">
                <a:solidFill>
                  <a:srgbClr val="FF0000"/>
                </a:solidFill>
              </a:rPr>
              <a:t>返回类型与属性类型相同</a:t>
            </a:r>
            <a:endParaRPr lang="zh-CN" altLang="en-US" sz="1600" b="1"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063952"/>
          </a:xfrm>
        </p:spPr>
        <p:txBody>
          <a:bodyPr/>
          <a:lstStyle/>
          <a:p>
            <a:r>
              <a:rPr lang="en-US" altLang="zh-CN" dirty="0"/>
              <a:t>CC</a:t>
            </a:r>
            <a:r>
              <a:rPr lang="zh-CN" altLang="en-US" dirty="0"/>
              <a:t>：访问器</a:t>
            </a:r>
            <a:r>
              <a:rPr lang="en-US" altLang="zh-CN" dirty="0"/>
              <a:t>getter/setter</a:t>
            </a:r>
            <a:r>
              <a:rPr lang="zh-CN" altLang="en-US" dirty="0"/>
              <a:t>方法命名规范。方法基于驼峰式命名，</a:t>
            </a:r>
            <a:r>
              <a:rPr lang="en-US" altLang="zh-CN" dirty="0"/>
              <a:t>get/set</a:t>
            </a:r>
            <a:r>
              <a:rPr lang="zh-CN" altLang="en-US" dirty="0"/>
              <a:t>首字母小写，属性名称首字母大写；</a:t>
            </a:r>
            <a:r>
              <a:rPr lang="en-US" altLang="zh-CN" dirty="0" err="1"/>
              <a:t>boolean</a:t>
            </a:r>
            <a:r>
              <a:rPr lang="zh-CN" altLang="en-US" dirty="0"/>
              <a:t>类型属性的</a:t>
            </a:r>
            <a:r>
              <a:rPr lang="en-US" altLang="zh-CN" dirty="0"/>
              <a:t>getter</a:t>
            </a:r>
            <a:r>
              <a:rPr lang="zh-CN" altLang="en-US" dirty="0"/>
              <a:t>方法以</a:t>
            </a:r>
            <a:r>
              <a:rPr lang="en-US" altLang="zh-CN" dirty="0"/>
              <a:t>is</a:t>
            </a:r>
            <a:r>
              <a:rPr lang="zh-CN" altLang="en-US" dirty="0"/>
              <a:t>为前缀，因此，</a:t>
            </a:r>
            <a:r>
              <a:rPr lang="en-US" altLang="zh-CN" dirty="0" err="1"/>
              <a:t>boolean</a:t>
            </a:r>
            <a:r>
              <a:rPr lang="zh-CN" altLang="en-US" dirty="0"/>
              <a:t>类型属性禁止使用</a:t>
            </a:r>
            <a:r>
              <a:rPr lang="en-US" altLang="zh-CN" dirty="0"/>
              <a:t>is</a:t>
            </a:r>
            <a:r>
              <a:rPr lang="zh-CN" altLang="en-US" dirty="0"/>
              <a:t>字母开头；</a:t>
            </a:r>
            <a:endParaRPr lang="en-US" altLang="zh-CN" dirty="0"/>
          </a:p>
          <a:p>
            <a:r>
              <a:rPr lang="en-US" altLang="zh-CN" dirty="0"/>
              <a:t>getter/setter</a:t>
            </a:r>
            <a:r>
              <a:rPr lang="zh-CN" altLang="en-US" dirty="0"/>
              <a:t>方法名称必须与属性名称一致，第三方库基于此命名规范反射</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6" name="TextBox 5"/>
          <p:cNvSpPr txBox="1"/>
          <p:nvPr/>
        </p:nvSpPr>
        <p:spPr>
          <a:xfrm>
            <a:off x="5076056" y="5157192"/>
            <a:ext cx="3732112" cy="338554"/>
          </a:xfrm>
          <a:prstGeom prst="rect">
            <a:avLst/>
          </a:prstGeom>
          <a:noFill/>
        </p:spPr>
        <p:txBody>
          <a:bodyPr wrap="none" rtlCol="0">
            <a:spAutoFit/>
          </a:bodyPr>
          <a:lstStyle/>
          <a:p>
            <a:r>
              <a:rPr lang="en-US" altLang="zh-CN" sz="1600" b="1" dirty="0">
                <a:solidFill>
                  <a:srgbClr val="FF0000"/>
                </a:solidFill>
              </a:rPr>
              <a:t>Boolean</a:t>
            </a:r>
            <a:r>
              <a:rPr lang="zh-CN" altLang="en-US" sz="1600" b="1" dirty="0">
                <a:solidFill>
                  <a:srgbClr val="FF0000"/>
                </a:solidFill>
              </a:rPr>
              <a:t>类型的获取方法默认为</a:t>
            </a:r>
            <a:r>
              <a:rPr lang="en-US" altLang="zh-CN" sz="1600" b="1" dirty="0" err="1">
                <a:solidFill>
                  <a:srgbClr val="FF0000"/>
                </a:solidFill>
              </a:rPr>
              <a:t>isXxx</a:t>
            </a:r>
            <a:r>
              <a:rPr lang="en-US" altLang="zh-CN" sz="1600" b="1" dirty="0">
                <a:solidFill>
                  <a:srgbClr val="FF0000"/>
                </a:solidFill>
              </a:rPr>
              <a:t>()</a:t>
            </a:r>
            <a:endParaRPr lang="en-US" altLang="zh-CN" sz="1600" b="1" dirty="0">
              <a:solidFill>
                <a:srgbClr val="FF0000"/>
              </a:solidFill>
            </a:endParaRPr>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520" y="2848749"/>
            <a:ext cx="3722160" cy="2380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284" y="2848749"/>
            <a:ext cx="4143375"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1024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33229" y="-2185"/>
            <a:ext cx="3384376" cy="6833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555776" y="631748"/>
            <a:ext cx="1838965" cy="338554"/>
          </a:xfrm>
          <a:prstGeom prst="rect">
            <a:avLst/>
          </a:prstGeom>
          <a:noFill/>
        </p:spPr>
        <p:txBody>
          <a:bodyPr wrap="none" rtlCol="0">
            <a:spAutoFit/>
          </a:bodyPr>
          <a:lstStyle/>
          <a:p>
            <a:r>
              <a:rPr lang="zh-CN" altLang="en-US" sz="1600" b="1" dirty="0">
                <a:solidFill>
                  <a:srgbClr val="FF0000"/>
                </a:solidFill>
              </a:rPr>
              <a:t>属性仅类内部可见</a:t>
            </a:r>
            <a:endParaRPr lang="zh-CN" altLang="en-US" sz="1600" b="1" dirty="0">
              <a:solidFill>
                <a:srgbClr val="FF0000"/>
              </a:solidFill>
            </a:endParaRPr>
          </a:p>
        </p:txBody>
      </p:sp>
      <p:cxnSp>
        <p:nvCxnSpPr>
          <p:cNvPr id="8" name="直接箭头连接符 7"/>
          <p:cNvCxnSpPr/>
          <p:nvPr/>
        </p:nvCxnSpPr>
        <p:spPr>
          <a:xfrm flipV="1">
            <a:off x="4499992" y="325410"/>
            <a:ext cx="930582" cy="4756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91680" y="2885566"/>
            <a:ext cx="2252540" cy="584775"/>
          </a:xfrm>
          <a:prstGeom prst="rect">
            <a:avLst/>
          </a:prstGeom>
          <a:noFill/>
        </p:spPr>
        <p:txBody>
          <a:bodyPr wrap="none" rtlCol="0">
            <a:spAutoFit/>
          </a:bodyPr>
          <a:lstStyle/>
          <a:p>
            <a:r>
              <a:rPr lang="zh-CN" altLang="en-US" sz="1600" b="1" dirty="0">
                <a:solidFill>
                  <a:srgbClr val="FF0000"/>
                </a:solidFill>
              </a:rPr>
              <a:t>对外为每一个属性</a:t>
            </a:r>
            <a:endParaRPr lang="en-US" altLang="zh-CN" sz="1600" b="1" dirty="0">
              <a:solidFill>
                <a:srgbClr val="FF0000"/>
              </a:solidFill>
            </a:endParaRPr>
          </a:p>
          <a:p>
            <a:r>
              <a:rPr lang="zh-CN" altLang="en-US" sz="1600" b="1" dirty="0">
                <a:solidFill>
                  <a:srgbClr val="FF0000"/>
                </a:solidFill>
              </a:rPr>
              <a:t>提供</a:t>
            </a:r>
            <a:r>
              <a:rPr lang="en-US" altLang="zh-CN" sz="1600" b="1" dirty="0">
                <a:solidFill>
                  <a:srgbClr val="FF0000"/>
                </a:solidFill>
              </a:rPr>
              <a:t>getter/setter</a:t>
            </a:r>
            <a:r>
              <a:rPr lang="zh-CN" altLang="en-US" sz="1600" b="1" dirty="0">
                <a:solidFill>
                  <a:srgbClr val="FF0000"/>
                </a:solidFill>
              </a:rPr>
              <a:t>方法</a:t>
            </a:r>
            <a:endParaRPr lang="zh-CN" altLang="en-US" sz="1600" b="1"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512" y="476672"/>
            <a:ext cx="6536519" cy="2603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7816" y="703547"/>
            <a:ext cx="1008112" cy="1850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663280" y="3511860"/>
            <a:ext cx="3079689" cy="1077218"/>
          </a:xfrm>
          <a:prstGeom prst="rect">
            <a:avLst/>
          </a:prstGeom>
          <a:noFill/>
        </p:spPr>
        <p:txBody>
          <a:bodyPr wrap="none" rtlCol="0">
            <a:spAutoFit/>
          </a:bodyPr>
          <a:lstStyle/>
          <a:p>
            <a:r>
              <a:rPr lang="zh-CN" altLang="en-US" sz="1600" b="1" dirty="0">
                <a:solidFill>
                  <a:srgbClr val="FF0000"/>
                </a:solidFill>
              </a:rPr>
              <a:t>可通过构造函数初始化必选属性</a:t>
            </a:r>
            <a:endParaRPr lang="en-US" altLang="zh-CN" sz="1600" b="1" dirty="0">
              <a:solidFill>
                <a:srgbClr val="FF0000"/>
              </a:solidFill>
            </a:endParaRPr>
          </a:p>
          <a:p>
            <a:r>
              <a:rPr lang="zh-CN" altLang="en-US" sz="1600" b="1" dirty="0">
                <a:solidFill>
                  <a:srgbClr val="FF0000"/>
                </a:solidFill>
              </a:rPr>
              <a:t>后期添加</a:t>
            </a:r>
            <a:r>
              <a:rPr lang="en-US" altLang="zh-CN" sz="1600" b="1" dirty="0">
                <a:solidFill>
                  <a:srgbClr val="FF0000"/>
                </a:solidFill>
              </a:rPr>
              <a:t>/</a:t>
            </a:r>
            <a:r>
              <a:rPr lang="zh-CN" altLang="en-US" sz="1600" b="1" dirty="0">
                <a:solidFill>
                  <a:srgbClr val="FF0000"/>
                </a:solidFill>
              </a:rPr>
              <a:t>修改其他属性</a:t>
            </a:r>
            <a:endParaRPr lang="en-US" altLang="zh-CN" sz="1600" b="1" dirty="0">
              <a:solidFill>
                <a:srgbClr val="FF0000"/>
              </a:solidFill>
            </a:endParaRPr>
          </a:p>
          <a:p>
            <a:r>
              <a:rPr lang="zh-CN" altLang="en-US" sz="1600" b="1" dirty="0">
                <a:solidFill>
                  <a:srgbClr val="FF0000"/>
                </a:solidFill>
              </a:rPr>
              <a:t>外界仅能通过</a:t>
            </a:r>
            <a:r>
              <a:rPr lang="en-US" altLang="zh-CN" sz="1600" b="1" dirty="0">
                <a:solidFill>
                  <a:srgbClr val="FF0000"/>
                </a:solidFill>
              </a:rPr>
              <a:t>getter/setter</a:t>
            </a:r>
            <a:r>
              <a:rPr lang="zh-CN" altLang="en-US" sz="1600" b="1" dirty="0">
                <a:solidFill>
                  <a:srgbClr val="FF0000"/>
                </a:solidFill>
              </a:rPr>
              <a:t>方法</a:t>
            </a:r>
            <a:endParaRPr lang="en-US" altLang="zh-CN" sz="1600" b="1" dirty="0">
              <a:solidFill>
                <a:srgbClr val="FF0000"/>
              </a:solidFill>
            </a:endParaRPr>
          </a:p>
          <a:p>
            <a:r>
              <a:rPr lang="zh-CN" altLang="en-US" sz="1600" b="1" dirty="0">
                <a:solidFill>
                  <a:srgbClr val="FF0000"/>
                </a:solidFill>
              </a:rPr>
              <a:t>访问封装在对象内部的属性值</a:t>
            </a:r>
            <a:endParaRPr lang="zh-CN" altLang="en-US" sz="1600" b="1"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en-US" altLang="zh-CN" b="1" dirty="0">
                <a:solidFill>
                  <a:srgbClr val="FF0000"/>
                </a:solidFill>
              </a:rPr>
              <a:t>Reference data </a:t>
            </a:r>
            <a:r>
              <a:rPr lang="en-US" altLang="zh-CN" dirty="0"/>
              <a:t>type parameters, such as objects, are also passed into methods by value. This means that when the method returns, the passed-in reference </a:t>
            </a:r>
            <a:r>
              <a:rPr lang="en-US" altLang="zh-CN" b="1" dirty="0">
                <a:solidFill>
                  <a:srgbClr val="FF0000"/>
                </a:solidFill>
              </a:rPr>
              <a:t>still references the same object </a:t>
            </a:r>
            <a:r>
              <a:rPr lang="en-US" altLang="zh-CN" dirty="0"/>
              <a:t>as before.</a:t>
            </a:r>
            <a:endParaRPr lang="en-US" altLang="zh-CN" dirty="0"/>
          </a:p>
          <a:p>
            <a:r>
              <a:rPr lang="zh-CN" altLang="en-US" dirty="0"/>
              <a:t>将</a:t>
            </a:r>
            <a:r>
              <a:rPr lang="zh-CN" altLang="en-US" b="1" dirty="0">
                <a:solidFill>
                  <a:srgbClr val="FF0000"/>
                </a:solidFill>
              </a:rPr>
              <a:t>对象的引用传递</a:t>
            </a:r>
            <a:r>
              <a:rPr lang="zh-CN" altLang="en-US" dirty="0"/>
              <a:t>给方法，对对象的修改将影响对象本身</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504" y="2636912"/>
            <a:ext cx="719137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249541"/>
            <a:ext cx="81915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23528" y="3921037"/>
            <a:ext cx="4395755"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cxnSp>
        <p:nvCxnSpPr>
          <p:cNvPr id="8" name="直接箭头连接符 7"/>
          <p:cNvCxnSpPr/>
          <p:nvPr/>
        </p:nvCxnSpPr>
        <p:spPr>
          <a:xfrm>
            <a:off x="539552" y="3212976"/>
            <a:ext cx="1512168" cy="2160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043608" y="3573016"/>
            <a:ext cx="1656184" cy="6865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076056" y="4509120"/>
            <a:ext cx="72008" cy="2160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1187624" y="4509120"/>
            <a:ext cx="3888432" cy="42622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5805264"/>
            <a:ext cx="335280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4807115" y="5917688"/>
            <a:ext cx="2459328" cy="584775"/>
          </a:xfrm>
          <a:prstGeom prst="rect">
            <a:avLst/>
          </a:prstGeom>
          <a:noFill/>
        </p:spPr>
        <p:txBody>
          <a:bodyPr wrap="none" rtlCol="0">
            <a:spAutoFit/>
          </a:bodyPr>
          <a:lstStyle/>
          <a:p>
            <a:r>
              <a:rPr lang="zh-CN" altLang="en-US" sz="1600" b="1" dirty="0">
                <a:solidFill>
                  <a:srgbClr val="FF0000"/>
                </a:solidFill>
              </a:rPr>
              <a:t>传递的是对象的引用</a:t>
            </a:r>
            <a:endParaRPr lang="en-US" altLang="zh-CN" sz="1600" b="1" dirty="0">
              <a:solidFill>
                <a:srgbClr val="FF0000"/>
              </a:solidFill>
            </a:endParaRPr>
          </a:p>
          <a:p>
            <a:r>
              <a:rPr lang="zh-CN" altLang="en-US" sz="1600" b="1" dirty="0">
                <a:solidFill>
                  <a:srgbClr val="FF0000"/>
                </a:solidFill>
              </a:rPr>
              <a:t>因此操作的是同一个对象</a:t>
            </a:r>
            <a:endParaRPr lang="zh-CN" altLang="en-US" sz="16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en-US" altLang="zh-CN" dirty="0"/>
              <a:t>You can use a construct called </a:t>
            </a:r>
            <a:r>
              <a:rPr lang="en-US" altLang="zh-CN" dirty="0" err="1"/>
              <a:t>varargs</a:t>
            </a:r>
            <a:r>
              <a:rPr lang="en-US" altLang="zh-CN" dirty="0"/>
              <a:t> to pass an arbitrary number of values to a method. You use </a:t>
            </a:r>
            <a:r>
              <a:rPr lang="en-US" altLang="zh-CN" dirty="0" err="1"/>
              <a:t>varargs</a:t>
            </a:r>
            <a:r>
              <a:rPr lang="en-US" altLang="zh-CN" dirty="0"/>
              <a:t> when you don't know how many of a particular type of argument will be passed to the method. It's a shortcut to creating an </a:t>
            </a:r>
            <a:r>
              <a:rPr lang="en-US" altLang="zh-CN" b="1" dirty="0">
                <a:solidFill>
                  <a:srgbClr val="FF0000"/>
                </a:solidFill>
              </a:rPr>
              <a:t>array</a:t>
            </a:r>
            <a:r>
              <a:rPr lang="en-US" altLang="zh-CN" dirty="0"/>
              <a:t> manually</a:t>
            </a:r>
            <a:endParaRPr lang="en-US" altLang="zh-CN" dirty="0"/>
          </a:p>
          <a:p>
            <a:r>
              <a:rPr lang="zh-CN" altLang="en-US" dirty="0"/>
              <a:t>支持类型固定，但长度可变的参数数量。可快速创建数组</a:t>
            </a:r>
            <a:endParaRPr lang="en-US" altLang="zh-CN" dirty="0"/>
          </a:p>
          <a:p>
            <a:r>
              <a:rPr lang="zh-CN" altLang="en-US" dirty="0"/>
              <a:t>声明参数类型，并在类型后追加“</a:t>
            </a:r>
            <a:r>
              <a:rPr lang="en-US" altLang="zh-CN" dirty="0"/>
              <a:t>…</a:t>
            </a:r>
            <a:r>
              <a:rPr lang="zh-CN" altLang="en-US" dirty="0"/>
              <a:t>”三个点的省略号，声明可变长度的参数。调用方法时，使用逗号“</a:t>
            </a:r>
            <a:r>
              <a:rPr lang="en-US" altLang="zh-CN" dirty="0"/>
              <a:t>,</a:t>
            </a:r>
            <a:r>
              <a:rPr lang="zh-CN" altLang="en-US" dirty="0"/>
              <a:t>”分隔传入的参数</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0" y="5373216"/>
            <a:ext cx="5976664" cy="842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02" y="4649934"/>
            <a:ext cx="5040560" cy="425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5129509"/>
            <a:ext cx="617258" cy="963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接箭头连接符 5"/>
          <p:cNvCxnSpPr/>
          <p:nvPr/>
        </p:nvCxnSpPr>
        <p:spPr>
          <a:xfrm>
            <a:off x="3779912" y="5013176"/>
            <a:ext cx="936104" cy="36004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Using Package Members</a:t>
            </a:r>
            <a:endParaRPr lang="zh-CN" altLang="en-US" dirty="0"/>
          </a:p>
        </p:txBody>
      </p:sp>
      <p:sp>
        <p:nvSpPr>
          <p:cNvPr id="3" name="内容占位符 2"/>
          <p:cNvSpPr>
            <a:spLocks noGrp="1"/>
          </p:cNvSpPr>
          <p:nvPr>
            <p:ph idx="1"/>
          </p:nvPr>
        </p:nvSpPr>
        <p:spPr/>
        <p:txBody>
          <a:bodyPr/>
          <a:lstStyle/>
          <a:p>
            <a:r>
              <a:rPr lang="en-US" altLang="zh-CN" dirty="0"/>
              <a:t>The types that comprise a package are known as the </a:t>
            </a:r>
            <a:r>
              <a:rPr lang="en-US" altLang="zh-CN" b="1" dirty="0">
                <a:solidFill>
                  <a:srgbClr val="FF0000"/>
                </a:solidFill>
              </a:rPr>
              <a:t>package members</a:t>
            </a:r>
            <a:r>
              <a:rPr lang="en-US" altLang="zh-CN" dirty="0"/>
              <a:t>.</a:t>
            </a:r>
            <a:endParaRPr lang="en-US" altLang="zh-CN" dirty="0"/>
          </a:p>
          <a:p>
            <a:endParaRPr lang="en-US" altLang="zh-CN" dirty="0"/>
          </a:p>
          <a:p>
            <a:r>
              <a:rPr lang="zh-CN" altLang="en-US" dirty="0"/>
              <a:t>预使用其他包中的</a:t>
            </a:r>
            <a:r>
              <a:rPr lang="en-US" altLang="zh-CN" dirty="0"/>
              <a:t>public</a:t>
            </a:r>
            <a:r>
              <a:rPr lang="zh-CN" altLang="en-US" dirty="0"/>
              <a:t>类型</a:t>
            </a:r>
            <a:r>
              <a:rPr lang="en-US" altLang="zh-CN" dirty="0"/>
              <a:t>(</a:t>
            </a:r>
            <a:r>
              <a:rPr lang="zh-CN" altLang="en-US" dirty="0"/>
              <a:t>类</a:t>
            </a:r>
            <a:r>
              <a:rPr lang="en-US" altLang="zh-CN" dirty="0"/>
              <a:t>/</a:t>
            </a:r>
            <a:r>
              <a:rPr lang="zh-CN" altLang="en-US" dirty="0"/>
              <a:t>接口等</a:t>
            </a:r>
            <a:r>
              <a:rPr lang="en-US" altLang="zh-CN" dirty="0"/>
              <a:t>)</a:t>
            </a:r>
            <a:r>
              <a:rPr lang="zh-CN" altLang="en-US" dirty="0"/>
              <a:t>，必须通过以下任一方式：</a:t>
            </a:r>
            <a:endParaRPr lang="zh-CN" altLang="en-US" dirty="0"/>
          </a:p>
          <a:p>
            <a:pPr lvl="1"/>
            <a:r>
              <a:rPr lang="zh-CN" altLang="en-US" dirty="0"/>
              <a:t>通过包含，包名以及类型名称的，</a:t>
            </a:r>
            <a:r>
              <a:rPr lang="zh-CN" altLang="en-US" dirty="0">
                <a:solidFill>
                  <a:srgbClr val="FF0000"/>
                </a:solidFill>
              </a:rPr>
              <a:t>全限定性名称</a:t>
            </a:r>
            <a:r>
              <a:rPr lang="en-US" altLang="zh-CN" dirty="0"/>
              <a:t>(fully qualified names)</a:t>
            </a:r>
            <a:r>
              <a:rPr lang="zh-CN" altLang="en-US" dirty="0"/>
              <a:t>，使用该成员</a:t>
            </a:r>
            <a:endParaRPr lang="zh-CN" altLang="en-US" dirty="0"/>
          </a:p>
          <a:p>
            <a:pPr lvl="1"/>
            <a:r>
              <a:rPr lang="zh-CN" altLang="en-US" dirty="0">
                <a:solidFill>
                  <a:srgbClr val="FF0000"/>
                </a:solidFill>
              </a:rPr>
              <a:t>导入包成员，通过其简单名称</a:t>
            </a:r>
            <a:r>
              <a:rPr lang="en-US" altLang="zh-CN" dirty="0">
                <a:solidFill>
                  <a:srgbClr val="FF0000"/>
                </a:solidFill>
              </a:rPr>
              <a:t>(simple name) </a:t>
            </a:r>
            <a:r>
              <a:rPr lang="zh-CN" altLang="en-US" dirty="0">
                <a:solidFill>
                  <a:srgbClr val="FF0000"/>
                </a:solidFill>
              </a:rPr>
              <a:t>使用</a:t>
            </a:r>
            <a:endParaRPr lang="zh-CN" altLang="en-US" dirty="0">
              <a:solidFill>
                <a:srgbClr val="FF0000"/>
              </a:solidFill>
            </a:endParaRPr>
          </a:p>
          <a:p>
            <a:pPr lvl="1"/>
            <a:r>
              <a:rPr lang="zh-CN" altLang="en-US" dirty="0"/>
              <a:t>导入成员的整个包</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Using the </a:t>
            </a:r>
            <a:r>
              <a:rPr lang="en-US" altLang="zh-CN" i="1" dirty="0"/>
              <a:t>this</a:t>
            </a:r>
            <a:r>
              <a:rPr lang="en-US" altLang="zh-CN" dirty="0"/>
              <a:t> Keyword</a:t>
            </a:r>
            <a:endParaRPr lang="zh-CN" altLang="en-US" dirty="0"/>
          </a:p>
        </p:txBody>
      </p:sp>
      <p:sp>
        <p:nvSpPr>
          <p:cNvPr id="3" name="内容占位符 2"/>
          <p:cNvSpPr>
            <a:spLocks noGrp="1"/>
          </p:cNvSpPr>
          <p:nvPr>
            <p:ph idx="1"/>
          </p:nvPr>
        </p:nvSpPr>
        <p:spPr/>
        <p:txBody>
          <a:bodyPr/>
          <a:lstStyle/>
          <a:p>
            <a:r>
              <a:rPr lang="en-US" altLang="zh-CN" dirty="0"/>
              <a:t>Within an instance method or a constructor, this is a </a:t>
            </a:r>
            <a:r>
              <a:rPr lang="en-US" altLang="zh-CN" b="1" dirty="0">
                <a:solidFill>
                  <a:srgbClr val="FF0000"/>
                </a:solidFill>
              </a:rPr>
              <a:t>reference to the current object</a:t>
            </a:r>
            <a:r>
              <a:rPr lang="en-US" altLang="zh-CN" dirty="0"/>
              <a:t>. You can refer to any member of the current object from within an instance method or a constructor by using </a:t>
            </a:r>
            <a:r>
              <a:rPr lang="en-US" altLang="zh-CN" b="1" i="1" dirty="0">
                <a:solidFill>
                  <a:srgbClr val="FF0000"/>
                </a:solidFill>
              </a:rPr>
              <a:t>this</a:t>
            </a:r>
            <a:r>
              <a:rPr lang="en-US" altLang="zh-CN" dirty="0"/>
              <a:t>.</a:t>
            </a:r>
            <a:endParaRPr lang="en-US" altLang="zh-CN" dirty="0"/>
          </a:p>
          <a:p>
            <a:r>
              <a:rPr lang="en-US" altLang="zh-CN" b="1" i="1" dirty="0">
                <a:solidFill>
                  <a:srgbClr val="FF0000"/>
                </a:solidFill>
              </a:rPr>
              <a:t>this</a:t>
            </a:r>
            <a:r>
              <a:rPr lang="zh-CN" altLang="en-US" dirty="0"/>
              <a:t>，表示当前对象的引用；可以通过</a:t>
            </a:r>
            <a:r>
              <a:rPr lang="en-US" altLang="zh-CN" dirty="0"/>
              <a:t>this</a:t>
            </a:r>
            <a:r>
              <a:rPr lang="zh-CN" altLang="en-US" dirty="0"/>
              <a:t>，在实例方法或构造函数中引用当前对象的成员变量</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6907" y="3441725"/>
            <a:ext cx="5256584" cy="2215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6539763" y="4941168"/>
            <a:ext cx="2045753" cy="584775"/>
          </a:xfrm>
          <a:prstGeom prst="rect">
            <a:avLst/>
          </a:prstGeom>
          <a:noFill/>
        </p:spPr>
        <p:txBody>
          <a:bodyPr wrap="none" rtlCol="0">
            <a:spAutoFit/>
          </a:bodyPr>
          <a:lstStyle/>
          <a:p>
            <a:r>
              <a:rPr lang="en-US" altLang="zh-CN" sz="1600" b="1" dirty="0">
                <a:solidFill>
                  <a:srgbClr val="FF0000"/>
                </a:solidFill>
              </a:rPr>
              <a:t>speed</a:t>
            </a:r>
            <a:endParaRPr lang="en-US" altLang="zh-CN" sz="1600" b="1" dirty="0">
              <a:solidFill>
                <a:srgbClr val="FF0000"/>
              </a:solidFill>
            </a:endParaRPr>
          </a:p>
          <a:p>
            <a:r>
              <a:rPr lang="zh-CN" altLang="en-US" sz="1600" b="1" dirty="0">
                <a:solidFill>
                  <a:srgbClr val="FF0000"/>
                </a:solidFill>
              </a:rPr>
              <a:t>构造函数传入的实参</a:t>
            </a:r>
            <a:endParaRPr lang="zh-CN" altLang="en-US" sz="1600" b="1" dirty="0">
              <a:solidFill>
                <a:srgbClr val="FF0000"/>
              </a:solidFill>
            </a:endParaRPr>
          </a:p>
        </p:txBody>
      </p:sp>
      <p:cxnSp>
        <p:nvCxnSpPr>
          <p:cNvPr id="14" name="直接箭头连接符 13"/>
          <p:cNvCxnSpPr>
            <a:stCxn id="12" idx="1"/>
          </p:cNvCxnSpPr>
          <p:nvPr/>
        </p:nvCxnSpPr>
        <p:spPr>
          <a:xfrm flipH="1" flipV="1">
            <a:off x="5076056" y="4941168"/>
            <a:ext cx="1463707" cy="2923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4644008" y="4941168"/>
            <a:ext cx="288032" cy="14619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3635896" y="4221088"/>
            <a:ext cx="360040" cy="86627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6290" y="5089084"/>
            <a:ext cx="1425390" cy="584775"/>
          </a:xfrm>
          <a:prstGeom prst="rect">
            <a:avLst/>
          </a:prstGeom>
          <a:noFill/>
        </p:spPr>
        <p:txBody>
          <a:bodyPr wrap="none" rtlCol="0">
            <a:spAutoFit/>
          </a:bodyPr>
          <a:lstStyle/>
          <a:p>
            <a:r>
              <a:rPr lang="en-US" altLang="zh-CN" sz="1600" b="1" dirty="0" err="1">
                <a:solidFill>
                  <a:srgbClr val="FF0000"/>
                </a:solidFill>
              </a:rPr>
              <a:t>this.speed</a:t>
            </a:r>
            <a:endParaRPr lang="en-US" altLang="zh-CN" sz="1600" b="1" dirty="0">
              <a:solidFill>
                <a:srgbClr val="FF0000"/>
              </a:solidFill>
            </a:endParaRPr>
          </a:p>
          <a:p>
            <a:r>
              <a:rPr lang="zh-CN" altLang="en-US" sz="1600" b="1" dirty="0">
                <a:solidFill>
                  <a:srgbClr val="FF0000"/>
                </a:solidFill>
              </a:rPr>
              <a:t>此对象的属性</a:t>
            </a:r>
            <a:endParaRPr lang="zh-CN" altLang="en-US" sz="1600" b="1" dirty="0">
              <a:solidFill>
                <a:srgbClr val="FF0000"/>
              </a:solidFill>
            </a:endParaRPr>
          </a:p>
        </p:txBody>
      </p:sp>
      <p:cxnSp>
        <p:nvCxnSpPr>
          <p:cNvPr id="21" name="直接箭头连接符 20"/>
          <p:cNvCxnSpPr/>
          <p:nvPr/>
        </p:nvCxnSpPr>
        <p:spPr>
          <a:xfrm flipV="1">
            <a:off x="1475656" y="5233555"/>
            <a:ext cx="1296144" cy="8158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455445" y="5855020"/>
            <a:ext cx="3286477" cy="830997"/>
          </a:xfrm>
          <a:prstGeom prst="rect">
            <a:avLst/>
          </a:prstGeom>
          <a:noFill/>
        </p:spPr>
        <p:txBody>
          <a:bodyPr wrap="none" rtlCol="0">
            <a:spAutoFit/>
          </a:bodyPr>
          <a:lstStyle/>
          <a:p>
            <a:r>
              <a:rPr lang="en-US" altLang="zh-CN" sz="1600" b="1" dirty="0" err="1">
                <a:solidFill>
                  <a:srgbClr val="FF0000"/>
                </a:solidFill>
              </a:rPr>
              <a:t>this.speed</a:t>
            </a:r>
            <a:r>
              <a:rPr lang="en-US" altLang="zh-CN" sz="1600" b="1" dirty="0">
                <a:solidFill>
                  <a:srgbClr val="FF0000"/>
                </a:solidFill>
              </a:rPr>
              <a:t> = speed</a:t>
            </a:r>
            <a:endParaRPr lang="en-US" altLang="zh-CN" sz="1600" b="1" dirty="0">
              <a:solidFill>
                <a:srgbClr val="FF0000"/>
              </a:solidFill>
            </a:endParaRPr>
          </a:p>
          <a:p>
            <a:r>
              <a:rPr lang="zh-CN" altLang="en-US" sz="1600" b="1" dirty="0">
                <a:solidFill>
                  <a:srgbClr val="FF0000"/>
                </a:solidFill>
              </a:rPr>
              <a:t>将传入的参数赋值给此对象的属性</a:t>
            </a:r>
            <a:endParaRPr lang="en-US" altLang="zh-CN" sz="1600" b="1" dirty="0">
              <a:solidFill>
                <a:srgbClr val="FF0000"/>
              </a:solidFill>
            </a:endParaRPr>
          </a:p>
          <a:p>
            <a:r>
              <a:rPr lang="zh-CN" altLang="en-US" sz="1600" b="1" dirty="0">
                <a:solidFill>
                  <a:srgbClr val="FF0000"/>
                </a:solidFill>
              </a:rPr>
              <a:t>封装</a:t>
            </a:r>
            <a:endParaRPr lang="zh-CN" altLang="en-US" sz="16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zh-CN" altLang="en-US" dirty="0"/>
              <a:t>通过全限定性名称，引用该成员，降低了可读性</a:t>
            </a:r>
            <a:endParaRPr lang="en-US" altLang="zh-CN" dirty="0"/>
          </a:p>
          <a:p>
            <a:endParaRPr lang="en-US" altLang="zh-CN" dirty="0"/>
          </a:p>
          <a:p>
            <a:endParaRPr lang="en-US" altLang="zh-CN" dirty="0"/>
          </a:p>
          <a:p>
            <a:endParaRPr lang="en-US" altLang="zh-CN" dirty="0"/>
          </a:p>
          <a:p>
            <a:endParaRPr lang="en-US" altLang="zh-CN" dirty="0"/>
          </a:p>
          <a:p>
            <a:pPr marL="274320" lvl="1" indent="-274320">
              <a:buClr>
                <a:schemeClr val="accent3"/>
              </a:buClr>
              <a:buSzPct val="95000"/>
            </a:pPr>
            <a:r>
              <a:rPr lang="zh-CN" altLang="en-US" dirty="0"/>
              <a:t>导入包成员，在</a:t>
            </a:r>
            <a:r>
              <a:rPr lang="en-US" altLang="zh-CN" dirty="0"/>
              <a:t>package</a:t>
            </a:r>
            <a:r>
              <a:rPr lang="zh-CN" altLang="en-US" dirty="0"/>
              <a:t>声明语句后，类型定义语句前，通过</a:t>
            </a:r>
            <a:r>
              <a:rPr lang="en-US" altLang="zh-CN" b="1" i="1" dirty="0">
                <a:solidFill>
                  <a:srgbClr val="FF0000"/>
                </a:solidFill>
              </a:rPr>
              <a:t>import</a:t>
            </a:r>
            <a:r>
              <a:rPr lang="zh-CN" altLang="en-US" dirty="0"/>
              <a:t>关键词引入。通过类型名称使用</a:t>
            </a:r>
            <a:endParaRPr lang="zh-CN" altLang="en-US"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3568" y="692696"/>
            <a:ext cx="5305425"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377142" y="908720"/>
            <a:ext cx="2108526" cy="584775"/>
          </a:xfrm>
          <a:prstGeom prst="rect">
            <a:avLst/>
          </a:prstGeom>
          <a:noFill/>
        </p:spPr>
        <p:txBody>
          <a:bodyPr wrap="none" rtlCol="0">
            <a:spAutoFit/>
          </a:bodyPr>
          <a:lstStyle/>
          <a:p>
            <a:r>
              <a:rPr lang="zh-CN" altLang="en-US" sz="1600" b="1" dirty="0">
                <a:solidFill>
                  <a:srgbClr val="FF0000"/>
                </a:solidFill>
              </a:rPr>
              <a:t>通过全限定性名称</a:t>
            </a:r>
            <a:endParaRPr lang="en-US" altLang="zh-CN" sz="1600" b="1" dirty="0">
              <a:solidFill>
                <a:srgbClr val="FF0000"/>
              </a:solidFill>
            </a:endParaRPr>
          </a:p>
          <a:p>
            <a:r>
              <a:rPr lang="zh-CN" altLang="en-US" sz="1600" b="1" dirty="0">
                <a:solidFill>
                  <a:srgbClr val="FF0000"/>
                </a:solidFill>
              </a:rPr>
              <a:t>声明</a:t>
            </a:r>
            <a:r>
              <a:rPr lang="en-US" altLang="zh-CN" sz="1600" b="1" dirty="0">
                <a:solidFill>
                  <a:srgbClr val="FF0000"/>
                </a:solidFill>
              </a:rPr>
              <a:t>Bicycle</a:t>
            </a:r>
            <a:r>
              <a:rPr lang="zh-CN" altLang="en-US" sz="1600" b="1" dirty="0">
                <a:solidFill>
                  <a:srgbClr val="FF0000"/>
                </a:solidFill>
              </a:rPr>
              <a:t>类型属性</a:t>
            </a:r>
            <a:endParaRPr lang="en-US" altLang="zh-CN" sz="1600" b="1" dirty="0">
              <a:solidFill>
                <a:srgbClr val="FF000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290" y="3645024"/>
            <a:ext cx="420052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076056" y="3921516"/>
            <a:ext cx="2980175" cy="1323439"/>
          </a:xfrm>
          <a:prstGeom prst="rect">
            <a:avLst/>
          </a:prstGeom>
          <a:noFill/>
        </p:spPr>
        <p:txBody>
          <a:bodyPr wrap="none" rtlCol="0">
            <a:spAutoFit/>
          </a:bodyPr>
          <a:lstStyle/>
          <a:p>
            <a:r>
              <a:rPr lang="zh-CN" altLang="en-US" sz="1600" b="1" dirty="0">
                <a:solidFill>
                  <a:srgbClr val="FF0000"/>
                </a:solidFill>
              </a:rPr>
              <a:t>即</a:t>
            </a:r>
            <a:endParaRPr lang="en-US" altLang="zh-CN" sz="1600" b="1" dirty="0">
              <a:solidFill>
                <a:srgbClr val="FF0000"/>
              </a:solidFill>
            </a:endParaRPr>
          </a:p>
          <a:p>
            <a:r>
              <a:rPr lang="en-US" altLang="zh-CN" sz="1600" b="1" dirty="0">
                <a:solidFill>
                  <a:srgbClr val="FF0000"/>
                </a:solidFill>
              </a:rPr>
              <a:t>com.example02.clazz.Bicycle</a:t>
            </a:r>
            <a:endParaRPr lang="en-US" altLang="zh-CN" sz="1600" b="1" dirty="0">
              <a:solidFill>
                <a:srgbClr val="FF0000"/>
              </a:solidFill>
            </a:endParaRPr>
          </a:p>
          <a:p>
            <a:r>
              <a:rPr lang="zh-CN" altLang="en-US" sz="1600" b="1" dirty="0">
                <a:solidFill>
                  <a:srgbClr val="FF0000"/>
                </a:solidFill>
              </a:rPr>
              <a:t>成为了当前类的包成员</a:t>
            </a:r>
            <a:endParaRPr lang="en-US" altLang="zh-CN" sz="1600" b="1" dirty="0">
              <a:solidFill>
                <a:srgbClr val="FF0000"/>
              </a:solidFill>
            </a:endParaRPr>
          </a:p>
          <a:p>
            <a:r>
              <a:rPr lang="zh-CN" altLang="en-US" sz="1600" b="1" dirty="0">
                <a:solidFill>
                  <a:srgbClr val="FF0000"/>
                </a:solidFill>
              </a:rPr>
              <a:t>因此，可通过类型名称</a:t>
            </a:r>
            <a:endParaRPr lang="en-US" altLang="zh-CN" sz="1600" b="1" dirty="0">
              <a:solidFill>
                <a:srgbClr val="FF0000"/>
              </a:solidFill>
            </a:endParaRPr>
          </a:p>
          <a:p>
            <a:r>
              <a:rPr lang="zh-CN" altLang="en-US" sz="1600" b="1" dirty="0">
                <a:solidFill>
                  <a:srgbClr val="FF0000"/>
                </a:solidFill>
              </a:rPr>
              <a:t>直接使用</a:t>
            </a:r>
            <a:endParaRPr lang="zh-CN" altLang="en-US" sz="1600" b="1" dirty="0">
              <a:solidFill>
                <a:srgbClr val="FF0000"/>
              </a:solidFill>
            </a:endParaRPr>
          </a:p>
        </p:txBody>
      </p:sp>
      <p:cxnSp>
        <p:nvCxnSpPr>
          <p:cNvPr id="7" name="直接箭头连接符 6"/>
          <p:cNvCxnSpPr/>
          <p:nvPr/>
        </p:nvCxnSpPr>
        <p:spPr>
          <a:xfrm flipV="1">
            <a:off x="2267744" y="4725144"/>
            <a:ext cx="1512168" cy="36004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47664" y="5521449"/>
            <a:ext cx="3762825" cy="584775"/>
          </a:xfrm>
          <a:prstGeom prst="rect">
            <a:avLst/>
          </a:prstGeom>
          <a:noFill/>
        </p:spPr>
        <p:txBody>
          <a:bodyPr wrap="none" rtlCol="0">
            <a:spAutoFit/>
          </a:bodyPr>
          <a:lstStyle/>
          <a:p>
            <a:r>
              <a:rPr lang="zh-CN" altLang="en-US" sz="1600" b="1" dirty="0">
                <a:solidFill>
                  <a:srgbClr val="FF0000"/>
                </a:solidFill>
              </a:rPr>
              <a:t>即，类中的所有直接使用的</a:t>
            </a:r>
            <a:r>
              <a:rPr lang="en-US" altLang="zh-CN" sz="1600" b="1" dirty="0">
                <a:solidFill>
                  <a:srgbClr val="FF0000"/>
                </a:solidFill>
              </a:rPr>
              <a:t>Bicycle</a:t>
            </a:r>
            <a:r>
              <a:rPr lang="zh-CN" altLang="en-US" sz="1600" b="1" dirty="0">
                <a:solidFill>
                  <a:srgbClr val="FF0000"/>
                </a:solidFill>
              </a:rPr>
              <a:t>类型</a:t>
            </a:r>
            <a:endParaRPr lang="en-US" altLang="zh-CN" sz="1600" b="1" dirty="0">
              <a:solidFill>
                <a:srgbClr val="FF0000"/>
              </a:solidFill>
            </a:endParaRPr>
          </a:p>
          <a:p>
            <a:r>
              <a:rPr lang="zh-CN" altLang="en-US" sz="1600" b="1" dirty="0">
                <a:solidFill>
                  <a:srgbClr val="FF0000"/>
                </a:solidFill>
              </a:rPr>
              <a:t>为，</a:t>
            </a:r>
            <a:r>
              <a:rPr lang="en-US" altLang="zh-CN" sz="1600" b="1" dirty="0">
                <a:solidFill>
                  <a:srgbClr val="FF0000"/>
                </a:solidFill>
              </a:rPr>
              <a:t>com.example02.clazz.Bicycle</a:t>
            </a:r>
            <a:endParaRPr lang="en-US" altLang="zh-CN" sz="1600" b="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0872" y="3524294"/>
            <a:ext cx="5057775"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802312" y="3656484"/>
            <a:ext cx="2723823" cy="584775"/>
          </a:xfrm>
          <a:prstGeom prst="rect">
            <a:avLst/>
          </a:prstGeom>
          <a:noFill/>
        </p:spPr>
        <p:txBody>
          <a:bodyPr wrap="none" rtlCol="0">
            <a:spAutoFit/>
          </a:bodyPr>
          <a:lstStyle/>
          <a:p>
            <a:r>
              <a:rPr lang="zh-CN" altLang="en-US" sz="1600" b="1" dirty="0">
                <a:solidFill>
                  <a:srgbClr val="FF0000"/>
                </a:solidFill>
              </a:rPr>
              <a:t>强制</a:t>
            </a:r>
            <a:r>
              <a:rPr lang="en-US" altLang="zh-CN" sz="1600" b="1" dirty="0">
                <a:solidFill>
                  <a:srgbClr val="FF0000"/>
                </a:solidFill>
              </a:rPr>
              <a:t>import</a:t>
            </a:r>
            <a:r>
              <a:rPr lang="zh-CN" altLang="en-US" sz="1600" b="1" dirty="0">
                <a:solidFill>
                  <a:srgbClr val="FF0000"/>
                </a:solidFill>
              </a:rPr>
              <a:t>相同名称的类型</a:t>
            </a:r>
            <a:endParaRPr lang="en-US" altLang="zh-CN" sz="1600" b="1" dirty="0">
              <a:solidFill>
                <a:srgbClr val="FF0000"/>
              </a:solidFill>
            </a:endParaRPr>
          </a:p>
          <a:p>
            <a:r>
              <a:rPr lang="zh-CN" altLang="en-US" sz="1600" b="1" dirty="0">
                <a:solidFill>
                  <a:srgbClr val="FF0000"/>
                </a:solidFill>
              </a:rPr>
              <a:t>无法编译</a:t>
            </a:r>
            <a:endParaRPr lang="zh-CN" altLang="en-US" sz="1600" b="1" dirty="0">
              <a:solidFill>
                <a:srgbClr val="FF0000"/>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 y="496055"/>
            <a:ext cx="547687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857523" y="272208"/>
            <a:ext cx="3286477" cy="1815882"/>
          </a:xfrm>
          <a:prstGeom prst="rect">
            <a:avLst/>
          </a:prstGeom>
          <a:noFill/>
        </p:spPr>
        <p:txBody>
          <a:bodyPr wrap="none" rtlCol="0">
            <a:spAutoFit/>
          </a:bodyPr>
          <a:lstStyle/>
          <a:p>
            <a:r>
              <a:rPr lang="zh-CN" altLang="en-US" sz="1600" b="1" dirty="0">
                <a:solidFill>
                  <a:srgbClr val="FF0000"/>
                </a:solidFill>
              </a:rPr>
              <a:t>如果直接声明</a:t>
            </a:r>
            <a:r>
              <a:rPr lang="en-US" altLang="zh-CN" sz="1600" b="1" dirty="0">
                <a:solidFill>
                  <a:srgbClr val="FF0000"/>
                </a:solidFill>
              </a:rPr>
              <a:t>Bicycle</a:t>
            </a:r>
            <a:r>
              <a:rPr lang="zh-CN" altLang="en-US" sz="1600" b="1" dirty="0">
                <a:solidFill>
                  <a:srgbClr val="FF0000"/>
                </a:solidFill>
              </a:rPr>
              <a:t>，则为</a:t>
            </a:r>
            <a:endParaRPr lang="en-US" altLang="zh-CN" sz="1600" b="1" dirty="0">
              <a:solidFill>
                <a:srgbClr val="FF0000"/>
              </a:solidFill>
            </a:endParaRPr>
          </a:p>
          <a:p>
            <a:r>
              <a:rPr lang="en-US" altLang="zh-CN" sz="1600" b="1" dirty="0" err="1">
                <a:solidFill>
                  <a:srgbClr val="FF0000"/>
                </a:solidFill>
              </a:rPr>
              <a:t>clazz</a:t>
            </a:r>
            <a:r>
              <a:rPr lang="zh-CN" altLang="en-US" sz="1600" b="1" dirty="0">
                <a:solidFill>
                  <a:srgbClr val="FF0000"/>
                </a:solidFill>
              </a:rPr>
              <a:t>包下的</a:t>
            </a:r>
            <a:r>
              <a:rPr lang="en-US" altLang="zh-CN" sz="1600" b="1" dirty="0">
                <a:solidFill>
                  <a:srgbClr val="FF0000"/>
                </a:solidFill>
              </a:rPr>
              <a:t>Bicycle</a:t>
            </a:r>
            <a:r>
              <a:rPr lang="zh-CN" altLang="en-US" sz="1600" b="1" dirty="0">
                <a:solidFill>
                  <a:srgbClr val="FF0000"/>
                </a:solidFill>
              </a:rPr>
              <a:t>类型</a:t>
            </a:r>
            <a:endParaRPr lang="en-US" altLang="zh-CN" sz="1600" b="1" dirty="0">
              <a:solidFill>
                <a:srgbClr val="FF0000"/>
              </a:solidFill>
            </a:endParaRPr>
          </a:p>
          <a:p>
            <a:r>
              <a:rPr lang="zh-CN" altLang="en-US" sz="1600" b="1" dirty="0">
                <a:solidFill>
                  <a:srgbClr val="FF0000"/>
                </a:solidFill>
              </a:rPr>
              <a:t>而第二个属性需要的是</a:t>
            </a:r>
            <a:endParaRPr lang="en-US" altLang="zh-CN" sz="1600" b="1" dirty="0">
              <a:solidFill>
                <a:srgbClr val="FF0000"/>
              </a:solidFill>
            </a:endParaRPr>
          </a:p>
          <a:p>
            <a:r>
              <a:rPr lang="en-US" altLang="zh-CN" sz="1600" b="1" dirty="0">
                <a:solidFill>
                  <a:srgbClr val="FF0000"/>
                </a:solidFill>
              </a:rPr>
              <a:t>method</a:t>
            </a:r>
            <a:r>
              <a:rPr lang="zh-CN" altLang="en-US" sz="1600" b="1" dirty="0">
                <a:solidFill>
                  <a:srgbClr val="FF0000"/>
                </a:solidFill>
              </a:rPr>
              <a:t>包下</a:t>
            </a:r>
            <a:r>
              <a:rPr lang="en-US" altLang="zh-CN" sz="1600" b="1" dirty="0">
                <a:solidFill>
                  <a:srgbClr val="FF0000"/>
                </a:solidFill>
              </a:rPr>
              <a:t>Bicycle</a:t>
            </a:r>
            <a:r>
              <a:rPr lang="zh-CN" altLang="en-US" sz="1600" b="1" dirty="0">
                <a:solidFill>
                  <a:srgbClr val="FF0000"/>
                </a:solidFill>
              </a:rPr>
              <a:t>类型</a:t>
            </a:r>
            <a:endParaRPr lang="en-US" altLang="zh-CN" sz="1600" b="1" dirty="0">
              <a:solidFill>
                <a:srgbClr val="FF0000"/>
              </a:solidFill>
            </a:endParaRPr>
          </a:p>
          <a:p>
            <a:r>
              <a:rPr lang="zh-CN" altLang="en-US" sz="1600" b="1" dirty="0">
                <a:solidFill>
                  <a:srgbClr val="FF0000"/>
                </a:solidFill>
              </a:rPr>
              <a:t>因此，当包路径不同但名称相同时</a:t>
            </a:r>
            <a:endParaRPr lang="en-US" altLang="zh-CN" sz="1600" b="1" dirty="0">
              <a:solidFill>
                <a:srgbClr val="FF0000"/>
              </a:solidFill>
            </a:endParaRPr>
          </a:p>
          <a:p>
            <a:r>
              <a:rPr lang="zh-CN" altLang="en-US" sz="1600" b="1" dirty="0">
                <a:solidFill>
                  <a:srgbClr val="FF0000"/>
                </a:solidFill>
              </a:rPr>
              <a:t>为解决冲突，必须使用其中之一的</a:t>
            </a:r>
            <a:endParaRPr lang="en-US" altLang="zh-CN" sz="1600" b="1" dirty="0">
              <a:solidFill>
                <a:srgbClr val="FF0000"/>
              </a:solidFill>
            </a:endParaRPr>
          </a:p>
          <a:p>
            <a:r>
              <a:rPr lang="zh-CN" altLang="en-US" sz="1600" b="1" dirty="0">
                <a:solidFill>
                  <a:srgbClr val="FF0000"/>
                </a:solidFill>
              </a:rPr>
              <a:t>全限定下名称</a:t>
            </a:r>
            <a:endParaRPr lang="zh-CN" altLang="en-US" sz="1600" b="1"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pPr marL="274320" lvl="1" indent="-274320">
              <a:buClr>
                <a:schemeClr val="accent3"/>
              </a:buClr>
              <a:buSzPct val="95000"/>
            </a:pPr>
            <a:r>
              <a:rPr lang="zh-CN" altLang="en-US" dirty="0"/>
              <a:t>导入成员的整个包，通过</a:t>
            </a:r>
            <a:r>
              <a:rPr lang="en-US" altLang="zh-CN" dirty="0"/>
              <a:t>*</a:t>
            </a:r>
            <a:r>
              <a:rPr lang="zh-CN" altLang="en-US" dirty="0"/>
              <a:t>号通配符，导入特点包中的所有类型</a:t>
            </a:r>
            <a:endParaRPr lang="en-US" altLang="zh-CN" dirty="0"/>
          </a:p>
          <a:p>
            <a:pPr marL="274320" lvl="1" indent="-274320">
              <a:buClr>
                <a:schemeClr val="accent3"/>
              </a:buClr>
              <a:buSzPct val="95000"/>
            </a:pPr>
            <a:endParaRPr lang="en-US" altLang="zh-CN" dirty="0"/>
          </a:p>
          <a:p>
            <a:pPr marL="274320" lvl="1" indent="-274320">
              <a:buClr>
                <a:schemeClr val="accent3"/>
              </a:buClr>
              <a:buSzPct val="95000"/>
            </a:pPr>
            <a:endParaRPr lang="en-US" altLang="zh-CN" dirty="0"/>
          </a:p>
          <a:p>
            <a:pPr marL="274320" lvl="1" indent="-274320">
              <a:buClr>
                <a:schemeClr val="accent3"/>
              </a:buClr>
              <a:buSzPct val="95000"/>
            </a:pPr>
            <a:endParaRPr lang="en-US" altLang="zh-CN" dirty="0"/>
          </a:p>
          <a:p>
            <a:pPr marL="274320" lvl="1" indent="-274320">
              <a:buClr>
                <a:schemeClr val="accent3"/>
              </a:buClr>
              <a:buSzPct val="95000"/>
            </a:pPr>
            <a:r>
              <a:rPr lang="zh-CN" altLang="en-US" dirty="0"/>
              <a:t>在某些需要频繁访问类的静态成员时，反复添加这些类的名称可能会导致代码混乱。 静态导入语句提供了一种导入要使用的常量和静态方法的方法，以便无需为其类的名称添加前缀</a:t>
            </a:r>
            <a:endParaRPr lang="en-US" altLang="zh-CN" dirty="0"/>
          </a:p>
          <a:p>
            <a:pPr marL="274320" lvl="1" indent="-274320">
              <a:buClr>
                <a:schemeClr val="accent3"/>
              </a:buClr>
              <a:buSzPct val="95000"/>
            </a:pPr>
            <a:endParaRPr lang="en-US" altLang="zh-CN" dirty="0"/>
          </a:p>
          <a:p>
            <a:pPr marL="274320" lvl="1" indent="-274320">
              <a:buClr>
                <a:schemeClr val="accent3"/>
              </a:buClr>
              <a:buSzPct val="95000"/>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1536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0389" y="3818880"/>
            <a:ext cx="42862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921349"/>
            <a:ext cx="381952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193527" y="4171305"/>
            <a:ext cx="3592843" cy="1077218"/>
          </a:xfrm>
          <a:prstGeom prst="rect">
            <a:avLst/>
          </a:prstGeom>
          <a:noFill/>
        </p:spPr>
        <p:txBody>
          <a:bodyPr wrap="none" rtlCol="0">
            <a:spAutoFit/>
          </a:bodyPr>
          <a:lstStyle/>
          <a:p>
            <a:r>
              <a:rPr lang="zh-CN" altLang="en-US" sz="1600" b="1" dirty="0">
                <a:solidFill>
                  <a:srgbClr val="FF0000"/>
                </a:solidFill>
              </a:rPr>
              <a:t>通过</a:t>
            </a:r>
            <a:r>
              <a:rPr lang="en-US" altLang="zh-CN" sz="1600" b="1" dirty="0">
                <a:solidFill>
                  <a:srgbClr val="FF0000"/>
                </a:solidFill>
              </a:rPr>
              <a:t>import static</a:t>
            </a:r>
            <a:r>
              <a:rPr lang="zh-CN" altLang="en-US" sz="1600" b="1" dirty="0">
                <a:solidFill>
                  <a:srgbClr val="FF0000"/>
                </a:solidFill>
              </a:rPr>
              <a:t>语句</a:t>
            </a:r>
            <a:endParaRPr lang="en-US" altLang="zh-CN" sz="1600" b="1" dirty="0">
              <a:solidFill>
                <a:srgbClr val="FF0000"/>
              </a:solidFill>
            </a:endParaRPr>
          </a:p>
          <a:p>
            <a:r>
              <a:rPr lang="zh-CN" altLang="en-US" sz="1600" b="1" dirty="0">
                <a:solidFill>
                  <a:srgbClr val="FF0000"/>
                </a:solidFill>
              </a:rPr>
              <a:t>直接导入了</a:t>
            </a:r>
            <a:r>
              <a:rPr lang="en-US" altLang="zh-CN" sz="1600" b="1" dirty="0">
                <a:solidFill>
                  <a:srgbClr val="FF0000"/>
                </a:solidFill>
              </a:rPr>
              <a:t>Math</a:t>
            </a:r>
            <a:r>
              <a:rPr lang="zh-CN" altLang="en-US" sz="1600" b="1" dirty="0">
                <a:solidFill>
                  <a:srgbClr val="FF0000"/>
                </a:solidFill>
              </a:rPr>
              <a:t>类型下的</a:t>
            </a:r>
            <a:endParaRPr lang="en-US" altLang="zh-CN" sz="1600" b="1" dirty="0">
              <a:solidFill>
                <a:srgbClr val="FF0000"/>
              </a:solidFill>
            </a:endParaRPr>
          </a:p>
          <a:p>
            <a:r>
              <a:rPr lang="zh-CN" altLang="en-US" sz="1600" b="1" dirty="0">
                <a:solidFill>
                  <a:srgbClr val="FF0000"/>
                </a:solidFill>
              </a:rPr>
              <a:t>所有常量与静态方法</a:t>
            </a:r>
            <a:endParaRPr lang="en-US" altLang="zh-CN" sz="1600" b="1" dirty="0">
              <a:solidFill>
                <a:srgbClr val="FF0000"/>
              </a:solidFill>
            </a:endParaRPr>
          </a:p>
          <a:p>
            <a:r>
              <a:rPr lang="zh-CN" altLang="en-US" sz="1600" b="1" dirty="0">
                <a:solidFill>
                  <a:srgbClr val="FF0000"/>
                </a:solidFill>
              </a:rPr>
              <a:t>可直接使用而无需使用</a:t>
            </a:r>
            <a:r>
              <a:rPr lang="en-US" altLang="zh-CN" sz="1600" b="1" dirty="0">
                <a:solidFill>
                  <a:srgbClr val="FF0000"/>
                </a:solidFill>
              </a:rPr>
              <a:t>Math</a:t>
            </a:r>
            <a:r>
              <a:rPr lang="zh-CN" altLang="en-US" sz="1600" b="1" dirty="0">
                <a:solidFill>
                  <a:srgbClr val="FF0000"/>
                </a:solidFill>
              </a:rPr>
              <a:t>类型调用</a:t>
            </a:r>
            <a:endParaRPr lang="zh-CN" altLang="en-US" sz="1600" b="1" dirty="0">
              <a:solidFill>
                <a:srgbClr val="FF000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381" y="836712"/>
            <a:ext cx="3556763" cy="1101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5255" y="260648"/>
            <a:ext cx="5868144" cy="3546042"/>
          </a:xfrm>
          <a:prstGeom prst="rect">
            <a:avLst/>
          </a:prstGeom>
        </p:spPr>
      </p:pic>
      <p:sp>
        <p:nvSpPr>
          <p:cNvPr id="6" name="TextBox 4"/>
          <p:cNvSpPr txBox="1"/>
          <p:nvPr/>
        </p:nvSpPr>
        <p:spPr>
          <a:xfrm>
            <a:off x="3779912" y="1052736"/>
            <a:ext cx="2459328" cy="584775"/>
          </a:xfrm>
          <a:prstGeom prst="rect">
            <a:avLst/>
          </a:prstGeom>
          <a:noFill/>
        </p:spPr>
        <p:txBody>
          <a:bodyPr wrap="none" rtlCol="0">
            <a:spAutoFit/>
          </a:bodyPr>
          <a:lstStyle/>
          <a:p>
            <a:r>
              <a:rPr lang="zh-CN" altLang="en-US" sz="1600" b="1" dirty="0">
                <a:solidFill>
                  <a:srgbClr val="FF0000"/>
                </a:solidFill>
              </a:rPr>
              <a:t>直接导入测试断言类下的</a:t>
            </a:r>
            <a:endParaRPr lang="en-US" altLang="zh-CN" sz="1600" b="1" dirty="0">
              <a:solidFill>
                <a:srgbClr val="FF0000"/>
              </a:solidFill>
            </a:endParaRPr>
          </a:p>
          <a:p>
            <a:r>
              <a:rPr lang="zh-CN" altLang="en-US" sz="1600" b="1" dirty="0">
                <a:solidFill>
                  <a:srgbClr val="FF0000"/>
                </a:solidFill>
              </a:rPr>
              <a:t>所有断言方法</a:t>
            </a:r>
            <a:endParaRPr lang="zh-CN" altLang="en-US" sz="1600" b="1" dirty="0">
              <a:solidFill>
                <a:srgbClr val="FF0000"/>
              </a:solidFill>
            </a:endParaRPr>
          </a:p>
        </p:txBody>
      </p:sp>
      <p:cxnSp>
        <p:nvCxnSpPr>
          <p:cNvPr id="3" name="直接箭头连接符 2"/>
          <p:cNvCxnSpPr/>
          <p:nvPr/>
        </p:nvCxnSpPr>
        <p:spPr>
          <a:xfrm flipH="1">
            <a:off x="827584" y="476672"/>
            <a:ext cx="3528392" cy="15841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a:br>
            <a:r>
              <a:rPr lang="en-US" altLang="zh-CN" dirty="0"/>
              <a:t>The Garbage Collector</a:t>
            </a:r>
            <a:endParaRPr lang="zh-CN" altLang="en-US" dirty="0"/>
          </a:p>
        </p:txBody>
      </p:sp>
      <p:sp>
        <p:nvSpPr>
          <p:cNvPr id="3" name="内容占位符 2"/>
          <p:cNvSpPr>
            <a:spLocks noGrp="1"/>
          </p:cNvSpPr>
          <p:nvPr>
            <p:ph idx="1"/>
          </p:nvPr>
        </p:nvSpPr>
        <p:spPr/>
        <p:txBody>
          <a:bodyPr>
            <a:normAutofit/>
          </a:bodyPr>
          <a:lstStyle/>
          <a:p>
            <a:r>
              <a:rPr lang="en-US" altLang="zh-CN" dirty="0"/>
              <a:t>Some object-oriented languages require that you keep track of all the objects you create and that you </a:t>
            </a:r>
            <a:r>
              <a:rPr lang="en-US" altLang="zh-CN" b="1" dirty="0">
                <a:solidFill>
                  <a:srgbClr val="FF0000"/>
                </a:solidFill>
              </a:rPr>
              <a:t>explicitly destroy </a:t>
            </a:r>
            <a:r>
              <a:rPr lang="en-US" altLang="zh-CN" dirty="0"/>
              <a:t>them when they are no longer needed. Managing memory explicitly is tedious and error-prone. The Java platform allows you to create as many objects as you want , and you </a:t>
            </a:r>
            <a:r>
              <a:rPr lang="en-US" altLang="zh-CN" b="1" dirty="0">
                <a:solidFill>
                  <a:srgbClr val="FF0000"/>
                </a:solidFill>
              </a:rPr>
              <a:t>don't have to worry about destroying them</a:t>
            </a:r>
            <a:r>
              <a:rPr lang="en-US" altLang="zh-CN" dirty="0"/>
              <a:t>. The Java runtime environment deletes objects when it determines that they are no longer being used. This process is called </a:t>
            </a:r>
            <a:r>
              <a:rPr lang="en-US" altLang="zh-CN" b="1" dirty="0">
                <a:solidFill>
                  <a:srgbClr val="FF0000"/>
                </a:solidFill>
              </a:rPr>
              <a:t>garbage collection</a:t>
            </a:r>
            <a:r>
              <a:rPr lang="en-US" altLang="zh-CN" dirty="0"/>
              <a:t>.</a:t>
            </a:r>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normAutofit/>
          </a:bodyPr>
          <a:lstStyle/>
          <a:p>
            <a:r>
              <a:rPr lang="en-US" altLang="zh-CN" dirty="0"/>
              <a:t>An object is eligible </a:t>
            </a:r>
            <a:r>
              <a:rPr lang="en-US" altLang="zh-CN" b="1" dirty="0">
                <a:solidFill>
                  <a:srgbClr val="FF0000"/>
                </a:solidFill>
              </a:rPr>
              <a:t>for garbage </a:t>
            </a:r>
            <a:r>
              <a:rPr lang="en-US" altLang="zh-CN" dirty="0"/>
              <a:t>collection when there are </a:t>
            </a:r>
            <a:r>
              <a:rPr lang="en-US" altLang="zh-CN" b="1" dirty="0">
                <a:solidFill>
                  <a:srgbClr val="FF0000"/>
                </a:solidFill>
              </a:rPr>
              <a:t>no more references to that object</a:t>
            </a:r>
            <a:r>
              <a:rPr lang="en-US" altLang="zh-CN" dirty="0"/>
              <a:t>. References that are held in a variable are usually dropped when the variable goes out of scope. Or, you can explicitly drop an object reference by setting the variable to the </a:t>
            </a:r>
            <a:r>
              <a:rPr lang="en-US" altLang="zh-CN" b="1" dirty="0">
                <a:solidFill>
                  <a:srgbClr val="FF0000"/>
                </a:solidFill>
              </a:rPr>
              <a:t>special value null</a:t>
            </a:r>
            <a:r>
              <a:rPr lang="en-US" altLang="zh-CN" dirty="0"/>
              <a:t>. Remember that a program can have multiple references to the same object; all references to an object must be dropped before the object is eligible for garbage collection.</a:t>
            </a:r>
            <a:endParaRPr lang="en-US" altLang="zh-CN" dirty="0"/>
          </a:p>
          <a:p>
            <a:r>
              <a:rPr lang="en-US" altLang="zh-CN" dirty="0"/>
              <a:t>The Java runtime environment </a:t>
            </a:r>
            <a:r>
              <a:rPr lang="en-US" altLang="zh-CN" b="1" dirty="0">
                <a:solidFill>
                  <a:srgbClr val="FF0000"/>
                </a:solidFill>
              </a:rPr>
              <a:t>has a garbage collector </a:t>
            </a:r>
            <a:r>
              <a:rPr lang="en-US" altLang="zh-CN" dirty="0"/>
              <a:t>that </a:t>
            </a:r>
            <a:r>
              <a:rPr lang="en-US" altLang="zh-CN" b="1" dirty="0">
                <a:solidFill>
                  <a:srgbClr val="FF0000"/>
                </a:solidFill>
              </a:rPr>
              <a:t>periodically</a:t>
            </a:r>
            <a:r>
              <a:rPr lang="en-US" altLang="zh-CN" dirty="0"/>
              <a:t> frees the memory used by objects that are no longer referenced. The garbage collector does its job </a:t>
            </a:r>
            <a:r>
              <a:rPr lang="en-US" altLang="zh-CN" b="1" dirty="0">
                <a:solidFill>
                  <a:srgbClr val="FF0000"/>
                </a:solidFill>
              </a:rPr>
              <a:t>automatically</a:t>
            </a:r>
            <a:r>
              <a:rPr lang="en-US" altLang="zh-CN" dirty="0"/>
              <a:t> when it determines that the time is right.</a:t>
            </a:r>
            <a:endParaRPr lang="zh-CN" altLang="en-US"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063952"/>
          </a:xfrm>
        </p:spPr>
        <p:txBody>
          <a:bodyPr/>
          <a:lstStyle/>
          <a:p>
            <a:r>
              <a:rPr lang="en-US" altLang="zh-CN" dirty="0"/>
              <a:t>Java</a:t>
            </a:r>
            <a:r>
              <a:rPr lang="zh-CN" altLang="en-US" dirty="0"/>
              <a:t>平台无需显式管理内存中的对象。当</a:t>
            </a:r>
            <a:r>
              <a:rPr lang="en-US" altLang="zh-CN" dirty="0"/>
              <a:t>JRE</a:t>
            </a:r>
            <a:r>
              <a:rPr lang="zh-CN" altLang="en-US" dirty="0"/>
              <a:t>确定对象不再被使用时，自动销毁对象释放内存空间，这个过程称为，垃圾回收</a:t>
            </a:r>
            <a:r>
              <a:rPr lang="en-US" altLang="zh-CN" dirty="0"/>
              <a:t>(Garbage Collector)</a:t>
            </a:r>
            <a:endParaRPr lang="en-US" altLang="zh-CN" dirty="0"/>
          </a:p>
          <a:p>
            <a:r>
              <a:rPr lang="zh-CN" altLang="en-US" dirty="0"/>
              <a:t>当变量超出作用范围，变量引用会被删除，一个没有任何引用的对象将被垃圾回收器回收</a:t>
            </a:r>
            <a:endParaRPr lang="en-US" altLang="zh-CN" dirty="0"/>
          </a:p>
          <a:p>
            <a:r>
              <a:rPr lang="zh-CN" altLang="en-US" dirty="0"/>
              <a:t>可以通过置变量引用为</a:t>
            </a:r>
            <a:r>
              <a:rPr lang="en-US" altLang="zh-CN" dirty="0"/>
              <a:t>null</a:t>
            </a:r>
            <a:r>
              <a:rPr lang="zh-CN" altLang="en-US" dirty="0"/>
              <a:t>，来显式的声明删除对象的引用，</a:t>
            </a:r>
            <a:r>
              <a:rPr lang="zh-CN" altLang="en-US" b="1" dirty="0">
                <a:solidFill>
                  <a:srgbClr val="FF0000"/>
                </a:solidFill>
              </a:rPr>
              <a:t>但仅是声明，并不会立即释放内存</a:t>
            </a:r>
            <a:endParaRPr lang="en-US" altLang="zh-CN" b="1" dirty="0">
              <a:solidFill>
                <a:srgbClr val="FF0000"/>
              </a:solidFill>
            </a:endParaRPr>
          </a:p>
          <a:p>
            <a:r>
              <a:rPr lang="zh-CN" altLang="en-US" dirty="0"/>
              <a:t>同一对象可能有多个引用</a:t>
            </a:r>
            <a:endParaRPr lang="en-US" altLang="zh-CN" dirty="0"/>
          </a:p>
          <a:p>
            <a:r>
              <a:rPr lang="zh-CN" altLang="en-US" dirty="0"/>
              <a:t>垃圾回收器会在合适的时间，自动的</a:t>
            </a:r>
            <a:r>
              <a:rPr lang="en-US" altLang="zh-CN" dirty="0"/>
              <a:t>/</a:t>
            </a:r>
            <a:r>
              <a:rPr lang="zh-CN" altLang="en-US" dirty="0"/>
              <a:t>周期性的释放没有引用对象占用的内存</a:t>
            </a:r>
            <a:r>
              <a:rPr lang="en-US" altLang="zh-CN" dirty="0"/>
              <a:t>(</a:t>
            </a:r>
            <a:r>
              <a:rPr lang="zh-CN" altLang="en-US" dirty="0"/>
              <a:t>基于</a:t>
            </a:r>
            <a:r>
              <a:rPr lang="en-US" altLang="zh-CN" dirty="0"/>
              <a:t>CPU/</a:t>
            </a:r>
            <a:r>
              <a:rPr lang="zh-CN" altLang="en-US" dirty="0"/>
              <a:t>内存使用情况分析</a:t>
            </a:r>
            <a:r>
              <a:rPr lang="en-US" altLang="zh-CN" dirty="0"/>
              <a:t>)</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30193"/>
            <a:ext cx="6318709" cy="3686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552215" y="32218"/>
            <a:ext cx="2308902" cy="338554"/>
          </a:xfrm>
          <a:prstGeom prst="rect">
            <a:avLst/>
          </a:prstGeom>
          <a:noFill/>
        </p:spPr>
        <p:txBody>
          <a:bodyPr wrap="none" rtlCol="0">
            <a:spAutoFit/>
          </a:bodyPr>
          <a:lstStyle/>
          <a:p>
            <a:r>
              <a:rPr lang="zh-CN" altLang="en-US" sz="1600" b="1" dirty="0">
                <a:solidFill>
                  <a:srgbClr val="FF0000"/>
                </a:solidFill>
              </a:rPr>
              <a:t>声明</a:t>
            </a:r>
            <a:r>
              <a:rPr lang="en-US" altLang="zh-CN" sz="1600" b="1" dirty="0">
                <a:solidFill>
                  <a:srgbClr val="FF0000"/>
                </a:solidFill>
              </a:rPr>
              <a:t>Bicycle</a:t>
            </a:r>
            <a:r>
              <a:rPr lang="zh-CN" altLang="en-US" sz="1600" b="1" dirty="0">
                <a:solidFill>
                  <a:srgbClr val="FF0000"/>
                </a:solidFill>
              </a:rPr>
              <a:t>类型变量</a:t>
            </a:r>
            <a:r>
              <a:rPr lang="en-US" altLang="zh-CN" sz="1600" b="1" dirty="0">
                <a:solidFill>
                  <a:srgbClr val="FF0000"/>
                </a:solidFill>
              </a:rPr>
              <a:t>b1</a:t>
            </a:r>
            <a:endParaRPr lang="en-US" altLang="zh-CN" sz="1600" b="1" dirty="0">
              <a:solidFill>
                <a:srgbClr val="FF0000"/>
              </a:solidFill>
            </a:endParaRPr>
          </a:p>
        </p:txBody>
      </p:sp>
      <p:sp>
        <p:nvSpPr>
          <p:cNvPr id="5" name="TextBox 4"/>
          <p:cNvSpPr txBox="1"/>
          <p:nvPr/>
        </p:nvSpPr>
        <p:spPr>
          <a:xfrm>
            <a:off x="2415668" y="484958"/>
            <a:ext cx="2321469" cy="338554"/>
          </a:xfrm>
          <a:prstGeom prst="rect">
            <a:avLst/>
          </a:prstGeom>
          <a:noFill/>
        </p:spPr>
        <p:txBody>
          <a:bodyPr wrap="none" rtlCol="0">
            <a:spAutoFit/>
          </a:bodyPr>
          <a:lstStyle/>
          <a:p>
            <a:r>
              <a:rPr lang="zh-CN" altLang="en-US" sz="1600" b="1" dirty="0">
                <a:solidFill>
                  <a:srgbClr val="FF0000"/>
                </a:solidFill>
              </a:rPr>
              <a:t>变量</a:t>
            </a:r>
            <a:r>
              <a:rPr lang="en-US" altLang="zh-CN" sz="1600" b="1" dirty="0">
                <a:solidFill>
                  <a:srgbClr val="FF0000"/>
                </a:solidFill>
              </a:rPr>
              <a:t>b1</a:t>
            </a:r>
            <a:r>
              <a:rPr lang="zh-CN" altLang="en-US" sz="1600" b="1" dirty="0">
                <a:solidFill>
                  <a:srgbClr val="FF0000"/>
                </a:solidFill>
              </a:rPr>
              <a:t>持有对象</a:t>
            </a:r>
            <a:r>
              <a:rPr lang="en-US" altLang="zh-CN" sz="1600" b="1" dirty="0">
                <a:solidFill>
                  <a:srgbClr val="FF0000"/>
                </a:solidFill>
              </a:rPr>
              <a:t>1</a:t>
            </a:r>
            <a:r>
              <a:rPr lang="zh-CN" altLang="en-US" sz="1600" b="1" dirty="0">
                <a:solidFill>
                  <a:srgbClr val="FF0000"/>
                </a:solidFill>
              </a:rPr>
              <a:t>的引用</a:t>
            </a:r>
            <a:endParaRPr lang="zh-CN" altLang="en-US" sz="1600" b="1" dirty="0">
              <a:solidFill>
                <a:srgbClr val="FF0000"/>
              </a:solidFill>
            </a:endParaRPr>
          </a:p>
        </p:txBody>
      </p:sp>
      <p:sp>
        <p:nvSpPr>
          <p:cNvPr id="10" name="TextBox 9"/>
          <p:cNvSpPr txBox="1"/>
          <p:nvPr/>
        </p:nvSpPr>
        <p:spPr>
          <a:xfrm>
            <a:off x="4283968" y="1749243"/>
            <a:ext cx="2558714" cy="584775"/>
          </a:xfrm>
          <a:prstGeom prst="rect">
            <a:avLst/>
          </a:prstGeom>
          <a:noFill/>
        </p:spPr>
        <p:txBody>
          <a:bodyPr wrap="none" rtlCol="0">
            <a:spAutoFit/>
          </a:bodyPr>
          <a:lstStyle/>
          <a:p>
            <a:r>
              <a:rPr lang="zh-CN" altLang="en-US" sz="1600" b="1" dirty="0">
                <a:solidFill>
                  <a:srgbClr val="FF0000"/>
                </a:solidFill>
              </a:rPr>
              <a:t>声明</a:t>
            </a:r>
            <a:r>
              <a:rPr lang="en-US" altLang="zh-CN" sz="1600" b="1" dirty="0">
                <a:solidFill>
                  <a:srgbClr val="FF0000"/>
                </a:solidFill>
              </a:rPr>
              <a:t>Bicycle</a:t>
            </a:r>
            <a:r>
              <a:rPr lang="zh-CN" altLang="en-US" sz="1600" b="1" dirty="0">
                <a:solidFill>
                  <a:srgbClr val="FF0000"/>
                </a:solidFill>
              </a:rPr>
              <a:t>类型变量</a:t>
            </a:r>
            <a:r>
              <a:rPr lang="en-US" altLang="zh-CN" sz="1600" b="1" dirty="0">
                <a:solidFill>
                  <a:srgbClr val="FF0000"/>
                </a:solidFill>
              </a:rPr>
              <a:t>b2</a:t>
            </a:r>
            <a:endParaRPr lang="en-US" altLang="zh-CN" sz="1600" b="1" dirty="0">
              <a:solidFill>
                <a:srgbClr val="FF0000"/>
              </a:solidFill>
            </a:endParaRPr>
          </a:p>
          <a:p>
            <a:r>
              <a:rPr lang="zh-CN" altLang="en-US" sz="1600" b="1" dirty="0">
                <a:solidFill>
                  <a:srgbClr val="FF0000"/>
                </a:solidFill>
              </a:rPr>
              <a:t>同时，构造并初始化对象</a:t>
            </a:r>
            <a:r>
              <a:rPr lang="en-US" altLang="zh-CN" sz="1600" b="1" dirty="0">
                <a:solidFill>
                  <a:srgbClr val="FF0000"/>
                </a:solidFill>
              </a:rPr>
              <a:t>2</a:t>
            </a:r>
            <a:endParaRPr lang="en-US" altLang="zh-CN" sz="1600" b="1" dirty="0">
              <a:solidFill>
                <a:srgbClr val="FF0000"/>
              </a:solidFill>
            </a:endParaRPr>
          </a:p>
        </p:txBody>
      </p:sp>
      <p:sp>
        <p:nvSpPr>
          <p:cNvPr id="7" name="TextBox 6"/>
          <p:cNvSpPr txBox="1"/>
          <p:nvPr/>
        </p:nvSpPr>
        <p:spPr>
          <a:xfrm>
            <a:off x="1331640" y="2578656"/>
            <a:ext cx="2369559" cy="584775"/>
          </a:xfrm>
          <a:prstGeom prst="rect">
            <a:avLst/>
          </a:prstGeom>
          <a:noFill/>
        </p:spPr>
        <p:txBody>
          <a:bodyPr wrap="none" rtlCol="0">
            <a:spAutoFit/>
          </a:bodyPr>
          <a:lstStyle/>
          <a:p>
            <a:r>
              <a:rPr lang="zh-CN" altLang="en-US" sz="1600" b="1" dirty="0">
                <a:solidFill>
                  <a:srgbClr val="FF0000"/>
                </a:solidFill>
              </a:rPr>
              <a:t>变量</a:t>
            </a:r>
            <a:r>
              <a:rPr lang="en-US" altLang="zh-CN" sz="1600" b="1" dirty="0">
                <a:solidFill>
                  <a:srgbClr val="FF0000"/>
                </a:solidFill>
              </a:rPr>
              <a:t>b2</a:t>
            </a:r>
            <a:r>
              <a:rPr lang="zh-CN" altLang="en-US" sz="1600" b="1" dirty="0">
                <a:solidFill>
                  <a:srgbClr val="FF0000"/>
                </a:solidFill>
              </a:rPr>
              <a:t>将其引用对象</a:t>
            </a:r>
            <a:r>
              <a:rPr lang="en-US" altLang="zh-CN" sz="1600" b="1" dirty="0">
                <a:solidFill>
                  <a:srgbClr val="FF0000"/>
                </a:solidFill>
              </a:rPr>
              <a:t>2</a:t>
            </a:r>
            <a:r>
              <a:rPr lang="zh-CN" altLang="en-US" sz="1600" b="1" dirty="0">
                <a:solidFill>
                  <a:srgbClr val="FF0000"/>
                </a:solidFill>
              </a:rPr>
              <a:t>的</a:t>
            </a:r>
            <a:endParaRPr lang="en-US" altLang="zh-CN" sz="1600" b="1" dirty="0">
              <a:solidFill>
                <a:srgbClr val="FF0000"/>
              </a:solidFill>
            </a:endParaRPr>
          </a:p>
          <a:p>
            <a:r>
              <a:rPr lang="zh-CN" altLang="en-US" sz="1600" b="1" dirty="0">
                <a:solidFill>
                  <a:srgbClr val="FF0000"/>
                </a:solidFill>
              </a:rPr>
              <a:t>地址传递给变量</a:t>
            </a:r>
            <a:r>
              <a:rPr lang="en-US" altLang="zh-CN" sz="1600" b="1" dirty="0">
                <a:solidFill>
                  <a:srgbClr val="FF0000"/>
                </a:solidFill>
              </a:rPr>
              <a:t>b1</a:t>
            </a:r>
            <a:endParaRPr lang="en-US" altLang="zh-CN" sz="1600" b="1" dirty="0">
              <a:solidFill>
                <a:srgbClr val="FF0000"/>
              </a:solidFill>
            </a:endParaRPr>
          </a:p>
        </p:txBody>
      </p:sp>
      <p:sp>
        <p:nvSpPr>
          <p:cNvPr id="12" name="TextBox 11"/>
          <p:cNvSpPr txBox="1"/>
          <p:nvPr/>
        </p:nvSpPr>
        <p:spPr>
          <a:xfrm>
            <a:off x="1979712" y="3376554"/>
            <a:ext cx="1832553" cy="338554"/>
          </a:xfrm>
          <a:prstGeom prst="rect">
            <a:avLst/>
          </a:prstGeom>
          <a:noFill/>
        </p:spPr>
        <p:txBody>
          <a:bodyPr wrap="none" rtlCol="0">
            <a:spAutoFit/>
          </a:bodyPr>
          <a:lstStyle/>
          <a:p>
            <a:r>
              <a:rPr lang="zh-CN" altLang="en-US" sz="1600" b="1" dirty="0">
                <a:solidFill>
                  <a:srgbClr val="FF0000"/>
                </a:solidFill>
              </a:rPr>
              <a:t>清空变量</a:t>
            </a:r>
            <a:r>
              <a:rPr lang="en-US" altLang="zh-CN" sz="1600" b="1" dirty="0">
                <a:solidFill>
                  <a:srgbClr val="FF0000"/>
                </a:solidFill>
              </a:rPr>
              <a:t>b1</a:t>
            </a:r>
            <a:r>
              <a:rPr lang="zh-CN" altLang="en-US" sz="1600" b="1" dirty="0">
                <a:solidFill>
                  <a:srgbClr val="FF0000"/>
                </a:solidFill>
              </a:rPr>
              <a:t>的引用</a:t>
            </a:r>
            <a:endParaRPr lang="zh-CN" altLang="en-US" sz="1600" b="1" dirty="0">
              <a:solidFill>
                <a:srgbClr val="FF0000"/>
              </a:solidFill>
            </a:endParaRPr>
          </a:p>
        </p:txBody>
      </p:sp>
      <p:sp>
        <p:nvSpPr>
          <p:cNvPr id="13" name="TextBox 12"/>
          <p:cNvSpPr txBox="1"/>
          <p:nvPr/>
        </p:nvSpPr>
        <p:spPr>
          <a:xfrm>
            <a:off x="886624" y="3941846"/>
            <a:ext cx="1524776" cy="830997"/>
          </a:xfrm>
          <a:prstGeom prst="rect">
            <a:avLst/>
          </a:prstGeom>
          <a:noFill/>
        </p:spPr>
        <p:txBody>
          <a:bodyPr wrap="none" rtlCol="0">
            <a:spAutoFit/>
          </a:bodyPr>
          <a:lstStyle/>
          <a:p>
            <a:r>
              <a:rPr lang="zh-CN" altLang="en-US" sz="1600" b="1" dirty="0">
                <a:solidFill>
                  <a:srgbClr val="FF0000"/>
                </a:solidFill>
              </a:rPr>
              <a:t>此时</a:t>
            </a:r>
            <a:endParaRPr lang="en-US" altLang="zh-CN" sz="1600" b="1" dirty="0">
              <a:solidFill>
                <a:srgbClr val="FF0000"/>
              </a:solidFill>
            </a:endParaRPr>
          </a:p>
          <a:p>
            <a:r>
              <a:rPr lang="zh-CN" altLang="en-US" sz="1600" b="1" dirty="0">
                <a:solidFill>
                  <a:srgbClr val="FF0000"/>
                </a:solidFill>
              </a:rPr>
              <a:t>对象</a:t>
            </a:r>
            <a:r>
              <a:rPr lang="en-US" altLang="zh-CN" sz="1600" b="1" dirty="0">
                <a:solidFill>
                  <a:srgbClr val="FF0000"/>
                </a:solidFill>
              </a:rPr>
              <a:t>1</a:t>
            </a:r>
            <a:r>
              <a:rPr lang="zh-CN" altLang="en-US" sz="1600" b="1" dirty="0">
                <a:solidFill>
                  <a:srgbClr val="FF0000"/>
                </a:solidFill>
              </a:rPr>
              <a:t>的状态？</a:t>
            </a:r>
            <a:endParaRPr lang="en-US" altLang="zh-CN" sz="1600" b="1" dirty="0">
              <a:solidFill>
                <a:srgbClr val="FF0000"/>
              </a:solidFill>
            </a:endParaRPr>
          </a:p>
          <a:p>
            <a:r>
              <a:rPr lang="zh-CN" altLang="en-US" sz="1600" b="1" dirty="0">
                <a:solidFill>
                  <a:srgbClr val="FF0000"/>
                </a:solidFill>
              </a:rPr>
              <a:t>对象</a:t>
            </a:r>
            <a:r>
              <a:rPr lang="en-US" altLang="zh-CN" sz="1600" b="1" dirty="0">
                <a:solidFill>
                  <a:srgbClr val="FF0000"/>
                </a:solidFill>
              </a:rPr>
              <a:t>2</a:t>
            </a:r>
            <a:r>
              <a:rPr lang="zh-CN" altLang="en-US" sz="1600" b="1" dirty="0">
                <a:solidFill>
                  <a:srgbClr val="FF0000"/>
                </a:solidFill>
              </a:rPr>
              <a:t>的状态？</a:t>
            </a:r>
            <a:endParaRPr lang="zh-CN" altLang="en-US" sz="1600" b="1" dirty="0">
              <a:solidFill>
                <a:srgbClr val="FF0000"/>
              </a:solidFill>
            </a:endParaRPr>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7377" y="2990744"/>
            <a:ext cx="4127191" cy="1448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4617377" y="4694947"/>
            <a:ext cx="2948243" cy="1569660"/>
          </a:xfrm>
          <a:prstGeom prst="rect">
            <a:avLst/>
          </a:prstGeom>
          <a:noFill/>
        </p:spPr>
        <p:txBody>
          <a:bodyPr wrap="none" rtlCol="0">
            <a:spAutoFit/>
          </a:bodyPr>
          <a:lstStyle/>
          <a:p>
            <a:r>
              <a:rPr lang="zh-CN" altLang="en-US" sz="1600" b="1" dirty="0">
                <a:solidFill>
                  <a:srgbClr val="FF0000"/>
                </a:solidFill>
              </a:rPr>
              <a:t>方法结束后</a:t>
            </a:r>
            <a:endParaRPr lang="en-US" altLang="zh-CN" sz="1600" b="1" dirty="0">
              <a:solidFill>
                <a:srgbClr val="FF0000"/>
              </a:solidFill>
            </a:endParaRPr>
          </a:p>
          <a:p>
            <a:r>
              <a:rPr lang="zh-CN" altLang="en-US" sz="1600" b="1" dirty="0">
                <a:solidFill>
                  <a:srgbClr val="FF0000"/>
                </a:solidFill>
              </a:rPr>
              <a:t>对象</a:t>
            </a:r>
            <a:r>
              <a:rPr lang="en-US" altLang="zh-CN" sz="1600" b="1" dirty="0">
                <a:solidFill>
                  <a:srgbClr val="FF0000"/>
                </a:solidFill>
              </a:rPr>
              <a:t>1/</a:t>
            </a:r>
            <a:r>
              <a:rPr lang="zh-CN" altLang="en-US" sz="1600" b="1" dirty="0">
                <a:solidFill>
                  <a:srgbClr val="FF0000"/>
                </a:solidFill>
              </a:rPr>
              <a:t>对象</a:t>
            </a:r>
            <a:r>
              <a:rPr lang="en-US" altLang="zh-CN" sz="1600" b="1" dirty="0">
                <a:solidFill>
                  <a:srgbClr val="FF0000"/>
                </a:solidFill>
              </a:rPr>
              <a:t>2</a:t>
            </a:r>
            <a:r>
              <a:rPr lang="zh-CN" altLang="en-US" sz="1600" b="1" dirty="0">
                <a:solidFill>
                  <a:srgbClr val="FF0000"/>
                </a:solidFill>
              </a:rPr>
              <a:t>的状态？</a:t>
            </a:r>
            <a:endParaRPr lang="en-US" altLang="zh-CN" sz="1600" b="1" dirty="0">
              <a:solidFill>
                <a:srgbClr val="FF0000"/>
              </a:solidFill>
            </a:endParaRPr>
          </a:p>
          <a:p>
            <a:r>
              <a:rPr lang="zh-CN" altLang="en-US" sz="1600" b="1" dirty="0">
                <a:solidFill>
                  <a:srgbClr val="FF0000"/>
                </a:solidFill>
              </a:rPr>
              <a:t>没有变量拥有对象</a:t>
            </a:r>
            <a:r>
              <a:rPr lang="en-US" altLang="zh-CN" sz="1600" b="1" dirty="0">
                <a:solidFill>
                  <a:srgbClr val="FF0000"/>
                </a:solidFill>
              </a:rPr>
              <a:t>1</a:t>
            </a:r>
            <a:r>
              <a:rPr lang="zh-CN" altLang="en-US" sz="1600" b="1" dirty="0">
                <a:solidFill>
                  <a:srgbClr val="FF0000"/>
                </a:solidFill>
              </a:rPr>
              <a:t>的引用地址</a:t>
            </a:r>
            <a:endParaRPr lang="en-US" altLang="zh-CN" sz="1600" b="1" dirty="0">
              <a:solidFill>
                <a:srgbClr val="FF0000"/>
              </a:solidFill>
            </a:endParaRPr>
          </a:p>
          <a:p>
            <a:r>
              <a:rPr lang="zh-CN" altLang="en-US" sz="1600" b="1" dirty="0">
                <a:solidFill>
                  <a:srgbClr val="FF0000"/>
                </a:solidFill>
              </a:rPr>
              <a:t>即使想传出</a:t>
            </a:r>
            <a:r>
              <a:rPr lang="en-US" altLang="zh-CN" sz="1600" b="1" dirty="0">
                <a:solidFill>
                  <a:srgbClr val="FF0000"/>
                </a:solidFill>
              </a:rPr>
              <a:t>/</a:t>
            </a:r>
            <a:r>
              <a:rPr lang="zh-CN" altLang="en-US" sz="1600" b="1" dirty="0">
                <a:solidFill>
                  <a:srgbClr val="FF0000"/>
                </a:solidFill>
              </a:rPr>
              <a:t>返回也无可能</a:t>
            </a:r>
            <a:endParaRPr lang="en-US" altLang="zh-CN" sz="1600" b="1" dirty="0">
              <a:solidFill>
                <a:srgbClr val="FF0000"/>
              </a:solidFill>
            </a:endParaRPr>
          </a:p>
          <a:p>
            <a:r>
              <a:rPr lang="zh-CN" altLang="en-US" sz="1600" b="1" dirty="0">
                <a:solidFill>
                  <a:srgbClr val="FF0000"/>
                </a:solidFill>
              </a:rPr>
              <a:t>对象</a:t>
            </a:r>
            <a:r>
              <a:rPr lang="en-US" altLang="zh-CN" sz="1600" b="1" dirty="0">
                <a:solidFill>
                  <a:srgbClr val="FF0000"/>
                </a:solidFill>
              </a:rPr>
              <a:t>2</a:t>
            </a:r>
            <a:r>
              <a:rPr lang="zh-CN" altLang="en-US" sz="1600" b="1" dirty="0">
                <a:solidFill>
                  <a:srgbClr val="FF0000"/>
                </a:solidFill>
              </a:rPr>
              <a:t>如果没有传递出引用，则</a:t>
            </a:r>
            <a:endParaRPr lang="en-US" altLang="zh-CN" sz="1600" b="1" dirty="0">
              <a:solidFill>
                <a:srgbClr val="FF0000"/>
              </a:solidFill>
            </a:endParaRPr>
          </a:p>
          <a:p>
            <a:r>
              <a:rPr lang="zh-CN" altLang="en-US" sz="1600" b="1" dirty="0">
                <a:solidFill>
                  <a:srgbClr val="FF0000"/>
                </a:solidFill>
              </a:rPr>
              <a:t>将在下次回收时销毁</a:t>
            </a:r>
            <a:endParaRPr lang="en-US" altLang="zh-CN" sz="1600" b="1" dirty="0">
              <a:solidFill>
                <a:srgbClr val="FF0000"/>
              </a:solidFill>
            </a:endParaRPr>
          </a:p>
        </p:txBody>
      </p:sp>
      <p:sp>
        <p:nvSpPr>
          <p:cNvPr id="16" name="TextBox 15"/>
          <p:cNvSpPr txBox="1"/>
          <p:nvPr/>
        </p:nvSpPr>
        <p:spPr>
          <a:xfrm>
            <a:off x="443073" y="4941168"/>
            <a:ext cx="3073277" cy="1077218"/>
          </a:xfrm>
          <a:prstGeom prst="rect">
            <a:avLst/>
          </a:prstGeom>
          <a:noFill/>
        </p:spPr>
        <p:txBody>
          <a:bodyPr wrap="none" rtlCol="0">
            <a:spAutoFit/>
          </a:bodyPr>
          <a:lstStyle/>
          <a:p>
            <a:r>
              <a:rPr lang="zh-CN" altLang="en-US" sz="1600" b="1" dirty="0">
                <a:solidFill>
                  <a:srgbClr val="FF0000"/>
                </a:solidFill>
              </a:rPr>
              <a:t>对象</a:t>
            </a:r>
            <a:r>
              <a:rPr lang="en-US" altLang="zh-CN" sz="1600" b="1" dirty="0">
                <a:solidFill>
                  <a:srgbClr val="FF0000"/>
                </a:solidFill>
              </a:rPr>
              <a:t>1</a:t>
            </a:r>
            <a:r>
              <a:rPr lang="zh-CN" altLang="en-US" sz="1600" b="1" dirty="0">
                <a:solidFill>
                  <a:srgbClr val="FF0000"/>
                </a:solidFill>
              </a:rPr>
              <a:t>在</a:t>
            </a:r>
            <a:r>
              <a:rPr lang="en-US" altLang="zh-CN" sz="1600" b="1" dirty="0">
                <a:solidFill>
                  <a:srgbClr val="FF0000"/>
                </a:solidFill>
              </a:rPr>
              <a:t>b1</a:t>
            </a:r>
            <a:r>
              <a:rPr lang="zh-CN" altLang="en-US" sz="1600" b="1" dirty="0">
                <a:solidFill>
                  <a:srgbClr val="FF0000"/>
                </a:solidFill>
              </a:rPr>
              <a:t>改变引用为对象</a:t>
            </a:r>
            <a:r>
              <a:rPr lang="en-US" altLang="zh-CN" sz="1600" b="1" dirty="0">
                <a:solidFill>
                  <a:srgbClr val="FF0000"/>
                </a:solidFill>
              </a:rPr>
              <a:t>2</a:t>
            </a:r>
            <a:r>
              <a:rPr lang="zh-CN" altLang="en-US" sz="1600" b="1" dirty="0">
                <a:solidFill>
                  <a:srgbClr val="FF0000"/>
                </a:solidFill>
              </a:rPr>
              <a:t>时</a:t>
            </a:r>
            <a:endParaRPr lang="en-US" altLang="zh-CN" sz="1600" b="1" dirty="0">
              <a:solidFill>
                <a:srgbClr val="FF0000"/>
              </a:solidFill>
            </a:endParaRPr>
          </a:p>
          <a:p>
            <a:r>
              <a:rPr lang="zh-CN" altLang="en-US" sz="1600" b="1" dirty="0">
                <a:solidFill>
                  <a:srgbClr val="FF0000"/>
                </a:solidFill>
              </a:rPr>
              <a:t>失去引用</a:t>
            </a:r>
            <a:endParaRPr lang="en-US" altLang="zh-CN" sz="1600" b="1" dirty="0">
              <a:solidFill>
                <a:srgbClr val="FF0000"/>
              </a:solidFill>
            </a:endParaRPr>
          </a:p>
          <a:p>
            <a:r>
              <a:rPr lang="zh-CN" altLang="en-US" sz="1600" b="1" dirty="0">
                <a:solidFill>
                  <a:srgbClr val="FF0000"/>
                </a:solidFill>
              </a:rPr>
              <a:t>虽然，</a:t>
            </a:r>
            <a:r>
              <a:rPr lang="en-US" altLang="zh-CN" sz="1600" b="1" dirty="0">
                <a:solidFill>
                  <a:srgbClr val="FF0000"/>
                </a:solidFill>
              </a:rPr>
              <a:t>b1</a:t>
            </a:r>
            <a:r>
              <a:rPr lang="zh-CN" altLang="en-US" sz="1600" b="1" dirty="0">
                <a:solidFill>
                  <a:srgbClr val="FF0000"/>
                </a:solidFill>
              </a:rPr>
              <a:t>置空不再引用任何对象</a:t>
            </a:r>
            <a:endParaRPr lang="en-US" altLang="zh-CN" sz="1600" b="1" dirty="0">
              <a:solidFill>
                <a:srgbClr val="FF0000"/>
              </a:solidFill>
            </a:endParaRPr>
          </a:p>
          <a:p>
            <a:r>
              <a:rPr lang="zh-CN" altLang="en-US" sz="1600" b="1" dirty="0">
                <a:solidFill>
                  <a:srgbClr val="FF0000"/>
                </a:solidFill>
              </a:rPr>
              <a:t>但</a:t>
            </a:r>
            <a:r>
              <a:rPr lang="en-US" altLang="zh-CN" sz="1600" b="1" dirty="0">
                <a:solidFill>
                  <a:srgbClr val="FF0000"/>
                </a:solidFill>
              </a:rPr>
              <a:t>b2</a:t>
            </a:r>
            <a:r>
              <a:rPr lang="zh-CN" altLang="en-US" sz="1600" b="1" dirty="0">
                <a:solidFill>
                  <a:srgbClr val="FF0000"/>
                </a:solidFill>
              </a:rPr>
              <a:t>仍然引用着对象</a:t>
            </a:r>
            <a:r>
              <a:rPr lang="en-US" altLang="zh-CN" sz="1600" b="1" dirty="0">
                <a:solidFill>
                  <a:srgbClr val="FF0000"/>
                </a:solidFill>
              </a:rPr>
              <a:t>2</a:t>
            </a:r>
            <a:endParaRPr lang="en-US" altLang="zh-CN" sz="1600" b="1" dirty="0">
              <a:solidFill>
                <a:srgbClr val="FF0000"/>
              </a:solidFill>
            </a:endParaRPr>
          </a:p>
        </p:txBody>
      </p:sp>
      <p:cxnSp>
        <p:nvCxnSpPr>
          <p:cNvPr id="18" name="直接箭头连接符 17"/>
          <p:cNvCxnSpPr/>
          <p:nvPr/>
        </p:nvCxnSpPr>
        <p:spPr>
          <a:xfrm>
            <a:off x="5796136" y="1124744"/>
            <a:ext cx="2376264" cy="20882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5940152" y="2578656"/>
            <a:ext cx="2232248" cy="1363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0" grpId="0"/>
      <p:bldP spid="7" grpId="0"/>
      <p:bldP spid="12" grpId="0"/>
      <p:bldP spid="13" grpId="0"/>
      <p:bldP spid="14"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Understanding Class Variables</a:t>
            </a:r>
            <a:endParaRPr lang="zh-CN" altLang="en-US" dirty="0"/>
          </a:p>
        </p:txBody>
      </p:sp>
      <p:sp>
        <p:nvSpPr>
          <p:cNvPr id="3" name="内容占位符 2"/>
          <p:cNvSpPr>
            <a:spLocks noGrp="1"/>
          </p:cNvSpPr>
          <p:nvPr>
            <p:ph idx="1"/>
          </p:nvPr>
        </p:nvSpPr>
        <p:spPr/>
        <p:txBody>
          <a:bodyPr>
            <a:normAutofit/>
          </a:bodyPr>
          <a:lstStyle/>
          <a:p>
            <a:r>
              <a:rPr lang="en-US" altLang="zh-CN" dirty="0"/>
              <a:t>When a number of objects are created from the same class blueprint, they each have their own distinct copies of instance variables.</a:t>
            </a:r>
            <a:endParaRPr lang="en-US" altLang="zh-CN" dirty="0"/>
          </a:p>
          <a:p>
            <a:r>
              <a:rPr lang="en-US" altLang="zh-CN" dirty="0"/>
              <a:t>Sometimes, you want to have variables that are common to all objects. This is accomplished with the </a:t>
            </a:r>
            <a:r>
              <a:rPr lang="en-US" altLang="zh-CN" b="1" dirty="0">
                <a:solidFill>
                  <a:srgbClr val="FF0000"/>
                </a:solidFill>
              </a:rPr>
              <a:t>static</a:t>
            </a:r>
            <a:r>
              <a:rPr lang="en-US" altLang="zh-CN" dirty="0">
                <a:solidFill>
                  <a:srgbClr val="FF0000"/>
                </a:solidFill>
              </a:rPr>
              <a:t> </a:t>
            </a:r>
            <a:r>
              <a:rPr lang="en-US" altLang="zh-CN" dirty="0"/>
              <a:t>modifier. Fields that have the static modifier in their declaration are </a:t>
            </a:r>
            <a:r>
              <a:rPr lang="en-US" altLang="zh-CN" b="1" dirty="0">
                <a:solidFill>
                  <a:srgbClr val="FF0000"/>
                </a:solidFill>
              </a:rPr>
              <a:t>called static fields or class variables</a:t>
            </a:r>
            <a:r>
              <a:rPr lang="en-US" altLang="zh-CN" dirty="0"/>
              <a:t>. They are associated with the class, rather than with any object. Every instance of the class shares a class variable, which is in one fixed location in memory. Any object can change the value of a class variable, but class variables can also be manipulated without creating an instance of the class.</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normAutofit/>
          </a:bodyPr>
          <a:lstStyle/>
          <a:p>
            <a:r>
              <a:rPr lang="zh-CN" altLang="en-US" dirty="0"/>
              <a:t>创建对象时，在堆空间为对象开辟空间，保存属性数据。因此，类的每一个对象拥有独立内存空间以及属性数据</a:t>
            </a:r>
            <a:endParaRPr lang="en-US" altLang="zh-CN" dirty="0"/>
          </a:p>
          <a:p>
            <a:r>
              <a:rPr lang="zh-CN" altLang="en-US" dirty="0"/>
              <a:t>类中，</a:t>
            </a:r>
            <a:r>
              <a:rPr lang="en-US" altLang="zh-CN" b="1" dirty="0">
                <a:solidFill>
                  <a:srgbClr val="FF0000"/>
                </a:solidFill>
              </a:rPr>
              <a:t>static</a:t>
            </a:r>
            <a:r>
              <a:rPr lang="zh-CN" altLang="en-US" dirty="0"/>
              <a:t>修饰的变量，称为</a:t>
            </a:r>
            <a:r>
              <a:rPr lang="zh-CN" altLang="en-US" b="1" dirty="0">
                <a:solidFill>
                  <a:srgbClr val="FF0000"/>
                </a:solidFill>
              </a:rPr>
              <a:t>静态变量</a:t>
            </a:r>
            <a:r>
              <a:rPr lang="zh-CN" altLang="en-US" dirty="0"/>
              <a:t>或类变量</a:t>
            </a:r>
            <a:endParaRPr lang="en-US" altLang="zh-CN" dirty="0"/>
          </a:p>
          <a:p>
            <a:r>
              <a:rPr lang="zh-CN" altLang="en-US" dirty="0"/>
              <a:t>类的静态变量置于方法区，而非堆空间</a:t>
            </a:r>
            <a:endParaRPr lang="en-US" altLang="zh-CN" dirty="0"/>
          </a:p>
          <a:p>
            <a:r>
              <a:rPr lang="zh-CN" altLang="en-US" dirty="0"/>
              <a:t>即，其与所在类相关，但不与类的任何对象相关</a:t>
            </a:r>
            <a:endParaRPr lang="en-US" altLang="zh-CN" dirty="0"/>
          </a:p>
          <a:p>
            <a:r>
              <a:rPr lang="zh-CN" altLang="en-US" dirty="0"/>
              <a:t>即，其</a:t>
            </a:r>
            <a:r>
              <a:rPr lang="zh-CN" altLang="en-US" b="1" dirty="0">
                <a:solidFill>
                  <a:srgbClr val="FF0000"/>
                </a:solidFill>
              </a:rPr>
              <a:t>不基于类的对象而存在</a:t>
            </a:r>
            <a:endParaRPr lang="en-US" altLang="zh-CN" dirty="0"/>
          </a:p>
          <a:p>
            <a:r>
              <a:rPr lang="zh-CN" altLang="en-US" dirty="0"/>
              <a:t>类的</a:t>
            </a:r>
            <a:r>
              <a:rPr lang="zh-CN" altLang="en-US" dirty="0">
                <a:solidFill>
                  <a:srgbClr val="FF0000"/>
                </a:solidFill>
              </a:rPr>
              <a:t>私有静态变量</a:t>
            </a:r>
            <a:r>
              <a:rPr lang="en-US" altLang="zh-CN" dirty="0">
                <a:solidFill>
                  <a:srgbClr val="FF0000"/>
                </a:solidFill>
              </a:rPr>
              <a:t>/</a:t>
            </a:r>
            <a:r>
              <a:rPr lang="zh-CN" altLang="en-US" dirty="0">
                <a:solidFill>
                  <a:srgbClr val="FF0000"/>
                </a:solidFill>
              </a:rPr>
              <a:t>常量</a:t>
            </a:r>
            <a:r>
              <a:rPr lang="zh-CN" altLang="en-US" dirty="0"/>
              <a:t>，类的每一个对象均可访问</a:t>
            </a:r>
            <a:endParaRPr lang="en-US" altLang="zh-CN" dirty="0"/>
          </a:p>
          <a:p>
            <a:r>
              <a:rPr lang="zh-CN" altLang="en-US" dirty="0"/>
              <a:t>类的</a:t>
            </a:r>
            <a:r>
              <a:rPr lang="zh-CN" altLang="en-US" dirty="0">
                <a:solidFill>
                  <a:srgbClr val="FF0000"/>
                </a:solidFill>
              </a:rPr>
              <a:t>公有静态变量</a:t>
            </a:r>
            <a:r>
              <a:rPr lang="en-US" altLang="zh-CN" dirty="0">
                <a:solidFill>
                  <a:srgbClr val="FF0000"/>
                </a:solidFill>
              </a:rPr>
              <a:t>/</a:t>
            </a:r>
            <a:r>
              <a:rPr lang="zh-CN" altLang="en-US" dirty="0">
                <a:solidFill>
                  <a:srgbClr val="FF0000"/>
                </a:solidFill>
              </a:rPr>
              <a:t>常量</a:t>
            </a:r>
            <a:r>
              <a:rPr lang="zh-CN" altLang="en-US" dirty="0"/>
              <a:t>，全局可访问</a:t>
            </a:r>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zh-CN" altLang="en-US" dirty="0"/>
              <a:t>所有实例方法，都隐式包含一个引用当前对象的变量，名称为</a:t>
            </a:r>
            <a:r>
              <a:rPr lang="en-US" altLang="zh-CN" b="1" i="1" dirty="0">
                <a:solidFill>
                  <a:srgbClr val="FF0000"/>
                </a:solidFill>
              </a:rPr>
              <a:t>this</a:t>
            </a:r>
            <a:r>
              <a:rPr lang="zh-CN" altLang="en-US" dirty="0"/>
              <a:t>。当方法引用类的实例变量时，编译器隐式的使用</a:t>
            </a:r>
            <a:r>
              <a:rPr lang="en-US" altLang="zh-CN" dirty="0"/>
              <a:t>this</a:t>
            </a:r>
            <a:r>
              <a:rPr lang="zh-CN" altLang="en-US" dirty="0"/>
              <a:t>获取当前对象的实例变量</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576" y="1805129"/>
            <a:ext cx="3381375"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97" y="3516582"/>
            <a:ext cx="388620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860032" y="2982391"/>
            <a:ext cx="2831224" cy="338554"/>
          </a:xfrm>
          <a:prstGeom prst="rect">
            <a:avLst/>
          </a:prstGeom>
          <a:noFill/>
        </p:spPr>
        <p:txBody>
          <a:bodyPr wrap="none" rtlCol="0">
            <a:spAutoFit/>
          </a:bodyPr>
          <a:lstStyle/>
          <a:p>
            <a:r>
              <a:rPr lang="zh-CN" altLang="en-US" sz="1600" b="1" dirty="0">
                <a:solidFill>
                  <a:srgbClr val="FF0000"/>
                </a:solidFill>
              </a:rPr>
              <a:t>编译器自动插入</a:t>
            </a:r>
            <a:r>
              <a:rPr lang="en-US" altLang="zh-CN" sz="1600" b="1" dirty="0">
                <a:solidFill>
                  <a:srgbClr val="FF0000"/>
                </a:solidFill>
              </a:rPr>
              <a:t>this</a:t>
            </a:r>
            <a:r>
              <a:rPr lang="zh-CN" altLang="en-US" sz="1600" b="1" dirty="0">
                <a:solidFill>
                  <a:srgbClr val="FF0000"/>
                </a:solidFill>
              </a:rPr>
              <a:t>对象引用</a:t>
            </a:r>
            <a:endParaRPr lang="zh-CN" altLang="en-US" sz="1600" b="1" dirty="0">
              <a:solidFill>
                <a:srgbClr val="FF0000"/>
              </a:solidFill>
            </a:endParaRPr>
          </a:p>
        </p:txBody>
      </p:sp>
      <p:sp>
        <p:nvSpPr>
          <p:cNvPr id="6" name="上下箭头 5"/>
          <p:cNvSpPr/>
          <p:nvPr/>
        </p:nvSpPr>
        <p:spPr>
          <a:xfrm>
            <a:off x="2339752" y="2708920"/>
            <a:ext cx="106511" cy="792088"/>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688703" y="3000447"/>
            <a:ext cx="598241" cy="338554"/>
          </a:xfrm>
          <a:prstGeom prst="rect">
            <a:avLst/>
          </a:prstGeom>
          <a:noFill/>
        </p:spPr>
        <p:txBody>
          <a:bodyPr wrap="none" rtlCol="0">
            <a:spAutoFit/>
          </a:bodyPr>
          <a:lstStyle/>
          <a:p>
            <a:r>
              <a:rPr lang="zh-CN" altLang="en-US" sz="1600" b="1" dirty="0">
                <a:solidFill>
                  <a:srgbClr val="FF0000"/>
                </a:solidFill>
              </a:rPr>
              <a:t>等效</a:t>
            </a:r>
            <a:endParaRPr lang="zh-CN" altLang="en-US" sz="1600" b="1" dirty="0">
              <a:solidFill>
                <a:srgbClr val="FF0000"/>
              </a:solidFill>
            </a:endParaRPr>
          </a:p>
        </p:txBody>
      </p:sp>
      <p:sp>
        <p:nvSpPr>
          <p:cNvPr id="8" name="TextBox 7"/>
          <p:cNvSpPr txBox="1"/>
          <p:nvPr/>
        </p:nvSpPr>
        <p:spPr>
          <a:xfrm>
            <a:off x="5220072" y="4133962"/>
            <a:ext cx="1797287" cy="584775"/>
          </a:xfrm>
          <a:prstGeom prst="rect">
            <a:avLst/>
          </a:prstGeom>
          <a:noFill/>
        </p:spPr>
        <p:txBody>
          <a:bodyPr wrap="none" rtlCol="0">
            <a:spAutoFit/>
          </a:bodyPr>
          <a:lstStyle/>
          <a:p>
            <a:r>
              <a:rPr lang="zh-CN" altLang="en-US" sz="1600" b="1" dirty="0">
                <a:solidFill>
                  <a:srgbClr val="FF0000"/>
                </a:solidFill>
              </a:rPr>
              <a:t>因此，除非必须</a:t>
            </a:r>
            <a:endParaRPr lang="en-US" altLang="zh-CN" sz="1600" b="1" dirty="0">
              <a:solidFill>
                <a:srgbClr val="FF0000"/>
              </a:solidFill>
            </a:endParaRPr>
          </a:p>
          <a:p>
            <a:r>
              <a:rPr lang="zh-CN" altLang="en-US" sz="1600" b="1" dirty="0">
                <a:solidFill>
                  <a:srgbClr val="FF0000"/>
                </a:solidFill>
              </a:rPr>
              <a:t>无需显示使用</a:t>
            </a:r>
            <a:r>
              <a:rPr lang="en-US" altLang="zh-CN" sz="1600" b="1" dirty="0">
                <a:solidFill>
                  <a:srgbClr val="FF0000"/>
                </a:solidFill>
              </a:rPr>
              <a:t>this</a:t>
            </a:r>
            <a:endParaRPr lang="zh-CN" altLang="en-US" sz="1600" b="1" dirty="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53" y="5097560"/>
            <a:ext cx="529590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上下箭头 10"/>
          <p:cNvSpPr/>
          <p:nvPr/>
        </p:nvSpPr>
        <p:spPr>
          <a:xfrm>
            <a:off x="2249712" y="4282225"/>
            <a:ext cx="106511" cy="792088"/>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2598663" y="4573752"/>
            <a:ext cx="598241" cy="338554"/>
          </a:xfrm>
          <a:prstGeom prst="rect">
            <a:avLst/>
          </a:prstGeom>
          <a:noFill/>
        </p:spPr>
        <p:txBody>
          <a:bodyPr wrap="none" rtlCol="0">
            <a:spAutoFit/>
          </a:bodyPr>
          <a:lstStyle/>
          <a:p>
            <a:r>
              <a:rPr lang="zh-CN" altLang="en-US" sz="1600" b="1" dirty="0">
                <a:solidFill>
                  <a:srgbClr val="FF0000"/>
                </a:solidFill>
              </a:rPr>
              <a:t>等效</a:t>
            </a:r>
            <a:endParaRPr lang="zh-CN" altLang="en-US" sz="1600" b="1" dirty="0">
              <a:solidFill>
                <a:srgbClr val="FF0000"/>
              </a:solidFill>
            </a:endParaRPr>
          </a:p>
        </p:txBody>
      </p:sp>
      <p:sp>
        <p:nvSpPr>
          <p:cNvPr id="2" name="TextBox 1"/>
          <p:cNvSpPr txBox="1"/>
          <p:nvPr/>
        </p:nvSpPr>
        <p:spPr>
          <a:xfrm>
            <a:off x="467544" y="6093296"/>
            <a:ext cx="3038011" cy="584775"/>
          </a:xfrm>
          <a:prstGeom prst="rect">
            <a:avLst/>
          </a:prstGeom>
          <a:noFill/>
        </p:spPr>
        <p:txBody>
          <a:bodyPr wrap="none" rtlCol="0">
            <a:spAutoFit/>
          </a:bodyPr>
          <a:lstStyle/>
          <a:p>
            <a:r>
              <a:rPr lang="zh-CN" altLang="en-US" sz="1600" b="1" dirty="0">
                <a:solidFill>
                  <a:srgbClr val="FF0000"/>
                </a:solidFill>
              </a:rPr>
              <a:t>用于在内部类中区分</a:t>
            </a:r>
            <a:endParaRPr lang="en-US" altLang="zh-CN" sz="1600" b="1" dirty="0">
              <a:solidFill>
                <a:srgbClr val="FF0000"/>
              </a:solidFill>
            </a:endParaRPr>
          </a:p>
          <a:p>
            <a:r>
              <a:rPr lang="zh-CN" altLang="en-US" sz="1600" b="1" dirty="0">
                <a:solidFill>
                  <a:srgbClr val="FF0000"/>
                </a:solidFill>
              </a:rPr>
              <a:t>“</a:t>
            </a:r>
            <a:r>
              <a:rPr lang="en-US" altLang="zh-CN" sz="1600" b="1" dirty="0">
                <a:solidFill>
                  <a:srgbClr val="FF0000"/>
                </a:solidFill>
              </a:rPr>
              <a:t>this</a:t>
            </a:r>
            <a:r>
              <a:rPr lang="zh-CN" altLang="en-US" sz="1600" b="1" dirty="0">
                <a:solidFill>
                  <a:srgbClr val="FF0000"/>
                </a:solidFill>
              </a:rPr>
              <a:t>”是内部还是外部的引用</a:t>
            </a:r>
            <a:endParaRPr lang="zh-CN" altLang="en-US" sz="1600" b="1" dirty="0">
              <a:solidFill>
                <a:srgbClr val="FF0000"/>
              </a:solidFill>
            </a:endParaRPr>
          </a:p>
        </p:txBody>
      </p:sp>
      <p:cxnSp>
        <p:nvCxnSpPr>
          <p:cNvPr id="10" name="直接箭头连接符 9"/>
          <p:cNvCxnSpPr/>
          <p:nvPr/>
        </p:nvCxnSpPr>
        <p:spPr>
          <a:xfrm flipH="1" flipV="1">
            <a:off x="971600" y="5661248"/>
            <a:ext cx="504056" cy="36004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zh-CN" altLang="en-US" dirty="0"/>
              <a:t>由于，静态变量仅与类相关而与类的具体对象无关，因此通过类名称直接调用</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512" y="1139693"/>
            <a:ext cx="5314950"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228184" y="1412776"/>
            <a:ext cx="2252540" cy="338554"/>
          </a:xfrm>
          <a:prstGeom prst="rect">
            <a:avLst/>
          </a:prstGeom>
          <a:noFill/>
        </p:spPr>
        <p:txBody>
          <a:bodyPr wrap="none" rtlCol="0">
            <a:spAutoFit/>
          </a:bodyPr>
          <a:lstStyle/>
          <a:p>
            <a:r>
              <a:rPr lang="zh-CN" altLang="en-US" sz="1600" b="1" dirty="0">
                <a:solidFill>
                  <a:srgbClr val="FF0000"/>
                </a:solidFill>
              </a:rPr>
              <a:t>在类中声明了公有常量</a:t>
            </a:r>
            <a:endParaRPr lang="zh-CN" altLang="en-US" sz="1600" b="1" dirty="0">
              <a:solidFill>
                <a:srgbClr val="FF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24440"/>
            <a:ext cx="453390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796136" y="2526650"/>
            <a:ext cx="2666114" cy="338554"/>
          </a:xfrm>
          <a:prstGeom prst="rect">
            <a:avLst/>
          </a:prstGeom>
          <a:noFill/>
        </p:spPr>
        <p:txBody>
          <a:bodyPr wrap="none" rtlCol="0">
            <a:spAutoFit/>
          </a:bodyPr>
          <a:lstStyle/>
          <a:p>
            <a:r>
              <a:rPr lang="zh-CN" altLang="en-US" sz="1600" b="1" dirty="0">
                <a:solidFill>
                  <a:srgbClr val="FF0000"/>
                </a:solidFill>
              </a:rPr>
              <a:t>外部通过类型名称直接调用</a:t>
            </a:r>
            <a:endParaRPr lang="zh-CN" altLang="en-US" sz="1600" b="1" dirty="0">
              <a:solidFill>
                <a:srgbClr val="FF0000"/>
              </a:solidFill>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690585"/>
            <a:ext cx="6486525"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3343239" y="4681279"/>
            <a:ext cx="3576620" cy="584775"/>
          </a:xfrm>
          <a:prstGeom prst="rect">
            <a:avLst/>
          </a:prstGeom>
          <a:noFill/>
        </p:spPr>
        <p:txBody>
          <a:bodyPr wrap="none" rtlCol="0">
            <a:spAutoFit/>
          </a:bodyPr>
          <a:lstStyle/>
          <a:p>
            <a:r>
              <a:rPr lang="zh-CN" altLang="en-US" sz="1600" b="1" dirty="0">
                <a:solidFill>
                  <a:srgbClr val="FF0000"/>
                </a:solidFill>
              </a:rPr>
              <a:t>试图通过对象访问</a:t>
            </a:r>
            <a:endParaRPr lang="en-US" altLang="zh-CN" sz="1600" b="1" dirty="0">
              <a:solidFill>
                <a:srgbClr val="FF0000"/>
              </a:solidFill>
            </a:endParaRPr>
          </a:p>
          <a:p>
            <a:r>
              <a:rPr lang="zh-CN" altLang="en-US" sz="1600" b="1" dirty="0">
                <a:solidFill>
                  <a:srgbClr val="FF0000"/>
                </a:solidFill>
              </a:rPr>
              <a:t>静态变量</a:t>
            </a:r>
            <a:r>
              <a:rPr lang="en-US" altLang="zh-CN" sz="1600" b="1" dirty="0">
                <a:solidFill>
                  <a:srgbClr val="FF0000"/>
                </a:solidFill>
              </a:rPr>
              <a:t>/</a:t>
            </a:r>
            <a:r>
              <a:rPr lang="zh-CN" altLang="en-US" sz="1600" b="1" dirty="0">
                <a:solidFill>
                  <a:srgbClr val="FF0000"/>
                </a:solidFill>
              </a:rPr>
              <a:t>常量不与类的任何对象关联</a:t>
            </a:r>
            <a:endParaRPr lang="zh-CN" altLang="en-US" sz="1600" b="1"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Understanding Class Methods</a:t>
            </a:r>
            <a:endParaRPr lang="zh-CN" altLang="en-US" dirty="0"/>
          </a:p>
        </p:txBody>
      </p:sp>
      <p:sp>
        <p:nvSpPr>
          <p:cNvPr id="3" name="内容占位符 2"/>
          <p:cNvSpPr>
            <a:spLocks noGrp="1"/>
          </p:cNvSpPr>
          <p:nvPr>
            <p:ph idx="1"/>
          </p:nvPr>
        </p:nvSpPr>
        <p:spPr/>
        <p:txBody>
          <a:bodyPr/>
          <a:lstStyle/>
          <a:p>
            <a:r>
              <a:rPr lang="en-US" altLang="zh-CN" dirty="0"/>
              <a:t>The Java programming language supports </a:t>
            </a:r>
            <a:r>
              <a:rPr lang="en-US" altLang="zh-CN" b="1" dirty="0">
                <a:solidFill>
                  <a:srgbClr val="FF0000"/>
                </a:solidFill>
              </a:rPr>
              <a:t>static methods</a:t>
            </a:r>
            <a:r>
              <a:rPr lang="en-US" altLang="zh-CN" dirty="0"/>
              <a:t> as well as static variables. Static methods, which have the static modifier in their declarations, should </a:t>
            </a:r>
            <a:r>
              <a:rPr lang="en-US" altLang="zh-CN" b="1" dirty="0">
                <a:solidFill>
                  <a:srgbClr val="FF0000"/>
                </a:solidFill>
              </a:rPr>
              <a:t>be invoked with the class name</a:t>
            </a:r>
            <a:r>
              <a:rPr lang="en-US" altLang="zh-CN" dirty="0"/>
              <a:t>, </a:t>
            </a:r>
            <a:r>
              <a:rPr lang="en-US" altLang="zh-CN" b="1" dirty="0">
                <a:solidFill>
                  <a:srgbClr val="FF0000"/>
                </a:solidFill>
              </a:rPr>
              <a:t>without the need for creating an instance of the class</a:t>
            </a:r>
            <a:r>
              <a:rPr lang="en-US" altLang="zh-CN" dirty="0"/>
              <a:t>, as in</a:t>
            </a:r>
            <a:endParaRPr lang="en-US" altLang="zh-CN" dirty="0"/>
          </a:p>
          <a:p>
            <a:endParaRPr lang="en-US" altLang="zh-CN" dirty="0"/>
          </a:p>
          <a:p>
            <a:r>
              <a:rPr lang="zh-CN" altLang="en-US" dirty="0"/>
              <a:t>与静态变量相似，类的静态方法也与类的实例对象无关。通过类型名称直接调用方法</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TextBox 4"/>
          <p:cNvSpPr txBox="1"/>
          <p:nvPr/>
        </p:nvSpPr>
        <p:spPr>
          <a:xfrm>
            <a:off x="2195736" y="4525089"/>
            <a:ext cx="3948773" cy="400110"/>
          </a:xfrm>
          <a:prstGeom prst="rect">
            <a:avLst/>
          </a:prstGeom>
          <a:noFill/>
        </p:spPr>
        <p:txBody>
          <a:bodyPr wrap="none" rtlCol="0">
            <a:spAutoFit/>
          </a:bodyPr>
          <a:lstStyle/>
          <a:p>
            <a:r>
              <a:rPr lang="en-US" altLang="zh-CN" sz="2000" b="1" dirty="0" err="1">
                <a:solidFill>
                  <a:srgbClr val="FF0000"/>
                </a:solidFill>
              </a:rPr>
              <a:t>ClassName.methodName</a:t>
            </a:r>
            <a:r>
              <a:rPr lang="en-US" altLang="zh-CN" sz="2000" b="1" dirty="0">
                <a:solidFill>
                  <a:srgbClr val="FF0000"/>
                </a:solidFill>
              </a:rPr>
              <a:t>(</a:t>
            </a:r>
            <a:r>
              <a:rPr lang="en-US" altLang="zh-CN" sz="2000" b="1" dirty="0" err="1">
                <a:solidFill>
                  <a:srgbClr val="FF0000"/>
                </a:solidFill>
              </a:rPr>
              <a:t>args</a:t>
            </a:r>
            <a:r>
              <a:rPr lang="en-US" altLang="zh-CN" sz="2000" b="1" dirty="0">
                <a:solidFill>
                  <a:srgbClr val="FF0000"/>
                </a:solidFill>
              </a:rPr>
              <a:t>)</a:t>
            </a:r>
            <a:endParaRPr lang="zh-CN" altLang="en-US" sz="2000" b="1"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480720"/>
          </a:xfrm>
        </p:spPr>
        <p:txBody>
          <a:bodyPr>
            <a:normAutofit lnSpcReduction="10000"/>
          </a:bodyPr>
          <a:lstStyle/>
          <a:p>
            <a:r>
              <a:rPr lang="zh-CN" altLang="en-US" dirty="0"/>
              <a:t>类的</a:t>
            </a:r>
            <a:r>
              <a:rPr lang="zh-CN" altLang="en-US" b="1" dirty="0">
                <a:solidFill>
                  <a:srgbClr val="FF0000"/>
                </a:solidFill>
              </a:rPr>
              <a:t>私有静态变量</a:t>
            </a:r>
            <a:r>
              <a:rPr lang="zh-CN" altLang="en-US" dirty="0"/>
              <a:t>，类的每一个对象均可访问，但外部无法访问</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CC</a:t>
            </a:r>
            <a:r>
              <a:rPr lang="zh-CN" altLang="en-US" dirty="0"/>
              <a:t>：基于封装，私有静态变量依然禁止对外直接暴露数据，必须对外提供访问的公有静态方法</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TextBox 4"/>
          <p:cNvSpPr txBox="1"/>
          <p:nvPr/>
        </p:nvSpPr>
        <p:spPr>
          <a:xfrm>
            <a:off x="5364087" y="1628800"/>
            <a:ext cx="3493264" cy="1323439"/>
          </a:xfrm>
          <a:prstGeom prst="rect">
            <a:avLst/>
          </a:prstGeom>
          <a:noFill/>
        </p:spPr>
        <p:txBody>
          <a:bodyPr wrap="none" rtlCol="0">
            <a:spAutoFit/>
          </a:bodyPr>
          <a:lstStyle/>
          <a:p>
            <a:r>
              <a:rPr lang="zh-CN" altLang="en-US" sz="1600" b="1" dirty="0">
                <a:solidFill>
                  <a:srgbClr val="FF0000"/>
                </a:solidFill>
              </a:rPr>
              <a:t>预统计创建过多少对象</a:t>
            </a:r>
            <a:endParaRPr lang="en-US" altLang="zh-CN" sz="1600" b="1" dirty="0">
              <a:solidFill>
                <a:srgbClr val="FF0000"/>
              </a:solidFill>
            </a:endParaRPr>
          </a:p>
          <a:p>
            <a:r>
              <a:rPr lang="zh-CN" altLang="en-US" sz="1600" b="1" dirty="0">
                <a:solidFill>
                  <a:srgbClr val="FF0000"/>
                </a:solidFill>
              </a:rPr>
              <a:t>每次创建对象均需调用构造函数</a:t>
            </a:r>
            <a:endParaRPr lang="en-US" altLang="zh-CN" sz="1600" b="1" dirty="0">
              <a:solidFill>
                <a:srgbClr val="FF0000"/>
              </a:solidFill>
            </a:endParaRPr>
          </a:p>
          <a:p>
            <a:r>
              <a:rPr lang="zh-CN" altLang="en-US" sz="1600" b="1" dirty="0">
                <a:solidFill>
                  <a:srgbClr val="FF0000"/>
                </a:solidFill>
              </a:rPr>
              <a:t>因此，声明私有静态变量</a:t>
            </a:r>
            <a:endParaRPr lang="en-US" altLang="zh-CN" sz="1600" b="1" dirty="0">
              <a:solidFill>
                <a:srgbClr val="FF0000"/>
              </a:solidFill>
            </a:endParaRPr>
          </a:p>
          <a:p>
            <a:r>
              <a:rPr lang="zh-CN" altLang="en-US" sz="1600" b="1" dirty="0">
                <a:solidFill>
                  <a:srgbClr val="FF0000"/>
                </a:solidFill>
              </a:rPr>
              <a:t>在构造函数中累加静态变量</a:t>
            </a:r>
            <a:endParaRPr lang="en-US" altLang="zh-CN" sz="1600" b="1" dirty="0">
              <a:solidFill>
                <a:srgbClr val="FF0000"/>
              </a:solidFill>
            </a:endParaRPr>
          </a:p>
          <a:p>
            <a:r>
              <a:rPr lang="zh-CN" altLang="en-US" sz="1600" b="1" dirty="0">
                <a:solidFill>
                  <a:srgbClr val="FF0000"/>
                </a:solidFill>
              </a:rPr>
              <a:t>对外提供静态方法访问当前累加数量</a:t>
            </a:r>
            <a:endParaRPr lang="zh-CN" altLang="en-US" sz="1600" b="1" dirty="0">
              <a:solidFill>
                <a:srgbClr val="FF0000"/>
              </a:solidFill>
            </a:endParaRPr>
          </a:p>
        </p:txBody>
      </p:sp>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4542" y="1124744"/>
            <a:ext cx="395287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箭头连接符 6"/>
          <p:cNvCxnSpPr/>
          <p:nvPr/>
        </p:nvCxnSpPr>
        <p:spPr>
          <a:xfrm flipV="1">
            <a:off x="1691680" y="1700808"/>
            <a:ext cx="1080120"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2270979" y="1628800"/>
            <a:ext cx="860861" cy="1800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04" y="3875533"/>
            <a:ext cx="481012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79512" y="3522494"/>
            <a:ext cx="3826689"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17" name="TextBox 16"/>
          <p:cNvSpPr txBox="1"/>
          <p:nvPr/>
        </p:nvSpPr>
        <p:spPr>
          <a:xfrm>
            <a:off x="3707904" y="3875533"/>
            <a:ext cx="2252540" cy="584775"/>
          </a:xfrm>
          <a:prstGeom prst="rect">
            <a:avLst/>
          </a:prstGeom>
          <a:noFill/>
        </p:spPr>
        <p:txBody>
          <a:bodyPr wrap="none" rtlCol="0">
            <a:spAutoFit/>
          </a:bodyPr>
          <a:lstStyle/>
          <a:p>
            <a:r>
              <a:rPr lang="zh-CN" altLang="en-US" sz="1600" b="1" dirty="0">
                <a:solidFill>
                  <a:srgbClr val="FF0000"/>
                </a:solidFill>
              </a:rPr>
              <a:t>直接通过类名</a:t>
            </a:r>
            <a:endParaRPr lang="en-US" altLang="zh-CN" sz="1600" b="1" dirty="0">
              <a:solidFill>
                <a:srgbClr val="FF0000"/>
              </a:solidFill>
            </a:endParaRPr>
          </a:p>
          <a:p>
            <a:r>
              <a:rPr lang="zh-CN" altLang="en-US" sz="1600" b="1" dirty="0">
                <a:solidFill>
                  <a:srgbClr val="FF0000"/>
                </a:solidFill>
              </a:rPr>
              <a:t>访问其提供的静态方法</a:t>
            </a:r>
            <a:endParaRPr lang="zh-CN" altLang="en-US" sz="1600" b="1" dirty="0">
              <a:solidFill>
                <a:srgbClr val="FF0000"/>
              </a:solidFill>
            </a:endParaRPr>
          </a:p>
        </p:txBody>
      </p:sp>
      <p:cxnSp>
        <p:nvCxnSpPr>
          <p:cNvPr id="13" name="直接箭头连接符 12"/>
          <p:cNvCxnSpPr/>
          <p:nvPr/>
        </p:nvCxnSpPr>
        <p:spPr>
          <a:xfrm flipH="1">
            <a:off x="2270979" y="4221088"/>
            <a:ext cx="1292909" cy="10081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3865111"/>
            <a:ext cx="2427907" cy="1364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3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12" end="12"/>
                                            </p:txEl>
                                          </p:spTgt>
                                        </p:tgtEl>
                                        <p:attrNameLst>
                                          <p:attrName>style.visibility</p:attrName>
                                        </p:attrNameLst>
                                      </p:cBhvr>
                                      <p:to>
                                        <p:strVal val="visible"/>
                                      </p:to>
                                    </p:set>
                                    <p:animEffect transition="in" filter="fade">
                                      <p:cBhvr>
                                        <p:cTn id="2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类中，实例级方法</a:t>
            </a:r>
            <a:r>
              <a:rPr lang="zh-CN" altLang="en-US" b="1" dirty="0">
                <a:solidFill>
                  <a:srgbClr val="FF0000"/>
                </a:solidFill>
              </a:rPr>
              <a:t>单向访问</a:t>
            </a:r>
            <a:r>
              <a:rPr lang="zh-CN" altLang="en-US" dirty="0"/>
              <a:t>方法静态方法</a:t>
            </a:r>
            <a:r>
              <a:rPr lang="en-US" altLang="zh-CN" dirty="0"/>
              <a:t>/</a:t>
            </a:r>
            <a:r>
              <a:rPr lang="zh-CN" altLang="en-US" dirty="0"/>
              <a:t>变量</a:t>
            </a:r>
            <a:r>
              <a:rPr lang="en-US" altLang="zh-CN" dirty="0"/>
              <a:t>/</a:t>
            </a:r>
            <a:r>
              <a:rPr lang="zh-CN" altLang="en-US" dirty="0"/>
              <a:t>常量</a:t>
            </a:r>
            <a:endParaRPr lang="en-US" altLang="zh-CN" dirty="0"/>
          </a:p>
          <a:p>
            <a:r>
              <a:rPr lang="zh-CN" altLang="en-US" dirty="0"/>
              <a:t>类中，静态方法</a:t>
            </a:r>
            <a:r>
              <a:rPr lang="zh-CN" altLang="en-US" b="1" dirty="0">
                <a:solidFill>
                  <a:srgbClr val="FF0000"/>
                </a:solidFill>
              </a:rPr>
              <a:t>无法访问</a:t>
            </a:r>
            <a:r>
              <a:rPr lang="zh-CN" altLang="en-US" dirty="0"/>
              <a:t>实例级方法</a:t>
            </a:r>
            <a:r>
              <a:rPr lang="en-US" altLang="zh-CN" dirty="0"/>
              <a:t>/</a:t>
            </a:r>
            <a:r>
              <a:rPr lang="zh-CN" altLang="en-US" dirty="0"/>
              <a:t>变量</a:t>
            </a:r>
            <a:r>
              <a:rPr lang="en-US" altLang="zh-CN" dirty="0"/>
              <a:t>/this</a:t>
            </a:r>
            <a:r>
              <a:rPr lang="zh-CN" altLang="en-US" dirty="0"/>
              <a:t>等</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TextBox 4"/>
          <p:cNvSpPr txBox="1"/>
          <p:nvPr/>
        </p:nvSpPr>
        <p:spPr>
          <a:xfrm>
            <a:off x="5868123" y="476672"/>
            <a:ext cx="2252540" cy="830997"/>
          </a:xfrm>
          <a:prstGeom prst="rect">
            <a:avLst/>
          </a:prstGeom>
          <a:noFill/>
        </p:spPr>
        <p:txBody>
          <a:bodyPr wrap="none" rtlCol="0">
            <a:spAutoFit/>
          </a:bodyPr>
          <a:lstStyle/>
          <a:p>
            <a:r>
              <a:rPr lang="zh-CN" altLang="en-US" sz="1600" b="1" dirty="0">
                <a:solidFill>
                  <a:srgbClr val="FF0000"/>
                </a:solidFill>
              </a:rPr>
              <a:t>试图在类的静态方法中</a:t>
            </a:r>
            <a:endParaRPr lang="en-US" altLang="zh-CN" sz="1600" b="1" dirty="0">
              <a:solidFill>
                <a:srgbClr val="FF0000"/>
              </a:solidFill>
            </a:endParaRPr>
          </a:p>
          <a:p>
            <a:r>
              <a:rPr lang="zh-CN" altLang="en-US" sz="1600" b="1" dirty="0">
                <a:solidFill>
                  <a:srgbClr val="FF0000"/>
                </a:solidFill>
              </a:rPr>
              <a:t>调用实例方法</a:t>
            </a:r>
            <a:endParaRPr lang="en-US" altLang="zh-CN" sz="1600" b="1" dirty="0">
              <a:solidFill>
                <a:srgbClr val="FF0000"/>
              </a:solidFill>
            </a:endParaRPr>
          </a:p>
          <a:p>
            <a:r>
              <a:rPr lang="zh-CN" altLang="en-US" sz="1600" b="1" dirty="0">
                <a:solidFill>
                  <a:srgbClr val="FF0000"/>
                </a:solidFill>
              </a:rPr>
              <a:t>无法编译</a:t>
            </a:r>
            <a:endParaRPr lang="zh-CN" altLang="en-US" sz="1600" b="1" dirty="0">
              <a:solidFill>
                <a:srgbClr val="FF0000"/>
              </a:solidFill>
            </a:endParaRPr>
          </a:p>
        </p:txBody>
      </p:sp>
      <p:sp>
        <p:nvSpPr>
          <p:cNvPr id="6" name="TextBox 5"/>
          <p:cNvSpPr txBox="1"/>
          <p:nvPr/>
        </p:nvSpPr>
        <p:spPr>
          <a:xfrm>
            <a:off x="2627784" y="2348880"/>
            <a:ext cx="3700052" cy="1323439"/>
          </a:xfrm>
          <a:prstGeom prst="rect">
            <a:avLst/>
          </a:prstGeom>
          <a:noFill/>
        </p:spPr>
        <p:txBody>
          <a:bodyPr wrap="none" rtlCol="0">
            <a:spAutoFit/>
          </a:bodyPr>
          <a:lstStyle/>
          <a:p>
            <a:r>
              <a:rPr lang="zh-CN" altLang="en-US" sz="1600" b="1" dirty="0">
                <a:solidFill>
                  <a:srgbClr val="FF0000"/>
                </a:solidFill>
              </a:rPr>
              <a:t>静态方法与其所在类的任何对象均无关</a:t>
            </a:r>
            <a:endParaRPr lang="en-US" altLang="zh-CN" sz="1600" b="1" dirty="0">
              <a:solidFill>
                <a:srgbClr val="FF0000"/>
              </a:solidFill>
            </a:endParaRPr>
          </a:p>
          <a:p>
            <a:r>
              <a:rPr lang="zh-CN" altLang="en-US" sz="1600" b="1" dirty="0">
                <a:solidFill>
                  <a:srgbClr val="FF0000"/>
                </a:solidFill>
              </a:rPr>
              <a:t>是脱离类的对象存在</a:t>
            </a:r>
            <a:endParaRPr lang="en-US" altLang="zh-CN" sz="1600" b="1" dirty="0">
              <a:solidFill>
                <a:srgbClr val="FF0000"/>
              </a:solidFill>
            </a:endParaRPr>
          </a:p>
          <a:p>
            <a:endParaRPr lang="en-US" altLang="zh-CN" sz="1600" b="1" dirty="0">
              <a:solidFill>
                <a:srgbClr val="FF0000"/>
              </a:solidFill>
            </a:endParaRPr>
          </a:p>
          <a:p>
            <a:r>
              <a:rPr lang="zh-CN" altLang="en-US" sz="1600" b="1" dirty="0">
                <a:solidFill>
                  <a:srgbClr val="FF0000"/>
                </a:solidFill>
              </a:rPr>
              <a:t>逻辑上也不通</a:t>
            </a:r>
            <a:endParaRPr lang="en-US" altLang="zh-CN" sz="1600" b="1" dirty="0">
              <a:solidFill>
                <a:srgbClr val="FF0000"/>
              </a:solidFill>
            </a:endParaRPr>
          </a:p>
          <a:p>
            <a:r>
              <a:rPr lang="zh-CN" altLang="en-US" sz="1600" b="1" dirty="0">
                <a:solidFill>
                  <a:srgbClr val="FF0000"/>
                </a:solidFill>
              </a:rPr>
              <a:t>预获取哪一台车</a:t>
            </a:r>
            <a:r>
              <a:rPr lang="en-US" altLang="zh-CN" sz="1600" b="1" dirty="0">
                <a:solidFill>
                  <a:srgbClr val="FF0000"/>
                </a:solidFill>
              </a:rPr>
              <a:t>(</a:t>
            </a:r>
            <a:r>
              <a:rPr lang="zh-CN" altLang="en-US" sz="1600" b="1" dirty="0">
                <a:solidFill>
                  <a:srgbClr val="FF0000"/>
                </a:solidFill>
              </a:rPr>
              <a:t>对象</a:t>
            </a:r>
            <a:r>
              <a:rPr lang="en-US" altLang="zh-CN" sz="1600" b="1" dirty="0">
                <a:solidFill>
                  <a:srgbClr val="FF0000"/>
                </a:solidFill>
              </a:rPr>
              <a:t>)</a:t>
            </a:r>
            <a:r>
              <a:rPr lang="zh-CN" altLang="en-US" sz="1600" b="1" dirty="0">
                <a:solidFill>
                  <a:srgbClr val="FF0000"/>
                </a:solidFill>
              </a:rPr>
              <a:t>的档位</a:t>
            </a:r>
            <a:r>
              <a:rPr lang="en-US" altLang="zh-CN" sz="1600" b="1" dirty="0">
                <a:solidFill>
                  <a:srgbClr val="FF0000"/>
                </a:solidFill>
              </a:rPr>
              <a:t>(</a:t>
            </a:r>
            <a:r>
              <a:rPr lang="zh-CN" altLang="en-US" sz="1600" b="1" dirty="0">
                <a:solidFill>
                  <a:srgbClr val="FF0000"/>
                </a:solidFill>
              </a:rPr>
              <a:t>属性</a:t>
            </a:r>
            <a:r>
              <a:rPr lang="en-US" altLang="zh-CN" sz="1600" b="1" dirty="0">
                <a:solidFill>
                  <a:srgbClr val="FF0000"/>
                </a:solidFill>
              </a:rPr>
              <a:t>)</a:t>
            </a:r>
            <a:r>
              <a:rPr lang="zh-CN" altLang="en-US" sz="1600" b="1" dirty="0">
                <a:solidFill>
                  <a:srgbClr val="FF0000"/>
                </a:solidFill>
              </a:rPr>
              <a:t>？</a:t>
            </a:r>
            <a:endParaRPr lang="en-US" altLang="zh-CN" sz="1600" b="1" dirty="0">
              <a:solidFill>
                <a:srgbClr val="FF0000"/>
              </a:solidFill>
            </a:endParaRPr>
          </a:p>
        </p:txBody>
      </p:sp>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5091" y="44624"/>
            <a:ext cx="4743450"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8" name="TextBox 7"/>
          <p:cNvSpPr txBox="1"/>
          <p:nvPr/>
        </p:nvSpPr>
        <p:spPr>
          <a:xfrm>
            <a:off x="5687616" y="1011912"/>
            <a:ext cx="2872902" cy="2308324"/>
          </a:xfrm>
          <a:prstGeom prst="rect">
            <a:avLst/>
          </a:prstGeom>
          <a:noFill/>
        </p:spPr>
        <p:txBody>
          <a:bodyPr wrap="none" rtlCol="0">
            <a:spAutoFit/>
          </a:bodyPr>
          <a:lstStyle/>
          <a:p>
            <a:r>
              <a:rPr lang="zh-CN" altLang="en-US" sz="1600" b="1" dirty="0">
                <a:solidFill>
                  <a:srgbClr val="FF0000"/>
                </a:solidFill>
              </a:rPr>
              <a:t>测试 的入口</a:t>
            </a:r>
            <a:endParaRPr lang="en-US" altLang="zh-CN" sz="1600" b="1" dirty="0">
              <a:solidFill>
                <a:srgbClr val="FF0000"/>
              </a:solidFill>
            </a:endParaRPr>
          </a:p>
          <a:p>
            <a:r>
              <a:rPr lang="en-US" altLang="zh-CN" sz="1600" b="1" dirty="0">
                <a:solidFill>
                  <a:srgbClr val="FF0000"/>
                </a:solidFill>
              </a:rPr>
              <a:t>main()</a:t>
            </a:r>
            <a:r>
              <a:rPr lang="zh-CN" altLang="en-US" sz="1600" b="1" dirty="0">
                <a:solidFill>
                  <a:srgbClr val="FF0000"/>
                </a:solidFill>
              </a:rPr>
              <a:t>主函数为静态方法</a:t>
            </a:r>
            <a:endParaRPr lang="en-US" altLang="zh-CN" sz="1600" b="1" dirty="0">
              <a:solidFill>
                <a:srgbClr val="FF0000"/>
              </a:solidFill>
            </a:endParaRPr>
          </a:p>
          <a:p>
            <a:r>
              <a:rPr lang="zh-CN" altLang="en-US" sz="1600" b="1" dirty="0">
                <a:solidFill>
                  <a:srgbClr val="FF0000"/>
                </a:solidFill>
              </a:rPr>
              <a:t>只能调用静态方法</a:t>
            </a:r>
            <a:endParaRPr lang="zh-CN" altLang="en-US" sz="1600" b="1" dirty="0">
              <a:solidFill>
                <a:srgbClr val="FF0000"/>
              </a:solidFill>
            </a:endParaRPr>
          </a:p>
          <a:p>
            <a:endParaRPr lang="en-US" altLang="zh-CN" sz="1600" b="1" dirty="0">
              <a:solidFill>
                <a:srgbClr val="FF0000"/>
              </a:solidFill>
            </a:endParaRPr>
          </a:p>
          <a:p>
            <a:r>
              <a:rPr lang="zh-CN" altLang="en-US" sz="1600" b="1" dirty="0">
                <a:solidFill>
                  <a:srgbClr val="FF0000"/>
                </a:solidFill>
              </a:rPr>
              <a:t>而所有测试类中的</a:t>
            </a:r>
            <a:endParaRPr lang="en-US" altLang="zh-CN" sz="1600" b="1" dirty="0">
              <a:solidFill>
                <a:srgbClr val="FF0000"/>
              </a:solidFill>
            </a:endParaRPr>
          </a:p>
          <a:p>
            <a:r>
              <a:rPr lang="zh-CN" altLang="en-US" sz="1600" b="1" dirty="0">
                <a:solidFill>
                  <a:srgbClr val="FF0000"/>
                </a:solidFill>
              </a:rPr>
              <a:t>测试方法无需对外暴露</a:t>
            </a:r>
            <a:endParaRPr lang="en-US" altLang="zh-CN" sz="1600" b="1" dirty="0">
              <a:solidFill>
                <a:srgbClr val="FF0000"/>
              </a:solidFill>
            </a:endParaRPr>
          </a:p>
          <a:p>
            <a:r>
              <a:rPr lang="zh-CN" altLang="en-US" sz="1600" b="1" dirty="0">
                <a:solidFill>
                  <a:srgbClr val="FF0000"/>
                </a:solidFill>
              </a:rPr>
              <a:t>因此</a:t>
            </a:r>
            <a:endParaRPr lang="en-US" altLang="zh-CN" sz="1600" b="1" dirty="0">
              <a:solidFill>
                <a:srgbClr val="FF0000"/>
              </a:solidFill>
            </a:endParaRPr>
          </a:p>
          <a:p>
            <a:r>
              <a:rPr lang="zh-CN" altLang="en-US" sz="1600" b="1" dirty="0">
                <a:solidFill>
                  <a:srgbClr val="FF0000"/>
                </a:solidFill>
              </a:rPr>
              <a:t>声明为私有静态方法完成测试</a:t>
            </a:r>
            <a:endParaRPr lang="en-US" altLang="zh-CN" sz="1600" b="1" dirty="0">
              <a:solidFill>
                <a:srgbClr val="FF0000"/>
              </a:solidFill>
            </a:endParaRPr>
          </a:p>
          <a:p>
            <a:r>
              <a:rPr lang="zh-CN" altLang="en-US" sz="1600" b="1" dirty="0">
                <a:solidFill>
                  <a:srgbClr val="FF0000"/>
                </a:solidFill>
              </a:rPr>
              <a:t>无需创建测试类的对象</a:t>
            </a:r>
            <a:endParaRPr lang="zh-CN" altLang="en-US" sz="1600" b="1" dirty="0">
              <a:solidFill>
                <a:srgbClr val="FF0000"/>
              </a:solidFill>
            </a:endParaRPr>
          </a:p>
        </p:txBody>
      </p:sp>
      <p:pic>
        <p:nvPicPr>
          <p:cNvPr id="512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504" y="404664"/>
            <a:ext cx="479107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直接箭头连接符 9"/>
          <p:cNvCxnSpPr/>
          <p:nvPr/>
        </p:nvCxnSpPr>
        <p:spPr>
          <a:xfrm>
            <a:off x="2231232" y="2166074"/>
            <a:ext cx="1080120" cy="97489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663280" y="1011912"/>
            <a:ext cx="432048" cy="126496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Static Initialization Blocks</a:t>
            </a:r>
            <a:endParaRPr lang="zh-CN" altLang="en-US" dirty="0"/>
          </a:p>
        </p:txBody>
      </p:sp>
      <p:sp>
        <p:nvSpPr>
          <p:cNvPr id="3" name="内容占位符 2"/>
          <p:cNvSpPr>
            <a:spLocks noGrp="1"/>
          </p:cNvSpPr>
          <p:nvPr>
            <p:ph idx="1"/>
          </p:nvPr>
        </p:nvSpPr>
        <p:spPr/>
        <p:txBody>
          <a:bodyPr/>
          <a:lstStyle/>
          <a:p>
            <a:r>
              <a:rPr lang="en-US" altLang="zh-CN" dirty="0"/>
              <a:t>A </a:t>
            </a:r>
            <a:r>
              <a:rPr lang="en-US" altLang="zh-CN" b="1" dirty="0">
                <a:solidFill>
                  <a:srgbClr val="FF0000"/>
                </a:solidFill>
              </a:rPr>
              <a:t>static initialization block </a:t>
            </a:r>
            <a:r>
              <a:rPr lang="en-US" altLang="zh-CN" dirty="0"/>
              <a:t>is a normal block of code enclosed in braces, { }, and preceded by the static keyword. </a:t>
            </a:r>
            <a:endParaRPr lang="en-US" altLang="zh-CN" dirty="0"/>
          </a:p>
          <a:p>
            <a:endParaRPr lang="en-US" altLang="zh-CN" dirty="0"/>
          </a:p>
          <a:p>
            <a:endParaRPr lang="en-US" altLang="zh-CN" dirty="0"/>
          </a:p>
          <a:p>
            <a:endParaRPr lang="en-US" altLang="zh-CN" dirty="0"/>
          </a:p>
          <a:p>
            <a:r>
              <a:rPr lang="en-US" altLang="zh-CN" dirty="0"/>
              <a:t>A class can have any number of static initialization blocks, and they can appear anywhere in the class body. The runtime system guarantees that static initialization blocks are called </a:t>
            </a:r>
            <a:r>
              <a:rPr lang="en-US" altLang="zh-CN" b="1" dirty="0">
                <a:solidFill>
                  <a:srgbClr val="FF0000"/>
                </a:solidFill>
              </a:rPr>
              <a:t>in the order </a:t>
            </a:r>
            <a:r>
              <a:rPr lang="en-US" altLang="zh-CN" dirty="0"/>
              <a:t>that they appear in the source code.</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TextBox 4"/>
          <p:cNvSpPr txBox="1"/>
          <p:nvPr/>
        </p:nvSpPr>
        <p:spPr>
          <a:xfrm>
            <a:off x="1043608" y="2272557"/>
            <a:ext cx="6870214" cy="1015663"/>
          </a:xfrm>
          <a:prstGeom prst="rect">
            <a:avLst/>
          </a:prstGeom>
          <a:noFill/>
        </p:spPr>
        <p:txBody>
          <a:bodyPr wrap="none" rtlCol="0">
            <a:spAutoFit/>
          </a:bodyPr>
          <a:lstStyle/>
          <a:p>
            <a:r>
              <a:rPr lang="en-US" altLang="zh-CN" sz="2000" b="1" dirty="0">
                <a:solidFill>
                  <a:srgbClr val="FF0000"/>
                </a:solidFill>
              </a:rPr>
              <a:t>static {</a:t>
            </a:r>
            <a:endParaRPr lang="en-US" altLang="zh-CN" sz="2000" b="1" dirty="0">
              <a:solidFill>
                <a:srgbClr val="FF0000"/>
              </a:solidFill>
            </a:endParaRPr>
          </a:p>
          <a:p>
            <a:r>
              <a:rPr lang="en-US" altLang="zh-CN" sz="2000" b="1" dirty="0">
                <a:solidFill>
                  <a:srgbClr val="FF0000"/>
                </a:solidFill>
              </a:rPr>
              <a:t>    // whatever code is needed for initialization goes here</a:t>
            </a:r>
            <a:endParaRPr lang="en-US" altLang="zh-CN" sz="2000" b="1" dirty="0">
              <a:solidFill>
                <a:srgbClr val="FF0000"/>
              </a:solidFill>
            </a:endParaRPr>
          </a:p>
          <a:p>
            <a:r>
              <a:rPr lang="en-US" altLang="zh-CN" sz="2000" b="1" dirty="0">
                <a:solidFill>
                  <a:srgbClr val="FF0000"/>
                </a:solidFill>
              </a:rPr>
              <a:t>}</a:t>
            </a:r>
            <a:endParaRPr lang="zh-CN" altLang="en-US" sz="2000" b="1"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zh-CN" altLang="en-US" dirty="0"/>
              <a:t>静态代码块，当所在类被加载时执行，且仅执行一次，无论该类实例化多少次</a:t>
            </a:r>
            <a:endParaRPr lang="en-US" altLang="zh-CN" dirty="0"/>
          </a:p>
          <a:p>
            <a:r>
              <a:rPr lang="zh-CN" altLang="en-US" dirty="0"/>
              <a:t>静态代码块可用于初始化类，构造函数用于初始化对象</a:t>
            </a:r>
            <a:endParaRPr lang="en-US" altLang="zh-CN" dirty="0"/>
          </a:p>
          <a:p>
            <a:r>
              <a:rPr lang="zh-CN" altLang="en-US" dirty="0"/>
              <a:t>即使是包含主函数的类，依然先执行静态代码块初始化类，然后执行主函数</a:t>
            </a:r>
            <a:endParaRPr lang="zh-CN" altLang="en-US" dirty="0"/>
          </a:p>
          <a:p>
            <a:r>
              <a:rPr lang="zh-CN" altLang="en-US" dirty="0"/>
              <a:t>静态代码块中的变量是局部变量</a:t>
            </a:r>
            <a:endParaRPr lang="en-US" altLang="zh-CN" dirty="0"/>
          </a:p>
          <a:p>
            <a:r>
              <a:rPr lang="zh-CN" altLang="en-US" dirty="0"/>
              <a:t>一个类中可以有多个静态代码块</a:t>
            </a:r>
            <a:endParaRPr lang="en-US" altLang="zh-CN" dirty="0"/>
          </a:p>
          <a:p>
            <a:endParaRPr lang="en-US" altLang="zh-CN" dirty="0"/>
          </a:p>
          <a:p>
            <a:r>
              <a:rPr lang="zh-CN" altLang="en-US" dirty="0"/>
              <a:t>类的，加载</a:t>
            </a:r>
            <a:r>
              <a:rPr lang="en-US" altLang="zh-CN" dirty="0"/>
              <a:t>/</a:t>
            </a:r>
            <a:r>
              <a:rPr lang="zh-CN" altLang="en-US" dirty="0"/>
              <a:t>构造</a:t>
            </a:r>
            <a:r>
              <a:rPr lang="en-US" altLang="zh-CN" dirty="0"/>
              <a:t>/</a:t>
            </a:r>
            <a:r>
              <a:rPr lang="zh-CN" altLang="en-US" dirty="0"/>
              <a:t>静态方法</a:t>
            </a:r>
            <a:r>
              <a:rPr lang="en-US" altLang="zh-CN" dirty="0"/>
              <a:t>/</a:t>
            </a:r>
            <a:r>
              <a:rPr lang="zh-CN" altLang="en-US" dirty="0"/>
              <a:t>静态代码块</a:t>
            </a:r>
            <a:r>
              <a:rPr lang="en-US" altLang="zh-CN" dirty="0"/>
              <a:t>/</a:t>
            </a:r>
            <a:r>
              <a:rPr lang="zh-CN" altLang="en-US" dirty="0"/>
              <a:t>属性，初始化的执行顺序，后期讨论</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35496" y="1"/>
            <a:ext cx="4680520" cy="2480500"/>
          </a:xfrm>
          <a:prstGeom prst="rect">
            <a:avLst/>
          </a:prstGeom>
        </p:spPr>
      </p:pic>
      <p:pic>
        <p:nvPicPr>
          <p:cNvPr id="9" name="图片 8"/>
          <p:cNvPicPr>
            <a:picLocks noChangeAspect="1"/>
          </p:cNvPicPr>
          <p:nvPr/>
        </p:nvPicPr>
        <p:blipFill>
          <a:blip r:embed="rId2"/>
          <a:stretch>
            <a:fillRect/>
          </a:stretch>
        </p:blipFill>
        <p:spPr>
          <a:xfrm>
            <a:off x="6448411" y="2636912"/>
            <a:ext cx="1857389" cy="1047758"/>
          </a:xfrm>
          <a:prstGeom prst="rect">
            <a:avLst/>
          </a:prstGeom>
        </p:spPr>
      </p:pic>
      <p:cxnSp>
        <p:nvCxnSpPr>
          <p:cNvPr id="13" name="直接箭头连接符 12"/>
          <p:cNvCxnSpPr/>
          <p:nvPr/>
        </p:nvCxnSpPr>
        <p:spPr>
          <a:xfrm>
            <a:off x="1907704" y="692696"/>
            <a:ext cx="1080120" cy="100811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6"/>
          <p:cNvSpPr txBox="1"/>
          <p:nvPr/>
        </p:nvSpPr>
        <p:spPr>
          <a:xfrm>
            <a:off x="6576224" y="393131"/>
            <a:ext cx="1729576" cy="1815882"/>
          </a:xfrm>
          <a:prstGeom prst="rect">
            <a:avLst/>
          </a:prstGeom>
          <a:noFill/>
        </p:spPr>
        <p:txBody>
          <a:bodyPr wrap="none" rtlCol="0">
            <a:spAutoFit/>
          </a:bodyPr>
          <a:lstStyle/>
          <a:p>
            <a:r>
              <a:rPr lang="zh-CN" altLang="en-US" sz="1600" b="1" dirty="0">
                <a:solidFill>
                  <a:srgbClr val="FF0000"/>
                </a:solidFill>
              </a:rPr>
              <a:t>加载</a:t>
            </a:r>
            <a:r>
              <a:rPr lang="en-US" altLang="zh-CN" sz="1600" b="1" dirty="0" err="1">
                <a:solidFill>
                  <a:srgbClr val="FF0000"/>
                </a:solidFill>
              </a:rPr>
              <a:t>staticTest</a:t>
            </a:r>
            <a:r>
              <a:rPr lang="zh-CN" altLang="en-US" sz="1600" b="1" dirty="0">
                <a:solidFill>
                  <a:srgbClr val="FF0000"/>
                </a:solidFill>
              </a:rPr>
              <a:t>类</a:t>
            </a:r>
            <a:endParaRPr lang="en-US" altLang="zh-CN" sz="1600" b="1" dirty="0">
              <a:solidFill>
                <a:srgbClr val="FF0000"/>
              </a:solidFill>
            </a:endParaRPr>
          </a:p>
          <a:p>
            <a:r>
              <a:rPr lang="zh-CN" altLang="en-US" sz="1600" b="1" dirty="0">
                <a:solidFill>
                  <a:srgbClr val="FF0000"/>
                </a:solidFill>
              </a:rPr>
              <a:t>执行静态代码块</a:t>
            </a:r>
            <a:endParaRPr lang="en-US" altLang="zh-CN" sz="1600" b="1" dirty="0">
              <a:solidFill>
                <a:srgbClr val="FF0000"/>
              </a:solidFill>
            </a:endParaRPr>
          </a:p>
          <a:p>
            <a:r>
              <a:rPr lang="zh-CN" altLang="en-US" sz="1600" b="1" dirty="0">
                <a:solidFill>
                  <a:srgbClr val="FF0000"/>
                </a:solidFill>
              </a:rPr>
              <a:t>执行静态主函数</a:t>
            </a:r>
            <a:endParaRPr lang="en-US" altLang="zh-CN" sz="1600" b="1" dirty="0">
              <a:solidFill>
                <a:srgbClr val="FF0000"/>
              </a:solidFill>
            </a:endParaRPr>
          </a:p>
          <a:p>
            <a:r>
              <a:rPr lang="zh-CN" altLang="en-US" sz="1600" b="1" dirty="0">
                <a:solidFill>
                  <a:srgbClr val="FF0000"/>
                </a:solidFill>
              </a:rPr>
              <a:t>初始化</a:t>
            </a:r>
            <a:r>
              <a:rPr lang="en-US" altLang="zh-CN" sz="1600" b="1" dirty="0">
                <a:solidFill>
                  <a:srgbClr val="FF0000"/>
                </a:solidFill>
              </a:rPr>
              <a:t>Bicycle</a:t>
            </a:r>
            <a:r>
              <a:rPr lang="zh-CN" altLang="en-US" sz="1600" b="1" dirty="0">
                <a:solidFill>
                  <a:srgbClr val="FF0000"/>
                </a:solidFill>
              </a:rPr>
              <a:t>前</a:t>
            </a:r>
            <a:endParaRPr lang="en-US" altLang="zh-CN" sz="1600" b="1" dirty="0">
              <a:solidFill>
                <a:srgbClr val="FF0000"/>
              </a:solidFill>
            </a:endParaRPr>
          </a:p>
          <a:p>
            <a:r>
              <a:rPr lang="zh-CN" altLang="en-US" sz="1600" b="1" dirty="0">
                <a:solidFill>
                  <a:srgbClr val="FF0000"/>
                </a:solidFill>
              </a:rPr>
              <a:t>加载</a:t>
            </a:r>
            <a:r>
              <a:rPr lang="en-US" altLang="zh-CN" sz="1600" b="1" dirty="0">
                <a:solidFill>
                  <a:srgbClr val="FF0000"/>
                </a:solidFill>
              </a:rPr>
              <a:t>Bicycle</a:t>
            </a:r>
            <a:r>
              <a:rPr lang="zh-CN" altLang="en-US" sz="1600" b="1" dirty="0">
                <a:solidFill>
                  <a:srgbClr val="FF0000"/>
                </a:solidFill>
              </a:rPr>
              <a:t>类</a:t>
            </a:r>
            <a:endParaRPr lang="en-US" altLang="zh-CN" sz="1600" b="1" dirty="0">
              <a:solidFill>
                <a:srgbClr val="FF0000"/>
              </a:solidFill>
            </a:endParaRPr>
          </a:p>
          <a:p>
            <a:r>
              <a:rPr lang="zh-CN" altLang="en-US" sz="1600" b="1" dirty="0">
                <a:solidFill>
                  <a:srgbClr val="FF0000"/>
                </a:solidFill>
              </a:rPr>
              <a:t>执行静态代码块</a:t>
            </a:r>
            <a:endParaRPr lang="en-US" altLang="zh-CN" sz="1600" b="1" dirty="0">
              <a:solidFill>
                <a:srgbClr val="FF0000"/>
              </a:solidFill>
            </a:endParaRPr>
          </a:p>
          <a:p>
            <a:r>
              <a:rPr lang="zh-CN" altLang="en-US" sz="1600" b="1" dirty="0">
                <a:solidFill>
                  <a:srgbClr val="FF0000"/>
                </a:solidFill>
              </a:rPr>
              <a:t>执行构造函数</a:t>
            </a:r>
            <a:endParaRPr lang="zh-CN" altLang="en-US" sz="1600" b="1" dirty="0">
              <a:solidFill>
                <a:srgbClr val="FF0000"/>
              </a:solidFill>
            </a:endParaRPr>
          </a:p>
        </p:txBody>
      </p:sp>
      <p:cxnSp>
        <p:nvCxnSpPr>
          <p:cNvPr id="20" name="直接箭头连接符 19"/>
          <p:cNvCxnSpPr/>
          <p:nvPr/>
        </p:nvCxnSpPr>
        <p:spPr>
          <a:xfrm>
            <a:off x="4572000" y="1340768"/>
            <a:ext cx="1876411" cy="13681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a:stretch>
            <a:fillRect/>
          </a:stretch>
        </p:blipFill>
        <p:spPr>
          <a:xfrm>
            <a:off x="76021" y="3041575"/>
            <a:ext cx="4743485" cy="3162323"/>
          </a:xfrm>
          <a:prstGeom prst="rect">
            <a:avLst/>
          </a:prstGeom>
        </p:spPr>
      </p:pic>
      <p:cxnSp>
        <p:nvCxnSpPr>
          <p:cNvPr id="25" name="直接箭头连接符 24"/>
          <p:cNvCxnSpPr/>
          <p:nvPr/>
        </p:nvCxnSpPr>
        <p:spPr>
          <a:xfrm flipH="1">
            <a:off x="1835696" y="2209013"/>
            <a:ext cx="1368152" cy="8325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2711792" y="2454067"/>
            <a:ext cx="1212136" cy="327918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4139952" y="3041575"/>
            <a:ext cx="2308459" cy="218762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3707904" y="3356992"/>
            <a:ext cx="2740507" cy="10801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211960" y="2454067"/>
            <a:ext cx="2236451" cy="117789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3360" y="116625"/>
            <a:ext cx="48387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87" y="2852936"/>
            <a:ext cx="49053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38723" y="2538148"/>
            <a:ext cx="3940502"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cxnSp>
        <p:nvCxnSpPr>
          <p:cNvPr id="8" name="直接箭头连接符 7"/>
          <p:cNvCxnSpPr/>
          <p:nvPr/>
        </p:nvCxnSpPr>
        <p:spPr>
          <a:xfrm flipV="1">
            <a:off x="3081672" y="404664"/>
            <a:ext cx="0"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3297696" y="404664"/>
            <a:ext cx="1224136" cy="136815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28184" y="667435"/>
            <a:ext cx="1838965" cy="338554"/>
          </a:xfrm>
          <a:prstGeom prst="rect">
            <a:avLst/>
          </a:prstGeom>
          <a:noFill/>
        </p:spPr>
        <p:txBody>
          <a:bodyPr wrap="none" rtlCol="0">
            <a:spAutoFit/>
          </a:bodyPr>
          <a:lstStyle/>
          <a:p>
            <a:r>
              <a:rPr lang="zh-CN" altLang="en-US" sz="1600" b="1" dirty="0">
                <a:solidFill>
                  <a:srgbClr val="FF0000"/>
                </a:solidFill>
              </a:rPr>
              <a:t>会创建几次对象？</a:t>
            </a:r>
            <a:endParaRPr lang="zh-CN" altLang="en-US" sz="1600" b="1" dirty="0">
              <a:solidFill>
                <a:srgbClr val="FF0000"/>
              </a:solidFill>
            </a:endParaRPr>
          </a:p>
        </p:txBody>
      </p:sp>
      <p:sp>
        <p:nvSpPr>
          <p:cNvPr id="12" name="TextBox 11"/>
          <p:cNvSpPr txBox="1"/>
          <p:nvPr/>
        </p:nvSpPr>
        <p:spPr>
          <a:xfrm>
            <a:off x="6012160" y="1520460"/>
            <a:ext cx="2666114" cy="3046988"/>
          </a:xfrm>
          <a:prstGeom prst="rect">
            <a:avLst/>
          </a:prstGeom>
          <a:noFill/>
        </p:spPr>
        <p:txBody>
          <a:bodyPr wrap="none" rtlCol="0">
            <a:spAutoFit/>
          </a:bodyPr>
          <a:lstStyle/>
          <a:p>
            <a:r>
              <a:rPr lang="zh-CN" altLang="en-US" sz="1600" b="1" dirty="0">
                <a:solidFill>
                  <a:srgbClr val="FF0000"/>
                </a:solidFill>
              </a:rPr>
              <a:t>首次调用静态变量</a:t>
            </a:r>
            <a:r>
              <a:rPr lang="en-US" altLang="zh-CN" sz="1600" b="1" dirty="0">
                <a:solidFill>
                  <a:srgbClr val="FF0000"/>
                </a:solidFill>
              </a:rPr>
              <a:t>bicycle</a:t>
            </a:r>
            <a:endParaRPr lang="en-US" altLang="zh-CN" sz="1600" b="1" dirty="0">
              <a:solidFill>
                <a:srgbClr val="FF0000"/>
              </a:solidFill>
            </a:endParaRPr>
          </a:p>
          <a:p>
            <a:r>
              <a:rPr lang="zh-CN" altLang="en-US" sz="1600" b="1" dirty="0">
                <a:solidFill>
                  <a:srgbClr val="FF0000"/>
                </a:solidFill>
              </a:rPr>
              <a:t>引用为空</a:t>
            </a:r>
            <a:endParaRPr lang="en-US" altLang="zh-CN" sz="1600" b="1" dirty="0">
              <a:solidFill>
                <a:srgbClr val="FF0000"/>
              </a:solidFill>
            </a:endParaRPr>
          </a:p>
          <a:p>
            <a:r>
              <a:rPr lang="zh-CN" altLang="en-US" sz="1600" b="1" dirty="0">
                <a:solidFill>
                  <a:srgbClr val="FF0000"/>
                </a:solidFill>
              </a:rPr>
              <a:t>执行</a:t>
            </a:r>
            <a:r>
              <a:rPr lang="en-US" altLang="zh-CN" sz="1600" b="1" dirty="0" err="1">
                <a:solidFill>
                  <a:srgbClr val="FF0000"/>
                </a:solidFill>
              </a:rPr>
              <a:t>getBicycle</a:t>
            </a:r>
            <a:r>
              <a:rPr lang="en-US" altLang="zh-CN" sz="1600" b="1" dirty="0">
                <a:solidFill>
                  <a:srgbClr val="FF0000"/>
                </a:solidFill>
              </a:rPr>
              <a:t>()</a:t>
            </a:r>
            <a:r>
              <a:rPr lang="zh-CN" altLang="en-US" sz="1600" b="1" dirty="0">
                <a:solidFill>
                  <a:srgbClr val="FF0000"/>
                </a:solidFill>
              </a:rPr>
              <a:t>方法</a:t>
            </a:r>
            <a:endParaRPr lang="en-US" altLang="zh-CN" sz="1600" b="1" dirty="0">
              <a:solidFill>
                <a:srgbClr val="FF0000"/>
              </a:solidFill>
            </a:endParaRPr>
          </a:p>
          <a:p>
            <a:r>
              <a:rPr lang="zh-CN" altLang="en-US" sz="1600" b="1" dirty="0">
                <a:solidFill>
                  <a:srgbClr val="FF0000"/>
                </a:solidFill>
              </a:rPr>
              <a:t>创建对象并返回引用地址</a:t>
            </a:r>
            <a:endParaRPr lang="en-US" altLang="zh-CN" sz="1600" b="1" dirty="0">
              <a:solidFill>
                <a:srgbClr val="FF0000"/>
              </a:solidFill>
            </a:endParaRPr>
          </a:p>
          <a:p>
            <a:r>
              <a:rPr lang="zh-CN" altLang="en-US" sz="1600" b="1" dirty="0">
                <a:solidFill>
                  <a:srgbClr val="FF0000"/>
                </a:solidFill>
              </a:rPr>
              <a:t>第</a:t>
            </a:r>
            <a:r>
              <a:rPr lang="en-US" altLang="zh-CN" sz="1600" b="1" dirty="0">
                <a:solidFill>
                  <a:srgbClr val="FF0000"/>
                </a:solidFill>
              </a:rPr>
              <a:t>2</a:t>
            </a:r>
            <a:r>
              <a:rPr lang="zh-CN" altLang="en-US" sz="1600" b="1" dirty="0">
                <a:solidFill>
                  <a:srgbClr val="FF0000"/>
                </a:solidFill>
              </a:rPr>
              <a:t>次调用</a:t>
            </a:r>
            <a:endParaRPr lang="en-US" altLang="zh-CN" sz="1600" b="1" dirty="0">
              <a:solidFill>
                <a:srgbClr val="FF0000"/>
              </a:solidFill>
            </a:endParaRPr>
          </a:p>
          <a:p>
            <a:r>
              <a:rPr lang="zh-CN" altLang="en-US" sz="1600" b="1" dirty="0">
                <a:solidFill>
                  <a:srgbClr val="FF0000"/>
                </a:solidFill>
              </a:rPr>
              <a:t>引用对象已存在</a:t>
            </a:r>
            <a:endParaRPr lang="en-US" altLang="zh-CN" sz="1600" b="1" dirty="0">
              <a:solidFill>
                <a:srgbClr val="FF0000"/>
              </a:solidFill>
            </a:endParaRPr>
          </a:p>
          <a:p>
            <a:r>
              <a:rPr lang="zh-CN" altLang="en-US" sz="1600" b="1" dirty="0">
                <a:solidFill>
                  <a:srgbClr val="FF0000"/>
                </a:solidFill>
              </a:rPr>
              <a:t>直接使用</a:t>
            </a:r>
            <a:endParaRPr lang="en-US" altLang="zh-CN" sz="1600" b="1" dirty="0">
              <a:solidFill>
                <a:srgbClr val="FF0000"/>
              </a:solidFill>
            </a:endParaRPr>
          </a:p>
          <a:p>
            <a:endParaRPr lang="en-US" altLang="zh-CN" sz="1600" b="1" dirty="0">
              <a:solidFill>
                <a:srgbClr val="FF0000"/>
              </a:solidFill>
            </a:endParaRPr>
          </a:p>
          <a:p>
            <a:r>
              <a:rPr lang="zh-CN" altLang="en-US" sz="1600" b="1" dirty="0">
                <a:solidFill>
                  <a:srgbClr val="FF0000"/>
                </a:solidFill>
              </a:rPr>
              <a:t>因此</a:t>
            </a:r>
            <a:r>
              <a:rPr lang="en-US" altLang="zh-CN" sz="1600" b="1" dirty="0" err="1">
                <a:solidFill>
                  <a:srgbClr val="FF0000"/>
                </a:solidFill>
              </a:rPr>
              <a:t>getBicycle</a:t>
            </a:r>
            <a:r>
              <a:rPr lang="en-US" altLang="zh-CN" sz="1600" b="1" dirty="0">
                <a:solidFill>
                  <a:srgbClr val="FF0000"/>
                </a:solidFill>
              </a:rPr>
              <a:t>()</a:t>
            </a:r>
            <a:r>
              <a:rPr lang="zh-CN" altLang="en-US" sz="1600" b="1" dirty="0">
                <a:solidFill>
                  <a:srgbClr val="FF0000"/>
                </a:solidFill>
              </a:rPr>
              <a:t>方法</a:t>
            </a:r>
            <a:endParaRPr lang="en-US" altLang="zh-CN" sz="1600" b="1" dirty="0">
              <a:solidFill>
                <a:srgbClr val="FF0000"/>
              </a:solidFill>
            </a:endParaRPr>
          </a:p>
          <a:p>
            <a:r>
              <a:rPr lang="zh-CN" altLang="en-US" sz="1600" b="1" dirty="0">
                <a:solidFill>
                  <a:srgbClr val="FF0000"/>
                </a:solidFill>
              </a:rPr>
              <a:t>仅会在首次执行初始化一次</a:t>
            </a:r>
            <a:endParaRPr lang="en-US" altLang="zh-CN" sz="1600" b="1" dirty="0">
              <a:solidFill>
                <a:srgbClr val="FF0000"/>
              </a:solidFill>
            </a:endParaRPr>
          </a:p>
          <a:p>
            <a:r>
              <a:rPr lang="en-US" altLang="zh-CN" sz="1600" b="1" dirty="0">
                <a:solidFill>
                  <a:srgbClr val="FF0000"/>
                </a:solidFill>
              </a:rPr>
              <a:t>2</a:t>
            </a:r>
            <a:r>
              <a:rPr lang="zh-CN" altLang="en-US" sz="1600" b="1" dirty="0">
                <a:solidFill>
                  <a:srgbClr val="FF0000"/>
                </a:solidFill>
              </a:rPr>
              <a:t>次调用的是同一个对象</a:t>
            </a:r>
            <a:endParaRPr lang="zh-CN" altLang="en-US" sz="1600" b="1" dirty="0">
              <a:solidFill>
                <a:srgbClr val="FF0000"/>
              </a:solidFill>
            </a:endParaRPr>
          </a:p>
          <a:p>
            <a:endParaRPr lang="en-US" altLang="zh-CN" sz="1600" b="1" dirty="0">
              <a:solidFill>
                <a:srgbClr val="FF0000"/>
              </a:solidFill>
            </a:endParaRPr>
          </a:p>
        </p:txBody>
      </p:sp>
      <p:sp>
        <p:nvSpPr>
          <p:cNvPr id="14" name="TextBox 13"/>
          <p:cNvSpPr txBox="1"/>
          <p:nvPr/>
        </p:nvSpPr>
        <p:spPr>
          <a:xfrm>
            <a:off x="2339752" y="4721162"/>
            <a:ext cx="3286477" cy="338554"/>
          </a:xfrm>
          <a:prstGeom prst="rect">
            <a:avLst/>
          </a:prstGeom>
          <a:noFill/>
        </p:spPr>
        <p:txBody>
          <a:bodyPr wrap="none" rtlCol="0">
            <a:spAutoFit/>
          </a:bodyPr>
          <a:lstStyle/>
          <a:p>
            <a:r>
              <a:rPr lang="zh-CN" altLang="en-US" sz="1600" b="1" dirty="0">
                <a:solidFill>
                  <a:srgbClr val="FF0000"/>
                </a:solidFill>
              </a:rPr>
              <a:t>静态对象，可通过静态方法初始化</a:t>
            </a:r>
            <a:endParaRPr lang="zh-CN" altLang="en-US" sz="1600" b="1" dirty="0">
              <a:solidFill>
                <a:srgbClr val="FF0000"/>
              </a:solidFill>
            </a:endParaRPr>
          </a:p>
        </p:txBody>
      </p:sp>
      <p:sp>
        <p:nvSpPr>
          <p:cNvPr id="15" name="TextBox 14"/>
          <p:cNvSpPr txBox="1"/>
          <p:nvPr/>
        </p:nvSpPr>
        <p:spPr>
          <a:xfrm>
            <a:off x="2339752" y="2720908"/>
            <a:ext cx="1938351" cy="584775"/>
          </a:xfrm>
          <a:prstGeom prst="rect">
            <a:avLst/>
          </a:prstGeom>
          <a:noFill/>
        </p:spPr>
        <p:txBody>
          <a:bodyPr wrap="none" rtlCol="0">
            <a:spAutoFit/>
          </a:bodyPr>
          <a:lstStyle/>
          <a:p>
            <a:r>
              <a:rPr lang="zh-CN" altLang="en-US" sz="1600" b="1" dirty="0">
                <a:solidFill>
                  <a:srgbClr val="FF0000"/>
                </a:solidFill>
              </a:rPr>
              <a:t>实例化一次</a:t>
            </a:r>
            <a:endParaRPr lang="en-US" altLang="zh-CN" sz="1600" b="1" dirty="0">
              <a:solidFill>
                <a:srgbClr val="FF0000"/>
              </a:solidFill>
            </a:endParaRPr>
          </a:p>
          <a:p>
            <a:r>
              <a:rPr lang="en-US" altLang="zh-CN" sz="1600" b="1" dirty="0">
                <a:solidFill>
                  <a:srgbClr val="FF0000"/>
                </a:solidFill>
              </a:rPr>
              <a:t>2</a:t>
            </a:r>
            <a:r>
              <a:rPr lang="zh-CN" altLang="en-US" sz="1600" b="1" dirty="0">
                <a:solidFill>
                  <a:srgbClr val="FF0000"/>
                </a:solidFill>
              </a:rPr>
              <a:t>次调用时相同对象</a:t>
            </a:r>
            <a:endParaRPr lang="zh-CN" altLang="en-US" sz="16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9" name="TextBox 8"/>
          <p:cNvSpPr txBox="1"/>
          <p:nvPr/>
        </p:nvSpPr>
        <p:spPr>
          <a:xfrm>
            <a:off x="6477886" y="493963"/>
            <a:ext cx="2666114" cy="2308324"/>
          </a:xfrm>
          <a:prstGeom prst="rect">
            <a:avLst/>
          </a:prstGeom>
          <a:noFill/>
        </p:spPr>
        <p:txBody>
          <a:bodyPr wrap="none" rtlCol="0">
            <a:spAutoFit/>
          </a:bodyPr>
          <a:lstStyle/>
          <a:p>
            <a:r>
              <a:rPr lang="zh-CN" altLang="en-US" sz="1600" b="1" dirty="0">
                <a:solidFill>
                  <a:srgbClr val="FF0000"/>
                </a:solidFill>
              </a:rPr>
              <a:t>一个应用的文件操作工具类</a:t>
            </a:r>
            <a:endParaRPr lang="en-US" altLang="zh-CN" sz="1600" b="1" dirty="0">
              <a:solidFill>
                <a:srgbClr val="FF0000"/>
              </a:solidFill>
            </a:endParaRPr>
          </a:p>
          <a:p>
            <a:r>
              <a:rPr lang="zh-CN" altLang="en-US" sz="1600" b="1" dirty="0">
                <a:solidFill>
                  <a:srgbClr val="FF0000"/>
                </a:solidFill>
              </a:rPr>
              <a:t>对外隐藏</a:t>
            </a:r>
            <a:endParaRPr lang="en-US" altLang="zh-CN" sz="1600" b="1" dirty="0">
              <a:solidFill>
                <a:srgbClr val="FF0000"/>
              </a:solidFill>
            </a:endParaRPr>
          </a:p>
          <a:p>
            <a:r>
              <a:rPr lang="zh-CN" altLang="en-US" sz="1600" b="1" dirty="0">
                <a:solidFill>
                  <a:srgbClr val="FF0000"/>
                </a:solidFill>
              </a:rPr>
              <a:t>应用文件根路径</a:t>
            </a:r>
            <a:endParaRPr lang="en-US" altLang="zh-CN" sz="1600" b="1" dirty="0">
              <a:solidFill>
                <a:srgbClr val="FF0000"/>
              </a:solidFill>
            </a:endParaRPr>
          </a:p>
          <a:p>
            <a:r>
              <a:rPr lang="zh-CN" altLang="en-US" sz="1600" b="1" dirty="0">
                <a:solidFill>
                  <a:srgbClr val="FF0000"/>
                </a:solidFill>
              </a:rPr>
              <a:t>隐藏创建过程</a:t>
            </a:r>
            <a:endParaRPr lang="en-US" altLang="zh-CN" sz="1600" b="1" dirty="0">
              <a:solidFill>
                <a:srgbClr val="FF0000"/>
              </a:solidFill>
            </a:endParaRPr>
          </a:p>
          <a:p>
            <a:endParaRPr lang="en-US" altLang="zh-CN" sz="1600" b="1" dirty="0">
              <a:solidFill>
                <a:srgbClr val="FF0000"/>
              </a:solidFill>
            </a:endParaRPr>
          </a:p>
          <a:p>
            <a:r>
              <a:rPr lang="zh-CN" altLang="en-US" sz="1600" b="1" dirty="0">
                <a:solidFill>
                  <a:srgbClr val="FF0000"/>
                </a:solidFill>
              </a:rPr>
              <a:t>首次调用时生成根路径</a:t>
            </a:r>
            <a:endParaRPr lang="en-US" altLang="zh-CN" sz="1600" b="1" dirty="0">
              <a:solidFill>
                <a:srgbClr val="FF0000"/>
              </a:solidFill>
            </a:endParaRPr>
          </a:p>
          <a:p>
            <a:r>
              <a:rPr lang="zh-CN" altLang="en-US" sz="1600" b="1" dirty="0">
                <a:solidFill>
                  <a:srgbClr val="FF0000"/>
                </a:solidFill>
              </a:rPr>
              <a:t>并作为静态变量</a:t>
            </a:r>
            <a:endParaRPr lang="en-US" altLang="zh-CN" sz="1600" b="1" dirty="0">
              <a:solidFill>
                <a:srgbClr val="FF0000"/>
              </a:solidFill>
            </a:endParaRPr>
          </a:p>
          <a:p>
            <a:r>
              <a:rPr lang="zh-CN" altLang="en-US" sz="1600" b="1" dirty="0">
                <a:solidFill>
                  <a:srgbClr val="FF0000"/>
                </a:solidFill>
              </a:rPr>
              <a:t>后续调用</a:t>
            </a:r>
            <a:endParaRPr lang="en-US" altLang="zh-CN" sz="1600" b="1" dirty="0">
              <a:solidFill>
                <a:srgbClr val="FF0000"/>
              </a:solidFill>
            </a:endParaRPr>
          </a:p>
          <a:p>
            <a:r>
              <a:rPr lang="zh-CN" altLang="en-US" sz="1600" b="1" dirty="0">
                <a:solidFill>
                  <a:srgbClr val="FF0000"/>
                </a:solidFill>
              </a:rPr>
              <a:t>直接使用无需反复创建</a:t>
            </a:r>
            <a:endParaRPr lang="en-US" altLang="zh-CN" sz="1600" b="1" dirty="0">
              <a:solidFill>
                <a:srgbClr val="FF0000"/>
              </a:solidFill>
            </a:endParaRPr>
          </a:p>
        </p:txBody>
      </p:sp>
      <p:sp>
        <p:nvSpPr>
          <p:cNvPr id="10" name="TextBox 9"/>
          <p:cNvSpPr txBox="1"/>
          <p:nvPr/>
        </p:nvSpPr>
        <p:spPr>
          <a:xfrm>
            <a:off x="539552" y="4503992"/>
            <a:ext cx="2045753" cy="1077218"/>
          </a:xfrm>
          <a:prstGeom prst="rect">
            <a:avLst/>
          </a:prstGeom>
          <a:noFill/>
        </p:spPr>
        <p:txBody>
          <a:bodyPr wrap="none" rtlCol="0">
            <a:spAutoFit/>
          </a:bodyPr>
          <a:lstStyle/>
          <a:p>
            <a:r>
              <a:rPr lang="zh-CN" altLang="en-US" sz="1600" b="1" dirty="0">
                <a:solidFill>
                  <a:srgbClr val="FF0000"/>
                </a:solidFill>
              </a:rPr>
              <a:t>仅对外暴露操作方法</a:t>
            </a:r>
            <a:endParaRPr lang="en-US" altLang="zh-CN" sz="1600" b="1" dirty="0">
              <a:solidFill>
                <a:srgbClr val="FF0000"/>
              </a:solidFill>
            </a:endParaRPr>
          </a:p>
          <a:p>
            <a:r>
              <a:rPr lang="zh-CN" altLang="en-US" sz="1600" b="1" dirty="0">
                <a:solidFill>
                  <a:srgbClr val="FF0000"/>
                </a:solidFill>
              </a:rPr>
              <a:t>及接收相对文件路径</a:t>
            </a:r>
            <a:endParaRPr lang="en-US" altLang="zh-CN" sz="1600" b="1" dirty="0">
              <a:solidFill>
                <a:srgbClr val="FF0000"/>
              </a:solidFill>
            </a:endParaRPr>
          </a:p>
          <a:p>
            <a:r>
              <a:rPr lang="zh-CN" altLang="en-US" sz="1600" b="1" dirty="0">
                <a:solidFill>
                  <a:srgbClr val="FF0000"/>
                </a:solidFill>
              </a:rPr>
              <a:t>外部无法也无需获取</a:t>
            </a:r>
            <a:endParaRPr lang="en-US" altLang="zh-CN" sz="1600" b="1" dirty="0">
              <a:solidFill>
                <a:srgbClr val="FF0000"/>
              </a:solidFill>
            </a:endParaRPr>
          </a:p>
          <a:p>
            <a:r>
              <a:rPr lang="zh-CN" altLang="en-US" sz="1600" b="1" dirty="0">
                <a:solidFill>
                  <a:srgbClr val="FF0000"/>
                </a:solidFill>
              </a:rPr>
              <a:t>应用的实际根路径</a:t>
            </a:r>
            <a:endParaRPr lang="zh-CN" altLang="en-US" sz="1600" b="1" dirty="0">
              <a:solidFill>
                <a:srgbClr val="FF0000"/>
              </a:solidFill>
            </a:endParaRPr>
          </a:p>
        </p:txBody>
      </p:sp>
      <p:pic>
        <p:nvPicPr>
          <p:cNvPr id="13318"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76200"/>
            <a:ext cx="6149067" cy="4000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直接箭头连接符 15"/>
          <p:cNvCxnSpPr/>
          <p:nvPr/>
        </p:nvCxnSpPr>
        <p:spPr>
          <a:xfrm flipH="1" flipV="1">
            <a:off x="3419872" y="493963"/>
            <a:ext cx="936104" cy="329507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4211960" y="493963"/>
            <a:ext cx="432048" cy="27074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17443" y="188640"/>
            <a:ext cx="4464496" cy="2465775"/>
          </a:xfrm>
          <a:prstGeom prst="rect">
            <a:avLst/>
          </a:prstGeom>
        </p:spPr>
      </p:pic>
      <p:pic>
        <p:nvPicPr>
          <p:cNvPr id="6" name="图片 5"/>
          <p:cNvPicPr>
            <a:picLocks noChangeAspect="1"/>
          </p:cNvPicPr>
          <p:nvPr/>
        </p:nvPicPr>
        <p:blipFill>
          <a:blip r:embed="rId2"/>
          <a:stretch>
            <a:fillRect/>
          </a:stretch>
        </p:blipFill>
        <p:spPr>
          <a:xfrm>
            <a:off x="6269" y="3645024"/>
            <a:ext cx="6038733" cy="1285353"/>
          </a:xfrm>
          <a:prstGeom prst="rect">
            <a:avLst/>
          </a:prstGeom>
        </p:spPr>
      </p:pic>
      <p:pic>
        <p:nvPicPr>
          <p:cNvPr id="7" name="图片 6"/>
          <p:cNvPicPr>
            <a:picLocks noChangeAspect="1"/>
          </p:cNvPicPr>
          <p:nvPr/>
        </p:nvPicPr>
        <p:blipFill>
          <a:blip r:embed="rId3"/>
          <a:stretch>
            <a:fillRect/>
          </a:stretch>
        </p:blipFill>
        <p:spPr>
          <a:xfrm>
            <a:off x="7452320" y="3933056"/>
            <a:ext cx="1352550" cy="838200"/>
          </a:xfrm>
          <a:prstGeom prst="rect">
            <a:avLst/>
          </a:prstGeom>
        </p:spPr>
      </p:pic>
      <p:sp>
        <p:nvSpPr>
          <p:cNvPr id="8" name="文本框 7"/>
          <p:cNvSpPr txBox="1"/>
          <p:nvPr/>
        </p:nvSpPr>
        <p:spPr>
          <a:xfrm>
            <a:off x="1475656" y="2628201"/>
            <a:ext cx="2666114" cy="584775"/>
          </a:xfrm>
          <a:prstGeom prst="rect">
            <a:avLst/>
          </a:prstGeom>
          <a:noFill/>
        </p:spPr>
        <p:txBody>
          <a:bodyPr wrap="none" rtlCol="0">
            <a:spAutoFit/>
          </a:bodyPr>
          <a:lstStyle/>
          <a:p>
            <a:r>
              <a:rPr lang="zh-CN" altLang="en-US" sz="1600" b="1" dirty="0">
                <a:solidFill>
                  <a:srgbClr val="FF0000"/>
                </a:solidFill>
              </a:rPr>
              <a:t>获取的是当前对象，自己的</a:t>
            </a:r>
            <a:endParaRPr lang="en-US" altLang="zh-CN" sz="1600" b="1" dirty="0">
              <a:solidFill>
                <a:srgbClr val="FF0000"/>
              </a:solidFill>
            </a:endParaRPr>
          </a:p>
          <a:p>
            <a:r>
              <a:rPr lang="zh-CN" altLang="en-US" sz="1600" b="1" dirty="0">
                <a:solidFill>
                  <a:srgbClr val="FF0000"/>
                </a:solidFill>
              </a:rPr>
              <a:t>指定属性值</a:t>
            </a:r>
            <a:endParaRPr lang="zh-CN" altLang="en-US" sz="1600" b="1" dirty="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zh-CN" altLang="en-US" dirty="0"/>
              <a:t>需求：学生初始化时必须包含姓名与性别</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7704" y="692696"/>
            <a:ext cx="482917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423" y="2780928"/>
            <a:ext cx="5686425"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267744" y="3933056"/>
            <a:ext cx="4320413" cy="1077218"/>
          </a:xfrm>
          <a:prstGeom prst="rect">
            <a:avLst/>
          </a:prstGeom>
          <a:noFill/>
        </p:spPr>
        <p:txBody>
          <a:bodyPr wrap="none" rtlCol="0">
            <a:spAutoFit/>
          </a:bodyPr>
          <a:lstStyle/>
          <a:p>
            <a:r>
              <a:rPr lang="zh-CN" altLang="en-US" sz="1600" b="1" dirty="0">
                <a:solidFill>
                  <a:srgbClr val="FF0000"/>
                </a:solidFill>
              </a:rPr>
              <a:t>每次均需输入性别字符串</a:t>
            </a:r>
            <a:r>
              <a:rPr lang="en-US" altLang="zh-CN" sz="1600" b="1" dirty="0">
                <a:solidFill>
                  <a:srgbClr val="FF0000"/>
                </a:solidFill>
              </a:rPr>
              <a:t>(</a:t>
            </a:r>
            <a:r>
              <a:rPr lang="zh-CN" altLang="en-US" sz="1600" b="1" dirty="0">
                <a:solidFill>
                  <a:srgbClr val="FF0000"/>
                </a:solidFill>
              </a:rPr>
              <a:t>硬编码</a:t>
            </a:r>
            <a:r>
              <a:rPr lang="en-US" altLang="zh-CN" sz="1600" b="1" dirty="0">
                <a:solidFill>
                  <a:srgbClr val="FF0000"/>
                </a:solidFill>
              </a:rPr>
              <a:t>)</a:t>
            </a:r>
            <a:endParaRPr lang="en-US" altLang="zh-CN" sz="1600" b="1" dirty="0">
              <a:solidFill>
                <a:srgbClr val="FF0000"/>
              </a:solidFill>
            </a:endParaRPr>
          </a:p>
          <a:p>
            <a:r>
              <a:rPr lang="zh-CN" altLang="en-US" sz="1600" b="1" dirty="0">
                <a:solidFill>
                  <a:srgbClr val="FF0000"/>
                </a:solidFill>
              </a:rPr>
              <a:t>增加了出错率，拼写错误无法检测</a:t>
            </a:r>
            <a:endParaRPr lang="en-US" altLang="zh-CN" sz="1600" b="1" dirty="0">
              <a:solidFill>
                <a:srgbClr val="FF0000"/>
              </a:solidFill>
            </a:endParaRPr>
          </a:p>
          <a:p>
            <a:r>
              <a:rPr lang="zh-CN" altLang="en-US" sz="1600" b="1" dirty="0">
                <a:solidFill>
                  <a:srgbClr val="FF0000"/>
                </a:solidFill>
              </a:rPr>
              <a:t>降低了后期可维护性</a:t>
            </a:r>
            <a:endParaRPr lang="en-US" altLang="zh-CN" sz="1600" b="1" dirty="0">
              <a:solidFill>
                <a:srgbClr val="FF0000"/>
              </a:solidFill>
            </a:endParaRPr>
          </a:p>
          <a:p>
            <a:r>
              <a:rPr lang="zh-CN" altLang="en-US" sz="1600" b="1" dirty="0">
                <a:solidFill>
                  <a:srgbClr val="FF0000"/>
                </a:solidFill>
              </a:rPr>
              <a:t>如需修改为中文词，需修改所有构造函数参数</a:t>
            </a:r>
            <a:endParaRPr lang="zh-CN" altLang="en-US" sz="16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500"/>
                                        <p:tgtEl>
                                          <p:spTgt spid="9218"/>
                                        </p:tgtEl>
                                      </p:cBhvr>
                                    </p:animEffect>
                                  </p:childTnLst>
                                </p:cTn>
                              </p:par>
                              <p:par>
                                <p:cTn id="8" presetID="10" presetClass="entr" presetSubtype="0" fill="hold" nodeType="withEffect">
                                  <p:stCondLst>
                                    <p:cond delay="0"/>
                                  </p:stCondLst>
                                  <p:childTnLst>
                                    <p:set>
                                      <p:cBhvr>
                                        <p:cTn id="9" dur="1" fill="hold">
                                          <p:stCondLst>
                                            <p:cond delay="0"/>
                                          </p:stCondLst>
                                        </p:cTn>
                                        <p:tgtEl>
                                          <p:spTgt spid="9219"/>
                                        </p:tgtEl>
                                        <p:attrNameLst>
                                          <p:attrName>style.visibility</p:attrName>
                                        </p:attrNameLst>
                                      </p:cBhvr>
                                      <p:to>
                                        <p:strVal val="visible"/>
                                      </p:to>
                                    </p:set>
                                    <p:animEffect transition="in" filter="fade">
                                      <p:cBhvr>
                                        <p:cTn id="10" dur="500"/>
                                        <p:tgtEl>
                                          <p:spTgt spid="92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1024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11" y="188640"/>
            <a:ext cx="5153025"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56176" y="764704"/>
            <a:ext cx="1838965" cy="584775"/>
          </a:xfrm>
          <a:prstGeom prst="rect">
            <a:avLst/>
          </a:prstGeom>
          <a:noFill/>
        </p:spPr>
        <p:txBody>
          <a:bodyPr wrap="none" rtlCol="0">
            <a:spAutoFit/>
          </a:bodyPr>
          <a:lstStyle/>
          <a:p>
            <a:r>
              <a:rPr lang="zh-CN" altLang="en-US" sz="1600" b="1" dirty="0">
                <a:solidFill>
                  <a:srgbClr val="FF0000"/>
                </a:solidFill>
              </a:rPr>
              <a:t>增加全局可访问的</a:t>
            </a:r>
            <a:endParaRPr lang="en-US" altLang="zh-CN" sz="1600" b="1" dirty="0">
              <a:solidFill>
                <a:srgbClr val="FF0000"/>
              </a:solidFill>
            </a:endParaRPr>
          </a:p>
          <a:p>
            <a:r>
              <a:rPr lang="zh-CN" altLang="en-US" sz="1600" b="1" dirty="0">
                <a:solidFill>
                  <a:srgbClr val="FF0000"/>
                </a:solidFill>
              </a:rPr>
              <a:t>性别常量</a:t>
            </a:r>
            <a:endParaRPr lang="zh-CN" altLang="en-US" sz="1600" b="1" dirty="0">
              <a:solidFill>
                <a:srgbClr val="FF0000"/>
              </a:solidFill>
            </a:endParaRPr>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3717032"/>
            <a:ext cx="5867400"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362963" y="3717032"/>
            <a:ext cx="1425390" cy="584775"/>
          </a:xfrm>
          <a:prstGeom prst="rect">
            <a:avLst/>
          </a:prstGeom>
          <a:noFill/>
        </p:spPr>
        <p:txBody>
          <a:bodyPr wrap="none" rtlCol="0">
            <a:spAutoFit/>
          </a:bodyPr>
          <a:lstStyle/>
          <a:p>
            <a:r>
              <a:rPr lang="zh-CN" altLang="en-US" sz="1600" b="1" dirty="0">
                <a:solidFill>
                  <a:srgbClr val="FF0000"/>
                </a:solidFill>
              </a:rPr>
              <a:t>基于常量</a:t>
            </a:r>
            <a:endParaRPr lang="en-US" altLang="zh-CN" sz="1600" b="1" dirty="0">
              <a:solidFill>
                <a:srgbClr val="FF0000"/>
              </a:solidFill>
            </a:endParaRPr>
          </a:p>
          <a:p>
            <a:r>
              <a:rPr lang="zh-CN" altLang="en-US" sz="1600" b="1" dirty="0">
                <a:solidFill>
                  <a:srgbClr val="FF0000"/>
                </a:solidFill>
              </a:rPr>
              <a:t>初始化对象时</a:t>
            </a:r>
            <a:endParaRPr lang="en-US" altLang="zh-CN" sz="1600" b="1" dirty="0">
              <a:solidFill>
                <a:srgbClr val="FF0000"/>
              </a:solidFill>
            </a:endParaRPr>
          </a:p>
        </p:txBody>
      </p:sp>
      <p:cxnSp>
        <p:nvCxnSpPr>
          <p:cNvPr id="8" name="直接箭头连接符 7"/>
          <p:cNvCxnSpPr/>
          <p:nvPr/>
        </p:nvCxnSpPr>
        <p:spPr>
          <a:xfrm>
            <a:off x="3563888" y="764704"/>
            <a:ext cx="1440160" cy="29523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0244"/>
                                        </p:tgtEl>
                                        <p:attrNameLst>
                                          <p:attrName>style.visibility</p:attrName>
                                        </p:attrNameLst>
                                      </p:cBhvr>
                                      <p:to>
                                        <p:strVal val="visible"/>
                                      </p:to>
                                    </p:set>
                                    <p:animEffect transition="in" filter="fade">
                                      <p:cBhvr>
                                        <p:cTn id="13"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Nested Classes</a:t>
            </a:r>
            <a:endParaRPr lang="zh-CN" altLang="en-US" dirty="0"/>
          </a:p>
        </p:txBody>
      </p:sp>
      <p:sp>
        <p:nvSpPr>
          <p:cNvPr id="3" name="内容占位符 2"/>
          <p:cNvSpPr>
            <a:spLocks noGrp="1"/>
          </p:cNvSpPr>
          <p:nvPr>
            <p:ph idx="1"/>
          </p:nvPr>
        </p:nvSpPr>
        <p:spPr>
          <a:xfrm>
            <a:off x="457200" y="914400"/>
            <a:ext cx="8229600" cy="5754960"/>
          </a:xfrm>
        </p:spPr>
        <p:txBody>
          <a:bodyPr>
            <a:normAutofit/>
          </a:bodyPr>
          <a:lstStyle/>
          <a:p>
            <a:r>
              <a:rPr lang="en-US" altLang="zh-CN" dirty="0"/>
              <a:t>The Java programming language allows you to define a </a:t>
            </a:r>
            <a:r>
              <a:rPr lang="en-US" altLang="zh-CN" b="1" dirty="0">
                <a:solidFill>
                  <a:srgbClr val="FF0000"/>
                </a:solidFill>
              </a:rPr>
              <a:t>class within another class</a:t>
            </a:r>
            <a:r>
              <a:rPr lang="en-US" altLang="zh-CN" dirty="0"/>
              <a:t>. Such a class is called a nested.</a:t>
            </a:r>
            <a:endParaRPr lang="en-US" altLang="zh-CN" dirty="0"/>
          </a:p>
          <a:p>
            <a:r>
              <a:rPr lang="en-US" altLang="zh-CN" dirty="0"/>
              <a:t>Nested classes are divided into two categories: static and non-static. Nested classes that are declared static are called </a:t>
            </a:r>
            <a:r>
              <a:rPr lang="en-US" altLang="zh-CN" b="1" dirty="0">
                <a:solidFill>
                  <a:srgbClr val="FF0000"/>
                </a:solidFill>
              </a:rPr>
              <a:t>static nested classes</a:t>
            </a:r>
            <a:r>
              <a:rPr lang="en-US" altLang="zh-CN" dirty="0"/>
              <a:t>. Non-static nested classes are called </a:t>
            </a:r>
            <a:r>
              <a:rPr lang="en-US" altLang="zh-CN" b="1" dirty="0">
                <a:solidFill>
                  <a:srgbClr val="FF0000"/>
                </a:solidFill>
              </a:rPr>
              <a:t>inner classes</a:t>
            </a:r>
            <a:r>
              <a:rPr lang="en-US" altLang="zh-CN" dirty="0"/>
              <a:t>.</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en-US" altLang="zh-CN" dirty="0"/>
              <a:t>Java</a:t>
            </a:r>
            <a:r>
              <a:rPr lang="zh-CN" altLang="en-US" dirty="0"/>
              <a:t>允许将一个类定义在另一个类的内部</a:t>
            </a:r>
            <a:endParaRPr lang="en-US" altLang="zh-CN" dirty="0"/>
          </a:p>
          <a:p>
            <a:r>
              <a:rPr lang="zh-CN" altLang="en-US" dirty="0"/>
              <a:t>嵌套类分为：</a:t>
            </a:r>
            <a:r>
              <a:rPr lang="zh-CN" altLang="en-US" b="1" dirty="0">
                <a:solidFill>
                  <a:srgbClr val="FF0000"/>
                </a:solidFill>
              </a:rPr>
              <a:t>静态内部类</a:t>
            </a:r>
            <a:r>
              <a:rPr lang="zh-CN" altLang="en-US" dirty="0"/>
              <a:t>与内部类</a:t>
            </a:r>
            <a:endParaRPr lang="en-US" altLang="zh-CN" dirty="0"/>
          </a:p>
          <a:p>
            <a:r>
              <a:rPr lang="zh-CN" altLang="en-US" dirty="0"/>
              <a:t>如果一个类只对另一个类有用，那么将其嵌入该类，使他们保持在一起是合乎逻辑的</a:t>
            </a:r>
            <a:endParaRPr lang="en-US" altLang="zh-CN" dirty="0"/>
          </a:p>
          <a:p>
            <a:r>
              <a:rPr lang="zh-CN" altLang="en-US" dirty="0"/>
              <a:t>嵌套“帮助类</a:t>
            </a:r>
            <a:r>
              <a:rPr lang="en-US" altLang="zh-CN" dirty="0"/>
              <a:t>/</a:t>
            </a:r>
            <a:r>
              <a:rPr lang="zh-CN" altLang="en-US" dirty="0"/>
              <a:t>辅助类” 使代码更具可读性与可维护性，也可以减少源文件的个数</a:t>
            </a:r>
            <a:endParaRPr lang="zh-CN" altLang="en-US" dirty="0"/>
          </a:p>
          <a:p>
            <a:r>
              <a:rPr lang="zh-CN" altLang="en-US" dirty="0"/>
              <a:t>增强了应用的封装特性</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153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9712" y="3501007"/>
            <a:ext cx="4536504" cy="3176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963" y="0"/>
            <a:ext cx="4171950"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6" name="TextBox 5"/>
          <p:cNvSpPr txBox="1"/>
          <p:nvPr/>
        </p:nvSpPr>
        <p:spPr>
          <a:xfrm>
            <a:off x="3480017" y="2276872"/>
            <a:ext cx="2459328" cy="1077218"/>
          </a:xfrm>
          <a:prstGeom prst="rect">
            <a:avLst/>
          </a:prstGeom>
          <a:noFill/>
        </p:spPr>
        <p:txBody>
          <a:bodyPr wrap="none" rtlCol="0">
            <a:spAutoFit/>
          </a:bodyPr>
          <a:lstStyle/>
          <a:p>
            <a:r>
              <a:rPr lang="en-US" altLang="zh-CN" sz="1600" b="1" dirty="0">
                <a:solidFill>
                  <a:srgbClr val="FF0000"/>
                </a:solidFill>
              </a:rPr>
              <a:t>IQ</a:t>
            </a:r>
            <a:r>
              <a:rPr lang="zh-CN" altLang="en-US" sz="1600" b="1" dirty="0">
                <a:solidFill>
                  <a:srgbClr val="FF0000"/>
                </a:solidFill>
              </a:rPr>
              <a:t>为只有人具有的特性</a:t>
            </a:r>
            <a:endParaRPr lang="en-US" altLang="zh-CN" sz="1600" b="1" dirty="0">
              <a:solidFill>
                <a:srgbClr val="FF0000"/>
              </a:solidFill>
            </a:endParaRPr>
          </a:p>
          <a:p>
            <a:r>
              <a:rPr lang="zh-CN" altLang="en-US" sz="1600" b="1" dirty="0">
                <a:solidFill>
                  <a:srgbClr val="FF0000"/>
                </a:solidFill>
              </a:rPr>
              <a:t>因此可以置于人类型内部</a:t>
            </a:r>
            <a:endParaRPr lang="en-US" altLang="zh-CN" sz="1600" b="1" dirty="0">
              <a:solidFill>
                <a:srgbClr val="FF0000"/>
              </a:solidFill>
            </a:endParaRPr>
          </a:p>
          <a:p>
            <a:r>
              <a:rPr lang="zh-CN" altLang="en-US" sz="1600" b="1" dirty="0">
                <a:solidFill>
                  <a:srgbClr val="FF0000"/>
                </a:solidFill>
              </a:rPr>
              <a:t>与普通实体类相同</a:t>
            </a:r>
            <a:endParaRPr lang="en-US" altLang="zh-CN" sz="1600" b="1" dirty="0">
              <a:solidFill>
                <a:srgbClr val="FF0000"/>
              </a:solidFill>
            </a:endParaRPr>
          </a:p>
          <a:p>
            <a:r>
              <a:rPr lang="zh-CN" altLang="en-US" sz="1600" b="1" dirty="0">
                <a:solidFill>
                  <a:srgbClr val="FF0000"/>
                </a:solidFill>
              </a:rPr>
              <a:t>封装</a:t>
            </a:r>
            <a:r>
              <a:rPr lang="en-US" altLang="zh-CN" sz="1600" b="1" dirty="0">
                <a:solidFill>
                  <a:srgbClr val="FF0000"/>
                </a:solidFill>
              </a:rPr>
              <a:t>IQ</a:t>
            </a:r>
            <a:r>
              <a:rPr lang="zh-CN" altLang="en-US" sz="1600" b="1" dirty="0">
                <a:solidFill>
                  <a:srgbClr val="FF0000"/>
                </a:solidFill>
              </a:rPr>
              <a:t>的相关属性</a:t>
            </a:r>
            <a:endParaRPr lang="zh-CN" altLang="en-US" sz="1600" b="1" dirty="0">
              <a:solidFill>
                <a:srgbClr val="FF0000"/>
              </a:solidFill>
            </a:endParaRPr>
          </a:p>
        </p:txBody>
      </p:sp>
      <p:sp>
        <p:nvSpPr>
          <p:cNvPr id="5" name="TextBox 4"/>
          <p:cNvSpPr txBox="1"/>
          <p:nvPr/>
        </p:nvSpPr>
        <p:spPr>
          <a:xfrm>
            <a:off x="3871533" y="349205"/>
            <a:ext cx="1261884" cy="830997"/>
          </a:xfrm>
          <a:prstGeom prst="rect">
            <a:avLst/>
          </a:prstGeom>
          <a:noFill/>
        </p:spPr>
        <p:txBody>
          <a:bodyPr wrap="none" rtlCol="0">
            <a:spAutoFit/>
          </a:bodyPr>
          <a:lstStyle/>
          <a:p>
            <a:r>
              <a:rPr lang="zh-CN" altLang="en-US" sz="1600" b="1" dirty="0">
                <a:solidFill>
                  <a:srgbClr val="FF0000"/>
                </a:solidFill>
              </a:rPr>
              <a:t>基于组合</a:t>
            </a:r>
            <a:endParaRPr lang="en-US" altLang="zh-CN" sz="1600" b="1" dirty="0">
              <a:solidFill>
                <a:srgbClr val="FF0000"/>
              </a:solidFill>
            </a:endParaRPr>
          </a:p>
          <a:p>
            <a:r>
              <a:rPr lang="zh-CN" altLang="en-US" sz="1600" b="1" dirty="0">
                <a:solidFill>
                  <a:srgbClr val="FF0000"/>
                </a:solidFill>
              </a:rPr>
              <a:t>将</a:t>
            </a:r>
            <a:r>
              <a:rPr lang="en-US" altLang="zh-CN" sz="1600" b="1" dirty="0">
                <a:solidFill>
                  <a:srgbClr val="FF0000"/>
                </a:solidFill>
              </a:rPr>
              <a:t>IQ</a:t>
            </a:r>
            <a:r>
              <a:rPr lang="zh-CN" altLang="en-US" sz="1600" b="1" dirty="0">
                <a:solidFill>
                  <a:srgbClr val="FF0000"/>
                </a:solidFill>
              </a:rPr>
              <a:t>封装</a:t>
            </a:r>
            <a:endParaRPr lang="en-US" altLang="zh-CN" sz="1600" b="1" dirty="0">
              <a:solidFill>
                <a:srgbClr val="FF0000"/>
              </a:solidFill>
            </a:endParaRPr>
          </a:p>
          <a:p>
            <a:r>
              <a:rPr lang="zh-CN" altLang="en-US" sz="1600" b="1" dirty="0">
                <a:solidFill>
                  <a:srgbClr val="FF0000"/>
                </a:solidFill>
              </a:rPr>
              <a:t>为人的属性</a:t>
            </a:r>
            <a:endParaRPr lang="zh-CN" altLang="en-US" sz="1600" b="1" dirty="0">
              <a:solidFill>
                <a:srgbClr val="FF0000"/>
              </a:solidFill>
            </a:endParaRPr>
          </a:p>
        </p:txBody>
      </p:sp>
      <p:sp>
        <p:nvSpPr>
          <p:cNvPr id="7" name="TextBox 6"/>
          <p:cNvSpPr txBox="1"/>
          <p:nvPr/>
        </p:nvSpPr>
        <p:spPr>
          <a:xfrm>
            <a:off x="539552" y="3561052"/>
            <a:ext cx="2574744"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11" name="TextBox 10"/>
          <p:cNvSpPr txBox="1"/>
          <p:nvPr/>
        </p:nvSpPr>
        <p:spPr>
          <a:xfrm>
            <a:off x="5340205" y="3432760"/>
            <a:ext cx="2872902" cy="1323439"/>
          </a:xfrm>
          <a:prstGeom prst="rect">
            <a:avLst/>
          </a:prstGeom>
          <a:noFill/>
        </p:spPr>
        <p:txBody>
          <a:bodyPr wrap="none" rtlCol="0">
            <a:spAutoFit/>
          </a:bodyPr>
          <a:lstStyle/>
          <a:p>
            <a:r>
              <a:rPr lang="zh-CN" altLang="en-US" sz="1600" b="1" dirty="0">
                <a:solidFill>
                  <a:srgbClr val="FF0000"/>
                </a:solidFill>
              </a:rPr>
              <a:t>基于外部类名称</a:t>
            </a:r>
            <a:r>
              <a:rPr lang="en-US" altLang="zh-CN" sz="1600" b="1" dirty="0">
                <a:solidFill>
                  <a:srgbClr val="FF0000"/>
                </a:solidFill>
              </a:rPr>
              <a:t>.</a:t>
            </a:r>
            <a:r>
              <a:rPr lang="zh-CN" altLang="en-US" sz="1600" b="1" dirty="0">
                <a:solidFill>
                  <a:srgbClr val="FF0000"/>
                </a:solidFill>
              </a:rPr>
              <a:t>静态内部类</a:t>
            </a:r>
            <a:endParaRPr lang="en-US" altLang="zh-CN" sz="1600" b="1" dirty="0">
              <a:solidFill>
                <a:srgbClr val="FF0000"/>
              </a:solidFill>
            </a:endParaRPr>
          </a:p>
          <a:p>
            <a:r>
              <a:rPr lang="zh-CN" altLang="en-US" sz="1600" b="1" dirty="0">
                <a:solidFill>
                  <a:srgbClr val="FF0000"/>
                </a:solidFill>
              </a:rPr>
              <a:t>引入静态内部类型</a:t>
            </a:r>
            <a:endParaRPr lang="en-US" altLang="zh-CN" sz="1600" b="1" dirty="0">
              <a:solidFill>
                <a:srgbClr val="FF0000"/>
              </a:solidFill>
            </a:endParaRPr>
          </a:p>
          <a:p>
            <a:r>
              <a:rPr lang="zh-CN" altLang="en-US" sz="1600" b="1" dirty="0">
                <a:solidFill>
                  <a:srgbClr val="FF0000"/>
                </a:solidFill>
              </a:rPr>
              <a:t>与普通类相同的构建操作过程</a:t>
            </a:r>
            <a:endParaRPr lang="en-US" altLang="zh-CN" sz="1600" b="1" dirty="0">
              <a:solidFill>
                <a:srgbClr val="FF0000"/>
              </a:solidFill>
            </a:endParaRPr>
          </a:p>
          <a:p>
            <a:r>
              <a:rPr lang="zh-CN" altLang="en-US" sz="1600" b="1" dirty="0">
                <a:solidFill>
                  <a:srgbClr val="FF0000"/>
                </a:solidFill>
              </a:rPr>
              <a:t>从而创建</a:t>
            </a:r>
            <a:r>
              <a:rPr lang="en-US" altLang="zh-CN" sz="1600" b="1" dirty="0">
                <a:solidFill>
                  <a:srgbClr val="FF0000"/>
                </a:solidFill>
              </a:rPr>
              <a:t>IQ</a:t>
            </a:r>
            <a:r>
              <a:rPr lang="zh-CN" altLang="en-US" sz="1600" b="1" dirty="0">
                <a:solidFill>
                  <a:srgbClr val="FF0000"/>
                </a:solidFill>
              </a:rPr>
              <a:t>对象</a:t>
            </a:r>
            <a:endParaRPr lang="en-US" altLang="zh-CN" sz="1600" b="1" dirty="0">
              <a:solidFill>
                <a:srgbClr val="FF0000"/>
              </a:solidFill>
            </a:endParaRPr>
          </a:p>
          <a:p>
            <a:r>
              <a:rPr lang="zh-CN" altLang="en-US" sz="1600" b="1" dirty="0">
                <a:solidFill>
                  <a:srgbClr val="FF0000"/>
                </a:solidFill>
              </a:rPr>
              <a:t>静态内部类的对象</a:t>
            </a:r>
            <a:endParaRPr lang="zh-CN" altLang="en-US" sz="1600" b="1" dirty="0">
              <a:solidFill>
                <a:srgbClr val="FF0000"/>
              </a:solidFill>
            </a:endParaRPr>
          </a:p>
        </p:txBody>
      </p:sp>
      <p:sp>
        <p:nvSpPr>
          <p:cNvPr id="13" name="TextBox 12"/>
          <p:cNvSpPr txBox="1"/>
          <p:nvPr/>
        </p:nvSpPr>
        <p:spPr>
          <a:xfrm>
            <a:off x="5508104" y="5225449"/>
            <a:ext cx="2486578" cy="584775"/>
          </a:xfrm>
          <a:prstGeom prst="rect">
            <a:avLst/>
          </a:prstGeom>
          <a:noFill/>
        </p:spPr>
        <p:txBody>
          <a:bodyPr wrap="none" rtlCol="0">
            <a:spAutoFit/>
          </a:bodyPr>
          <a:lstStyle/>
          <a:p>
            <a:r>
              <a:rPr lang="zh-CN" altLang="en-US" sz="1600" b="1" dirty="0">
                <a:solidFill>
                  <a:srgbClr val="FF0000"/>
                </a:solidFill>
              </a:rPr>
              <a:t>创建</a:t>
            </a:r>
            <a:r>
              <a:rPr lang="en-US" altLang="zh-CN" sz="1600" b="1" dirty="0">
                <a:solidFill>
                  <a:srgbClr val="FF0000"/>
                </a:solidFill>
              </a:rPr>
              <a:t>person</a:t>
            </a:r>
            <a:r>
              <a:rPr lang="zh-CN" altLang="en-US" sz="1600" b="1" dirty="0">
                <a:solidFill>
                  <a:srgbClr val="FF0000"/>
                </a:solidFill>
              </a:rPr>
              <a:t>对象</a:t>
            </a:r>
            <a:endParaRPr lang="en-US" altLang="zh-CN" sz="1600" b="1" dirty="0">
              <a:solidFill>
                <a:srgbClr val="FF0000"/>
              </a:solidFill>
            </a:endParaRPr>
          </a:p>
          <a:p>
            <a:r>
              <a:rPr lang="zh-CN" altLang="en-US" sz="1600" b="1" dirty="0">
                <a:solidFill>
                  <a:srgbClr val="FF0000"/>
                </a:solidFill>
              </a:rPr>
              <a:t>封装</a:t>
            </a:r>
            <a:r>
              <a:rPr lang="en-US" altLang="zh-CN" sz="1600" b="1" dirty="0">
                <a:solidFill>
                  <a:srgbClr val="FF0000"/>
                </a:solidFill>
              </a:rPr>
              <a:t>IQ</a:t>
            </a:r>
            <a:r>
              <a:rPr lang="zh-CN" altLang="en-US" sz="1600" b="1" dirty="0">
                <a:solidFill>
                  <a:srgbClr val="FF0000"/>
                </a:solidFill>
              </a:rPr>
              <a:t>对象为其</a:t>
            </a:r>
            <a:r>
              <a:rPr lang="en-US" altLang="zh-CN" sz="1600" b="1" dirty="0" err="1">
                <a:solidFill>
                  <a:srgbClr val="FF0000"/>
                </a:solidFill>
              </a:rPr>
              <a:t>iq</a:t>
            </a:r>
            <a:r>
              <a:rPr lang="zh-CN" altLang="en-US" sz="1600" b="1" dirty="0">
                <a:solidFill>
                  <a:srgbClr val="FF0000"/>
                </a:solidFill>
              </a:rPr>
              <a:t>属性值</a:t>
            </a:r>
            <a:endParaRPr lang="zh-CN" altLang="en-US" sz="1600" b="1" dirty="0">
              <a:solidFill>
                <a:srgbClr val="FF0000"/>
              </a:solidFill>
            </a:endParaRPr>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589680"/>
            <a:ext cx="4629150"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直接箭头连接符 8"/>
          <p:cNvCxnSpPr/>
          <p:nvPr/>
        </p:nvCxnSpPr>
        <p:spPr>
          <a:xfrm>
            <a:off x="1475656" y="4797152"/>
            <a:ext cx="2808312" cy="2160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3"/>
                                        </p:tgtEl>
                                        <p:attrNameLst>
                                          <p:attrName>style.visibility</p:attrName>
                                        </p:attrNameLst>
                                      </p:cBhvr>
                                      <p:to>
                                        <p:strVal val="visible"/>
                                      </p:to>
                                    </p:set>
                                    <p:animEffect transition="in" filter="fade">
                                      <p:cBhvr>
                                        <p:cTn id="17" dur="500"/>
                                        <p:tgtEl>
                                          <p:spTgt spid="71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1" grpId="0"/>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zh-CN" altLang="en-US" dirty="0"/>
              <a:t>静态内部类，不持有外部类的引用，无法在内部调用外部类的私有属性，实例方法</a:t>
            </a:r>
            <a:endParaRPr lang="en-US" altLang="zh-CN" dirty="0"/>
          </a:p>
          <a:p>
            <a:r>
              <a:rPr lang="zh-CN" altLang="en-US" dirty="0"/>
              <a:t>即，静态内部类与外部类，仅是代码上的嵌套</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60" y="1628800"/>
            <a:ext cx="3124200" cy="477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283968" y="4123268"/>
            <a:ext cx="3286477" cy="1323439"/>
          </a:xfrm>
          <a:prstGeom prst="rect">
            <a:avLst/>
          </a:prstGeom>
          <a:noFill/>
        </p:spPr>
        <p:txBody>
          <a:bodyPr wrap="none" rtlCol="0">
            <a:spAutoFit/>
          </a:bodyPr>
          <a:lstStyle/>
          <a:p>
            <a:r>
              <a:rPr lang="zh-CN" altLang="en-US" sz="1600" b="1" dirty="0">
                <a:solidFill>
                  <a:srgbClr val="FF0000"/>
                </a:solidFill>
              </a:rPr>
              <a:t>即使在</a:t>
            </a:r>
            <a:r>
              <a:rPr lang="en-US" altLang="zh-CN" sz="1600" b="1" dirty="0">
                <a:solidFill>
                  <a:srgbClr val="FF0000"/>
                </a:solidFill>
              </a:rPr>
              <a:t>person</a:t>
            </a:r>
            <a:r>
              <a:rPr lang="zh-CN" altLang="en-US" sz="1600" b="1" dirty="0">
                <a:solidFill>
                  <a:srgbClr val="FF0000"/>
                </a:solidFill>
              </a:rPr>
              <a:t>内部</a:t>
            </a:r>
            <a:endParaRPr lang="en-US" altLang="zh-CN" sz="1600" b="1" dirty="0">
              <a:solidFill>
                <a:srgbClr val="FF0000"/>
              </a:solidFill>
            </a:endParaRPr>
          </a:p>
          <a:p>
            <a:r>
              <a:rPr lang="zh-CN" altLang="en-US" sz="1600" b="1" dirty="0">
                <a:solidFill>
                  <a:srgbClr val="FF0000"/>
                </a:solidFill>
              </a:rPr>
              <a:t>也无法调用</a:t>
            </a:r>
            <a:r>
              <a:rPr lang="en-US" altLang="zh-CN" sz="1600" b="1" dirty="0">
                <a:solidFill>
                  <a:srgbClr val="FF0000"/>
                </a:solidFill>
              </a:rPr>
              <a:t>private</a:t>
            </a:r>
            <a:r>
              <a:rPr lang="zh-CN" altLang="en-US" sz="1600" b="1" dirty="0">
                <a:solidFill>
                  <a:srgbClr val="FF0000"/>
                </a:solidFill>
              </a:rPr>
              <a:t>变量</a:t>
            </a:r>
            <a:endParaRPr lang="en-US" altLang="zh-CN" sz="1600" b="1" dirty="0">
              <a:solidFill>
                <a:srgbClr val="FF0000"/>
              </a:solidFill>
            </a:endParaRPr>
          </a:p>
          <a:p>
            <a:endParaRPr lang="en-US" altLang="zh-CN" sz="1600" b="1" dirty="0">
              <a:solidFill>
                <a:srgbClr val="FF0000"/>
              </a:solidFill>
            </a:endParaRPr>
          </a:p>
          <a:p>
            <a:r>
              <a:rPr lang="zh-CN" altLang="en-US" sz="1600" b="1" dirty="0">
                <a:solidFill>
                  <a:srgbClr val="FF0000"/>
                </a:solidFill>
              </a:rPr>
              <a:t>静态内部类与外部类完全是独立的</a:t>
            </a:r>
            <a:endParaRPr lang="en-US" altLang="zh-CN" sz="1600" b="1" dirty="0">
              <a:solidFill>
                <a:srgbClr val="FF0000"/>
              </a:solidFill>
            </a:endParaRPr>
          </a:p>
          <a:p>
            <a:r>
              <a:rPr lang="zh-CN" altLang="en-US" sz="1600" b="1" dirty="0">
                <a:solidFill>
                  <a:srgbClr val="FF0000"/>
                </a:solidFill>
              </a:rPr>
              <a:t>仅在代码层面嵌套</a:t>
            </a:r>
            <a:endParaRPr lang="zh-CN" altLang="en-US" sz="1600" b="1" dirty="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en-US" altLang="zh-CN" dirty="0"/>
              <a:t>CC</a:t>
            </a:r>
            <a:r>
              <a:rPr lang="zh-CN" altLang="en-US" dirty="0"/>
              <a:t>：内部类</a:t>
            </a:r>
            <a:r>
              <a:rPr lang="en-US" altLang="zh-CN" dirty="0"/>
              <a:t>(</a:t>
            </a:r>
            <a:r>
              <a:rPr lang="zh-CN" altLang="en-US" dirty="0"/>
              <a:t>非静态内部类</a:t>
            </a:r>
            <a:r>
              <a:rPr lang="en-US" altLang="zh-CN" dirty="0"/>
              <a:t>)</a:t>
            </a:r>
            <a:r>
              <a:rPr lang="zh-CN" altLang="en-US" dirty="0"/>
              <a:t>不应暴露，仅在内部使用。内部类对象持有外部类对象引用，内部类对象在使用时，外部类资源无法释放，容易导致内存溢出</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576" y="188497"/>
            <a:ext cx="3513631" cy="2436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860032" y="1268760"/>
            <a:ext cx="2872902" cy="830997"/>
          </a:xfrm>
          <a:prstGeom prst="rect">
            <a:avLst/>
          </a:prstGeom>
          <a:noFill/>
        </p:spPr>
        <p:txBody>
          <a:bodyPr wrap="none" rtlCol="0">
            <a:spAutoFit/>
          </a:bodyPr>
          <a:lstStyle/>
          <a:p>
            <a:r>
              <a:rPr lang="zh-CN" altLang="en-US" sz="1600" b="1" dirty="0">
                <a:solidFill>
                  <a:srgbClr val="FF0000"/>
                </a:solidFill>
              </a:rPr>
              <a:t>同</a:t>
            </a:r>
            <a:r>
              <a:rPr lang="en-US" altLang="zh-CN" sz="1600" b="1" dirty="0">
                <a:solidFill>
                  <a:srgbClr val="FF0000"/>
                </a:solidFill>
              </a:rPr>
              <a:t>1</a:t>
            </a:r>
            <a:r>
              <a:rPr lang="zh-CN" altLang="en-US" sz="1600" b="1" dirty="0">
                <a:solidFill>
                  <a:srgbClr val="FF0000"/>
                </a:solidFill>
              </a:rPr>
              <a:t>个源文件编译后，内部类</a:t>
            </a:r>
            <a:endParaRPr lang="en-US" altLang="zh-CN" sz="1600" b="1" dirty="0">
              <a:solidFill>
                <a:srgbClr val="FF0000"/>
              </a:solidFill>
            </a:endParaRPr>
          </a:p>
          <a:p>
            <a:r>
              <a:rPr lang="zh-CN" altLang="en-US" sz="1600" b="1" dirty="0">
                <a:solidFill>
                  <a:srgbClr val="FF0000"/>
                </a:solidFill>
              </a:rPr>
              <a:t>以独立的字节码文件保存</a:t>
            </a:r>
            <a:endParaRPr lang="en-US" altLang="zh-CN" sz="1600" b="1" dirty="0">
              <a:solidFill>
                <a:srgbClr val="FF0000"/>
              </a:solidFill>
            </a:endParaRPr>
          </a:p>
          <a:p>
            <a:r>
              <a:rPr lang="zh-CN" altLang="en-US" sz="1600" b="1" dirty="0">
                <a:solidFill>
                  <a:srgbClr val="FF0000"/>
                </a:solidFill>
              </a:rPr>
              <a:t>即，内部类实际仍被单独编译</a:t>
            </a:r>
            <a:endParaRPr lang="zh-CN" altLang="en-US" sz="1600" b="1" dirty="0">
              <a:solidFill>
                <a:srgbClr val="FF0000"/>
              </a:solidFill>
            </a:endParaRPr>
          </a:p>
        </p:txBody>
      </p:sp>
      <p:sp>
        <p:nvSpPr>
          <p:cNvPr id="7" name="TextBox 6"/>
          <p:cNvSpPr txBox="1"/>
          <p:nvPr/>
        </p:nvSpPr>
        <p:spPr>
          <a:xfrm>
            <a:off x="4815147" y="265957"/>
            <a:ext cx="2962671" cy="584775"/>
          </a:xfrm>
          <a:prstGeom prst="rect">
            <a:avLst/>
          </a:prstGeom>
          <a:noFill/>
        </p:spPr>
        <p:txBody>
          <a:bodyPr wrap="none" rtlCol="0">
            <a:spAutoFit/>
          </a:bodyPr>
          <a:lstStyle/>
          <a:p>
            <a:r>
              <a:rPr lang="zh-CN" altLang="en-US" sz="1600" b="1" dirty="0">
                <a:solidFill>
                  <a:srgbClr val="FF0000"/>
                </a:solidFill>
              </a:rPr>
              <a:t>外部类名称</a:t>
            </a:r>
            <a:r>
              <a:rPr lang="en-US" altLang="zh-CN" sz="1600" b="1" dirty="0">
                <a:solidFill>
                  <a:srgbClr val="FF0000"/>
                </a:solidFill>
              </a:rPr>
              <a:t>$</a:t>
            </a:r>
            <a:r>
              <a:rPr lang="zh-CN" altLang="en-US" sz="1600" b="1" dirty="0">
                <a:solidFill>
                  <a:srgbClr val="FF0000"/>
                </a:solidFill>
              </a:rPr>
              <a:t>内部类名称</a:t>
            </a:r>
            <a:endParaRPr lang="en-US" altLang="zh-CN" sz="1600" b="1" dirty="0">
              <a:solidFill>
                <a:srgbClr val="FF0000"/>
              </a:solidFill>
            </a:endParaRPr>
          </a:p>
          <a:p>
            <a:r>
              <a:rPr lang="zh-CN" altLang="en-US" sz="1600" b="1" dirty="0">
                <a:solidFill>
                  <a:srgbClr val="FF0000"/>
                </a:solidFill>
              </a:rPr>
              <a:t>因此，类名不能使用</a:t>
            </a:r>
            <a:r>
              <a:rPr lang="en-US" altLang="zh-CN" sz="1600" b="1" dirty="0">
                <a:solidFill>
                  <a:srgbClr val="FF0000"/>
                </a:solidFill>
              </a:rPr>
              <a:t>$</a:t>
            </a:r>
            <a:r>
              <a:rPr lang="zh-CN" altLang="en-US" sz="1600" b="1" dirty="0">
                <a:solidFill>
                  <a:srgbClr val="FF0000"/>
                </a:solidFill>
              </a:rPr>
              <a:t>符号名称</a:t>
            </a:r>
            <a:endParaRPr lang="zh-CN" altLang="en-US" sz="1600" b="1" dirty="0">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Enum</a:t>
            </a:r>
            <a:r>
              <a:rPr lang="en-US" altLang="zh-CN" dirty="0"/>
              <a:t> Types</a:t>
            </a:r>
            <a:endParaRPr lang="zh-CN" altLang="en-US" dirty="0"/>
          </a:p>
        </p:txBody>
      </p:sp>
      <p:sp>
        <p:nvSpPr>
          <p:cNvPr id="3" name="内容占位符 2"/>
          <p:cNvSpPr>
            <a:spLocks noGrp="1"/>
          </p:cNvSpPr>
          <p:nvPr>
            <p:ph idx="1"/>
          </p:nvPr>
        </p:nvSpPr>
        <p:spPr/>
        <p:txBody>
          <a:bodyPr>
            <a:normAutofit/>
          </a:bodyPr>
          <a:lstStyle/>
          <a:p>
            <a:r>
              <a:rPr lang="en-US" altLang="zh-CN" dirty="0"/>
              <a:t>An </a:t>
            </a:r>
            <a:r>
              <a:rPr lang="en-US" altLang="zh-CN" b="1" dirty="0" err="1">
                <a:solidFill>
                  <a:srgbClr val="FF0000"/>
                </a:solidFill>
              </a:rPr>
              <a:t>enum</a:t>
            </a:r>
            <a:r>
              <a:rPr lang="en-US" altLang="zh-CN" dirty="0">
                <a:solidFill>
                  <a:srgbClr val="FF0000"/>
                </a:solidFill>
              </a:rPr>
              <a:t> </a:t>
            </a:r>
            <a:r>
              <a:rPr lang="en-US" altLang="zh-CN" dirty="0"/>
              <a:t>type is a special data type that enables for a variable to be a set of predefined constants. The variable must be equal to one of the values that have been predefined for it. </a:t>
            </a:r>
            <a:endParaRPr lang="en-US" altLang="zh-CN" dirty="0"/>
          </a:p>
          <a:p>
            <a:r>
              <a:rPr lang="zh-CN" altLang="en-US" dirty="0"/>
              <a:t>枚举类型，是一种特殊的数据类型，定义了一组预定义的枚举常量列表</a:t>
            </a:r>
            <a:endParaRPr lang="en-US" altLang="zh-CN" dirty="0"/>
          </a:p>
          <a:p>
            <a:r>
              <a:rPr lang="zh-CN" altLang="en-US" dirty="0"/>
              <a:t>使用普通键值对常量，可以限制结果，但无法限制输入范围。即，无法限制输入变量的范围</a:t>
            </a:r>
            <a:endParaRPr lang="en-US" altLang="zh-CN" dirty="0"/>
          </a:p>
          <a:p>
            <a:r>
              <a:rPr lang="zh-CN" altLang="en-US" dirty="0"/>
              <a:t>而枚举通过预定义的枚举常量，限制变量的使用范围</a:t>
            </a:r>
            <a:endParaRPr lang="en-US" altLang="zh-CN" dirty="0"/>
          </a:p>
          <a:p>
            <a:endParaRPr lang="en-US" altLang="zh-CN" dirty="0"/>
          </a:p>
          <a:p>
            <a:r>
              <a:rPr lang="zh-CN" altLang="en-US" dirty="0"/>
              <a:t>例如，星期</a:t>
            </a:r>
            <a:r>
              <a:rPr lang="en-US" altLang="zh-CN" dirty="0"/>
              <a:t>/</a:t>
            </a:r>
            <a:r>
              <a:rPr lang="zh-CN" altLang="en-US" dirty="0"/>
              <a:t>月份</a:t>
            </a:r>
            <a:r>
              <a:rPr lang="en-US" altLang="zh-CN" dirty="0"/>
              <a:t>/</a:t>
            </a:r>
            <a:r>
              <a:rPr lang="zh-CN" altLang="en-US" dirty="0"/>
              <a:t>方向</a:t>
            </a:r>
            <a:r>
              <a:rPr lang="en-US" altLang="zh-CN" dirty="0"/>
              <a:t>/</a:t>
            </a:r>
            <a:r>
              <a:rPr lang="zh-CN" altLang="en-US" dirty="0"/>
              <a:t>行星等等</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zh-CN" altLang="en-US" dirty="0"/>
              <a:t>需求：传入不同的季节，返回不同的结果</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1536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9997" y="713695"/>
            <a:ext cx="5105400"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1489" y="1167104"/>
            <a:ext cx="2215274" cy="503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290417" y="2420888"/>
            <a:ext cx="2252540" cy="1077218"/>
          </a:xfrm>
          <a:prstGeom prst="rect">
            <a:avLst/>
          </a:prstGeom>
          <a:noFill/>
        </p:spPr>
        <p:txBody>
          <a:bodyPr wrap="none" rtlCol="0">
            <a:spAutoFit/>
          </a:bodyPr>
          <a:lstStyle/>
          <a:p>
            <a:r>
              <a:rPr lang="zh-CN" altLang="en-US" sz="1600" b="1" dirty="0">
                <a:solidFill>
                  <a:srgbClr val="FF0000"/>
                </a:solidFill>
              </a:rPr>
              <a:t>基于字符串的实现</a:t>
            </a:r>
            <a:endParaRPr lang="en-US" altLang="zh-CN" sz="1600" b="1" dirty="0">
              <a:solidFill>
                <a:srgbClr val="FF0000"/>
              </a:solidFill>
            </a:endParaRPr>
          </a:p>
          <a:p>
            <a:r>
              <a:rPr lang="zh-CN" altLang="en-US" sz="1600" b="1" dirty="0">
                <a:solidFill>
                  <a:srgbClr val="FF0000"/>
                </a:solidFill>
              </a:rPr>
              <a:t>即使将四季声明为常量</a:t>
            </a:r>
            <a:endParaRPr lang="en-US" altLang="zh-CN" sz="1600" b="1" dirty="0">
              <a:solidFill>
                <a:srgbClr val="FF0000"/>
              </a:solidFill>
            </a:endParaRPr>
          </a:p>
          <a:p>
            <a:r>
              <a:rPr lang="zh-CN" altLang="en-US" sz="1600" b="1" dirty="0">
                <a:solidFill>
                  <a:srgbClr val="FF0000"/>
                </a:solidFill>
              </a:rPr>
              <a:t>如何强制调用者</a:t>
            </a:r>
            <a:endParaRPr lang="en-US" altLang="zh-CN" sz="1600" b="1" dirty="0">
              <a:solidFill>
                <a:srgbClr val="FF0000"/>
              </a:solidFill>
            </a:endParaRPr>
          </a:p>
          <a:p>
            <a:r>
              <a:rPr lang="zh-CN" altLang="en-US" sz="1600" b="1" dirty="0">
                <a:solidFill>
                  <a:srgbClr val="FF0000"/>
                </a:solidFill>
              </a:rPr>
              <a:t>必须使用这些常量？</a:t>
            </a:r>
            <a:endParaRPr lang="en-US" altLang="zh-CN" sz="1600" b="1" dirty="0">
              <a:solidFill>
                <a:srgbClr val="FF0000"/>
              </a:solidFill>
            </a:endParaRPr>
          </a:p>
        </p:txBody>
      </p:sp>
      <p:sp>
        <p:nvSpPr>
          <p:cNvPr id="6" name="TextBox 5"/>
          <p:cNvSpPr txBox="1"/>
          <p:nvPr/>
        </p:nvSpPr>
        <p:spPr>
          <a:xfrm>
            <a:off x="5228249" y="4365104"/>
            <a:ext cx="2459328" cy="584775"/>
          </a:xfrm>
          <a:prstGeom prst="rect">
            <a:avLst/>
          </a:prstGeom>
          <a:noFill/>
        </p:spPr>
        <p:txBody>
          <a:bodyPr wrap="none" rtlCol="0">
            <a:spAutoFit/>
          </a:bodyPr>
          <a:lstStyle/>
          <a:p>
            <a:r>
              <a:rPr lang="zh-CN" altLang="en-US" sz="1600" b="1" dirty="0">
                <a:solidFill>
                  <a:srgbClr val="FF0000"/>
                </a:solidFill>
              </a:rPr>
              <a:t>此时，需要强制限制</a:t>
            </a:r>
            <a:endParaRPr lang="en-US" altLang="zh-CN" sz="1600" b="1" dirty="0">
              <a:solidFill>
                <a:srgbClr val="FF0000"/>
              </a:solidFill>
            </a:endParaRPr>
          </a:p>
          <a:p>
            <a:r>
              <a:rPr lang="zh-CN" altLang="en-US" sz="1600" b="1" dirty="0">
                <a:solidFill>
                  <a:srgbClr val="FF0000"/>
                </a:solidFill>
              </a:rPr>
              <a:t>调用者输入变量的范围！</a:t>
            </a:r>
            <a:endParaRPr lang="zh-CN" altLang="en-US" sz="1600" b="1" dirty="0">
              <a:solidFill>
                <a:srgbClr val="FF0000"/>
              </a:solidFill>
            </a:endParaRPr>
          </a:p>
        </p:txBody>
      </p:sp>
      <p:cxnSp>
        <p:nvCxnSpPr>
          <p:cNvPr id="8" name="直接箭头连接符 7"/>
          <p:cNvCxnSpPr/>
          <p:nvPr/>
        </p:nvCxnSpPr>
        <p:spPr>
          <a:xfrm flipH="1" flipV="1">
            <a:off x="3203848" y="908720"/>
            <a:ext cx="2592288" cy="51011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fade">
                                      <p:cBhvr>
                                        <p:cTn id="7" dur="500"/>
                                        <p:tgtEl>
                                          <p:spTgt spid="153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fade">
                                      <p:cBhvr>
                                        <p:cTn id="12" dur="500"/>
                                        <p:tgtEl>
                                          <p:spTgt spid="15364"/>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zh-CN" altLang="en-US" dirty="0"/>
              <a:t>枚举为允许创建独立源文件的顶级类型</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1638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5477" y="652673"/>
            <a:ext cx="373380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593887" y="625359"/>
            <a:ext cx="1425390" cy="338554"/>
          </a:xfrm>
          <a:prstGeom prst="rect">
            <a:avLst/>
          </a:prstGeom>
          <a:noFill/>
        </p:spPr>
        <p:txBody>
          <a:bodyPr wrap="none" rtlCol="0">
            <a:spAutoFit/>
          </a:bodyPr>
          <a:lstStyle/>
          <a:p>
            <a:r>
              <a:rPr lang="zh-CN" altLang="en-US" sz="1600" b="1" dirty="0">
                <a:solidFill>
                  <a:srgbClr val="FF0000"/>
                </a:solidFill>
              </a:rPr>
              <a:t>定义枚举类型</a:t>
            </a:r>
            <a:endParaRPr lang="zh-CN" altLang="en-US" sz="1600" b="1" dirty="0">
              <a:solidFill>
                <a:srgbClr val="FF0000"/>
              </a:solidFill>
            </a:endParaRPr>
          </a:p>
        </p:txBody>
      </p:sp>
      <p:sp>
        <p:nvSpPr>
          <p:cNvPr id="9" name="TextBox 8"/>
          <p:cNvSpPr txBox="1"/>
          <p:nvPr/>
        </p:nvSpPr>
        <p:spPr>
          <a:xfrm>
            <a:off x="4427984" y="931071"/>
            <a:ext cx="1838965" cy="338554"/>
          </a:xfrm>
          <a:prstGeom prst="rect">
            <a:avLst/>
          </a:prstGeom>
          <a:noFill/>
        </p:spPr>
        <p:txBody>
          <a:bodyPr wrap="none" rtlCol="0">
            <a:spAutoFit/>
          </a:bodyPr>
          <a:lstStyle/>
          <a:p>
            <a:r>
              <a:rPr lang="zh-CN" altLang="en-US" sz="1600" b="1" dirty="0">
                <a:solidFill>
                  <a:srgbClr val="FF0000"/>
                </a:solidFill>
              </a:rPr>
              <a:t>声明枚举常量列表</a:t>
            </a:r>
            <a:endParaRPr lang="en-US" altLang="zh-CN" sz="1600" b="1" dirty="0">
              <a:solidFill>
                <a:srgbClr val="FF0000"/>
              </a:solidFill>
            </a:endParaRP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0" y="1934425"/>
            <a:ext cx="5082374" cy="4764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85476" y="1595871"/>
            <a:ext cx="3826689"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7" name="TextBox 6"/>
          <p:cNvSpPr txBox="1"/>
          <p:nvPr/>
        </p:nvSpPr>
        <p:spPr>
          <a:xfrm>
            <a:off x="5193728" y="1548023"/>
            <a:ext cx="2459328" cy="830997"/>
          </a:xfrm>
          <a:prstGeom prst="rect">
            <a:avLst/>
          </a:prstGeom>
          <a:noFill/>
        </p:spPr>
        <p:txBody>
          <a:bodyPr wrap="none" rtlCol="0">
            <a:spAutoFit/>
          </a:bodyPr>
          <a:lstStyle/>
          <a:p>
            <a:r>
              <a:rPr lang="zh-CN" altLang="en-US" sz="1600" b="1" dirty="0">
                <a:solidFill>
                  <a:srgbClr val="FF0000"/>
                </a:solidFill>
              </a:rPr>
              <a:t>创建基于</a:t>
            </a:r>
            <a:endParaRPr lang="en-US" altLang="zh-CN" sz="1600" b="1" dirty="0">
              <a:solidFill>
                <a:srgbClr val="FF0000"/>
              </a:solidFill>
            </a:endParaRPr>
          </a:p>
          <a:p>
            <a:r>
              <a:rPr lang="zh-CN" altLang="en-US" sz="1600" b="1" dirty="0">
                <a:solidFill>
                  <a:srgbClr val="FF0000"/>
                </a:solidFill>
              </a:rPr>
              <a:t>枚举类型参数的实现方法</a:t>
            </a:r>
            <a:endParaRPr lang="en-US" altLang="zh-CN" sz="1600" b="1" dirty="0">
              <a:solidFill>
                <a:srgbClr val="FF0000"/>
              </a:solidFill>
            </a:endParaRPr>
          </a:p>
          <a:p>
            <a:r>
              <a:rPr lang="zh-CN" altLang="en-US" sz="1600" b="1" dirty="0">
                <a:solidFill>
                  <a:srgbClr val="FF0000"/>
                </a:solidFill>
              </a:rPr>
              <a:t>强制限制输入值的范围</a:t>
            </a:r>
            <a:endParaRPr lang="en-US" altLang="zh-CN" sz="1600" b="1" dirty="0">
              <a:solidFill>
                <a:srgbClr val="FF0000"/>
              </a:solidFill>
            </a:endParaRPr>
          </a:p>
        </p:txBody>
      </p:sp>
      <p:pic>
        <p:nvPicPr>
          <p:cNvPr id="163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620" y="4941168"/>
            <a:ext cx="4264322" cy="884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4975321" y="4077072"/>
            <a:ext cx="3079689" cy="584775"/>
          </a:xfrm>
          <a:prstGeom prst="rect">
            <a:avLst/>
          </a:prstGeom>
          <a:noFill/>
        </p:spPr>
        <p:txBody>
          <a:bodyPr wrap="none" rtlCol="0">
            <a:spAutoFit/>
          </a:bodyPr>
          <a:lstStyle/>
          <a:p>
            <a:r>
              <a:rPr lang="zh-CN" altLang="en-US" sz="1600" b="1" dirty="0">
                <a:solidFill>
                  <a:srgbClr val="FF0000"/>
                </a:solidFill>
              </a:rPr>
              <a:t>试图传入非枚举常量列表中的值</a:t>
            </a:r>
            <a:endParaRPr lang="en-US" altLang="zh-CN" sz="1600" b="1" dirty="0">
              <a:solidFill>
                <a:srgbClr val="FF0000"/>
              </a:solidFill>
            </a:endParaRPr>
          </a:p>
          <a:p>
            <a:r>
              <a:rPr lang="zh-CN" altLang="en-US" sz="1600" b="1" dirty="0">
                <a:solidFill>
                  <a:srgbClr val="FF0000"/>
                </a:solidFill>
              </a:rPr>
              <a:t>无法编译</a:t>
            </a:r>
            <a:endParaRPr lang="zh-CN" altLang="en-US" sz="1600" b="1" dirty="0">
              <a:solidFill>
                <a:srgbClr val="FF0000"/>
              </a:solidFill>
            </a:endParaRPr>
          </a:p>
        </p:txBody>
      </p:sp>
      <p:pic>
        <p:nvPicPr>
          <p:cNvPr id="163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66" y="2832057"/>
            <a:ext cx="327660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直接箭头连接符 11"/>
          <p:cNvCxnSpPr/>
          <p:nvPr/>
        </p:nvCxnSpPr>
        <p:spPr>
          <a:xfrm flipH="1" flipV="1">
            <a:off x="3203848" y="2226812"/>
            <a:ext cx="2143618" cy="80527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1187624" y="1269625"/>
            <a:ext cx="6120680" cy="165531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2152377" y="931071"/>
            <a:ext cx="1699543" cy="100335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fade">
                                      <p:cBhvr>
                                        <p:cTn id="7" dur="500"/>
                                        <p:tgtEl>
                                          <p:spTgt spid="163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6388"/>
                                        </p:tgtEl>
                                        <p:attrNameLst>
                                          <p:attrName>style.visibility</p:attrName>
                                        </p:attrNameLst>
                                      </p:cBhvr>
                                      <p:to>
                                        <p:strVal val="visible"/>
                                      </p:to>
                                    </p:set>
                                    <p:animEffect transition="in" filter="fade">
                                      <p:cBhvr>
                                        <p:cTn id="18" dur="500"/>
                                        <p:tgtEl>
                                          <p:spTgt spid="163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390"/>
                                        </p:tgtEl>
                                        <p:attrNameLst>
                                          <p:attrName>style.visibility</p:attrName>
                                        </p:attrNameLst>
                                      </p:cBhvr>
                                      <p:to>
                                        <p:strVal val="visible"/>
                                      </p:to>
                                    </p:set>
                                    <p:animEffect transition="in" filter="fade">
                                      <p:cBhvr>
                                        <p:cTn id="23" dur="500"/>
                                        <p:tgtEl>
                                          <p:spTgt spid="16390"/>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nodeType="withEffect">
                                  <p:stCondLst>
                                    <p:cond delay="0"/>
                                  </p:stCondLst>
                                  <p:childTnLst>
                                    <p:set>
                                      <p:cBhvr>
                                        <p:cTn id="42" dur="1" fill="hold">
                                          <p:stCondLst>
                                            <p:cond delay="0"/>
                                          </p:stCondLst>
                                        </p:cTn>
                                        <p:tgtEl>
                                          <p:spTgt spid="16389"/>
                                        </p:tgtEl>
                                        <p:attrNameLst>
                                          <p:attrName>style.visibility</p:attrName>
                                        </p:attrNameLst>
                                      </p:cBhvr>
                                      <p:to>
                                        <p:strVal val="visible"/>
                                      </p:to>
                                    </p:set>
                                    <p:animEffect transition="in" filter="fade">
                                      <p:cBhvr>
                                        <p:cTn id="43"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7"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063952"/>
          </a:xfrm>
        </p:spPr>
        <p:txBody>
          <a:bodyPr/>
          <a:lstStyle/>
          <a:p>
            <a:r>
              <a:rPr lang="zh-CN" altLang="en-US" dirty="0"/>
              <a:t>显式构造函数调用，在构造函数中，可以使用</a:t>
            </a:r>
            <a:r>
              <a:rPr lang="en-US" altLang="zh-CN" dirty="0"/>
              <a:t>this</a:t>
            </a:r>
            <a:r>
              <a:rPr lang="zh-CN" altLang="en-US" dirty="0"/>
              <a:t>关键词调用同一类中的另一个构造函数</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2253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84784" y="1556792"/>
            <a:ext cx="5400600" cy="340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接箭头连接符 5"/>
          <p:cNvCxnSpPr/>
          <p:nvPr/>
        </p:nvCxnSpPr>
        <p:spPr>
          <a:xfrm>
            <a:off x="2195736" y="2132856"/>
            <a:ext cx="504056" cy="165618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47864" y="1891571"/>
            <a:ext cx="1838965" cy="338554"/>
          </a:xfrm>
          <a:prstGeom prst="rect">
            <a:avLst/>
          </a:prstGeom>
          <a:noFill/>
        </p:spPr>
        <p:txBody>
          <a:bodyPr wrap="none" rtlCol="0">
            <a:spAutoFit/>
          </a:bodyPr>
          <a:lstStyle/>
          <a:p>
            <a:r>
              <a:rPr lang="zh-CN" altLang="en-US" sz="1600" b="1" dirty="0">
                <a:solidFill>
                  <a:srgbClr val="FF0000"/>
                </a:solidFill>
              </a:rPr>
              <a:t>调用其他构造函数</a:t>
            </a:r>
            <a:endParaRPr lang="zh-CN" altLang="en-US" sz="1600" b="1" dirty="0">
              <a:solidFill>
                <a:srgbClr val="FF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zh-CN" altLang="en-US" dirty="0"/>
              <a:t>需求：学生初始化时必须包含姓名与性别</a:t>
            </a:r>
            <a:endParaRPr lang="en-US" altLang="zh-CN" dirty="0"/>
          </a:p>
          <a:p>
            <a:endParaRPr lang="en-US" altLang="zh-CN" dirty="0"/>
          </a:p>
          <a:p>
            <a:r>
              <a:rPr lang="zh-CN" altLang="en-US" dirty="0"/>
              <a:t>基于内部类型，枚举，进一步优化基于常量的实现</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CC</a:t>
            </a:r>
            <a:r>
              <a:rPr lang="zh-CN" altLang="en-US" dirty="0"/>
              <a:t>：枚举类型中的值均代表常量，因此字母全部大写</a:t>
            </a:r>
            <a:endParaRPr lang="en-US" altLang="zh-CN" dirty="0"/>
          </a:p>
          <a:p>
            <a:endParaRPr lang="en-US" altLang="zh-CN" dirty="0"/>
          </a:p>
          <a:p>
            <a:r>
              <a:rPr lang="zh-CN" altLang="en-US" dirty="0"/>
              <a:t>枚举可在程序中，提供限制和约束性选项，强制</a:t>
            </a:r>
            <a:r>
              <a:rPr lang="en-US" altLang="zh-CN" dirty="0"/>
              <a:t>/</a:t>
            </a:r>
            <a:r>
              <a:rPr lang="zh-CN" altLang="en-US" dirty="0"/>
              <a:t>规范使用者行为，使程序逻辑结构清晰</a:t>
            </a:r>
            <a:endParaRPr lang="en-US" altLang="zh-CN"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Structure of JVM</a:t>
            </a:r>
            <a:endParaRPr lang="zh-CN" altLang="en-US" dirty="0"/>
          </a:p>
        </p:txBody>
      </p:sp>
      <p:sp>
        <p:nvSpPr>
          <p:cNvPr id="3" name="内容占位符 2"/>
          <p:cNvSpPr>
            <a:spLocks noGrp="1"/>
          </p:cNvSpPr>
          <p:nvPr>
            <p:ph idx="1"/>
          </p:nvPr>
        </p:nvSpPr>
        <p:spPr/>
        <p:txBody>
          <a:bodyPr/>
          <a:lstStyle/>
          <a:p>
            <a:r>
              <a:rPr lang="en-US" altLang="zh-CN" dirty="0"/>
              <a:t>Stack(</a:t>
            </a:r>
            <a:r>
              <a:rPr lang="zh-CN" altLang="en-US" dirty="0"/>
              <a:t>栈</a:t>
            </a:r>
            <a:r>
              <a:rPr lang="en-US" altLang="zh-CN" dirty="0"/>
              <a:t>)</a:t>
            </a:r>
            <a:r>
              <a:rPr lang="zh-CN" altLang="en-US" dirty="0"/>
              <a:t>，创建线程的同时，创建该线程的栈空间，存储执行方法的</a:t>
            </a:r>
            <a:r>
              <a:rPr lang="zh-CN" altLang="en-US" b="1" dirty="0">
                <a:solidFill>
                  <a:srgbClr val="FF0000"/>
                </a:solidFill>
              </a:rPr>
              <a:t>局部变量</a:t>
            </a:r>
            <a:r>
              <a:rPr lang="zh-CN" altLang="en-US" dirty="0"/>
              <a:t>表</a:t>
            </a:r>
            <a:r>
              <a:rPr lang="en-US" altLang="zh-CN" dirty="0"/>
              <a:t>(</a:t>
            </a:r>
            <a:r>
              <a:rPr lang="zh-CN" altLang="en-US" dirty="0"/>
              <a:t>包括：基本数据类型字面量，以及对象的引用</a:t>
            </a:r>
            <a:r>
              <a:rPr lang="en-US" altLang="zh-CN" dirty="0"/>
              <a:t>)</a:t>
            </a:r>
            <a:r>
              <a:rPr lang="zh-CN" altLang="en-US" dirty="0"/>
              <a:t>；操作栈</a:t>
            </a:r>
            <a:r>
              <a:rPr lang="en-US" altLang="zh-CN" dirty="0"/>
              <a:t>(</a:t>
            </a:r>
            <a:r>
              <a:rPr lang="zh-CN" altLang="en-US" dirty="0"/>
              <a:t>调用方法的引用</a:t>
            </a:r>
            <a:r>
              <a:rPr lang="en-US" altLang="zh-CN" dirty="0"/>
              <a:t>)</a:t>
            </a:r>
            <a:r>
              <a:rPr lang="zh-CN" altLang="en-US" dirty="0"/>
              <a:t>等</a:t>
            </a:r>
            <a:endParaRPr lang="en-US" altLang="zh-CN" dirty="0"/>
          </a:p>
          <a:p>
            <a:endParaRPr lang="en-US" altLang="zh-CN" dirty="0"/>
          </a:p>
          <a:p>
            <a:r>
              <a:rPr lang="en-US" altLang="zh-CN" dirty="0"/>
              <a:t>heap(</a:t>
            </a:r>
            <a:r>
              <a:rPr lang="zh-CN" altLang="en-US" dirty="0"/>
              <a:t>堆</a:t>
            </a:r>
            <a:r>
              <a:rPr lang="en-US" altLang="zh-CN" dirty="0"/>
              <a:t>)</a:t>
            </a:r>
            <a:r>
              <a:rPr lang="zh-CN" altLang="en-US" dirty="0"/>
              <a:t>，存储创建的</a:t>
            </a:r>
            <a:r>
              <a:rPr lang="zh-CN" altLang="en-US" b="1" dirty="0">
                <a:solidFill>
                  <a:srgbClr val="FF0000"/>
                </a:solidFill>
              </a:rPr>
              <a:t>对象</a:t>
            </a:r>
            <a:r>
              <a:rPr lang="zh-CN" altLang="en-US" dirty="0"/>
              <a:t>实例，</a:t>
            </a:r>
            <a:r>
              <a:rPr lang="en-US" altLang="zh-CN" dirty="0"/>
              <a:t>GC</a:t>
            </a:r>
            <a:r>
              <a:rPr lang="zh-CN" altLang="en-US" dirty="0"/>
              <a:t>主要工作的地方</a:t>
            </a:r>
            <a:endParaRPr lang="en-US" altLang="zh-CN" dirty="0"/>
          </a:p>
          <a:p>
            <a:endParaRPr lang="en-US" altLang="zh-CN" dirty="0"/>
          </a:p>
          <a:p>
            <a:r>
              <a:rPr lang="en-US" altLang="zh-CN" dirty="0"/>
              <a:t>Method Area(</a:t>
            </a:r>
            <a:r>
              <a:rPr lang="zh-CN" altLang="en-US" dirty="0"/>
              <a:t>方法区</a:t>
            </a:r>
            <a:r>
              <a:rPr lang="en-US" altLang="zh-CN" dirty="0"/>
              <a:t>)</a:t>
            </a:r>
            <a:r>
              <a:rPr lang="zh-CN" altLang="en-US" dirty="0"/>
              <a:t>，线程共享的，存储每一个类的结构信息</a:t>
            </a:r>
            <a:r>
              <a:rPr lang="en-US" altLang="zh-CN" dirty="0"/>
              <a:t>(</a:t>
            </a:r>
            <a:r>
              <a:rPr lang="zh-CN" altLang="en-US" dirty="0"/>
              <a:t>包括：类中的属性</a:t>
            </a:r>
            <a:r>
              <a:rPr lang="en-US" altLang="zh-CN" dirty="0"/>
              <a:t>/</a:t>
            </a:r>
            <a:r>
              <a:rPr lang="zh-CN" altLang="en-US" dirty="0"/>
              <a:t>方法等元数据</a:t>
            </a:r>
            <a:r>
              <a:rPr lang="en-US" altLang="zh-CN" dirty="0"/>
              <a:t>)</a:t>
            </a:r>
            <a:r>
              <a:rPr lang="zh-CN" altLang="en-US" dirty="0"/>
              <a:t>，常量池，</a:t>
            </a:r>
            <a:r>
              <a:rPr lang="zh-CN" altLang="en-US" b="1" dirty="0">
                <a:solidFill>
                  <a:srgbClr val="FF0000"/>
                </a:solidFill>
              </a:rPr>
              <a:t>静态变量</a:t>
            </a:r>
            <a:r>
              <a:rPr lang="en-US" altLang="zh-CN" b="1" dirty="0">
                <a:solidFill>
                  <a:srgbClr val="FF0000"/>
                </a:solidFill>
              </a:rPr>
              <a:t>/</a:t>
            </a:r>
            <a:r>
              <a:rPr lang="zh-CN" altLang="en-US" b="1" dirty="0">
                <a:solidFill>
                  <a:srgbClr val="FF0000"/>
                </a:solidFill>
              </a:rPr>
              <a:t>常量</a:t>
            </a:r>
            <a:r>
              <a:rPr lang="zh-CN" altLang="en-US" dirty="0"/>
              <a:t>，</a:t>
            </a:r>
            <a:r>
              <a:rPr lang="zh-CN" altLang="en-US" b="1" dirty="0">
                <a:solidFill>
                  <a:srgbClr val="FF0000"/>
                </a:solidFill>
              </a:rPr>
              <a:t>方法</a:t>
            </a:r>
            <a:r>
              <a:rPr lang="en-US" altLang="zh-CN" b="1" dirty="0">
                <a:solidFill>
                  <a:srgbClr val="FF0000"/>
                </a:solidFill>
              </a:rPr>
              <a:t>/</a:t>
            </a:r>
            <a:r>
              <a:rPr lang="zh-CN" altLang="en-US" b="1" dirty="0">
                <a:solidFill>
                  <a:srgbClr val="FF0000"/>
                </a:solidFill>
              </a:rPr>
              <a:t>构造函数的执行代码</a:t>
            </a:r>
            <a:r>
              <a:rPr lang="zh-CN" altLang="en-US" dirty="0"/>
              <a:t>等</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6146" name="Picture 2" descr="G:\temp\Slide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520" y="81017"/>
            <a:ext cx="8628954" cy="64713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200" dirty="0"/>
              <a:t>Part3 - Classes and Objects Summary</a:t>
            </a:r>
            <a:endParaRPr lang="zh-CN" altLang="en-US" sz="4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graphicFrame>
        <p:nvGraphicFramePr>
          <p:cNvPr id="5" name="表格 4"/>
          <p:cNvGraphicFramePr>
            <a:graphicFrameLocks noGrp="1"/>
          </p:cNvGraphicFramePr>
          <p:nvPr/>
        </p:nvGraphicFramePr>
        <p:xfrm>
          <a:off x="179512" y="1124744"/>
          <a:ext cx="8496944" cy="5120590"/>
        </p:xfrm>
        <a:graphic>
          <a:graphicData uri="http://schemas.openxmlformats.org/drawingml/2006/table">
            <a:tbl>
              <a:tblPr firstRow="1" bandRow="1">
                <a:tableStyleId>{5C22544A-7EE6-4342-B048-85BDC9FD1C3A}</a:tableStyleId>
              </a:tblPr>
              <a:tblGrid>
                <a:gridCol w="2160240"/>
                <a:gridCol w="6336704"/>
              </a:tblGrid>
              <a:tr h="384043">
                <a:tc>
                  <a:txBody>
                    <a:bodyPr/>
                    <a:lstStyle/>
                    <a:p>
                      <a:endParaRPr lang="zh-CN" altLang="en-US" dirty="0"/>
                    </a:p>
                  </a:txBody>
                  <a:tcPr/>
                </a:tc>
                <a:tc>
                  <a:txBody>
                    <a:bodyPr/>
                    <a:lstStyle/>
                    <a:p>
                      <a:r>
                        <a:rPr lang="en-US" altLang="zh-CN" dirty="0"/>
                        <a:t>content</a:t>
                      </a:r>
                      <a:endParaRPr lang="zh-CN" altLang="en-US" dirty="0"/>
                    </a:p>
                  </a:txBody>
                  <a:tcPr/>
                </a:tc>
              </a:tr>
              <a:tr h="384043">
                <a:tc>
                  <a:txBody>
                    <a:bodyPr/>
                    <a:lstStyle/>
                    <a:p>
                      <a:r>
                        <a:rPr lang="zh-CN" altLang="en-US" dirty="0"/>
                        <a:t>类</a:t>
                      </a:r>
                      <a:endParaRPr lang="zh-CN" altLang="en-US" dirty="0"/>
                    </a:p>
                  </a:txBody>
                  <a:tcPr/>
                </a:tc>
                <a:tc>
                  <a:txBody>
                    <a:bodyPr/>
                    <a:lstStyle/>
                    <a:p>
                      <a:r>
                        <a:rPr lang="zh-CN" altLang="en-US" dirty="0"/>
                        <a:t>面向对象中的类；声明，命名规范；单继承</a:t>
                      </a:r>
                      <a:endParaRPr lang="zh-CN" altLang="en-US" dirty="0"/>
                    </a:p>
                  </a:txBody>
                  <a:tcPr/>
                </a:tc>
              </a:tr>
              <a:tr h="384043">
                <a:tc>
                  <a:txBody>
                    <a:bodyPr/>
                    <a:lstStyle/>
                    <a:p>
                      <a:r>
                        <a:rPr lang="zh-CN" altLang="en-US" dirty="0"/>
                        <a:t>属性</a:t>
                      </a:r>
                      <a:endParaRPr lang="zh-CN" altLang="en-US" dirty="0"/>
                    </a:p>
                  </a:txBody>
                  <a:tcPr/>
                </a:tc>
                <a:tc>
                  <a:txBody>
                    <a:bodyPr/>
                    <a:lstStyle/>
                    <a:p>
                      <a:r>
                        <a:rPr lang="zh-CN" altLang="en-US" dirty="0"/>
                        <a:t>命名规范；提供</a:t>
                      </a:r>
                      <a:r>
                        <a:rPr lang="en-US" altLang="zh-CN" dirty="0"/>
                        <a:t>getter/setter</a:t>
                      </a:r>
                      <a:r>
                        <a:rPr lang="zh-CN" altLang="en-US" dirty="0"/>
                        <a:t>方法，及方法的命名规范；</a:t>
                      </a:r>
                      <a:r>
                        <a:rPr lang="en-US" altLang="zh-CN" dirty="0"/>
                        <a:t>Boolean</a:t>
                      </a:r>
                      <a:r>
                        <a:rPr lang="zh-CN" altLang="en-US" dirty="0"/>
                        <a:t>类型属性</a:t>
                      </a:r>
                      <a:r>
                        <a:rPr lang="en-US" altLang="zh-CN" dirty="0"/>
                        <a:t>getter</a:t>
                      </a:r>
                      <a:r>
                        <a:rPr lang="zh-CN" altLang="en-US" dirty="0"/>
                        <a:t>方法命名</a:t>
                      </a:r>
                      <a:endParaRPr lang="zh-CN" altLang="en-US" dirty="0"/>
                    </a:p>
                  </a:txBody>
                  <a:tcPr/>
                </a:tc>
              </a:tr>
              <a:tr h="384043">
                <a:tc>
                  <a:txBody>
                    <a:bodyPr/>
                    <a:lstStyle/>
                    <a:p>
                      <a:r>
                        <a:rPr lang="zh-CN" altLang="en-US" dirty="0"/>
                        <a:t>方法</a:t>
                      </a:r>
                      <a:endParaRPr lang="zh-CN" altLang="en-US" dirty="0"/>
                    </a:p>
                  </a:txBody>
                  <a:tcPr/>
                </a:tc>
                <a:tc>
                  <a:txBody>
                    <a:bodyPr/>
                    <a:lstStyle/>
                    <a:p>
                      <a:r>
                        <a:rPr lang="zh-CN" altLang="en-US" dirty="0"/>
                        <a:t>方法的名称规范；声明；参数列表；方法签名；方法重载；返回值；</a:t>
                      </a:r>
                      <a:endParaRPr lang="zh-CN" altLang="en-US" dirty="0"/>
                    </a:p>
                  </a:txBody>
                  <a:tcPr/>
                </a:tc>
              </a:tr>
              <a:tr h="384043">
                <a:tc>
                  <a:txBody>
                    <a:bodyPr/>
                    <a:lstStyle/>
                    <a:p>
                      <a:r>
                        <a:rPr lang="zh-CN" altLang="en-US" dirty="0"/>
                        <a:t>构造函数</a:t>
                      </a:r>
                      <a:endParaRPr lang="zh-CN" altLang="en-US" dirty="0"/>
                    </a:p>
                  </a:txBody>
                  <a:tcPr/>
                </a:tc>
                <a:tc>
                  <a:txBody>
                    <a:bodyPr/>
                    <a:lstStyle/>
                    <a:p>
                      <a:r>
                        <a:rPr lang="zh-CN" altLang="en-US" dirty="0"/>
                        <a:t>声明；有参</a:t>
                      </a:r>
                      <a:r>
                        <a:rPr lang="en-US" altLang="zh-CN" dirty="0"/>
                        <a:t>/</a:t>
                      </a:r>
                      <a:r>
                        <a:rPr lang="zh-CN" altLang="en-US" dirty="0"/>
                        <a:t>无参；约束；</a:t>
                      </a:r>
                      <a:endParaRPr lang="zh-CN" altLang="en-US" dirty="0"/>
                    </a:p>
                  </a:txBody>
                  <a:tcPr/>
                </a:tc>
              </a:tr>
              <a:tr h="384043">
                <a:tc>
                  <a:txBody>
                    <a:bodyPr/>
                    <a:lstStyle/>
                    <a:p>
                      <a:r>
                        <a:rPr lang="zh-CN" altLang="en-US" dirty="0"/>
                        <a:t>参数</a:t>
                      </a:r>
                      <a:endParaRPr lang="zh-CN" altLang="en-US" dirty="0"/>
                    </a:p>
                  </a:txBody>
                  <a:tcPr/>
                </a:tc>
                <a:tc>
                  <a:txBody>
                    <a:bodyPr/>
                    <a:lstStyle/>
                    <a:p>
                      <a:r>
                        <a:rPr lang="zh-CN" altLang="en-US" dirty="0"/>
                        <a:t>形参</a:t>
                      </a:r>
                      <a:r>
                        <a:rPr lang="en-US" altLang="zh-CN" dirty="0"/>
                        <a:t>/</a:t>
                      </a:r>
                      <a:r>
                        <a:rPr lang="zh-CN" altLang="en-US" dirty="0"/>
                        <a:t>实参；可变长度的参数；命名规范；值传递</a:t>
                      </a:r>
                      <a:r>
                        <a:rPr lang="en-US" altLang="zh-CN" dirty="0"/>
                        <a:t>/</a:t>
                      </a:r>
                      <a:r>
                        <a:rPr lang="zh-CN" altLang="en-US" dirty="0"/>
                        <a:t>引用传递；</a:t>
                      </a:r>
                      <a:endParaRPr lang="zh-CN" altLang="en-US" dirty="0"/>
                    </a:p>
                  </a:txBody>
                  <a:tcPr/>
                </a:tc>
              </a:tr>
              <a:tr h="384043">
                <a:tc>
                  <a:txBody>
                    <a:bodyPr/>
                    <a:lstStyle/>
                    <a:p>
                      <a:r>
                        <a:rPr lang="zh-CN" altLang="en-US" dirty="0"/>
                        <a:t>对象</a:t>
                      </a:r>
                      <a:endParaRPr lang="zh-CN" altLang="en-US" dirty="0"/>
                    </a:p>
                  </a:txBody>
                  <a:tcPr/>
                </a:tc>
                <a:tc>
                  <a:txBody>
                    <a:bodyPr/>
                    <a:lstStyle/>
                    <a:p>
                      <a:r>
                        <a:rPr lang="zh-CN" altLang="en-US" dirty="0"/>
                        <a:t>对象的基本创建过程；使用方法；</a:t>
                      </a:r>
                      <a:r>
                        <a:rPr lang="en-US" altLang="zh-CN" dirty="0"/>
                        <a:t>this</a:t>
                      </a:r>
                      <a:r>
                        <a:rPr lang="zh-CN" altLang="en-US" dirty="0"/>
                        <a:t>关键词</a:t>
                      </a:r>
                      <a:endParaRPr lang="zh-CN" altLang="en-US" dirty="0"/>
                    </a:p>
                  </a:txBody>
                  <a:tcPr/>
                </a:tc>
              </a:tr>
              <a:tr h="384043">
                <a:tc>
                  <a:txBody>
                    <a:bodyPr/>
                    <a:lstStyle/>
                    <a:p>
                      <a:r>
                        <a:rPr lang="zh-CN" altLang="en-US" dirty="0"/>
                        <a:t>垃圾回收器</a:t>
                      </a:r>
                      <a:endParaRPr lang="zh-CN" altLang="en-US" dirty="0"/>
                    </a:p>
                  </a:txBody>
                  <a:tcPr/>
                </a:tc>
                <a:tc>
                  <a:txBody>
                    <a:bodyPr/>
                    <a:lstStyle/>
                    <a:p>
                      <a:r>
                        <a:rPr lang="en-US" altLang="zh-CN" dirty="0"/>
                        <a:t>Java</a:t>
                      </a:r>
                      <a:r>
                        <a:rPr lang="zh-CN" altLang="en-US" dirty="0"/>
                        <a:t>平台处理对象的特点；对象资源释放的时机与时间</a:t>
                      </a:r>
                      <a:endParaRPr lang="zh-CN" altLang="en-US" dirty="0"/>
                    </a:p>
                  </a:txBody>
                  <a:tcPr/>
                </a:tc>
              </a:tr>
              <a:tr h="384043">
                <a:tc>
                  <a:txBody>
                    <a:bodyPr/>
                    <a:lstStyle/>
                    <a:p>
                      <a:r>
                        <a:rPr lang="zh-CN" altLang="en-US" dirty="0"/>
                        <a:t>访问级别修饰符</a:t>
                      </a:r>
                      <a:endParaRPr lang="zh-CN" altLang="en-US" dirty="0"/>
                    </a:p>
                  </a:txBody>
                  <a:tcPr/>
                </a:tc>
                <a:tc>
                  <a:txBody>
                    <a:bodyPr/>
                    <a:lstStyle/>
                    <a:p>
                      <a:r>
                        <a:rPr lang="zh-CN" altLang="en-US" dirty="0"/>
                        <a:t>顶级</a:t>
                      </a:r>
                      <a:r>
                        <a:rPr lang="en-US" altLang="zh-CN" dirty="0"/>
                        <a:t>/</a:t>
                      </a:r>
                      <a:r>
                        <a:rPr lang="zh-CN" altLang="en-US" dirty="0"/>
                        <a:t>成员级修饰符；修饰目标的可见范围；</a:t>
                      </a:r>
                      <a:endParaRPr lang="zh-CN" altLang="en-US" dirty="0"/>
                    </a:p>
                  </a:txBody>
                  <a:tcPr/>
                </a:tc>
              </a:tr>
              <a:tr h="384043">
                <a:tc>
                  <a:txBody>
                    <a:bodyPr/>
                    <a:lstStyle/>
                    <a:p>
                      <a:r>
                        <a:rPr lang="zh-CN" altLang="en-US" dirty="0"/>
                        <a:t>静态变量</a:t>
                      </a:r>
                      <a:endParaRPr lang="zh-CN" altLang="en-US" dirty="0"/>
                    </a:p>
                  </a:txBody>
                  <a:tcPr/>
                </a:tc>
                <a:tc>
                  <a:txBody>
                    <a:bodyPr/>
                    <a:lstStyle/>
                    <a:p>
                      <a:r>
                        <a:rPr lang="zh-CN" altLang="en-US" dirty="0"/>
                        <a:t>声明；使用场景；特点；与类实例的关系；使用方法；命名</a:t>
                      </a:r>
                      <a:endParaRPr lang="zh-CN" altLang="en-US" dirty="0"/>
                    </a:p>
                  </a:txBody>
                  <a:tcPr/>
                </a:tc>
              </a:tr>
              <a:tr h="384043">
                <a:tc>
                  <a:txBody>
                    <a:bodyPr/>
                    <a:lstStyle/>
                    <a:p>
                      <a:r>
                        <a:rPr lang="zh-CN" altLang="en-US" dirty="0"/>
                        <a:t>静态方法</a:t>
                      </a:r>
                      <a:endParaRPr lang="zh-CN" altLang="en-US" dirty="0"/>
                    </a:p>
                  </a:txBody>
                  <a:tcPr/>
                </a:tc>
                <a:tc>
                  <a:txBody>
                    <a:bodyPr/>
                    <a:lstStyle/>
                    <a:p>
                      <a:r>
                        <a:rPr lang="zh-CN" altLang="en-US" dirty="0"/>
                        <a:t>声明；使用场景；特点；与类实例变量</a:t>
                      </a:r>
                      <a:r>
                        <a:rPr lang="en-US" altLang="zh-CN" dirty="0"/>
                        <a:t>/</a:t>
                      </a:r>
                      <a:r>
                        <a:rPr lang="zh-CN" altLang="en-US" dirty="0"/>
                        <a:t>方法的关系；</a:t>
                      </a:r>
                      <a:endParaRPr lang="zh-CN" altLang="en-US" dirty="0"/>
                    </a:p>
                  </a:txBody>
                  <a:tcPr/>
                </a:tc>
              </a:tr>
              <a:tr h="384043">
                <a:tc>
                  <a:txBody>
                    <a:bodyPr/>
                    <a:lstStyle/>
                    <a:p>
                      <a:r>
                        <a:rPr lang="zh-CN" altLang="en-US" dirty="0"/>
                        <a:t>常量</a:t>
                      </a:r>
                      <a:endParaRPr lang="zh-CN" altLang="en-US" dirty="0"/>
                    </a:p>
                  </a:txBody>
                  <a:tcPr/>
                </a:tc>
                <a:tc>
                  <a:txBody>
                    <a:bodyPr/>
                    <a:lstStyle/>
                    <a:p>
                      <a:r>
                        <a:rPr lang="zh-CN" altLang="en-US" dirty="0"/>
                        <a:t>基本类型与引用类型常量各种的特点；命名；</a:t>
                      </a:r>
                      <a:endParaRPr lang="zh-CN" altLang="en-US" dirty="0"/>
                    </a:p>
                  </a:txBody>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graphicFrame>
        <p:nvGraphicFramePr>
          <p:cNvPr id="5" name="表格 4"/>
          <p:cNvGraphicFramePr>
            <a:graphicFrameLocks noGrp="1"/>
          </p:cNvGraphicFramePr>
          <p:nvPr/>
        </p:nvGraphicFramePr>
        <p:xfrm>
          <a:off x="179512" y="260648"/>
          <a:ext cx="8496944" cy="1536172"/>
        </p:xfrm>
        <a:graphic>
          <a:graphicData uri="http://schemas.openxmlformats.org/drawingml/2006/table">
            <a:tbl>
              <a:tblPr firstRow="1" bandRow="1">
                <a:tableStyleId>{5C22544A-7EE6-4342-B048-85BDC9FD1C3A}</a:tableStyleId>
              </a:tblPr>
              <a:tblGrid>
                <a:gridCol w="2160240"/>
                <a:gridCol w="6336704"/>
              </a:tblGrid>
              <a:tr h="384043">
                <a:tc>
                  <a:txBody>
                    <a:bodyPr/>
                    <a:lstStyle/>
                    <a:p>
                      <a:endParaRPr lang="zh-CN" altLang="en-US" dirty="0"/>
                    </a:p>
                  </a:txBody>
                  <a:tcPr/>
                </a:tc>
                <a:tc>
                  <a:txBody>
                    <a:bodyPr/>
                    <a:lstStyle/>
                    <a:p>
                      <a:r>
                        <a:rPr lang="en-US" altLang="zh-CN" dirty="0"/>
                        <a:t>content</a:t>
                      </a:r>
                      <a:endParaRPr lang="zh-CN" altLang="en-US" dirty="0"/>
                    </a:p>
                  </a:txBody>
                  <a:tcPr/>
                </a:tc>
              </a:tr>
              <a:tr h="384043">
                <a:tc>
                  <a:txBody>
                    <a:bodyPr/>
                    <a:lstStyle/>
                    <a:p>
                      <a:r>
                        <a:rPr lang="zh-CN" altLang="en-US" dirty="0"/>
                        <a:t>静态块</a:t>
                      </a:r>
                      <a:endParaRPr lang="zh-CN" altLang="en-US" dirty="0"/>
                    </a:p>
                  </a:txBody>
                  <a:tcPr/>
                </a:tc>
                <a:tc>
                  <a:txBody>
                    <a:bodyPr/>
                    <a:lstStyle/>
                    <a:p>
                      <a:r>
                        <a:rPr lang="zh-CN" altLang="en-US" dirty="0"/>
                        <a:t>作用；加载；执行顺序</a:t>
                      </a:r>
                      <a:endParaRPr lang="zh-CN" altLang="en-US" dirty="0"/>
                    </a:p>
                  </a:txBody>
                  <a:tcPr/>
                </a:tc>
              </a:tr>
              <a:tr h="384043">
                <a:tc>
                  <a:txBody>
                    <a:bodyPr/>
                    <a:lstStyle/>
                    <a:p>
                      <a:r>
                        <a:rPr lang="zh-CN" altLang="en-US" dirty="0"/>
                        <a:t>静态内部类</a:t>
                      </a:r>
                      <a:endParaRPr lang="zh-CN" altLang="en-US" dirty="0"/>
                    </a:p>
                  </a:txBody>
                  <a:tcPr/>
                </a:tc>
                <a:tc>
                  <a:txBody>
                    <a:bodyPr/>
                    <a:lstStyle/>
                    <a:p>
                      <a:r>
                        <a:rPr lang="zh-CN" altLang="en-US" dirty="0"/>
                        <a:t>声明创建方法；作用；使用场景</a:t>
                      </a:r>
                      <a:endParaRPr lang="zh-CN" altLang="en-US" dirty="0"/>
                    </a:p>
                  </a:txBody>
                  <a:tcPr/>
                </a:tc>
              </a:tr>
              <a:tr h="384043">
                <a:tc>
                  <a:txBody>
                    <a:bodyPr/>
                    <a:lstStyle/>
                    <a:p>
                      <a:r>
                        <a:rPr lang="zh-CN" altLang="en-US" dirty="0"/>
                        <a:t>枚举</a:t>
                      </a:r>
                      <a:endParaRPr lang="zh-CN" altLang="en-US" dirty="0"/>
                    </a:p>
                  </a:txBody>
                  <a:tcPr/>
                </a:tc>
                <a:tc>
                  <a:txBody>
                    <a:bodyPr/>
                    <a:lstStyle/>
                    <a:p>
                      <a:r>
                        <a:rPr lang="zh-CN" altLang="en-US" dirty="0"/>
                        <a:t>声明；使用场景；</a:t>
                      </a:r>
                      <a:endParaRPr lang="zh-CN" alt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Creating Objects</a:t>
            </a:r>
            <a:endParaRPr lang="zh-CN" altLang="en-US" dirty="0"/>
          </a:p>
        </p:txBody>
      </p:sp>
      <p:sp>
        <p:nvSpPr>
          <p:cNvPr id="3" name="内容占位符 2"/>
          <p:cNvSpPr>
            <a:spLocks noGrp="1"/>
          </p:cNvSpPr>
          <p:nvPr>
            <p:ph idx="1"/>
          </p:nvPr>
        </p:nvSpPr>
        <p:spPr/>
        <p:txBody>
          <a:bodyPr/>
          <a:lstStyle/>
          <a:p>
            <a:r>
              <a:rPr lang="en-US" altLang="zh-CN" b="1" dirty="0">
                <a:solidFill>
                  <a:srgbClr val="FF0000"/>
                </a:solidFill>
              </a:rPr>
              <a:t>Declaration</a:t>
            </a:r>
            <a:r>
              <a:rPr lang="en-US" altLang="zh-CN" dirty="0"/>
              <a:t>: The variable declarations that associate a variable name with an object type.</a:t>
            </a:r>
            <a:endParaRPr lang="en-US" altLang="zh-CN" dirty="0"/>
          </a:p>
          <a:p>
            <a:r>
              <a:rPr lang="en-US" altLang="zh-CN" b="1" dirty="0">
                <a:solidFill>
                  <a:srgbClr val="FF0000"/>
                </a:solidFill>
              </a:rPr>
              <a:t>Instantiation</a:t>
            </a:r>
            <a:r>
              <a:rPr lang="en-US" altLang="zh-CN" dirty="0"/>
              <a:t>: The new keyword is a Java operator that creates the object.</a:t>
            </a:r>
            <a:endParaRPr lang="en-US" altLang="zh-CN" dirty="0"/>
          </a:p>
          <a:p>
            <a:r>
              <a:rPr lang="en-US" altLang="zh-CN" b="1" dirty="0">
                <a:solidFill>
                  <a:srgbClr val="FF0000"/>
                </a:solidFill>
              </a:rPr>
              <a:t>Initialization</a:t>
            </a:r>
            <a:r>
              <a:rPr lang="en-US" altLang="zh-CN" dirty="0"/>
              <a:t>: The new operator is followed by a call to a constructor, which initializes the new object.</a:t>
            </a:r>
            <a:endParaRPr lang="en-US" altLang="zh-CN" dirty="0"/>
          </a:p>
          <a:p>
            <a:r>
              <a:rPr lang="zh-CN" altLang="en-US" dirty="0"/>
              <a:t>创建一个对象的基本步骤</a:t>
            </a:r>
            <a:endParaRPr lang="en-US" altLang="zh-CN" dirty="0"/>
          </a:p>
          <a:p>
            <a:pPr lvl="1"/>
            <a:r>
              <a:rPr lang="zh-CN" altLang="en-US" dirty="0"/>
              <a:t>声明</a:t>
            </a:r>
            <a:endParaRPr lang="en-US" altLang="zh-CN" dirty="0"/>
          </a:p>
          <a:p>
            <a:pPr lvl="1"/>
            <a:r>
              <a:rPr lang="zh-CN" altLang="en-US" dirty="0"/>
              <a:t>实例化</a:t>
            </a:r>
            <a:endParaRPr lang="en-US" altLang="zh-CN" dirty="0"/>
          </a:p>
          <a:p>
            <a:pPr lvl="1"/>
            <a:r>
              <a:rPr lang="zh-CN" altLang="en-US" dirty="0"/>
              <a:t>初始化</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en-US" altLang="zh-CN" dirty="0"/>
              <a:t>Declaring a Variable to Refer to an Object. </a:t>
            </a:r>
            <a:endParaRPr lang="en-US" altLang="zh-CN" dirty="0"/>
          </a:p>
          <a:p>
            <a:r>
              <a:rPr lang="en-US" altLang="zh-CN" dirty="0"/>
              <a:t>This notifies the compiler that you will use name to refer to data whose type is type.</a:t>
            </a:r>
            <a:endParaRPr lang="en-US" altLang="zh-CN" dirty="0"/>
          </a:p>
          <a:p>
            <a:pPr marL="0" indent="0">
              <a:buNone/>
            </a:pPr>
            <a:endParaRPr lang="en-US" altLang="zh-CN" dirty="0"/>
          </a:p>
          <a:p>
            <a:r>
              <a:rPr lang="zh-CN" altLang="en-US" dirty="0"/>
              <a:t>声明，一个名称为</a:t>
            </a:r>
            <a:r>
              <a:rPr lang="en-US" altLang="zh-CN" dirty="0"/>
              <a:t>bicycle</a:t>
            </a:r>
            <a:r>
              <a:rPr lang="zh-CN" altLang="en-US" dirty="0"/>
              <a:t>，引用</a:t>
            </a:r>
            <a:r>
              <a:rPr lang="en-US" altLang="zh-CN" dirty="0"/>
              <a:t>Bicycle</a:t>
            </a:r>
            <a:r>
              <a:rPr lang="zh-CN" altLang="en-US" dirty="0"/>
              <a:t>类型对象的变量。仅声明了一个可以引用指定类型对象的变量，声明并不会创建一个对象，必须为其分配一个对象地址才能使用</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TextBox 4"/>
          <p:cNvSpPr txBox="1"/>
          <p:nvPr/>
        </p:nvSpPr>
        <p:spPr>
          <a:xfrm>
            <a:off x="3423270" y="1536390"/>
            <a:ext cx="1557862" cy="400110"/>
          </a:xfrm>
          <a:prstGeom prst="rect">
            <a:avLst/>
          </a:prstGeom>
          <a:noFill/>
        </p:spPr>
        <p:txBody>
          <a:bodyPr wrap="none" rtlCol="0">
            <a:spAutoFit/>
          </a:bodyPr>
          <a:lstStyle/>
          <a:p>
            <a:r>
              <a:rPr lang="en-US" altLang="zh-CN" sz="2000" b="1" dirty="0">
                <a:solidFill>
                  <a:srgbClr val="FF0000"/>
                </a:solidFill>
              </a:rPr>
              <a:t>Type name;</a:t>
            </a:r>
            <a:endParaRPr lang="zh-CN" altLang="en-US" sz="2000" b="1" dirty="0">
              <a:solidFill>
                <a:srgbClr val="FF0000"/>
              </a:solidFill>
            </a:endParaRPr>
          </a:p>
        </p:txBody>
      </p: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19953" y="3397826"/>
            <a:ext cx="2952051" cy="523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77072"/>
            <a:ext cx="4604148"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5229200"/>
            <a:ext cx="5962650"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2771800" y="4078958"/>
            <a:ext cx="2666114" cy="338554"/>
          </a:xfrm>
          <a:prstGeom prst="rect">
            <a:avLst/>
          </a:prstGeom>
          <a:noFill/>
        </p:spPr>
        <p:txBody>
          <a:bodyPr wrap="none" rtlCol="0">
            <a:spAutoFit/>
          </a:bodyPr>
          <a:lstStyle/>
          <a:p>
            <a:r>
              <a:rPr lang="zh-CN" altLang="en-US" sz="1600" b="1" dirty="0">
                <a:solidFill>
                  <a:srgbClr val="FF0000"/>
                </a:solidFill>
              </a:rPr>
              <a:t>声明了一个引用为空的变量</a:t>
            </a:r>
            <a:endParaRPr lang="zh-CN" altLang="en-US" sz="1600" b="1" dirty="0">
              <a:solidFill>
                <a:srgbClr val="FF0000"/>
              </a:solidFill>
            </a:endParaRPr>
          </a:p>
        </p:txBody>
      </p:sp>
      <p:sp>
        <p:nvSpPr>
          <p:cNvPr id="16" name="TextBox 15"/>
          <p:cNvSpPr txBox="1"/>
          <p:nvPr/>
        </p:nvSpPr>
        <p:spPr>
          <a:xfrm>
            <a:off x="6161533" y="4162763"/>
            <a:ext cx="2252540" cy="830997"/>
          </a:xfrm>
          <a:prstGeom prst="rect">
            <a:avLst/>
          </a:prstGeom>
          <a:noFill/>
        </p:spPr>
        <p:txBody>
          <a:bodyPr wrap="none" rtlCol="0">
            <a:spAutoFit/>
          </a:bodyPr>
          <a:lstStyle/>
          <a:p>
            <a:r>
              <a:rPr lang="zh-CN" altLang="en-US" sz="1600" b="1" dirty="0">
                <a:solidFill>
                  <a:srgbClr val="FF0000"/>
                </a:solidFill>
              </a:rPr>
              <a:t>由于没有引用任何对象</a:t>
            </a:r>
            <a:endParaRPr lang="en-US" altLang="zh-CN" sz="1600" b="1" dirty="0">
              <a:solidFill>
                <a:srgbClr val="FF0000"/>
              </a:solidFill>
            </a:endParaRPr>
          </a:p>
          <a:p>
            <a:r>
              <a:rPr lang="zh-CN" altLang="en-US" sz="1600" b="1" dirty="0">
                <a:solidFill>
                  <a:srgbClr val="FF0000"/>
                </a:solidFill>
              </a:rPr>
              <a:t>调用实例级方法</a:t>
            </a:r>
            <a:endParaRPr lang="en-US" altLang="zh-CN" sz="1600" b="1" dirty="0">
              <a:solidFill>
                <a:srgbClr val="FF0000"/>
              </a:solidFill>
            </a:endParaRPr>
          </a:p>
          <a:p>
            <a:r>
              <a:rPr lang="zh-CN" altLang="en-US" sz="1600" b="1" dirty="0">
                <a:solidFill>
                  <a:srgbClr val="FF0000"/>
                </a:solidFill>
              </a:rPr>
              <a:t>抛出著名的空指针异常</a:t>
            </a:r>
            <a:endParaRPr lang="zh-CN" altLang="en-US" sz="1600" b="1" dirty="0">
              <a:solidFill>
                <a:srgbClr val="FF0000"/>
              </a:solidFill>
            </a:endParaRPr>
          </a:p>
        </p:txBody>
      </p:sp>
      <p:cxnSp>
        <p:nvCxnSpPr>
          <p:cNvPr id="10" name="直接箭头连接符 9"/>
          <p:cNvCxnSpPr/>
          <p:nvPr/>
        </p:nvCxnSpPr>
        <p:spPr>
          <a:xfrm flipH="1">
            <a:off x="4104857" y="4417512"/>
            <a:ext cx="2056676" cy="2356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203848" y="4797152"/>
            <a:ext cx="3384376" cy="75113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en-US" altLang="zh-CN" dirty="0"/>
              <a:t>Instantiating a Class</a:t>
            </a:r>
            <a:endParaRPr lang="en-US" altLang="zh-CN" dirty="0"/>
          </a:p>
          <a:p>
            <a:r>
              <a:rPr lang="en-US" altLang="zh-CN" dirty="0"/>
              <a:t>The new operator instantiates a class by allocating memory for a new object and returning a reference to that memory.</a:t>
            </a:r>
            <a:endParaRPr lang="en-US" altLang="zh-CN" dirty="0"/>
          </a:p>
          <a:p>
            <a:r>
              <a:rPr lang="zh-CN" altLang="en-US" dirty="0"/>
              <a:t>实例化：</a:t>
            </a:r>
            <a:r>
              <a:rPr lang="en-US" altLang="zh-CN" dirty="0"/>
              <a:t>new</a:t>
            </a:r>
            <a:r>
              <a:rPr lang="zh-CN" altLang="en-US" dirty="0"/>
              <a:t>操作符为对象分配内存，并返回该对象的内存地址给变量</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7" name="TextBox 6"/>
          <p:cNvSpPr txBox="1"/>
          <p:nvPr/>
        </p:nvSpPr>
        <p:spPr>
          <a:xfrm>
            <a:off x="5289625" y="3166528"/>
            <a:ext cx="2858475" cy="584775"/>
          </a:xfrm>
          <a:prstGeom prst="rect">
            <a:avLst/>
          </a:prstGeom>
          <a:noFill/>
        </p:spPr>
        <p:txBody>
          <a:bodyPr wrap="none" rtlCol="0">
            <a:spAutoFit/>
          </a:bodyPr>
          <a:lstStyle/>
          <a:p>
            <a:r>
              <a:rPr lang="en-US" altLang="zh-CN" sz="1600" b="1" dirty="0">
                <a:solidFill>
                  <a:srgbClr val="FF0000"/>
                </a:solidFill>
              </a:rPr>
              <a:t>new</a:t>
            </a:r>
            <a:r>
              <a:rPr lang="zh-CN" altLang="en-US" sz="1600" b="1" dirty="0">
                <a:solidFill>
                  <a:srgbClr val="FF0000"/>
                </a:solidFill>
              </a:rPr>
              <a:t>操作符在内存中分配空间</a:t>
            </a:r>
            <a:endParaRPr lang="en-US" altLang="zh-CN" sz="1600" b="1" dirty="0">
              <a:solidFill>
                <a:srgbClr val="FF0000"/>
              </a:solidFill>
            </a:endParaRPr>
          </a:p>
          <a:p>
            <a:r>
              <a:rPr lang="zh-CN" altLang="en-US" sz="1600" b="1" dirty="0">
                <a:solidFill>
                  <a:srgbClr val="FF0000"/>
                </a:solidFill>
              </a:rPr>
              <a:t>并将内存地址返回给变量</a:t>
            </a:r>
            <a:endParaRPr lang="zh-CN" altLang="en-US" sz="1600" b="1" dirty="0">
              <a:solidFill>
                <a:srgbClr val="FF0000"/>
              </a:solidFill>
            </a:endParaRPr>
          </a:p>
        </p:txBody>
      </p:sp>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3568" y="3135065"/>
            <a:ext cx="3672408" cy="505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en-US" altLang="zh-CN" dirty="0"/>
              <a:t>Initializing an Object</a:t>
            </a:r>
            <a:endParaRPr lang="en-US" altLang="zh-CN" dirty="0"/>
          </a:p>
          <a:p>
            <a:r>
              <a:rPr lang="en-US" altLang="zh-CN" dirty="0"/>
              <a:t>The new operator also invokes the object constructor.</a:t>
            </a:r>
            <a:endParaRPr lang="en-US" altLang="zh-CN" dirty="0"/>
          </a:p>
          <a:p>
            <a:r>
              <a:rPr lang="zh-CN" altLang="en-US" dirty="0"/>
              <a:t>初始化：</a:t>
            </a:r>
            <a:r>
              <a:rPr lang="en-US" altLang="zh-CN" dirty="0"/>
              <a:t>new</a:t>
            </a:r>
            <a:r>
              <a:rPr lang="zh-CN" altLang="en-US" dirty="0"/>
              <a:t>操作符实例化的同时，调用构造函数完成对象的初始化</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6" name="TextBox 5"/>
          <p:cNvSpPr txBox="1"/>
          <p:nvPr/>
        </p:nvSpPr>
        <p:spPr>
          <a:xfrm>
            <a:off x="5508104" y="2225089"/>
            <a:ext cx="2459328" cy="830997"/>
          </a:xfrm>
          <a:prstGeom prst="rect">
            <a:avLst/>
          </a:prstGeom>
          <a:noFill/>
        </p:spPr>
        <p:txBody>
          <a:bodyPr wrap="none" rtlCol="0">
            <a:spAutoFit/>
          </a:bodyPr>
          <a:lstStyle/>
          <a:p>
            <a:r>
              <a:rPr lang="zh-CN" altLang="en-US" sz="1600" b="1" dirty="0">
                <a:solidFill>
                  <a:srgbClr val="FF0000"/>
                </a:solidFill>
              </a:rPr>
              <a:t>之后</a:t>
            </a:r>
            <a:endParaRPr lang="en-US" altLang="zh-CN" sz="1600" b="1" dirty="0">
              <a:solidFill>
                <a:srgbClr val="FF0000"/>
              </a:solidFill>
            </a:endParaRPr>
          </a:p>
          <a:p>
            <a:r>
              <a:rPr lang="zh-CN" altLang="en-US" sz="1600" b="1" dirty="0">
                <a:solidFill>
                  <a:srgbClr val="FF0000"/>
                </a:solidFill>
              </a:rPr>
              <a:t>调用构造函数初始化对象</a:t>
            </a:r>
            <a:endParaRPr lang="en-US" altLang="zh-CN" sz="1600" b="1" dirty="0">
              <a:solidFill>
                <a:srgbClr val="FF0000"/>
              </a:solidFill>
            </a:endParaRPr>
          </a:p>
          <a:p>
            <a:r>
              <a:rPr lang="zh-CN" altLang="en-US" sz="1600" b="1" dirty="0">
                <a:solidFill>
                  <a:srgbClr val="FF0000"/>
                </a:solidFill>
              </a:rPr>
              <a:t>并将初始化数据写入内存</a:t>
            </a:r>
            <a:endParaRPr lang="zh-CN" altLang="en-US" sz="1600" b="1" dirty="0">
              <a:solidFill>
                <a:srgbClr val="FF0000"/>
              </a:solidFill>
            </a:endParaRPr>
          </a:p>
        </p:txBody>
      </p:sp>
      <p:sp>
        <p:nvSpPr>
          <p:cNvPr id="7" name="TextBox 6"/>
          <p:cNvSpPr txBox="1"/>
          <p:nvPr/>
        </p:nvSpPr>
        <p:spPr>
          <a:xfrm>
            <a:off x="1838325" y="3655241"/>
            <a:ext cx="4157998" cy="338554"/>
          </a:xfrm>
          <a:prstGeom prst="rect">
            <a:avLst/>
          </a:prstGeom>
          <a:noFill/>
        </p:spPr>
        <p:txBody>
          <a:bodyPr wrap="none" rtlCol="0">
            <a:spAutoFit/>
          </a:bodyPr>
          <a:lstStyle/>
          <a:p>
            <a:r>
              <a:rPr lang="en-US" altLang="zh-CN" sz="1600" b="1" dirty="0">
                <a:solidFill>
                  <a:srgbClr val="FF0000"/>
                </a:solidFill>
              </a:rPr>
              <a:t>creating an object</a:t>
            </a:r>
            <a:r>
              <a:rPr lang="zh-CN" altLang="en-US" sz="1600" b="1" dirty="0">
                <a:solidFill>
                  <a:srgbClr val="FF0000"/>
                </a:solidFill>
              </a:rPr>
              <a:t> </a:t>
            </a:r>
            <a:r>
              <a:rPr lang="en-US" altLang="zh-CN" sz="1600" b="1" dirty="0">
                <a:solidFill>
                  <a:srgbClr val="FF0000"/>
                </a:solidFill>
              </a:rPr>
              <a:t>== instantiating a class</a:t>
            </a:r>
            <a:endParaRPr lang="zh-CN" altLang="en-US" sz="1600" b="1" dirty="0">
              <a:solidFill>
                <a:srgbClr val="FF0000"/>
              </a:solidFill>
            </a:endParaRPr>
          </a:p>
        </p:txBody>
      </p:sp>
      <p:sp>
        <p:nvSpPr>
          <p:cNvPr id="8" name="TextBox 7"/>
          <p:cNvSpPr txBox="1"/>
          <p:nvPr/>
        </p:nvSpPr>
        <p:spPr>
          <a:xfrm>
            <a:off x="1531318" y="4159297"/>
            <a:ext cx="5354351" cy="338554"/>
          </a:xfrm>
          <a:prstGeom prst="rect">
            <a:avLst/>
          </a:prstGeom>
          <a:noFill/>
        </p:spPr>
        <p:txBody>
          <a:bodyPr wrap="none" rtlCol="0">
            <a:spAutoFit/>
          </a:bodyPr>
          <a:lstStyle/>
          <a:p>
            <a:r>
              <a:rPr lang="zh-CN" altLang="en-US" sz="1600" b="1" dirty="0">
                <a:solidFill>
                  <a:srgbClr val="FF0000"/>
                </a:solidFill>
              </a:rPr>
              <a:t>创建一个对象，就是创建一个类的实例，即实例化一个类</a:t>
            </a:r>
            <a:endParaRPr lang="zh-CN" altLang="en-US" sz="1600" b="1" dirty="0">
              <a:solidFill>
                <a:srgbClr val="FF0000"/>
              </a:solidFill>
            </a:endParaRPr>
          </a:p>
        </p:txBody>
      </p:sp>
      <p:pic>
        <p:nvPicPr>
          <p:cNvPr id="153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528" y="2419585"/>
            <a:ext cx="4964038" cy="442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cture">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ln w="25400">
          <a:solidFill>
            <a:srgbClr val="FF0000"/>
          </a:solidFill>
          <a:headEnd type="arrow"/>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1" dirty="0" smtClean="0">
            <a:solidFill>
              <a:srgbClr val="FF0000"/>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10052</Words>
  <Application>WPS 演示</Application>
  <PresentationFormat>全屏显示(4:3)</PresentationFormat>
  <Paragraphs>708</Paragraphs>
  <Slides>55</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55</vt:i4>
      </vt:variant>
    </vt:vector>
  </HeadingPairs>
  <TitlesOfParts>
    <vt:vector size="66" baseType="lpstr">
      <vt:lpstr>Arial</vt:lpstr>
      <vt:lpstr>宋体</vt:lpstr>
      <vt:lpstr>Wingdings</vt:lpstr>
      <vt:lpstr>Wingdings 2</vt:lpstr>
      <vt:lpstr>Wingdings</vt:lpstr>
      <vt:lpstr>Constantia</vt:lpstr>
      <vt:lpstr>Calibri</vt:lpstr>
      <vt:lpstr>隶书</vt:lpstr>
      <vt:lpstr>微软雅黑</vt:lpstr>
      <vt:lpstr>Arial Unicode MS</vt:lpstr>
      <vt:lpstr>Lecture</vt:lpstr>
      <vt:lpstr>Java程序设计</vt:lpstr>
      <vt:lpstr>Using the this Keyword</vt:lpstr>
      <vt:lpstr>PowerPoint 演示文稿</vt:lpstr>
      <vt:lpstr>PowerPoint 演示文稿</vt:lpstr>
      <vt:lpstr>PowerPoint 演示文稿</vt:lpstr>
      <vt:lpstr>Creating Objects</vt:lpstr>
      <vt:lpstr>PowerPoint 演示文稿</vt:lpstr>
      <vt:lpstr>PowerPoint 演示文稿</vt:lpstr>
      <vt:lpstr>PowerPoint 演示文稿</vt:lpstr>
      <vt:lpstr>PowerPoint 演示文稿</vt:lpstr>
      <vt:lpstr>PowerPoint 演示文稿</vt:lpstr>
      <vt:lpstr>Access Modifiers</vt:lpstr>
      <vt:lpstr>PowerPoint 演示文稿</vt:lpstr>
      <vt:lpstr>PowerPoint 演示文稿</vt:lpstr>
      <vt:lpstr>PowerPoint 演示文稿</vt:lpstr>
      <vt:lpstr>PowerPoint 演示文稿</vt:lpstr>
      <vt:lpstr>PowerPoint 演示文稿</vt:lpstr>
      <vt:lpstr>PowerPoint 演示文稿</vt:lpstr>
      <vt:lpstr>Using Package Members</vt:lpstr>
      <vt:lpstr>PowerPoint 演示文稿</vt:lpstr>
      <vt:lpstr>PowerPoint 演示文稿</vt:lpstr>
      <vt:lpstr>PowerPoint 演示文稿</vt:lpstr>
      <vt:lpstr>PowerPoint 演示文稿</vt:lpstr>
      <vt:lpstr> The Garbage Collector</vt:lpstr>
      <vt:lpstr>PowerPoint 演示文稿</vt:lpstr>
      <vt:lpstr>PowerPoint 演示文稿</vt:lpstr>
      <vt:lpstr>PowerPoint 演示文稿</vt:lpstr>
      <vt:lpstr>Understanding Class Variables</vt:lpstr>
      <vt:lpstr>PowerPoint 演示文稿</vt:lpstr>
      <vt:lpstr>PowerPoint 演示文稿</vt:lpstr>
      <vt:lpstr>Understanding Class Methods</vt:lpstr>
      <vt:lpstr>PowerPoint 演示文稿</vt:lpstr>
      <vt:lpstr>PowerPoint 演示文稿</vt:lpstr>
      <vt:lpstr>PowerPoint 演示文稿</vt:lpstr>
      <vt:lpstr>Static Initialization Blocks</vt:lpstr>
      <vt:lpstr>PowerPoint 演示文稿</vt:lpstr>
      <vt:lpstr>PowerPoint 演示文稿</vt:lpstr>
      <vt:lpstr>PowerPoint 演示文稿</vt:lpstr>
      <vt:lpstr>PowerPoint 演示文稿</vt:lpstr>
      <vt:lpstr>PowerPoint 演示文稿</vt:lpstr>
      <vt:lpstr>PowerPoint 演示文稿</vt:lpstr>
      <vt:lpstr>Nested Classes</vt:lpstr>
      <vt:lpstr>PowerPoint 演示文稿</vt:lpstr>
      <vt:lpstr>PowerPoint 演示文稿</vt:lpstr>
      <vt:lpstr>PowerPoint 演示文稿</vt:lpstr>
      <vt:lpstr>PowerPoint 演示文稿</vt:lpstr>
      <vt:lpstr>Enum Types</vt:lpstr>
      <vt:lpstr>PowerPoint 演示文稿</vt:lpstr>
      <vt:lpstr>PowerPoint 演示文稿</vt:lpstr>
      <vt:lpstr>PowerPoint 演示文稿</vt:lpstr>
      <vt:lpstr>PowerPoint 演示文稿</vt:lpstr>
      <vt:lpstr>The Structure of JVM</vt:lpstr>
      <vt:lpstr>PowerPoint 演示文稿</vt:lpstr>
      <vt:lpstr>Part3 - Classes and Objects Summary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Java程序设计</dc:title>
  <dc:creator>BO</dc:creator>
  <cp:lastModifiedBy>〖九招〗</cp:lastModifiedBy>
  <cp:revision>1</cp:revision>
  <dcterms:created xsi:type="dcterms:W3CDTF">2021-03-22T13:25:58Z</dcterms:created>
  <dcterms:modified xsi:type="dcterms:W3CDTF">2021-03-22T13:25:58Z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