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Lst>
  <p:notesMasterIdLst>
    <p:notesMasterId r:id="rId4"/>
  </p:notesMasterIdLst>
  <p:sldIdLst>
    <p:sldId id="256" r:id="rId3"/>
    <p:sldId id="330" r:id="rId5"/>
    <p:sldId id="331" r:id="rId6"/>
    <p:sldId id="269" r:id="rId7"/>
    <p:sldId id="270" r:id="rId8"/>
    <p:sldId id="457" r:id="rId9"/>
    <p:sldId id="333" r:id="rId10"/>
    <p:sldId id="334" r:id="rId11"/>
    <p:sldId id="458" r:id="rId12"/>
    <p:sldId id="459" r:id="rId13"/>
    <p:sldId id="460" r:id="rId14"/>
    <p:sldId id="272" r:id="rId15"/>
    <p:sldId id="273" r:id="rId16"/>
    <p:sldId id="329" r:id="rId17"/>
    <p:sldId id="344" r:id="rId18"/>
    <p:sldId id="279" r:id="rId19"/>
    <p:sldId id="336" r:id="rId20"/>
    <p:sldId id="285" r:id="rId21"/>
    <p:sldId id="337" r:id="rId22"/>
    <p:sldId id="287" r:id="rId23"/>
    <p:sldId id="339" r:id="rId24"/>
    <p:sldId id="340" r:id="rId25"/>
    <p:sldId id="341" r:id="rId26"/>
    <p:sldId id="294" r:id="rId27"/>
    <p:sldId id="295" r:id="rId28"/>
    <p:sldId id="297" r:id="rId29"/>
    <p:sldId id="298" r:id="rId30"/>
    <p:sldId id="299" r:id="rId31"/>
    <p:sldId id="300" r:id="rId32"/>
    <p:sldId id="301" r:id="rId33"/>
    <p:sldId id="302" r:id="rId34"/>
    <p:sldId id="303" r:id="rId35"/>
    <p:sldId id="353" r:id="rId36"/>
    <p:sldId id="357" r:id="rId37"/>
    <p:sldId id="358" r:id="rId38"/>
    <p:sldId id="305" r:id="rId39"/>
    <p:sldId id="360" r:id="rId40"/>
    <p:sldId id="356" r:id="rId41"/>
    <p:sldId id="392" r:id="rId42"/>
    <p:sldId id="306" r:id="rId43"/>
    <p:sldId id="347" r:id="rId44"/>
    <p:sldId id="396" r:id="rId45"/>
    <p:sldId id="349"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3" autoAdjust="0"/>
    <p:restoredTop sz="81520" autoAdjust="0"/>
  </p:normalViewPr>
  <p:slideViewPr>
    <p:cSldViewPr>
      <p:cViewPr varScale="1">
        <p:scale>
          <a:sx n="63" d="100"/>
          <a:sy n="63" d="100"/>
        </p:scale>
        <p:origin x="162" y="3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B665E9-F2AE-4D18-9C6F-3C50487B17B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4EA338-E04F-4CB7-8733-A1E92CBF498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4EA338-E04F-4CB7-8733-A1E92CBF498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ltLang="zh-CN" dirty="0"/>
              <a:t>Java EE</a:t>
            </a:r>
            <a:r>
              <a:rPr kumimoji="0" lang="zh-CN" altLang="en-US" dirty="0"/>
              <a:t>架构技术</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Date Placeholder 29"/>
          <p:cNvSpPr>
            <a:spLocks noGrp="1"/>
          </p:cNvSpPr>
          <p:nvPr>
            <p:ph type="dt" sz="half" idx="10"/>
          </p:nvPr>
        </p:nvSpPr>
        <p:spPr/>
        <p:txBody>
          <a:bodyPr/>
          <a:lstStyle/>
          <a:p>
            <a:fld id="{5AA2A74D-1CE1-4B9B-BD1B-7B4E64946170}" type="datetime1">
              <a:rPr lang="zh-CN" altLang="en-US" smtClean="0"/>
            </a:fld>
            <a:endParaRPr lang="zh-CN" altLang="en-US"/>
          </a:p>
        </p:txBody>
      </p:sp>
      <p:sp>
        <p:nvSpPr>
          <p:cNvPr id="19" name="Footer Placeholder 18"/>
          <p:cNvSpPr>
            <a:spLocks noGrp="1"/>
          </p:cNvSpPr>
          <p:nvPr>
            <p:ph type="ftr" sz="quarter" idx="11"/>
          </p:nvPr>
        </p:nvSpPr>
        <p:spPr/>
        <p:txBody>
          <a:bodyPr/>
          <a:lstStyle/>
          <a:p>
            <a:endParaRPr lang="zh-CN" altLang="en-US"/>
          </a:p>
        </p:txBody>
      </p:sp>
      <p:sp>
        <p:nvSpPr>
          <p:cNvPr id="27" name="Slide Number Placeholder 2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Date Placeholder 3"/>
          <p:cNvSpPr>
            <a:spLocks noGrp="1"/>
          </p:cNvSpPr>
          <p:nvPr>
            <p:ph type="dt" sz="half" idx="10"/>
          </p:nvPr>
        </p:nvSpPr>
        <p:spPr/>
        <p:txBody>
          <a:bodyPr/>
          <a:lstStyle/>
          <a:p>
            <a:fld id="{A7B0034A-9ED6-436B-A844-CF55608510AA}"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zh-CN" altLang="en-US"/>
              <a:t>单击此处编辑母版标题样式</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Date Placeholder 3"/>
          <p:cNvSpPr>
            <a:spLocks noGrp="1"/>
          </p:cNvSpPr>
          <p:nvPr>
            <p:ph type="dt" sz="half" idx="10"/>
          </p:nvPr>
        </p:nvSpPr>
        <p:spPr/>
        <p:txBody>
          <a:bodyPr/>
          <a:lstStyle/>
          <a:p>
            <a:fld id="{77DF2CA5-881F-48A3-9C4B-D3B7288C0E51}"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a:t>单击此处编辑母版标题样式</a:t>
            </a:r>
            <a:endParaRPr kumimoji="0" lang="en-US"/>
          </a:p>
        </p:txBody>
      </p:sp>
      <p:sp>
        <p:nvSpPr>
          <p:cNvPr id="3" name="Content Placeholder 2"/>
          <p:cNvSpPr>
            <a:spLocks noGrp="1"/>
          </p:cNvSpPr>
          <p:nvPr>
            <p:ph idx="1"/>
          </p:nvPr>
        </p:nvSpPr>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Date Placeholder 3"/>
          <p:cNvSpPr>
            <a:spLocks noGrp="1"/>
          </p:cNvSpPr>
          <p:nvPr>
            <p:ph type="dt" sz="half" idx="10"/>
          </p:nvPr>
        </p:nvSpPr>
        <p:spPr/>
        <p:txBody>
          <a:bodyPr/>
          <a:lstStyle/>
          <a:p>
            <a:fld id="{95736E00-DF08-4EA8-BA4E-A834B8FFB5BF}"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sz="3600"/>
            </a:lvl1pPr>
          </a:lstStyle>
          <a:p>
            <a:fld id="{0C913308-F349-4B6D-A68A-DD1791B4A57B}"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endParaRPr kumimoji="0" lang="zh-CN" altLang="en-US"/>
          </a:p>
        </p:txBody>
      </p:sp>
      <p:sp>
        <p:nvSpPr>
          <p:cNvPr id="4" name="Date Placeholder 3"/>
          <p:cNvSpPr>
            <a:spLocks noGrp="1"/>
          </p:cNvSpPr>
          <p:nvPr>
            <p:ph type="dt" sz="half" idx="10"/>
          </p:nvPr>
        </p:nvSpPr>
        <p:spPr/>
        <p:txBody>
          <a:bodyPr/>
          <a:lstStyle/>
          <a:p>
            <a:fld id="{0C0DB218-6411-4DD1-B7AE-318AD44DC881}"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zh-CN" altLang="en-US"/>
              <a:t>单击此处编辑母版标题样式</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5" name="Date Placeholder 4"/>
          <p:cNvSpPr>
            <a:spLocks noGrp="1"/>
          </p:cNvSpPr>
          <p:nvPr>
            <p:ph type="dt" sz="half" idx="10"/>
          </p:nvPr>
        </p:nvSpPr>
        <p:spPr/>
        <p:txBody>
          <a:bodyPr/>
          <a:lstStyle/>
          <a:p>
            <a:fld id="{FC540928-C6FC-4E8C-950F-B3D211B00150}"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zh-CN" altLang="en-US"/>
              <a:t>单击此处编辑母版标题样式</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7" name="Date Placeholder 6"/>
          <p:cNvSpPr>
            <a:spLocks noGrp="1"/>
          </p:cNvSpPr>
          <p:nvPr>
            <p:ph type="dt" sz="half" idx="10"/>
          </p:nvPr>
        </p:nvSpPr>
        <p:spPr/>
        <p:txBody>
          <a:bodyPr/>
          <a:lstStyle/>
          <a:p>
            <a:fld id="{74D39C8C-96D9-4394-868C-B1E39B85B4B1}"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Date Placeholder 2"/>
          <p:cNvSpPr>
            <a:spLocks noGrp="1"/>
          </p:cNvSpPr>
          <p:nvPr>
            <p:ph type="dt" sz="half" idx="10"/>
          </p:nvPr>
        </p:nvSpPr>
        <p:spPr/>
        <p:txBody>
          <a:bodyPr/>
          <a:lstStyle/>
          <a:p>
            <a:fld id="{035E8154-2480-4261-945F-FAEE5534B257}"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9E2BDE-545B-4B41-B087-79F4837C2AA0}" type="datetime1">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a:t>单击此处编辑母版文本样式</a:t>
            </a:r>
            <a:endParaRPr kumimoji="0" lang="zh-CN" altLang="en-US"/>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5" name="Date Placeholder 4"/>
          <p:cNvSpPr>
            <a:spLocks noGrp="1"/>
          </p:cNvSpPr>
          <p:nvPr>
            <p:ph type="dt" sz="half" idx="10"/>
          </p:nvPr>
        </p:nvSpPr>
        <p:spPr/>
        <p:txBody>
          <a:bodyPr/>
          <a:lstStyle/>
          <a:p>
            <a:fld id="{DCDA131E-7834-4060-80D4-7D402E1012F7}"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a:t>单击此处编辑母版标题样式</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endParaRPr kumimoji="0" lang="zh-CN" altLang="en-US"/>
          </a:p>
        </p:txBody>
      </p:sp>
      <p:sp>
        <p:nvSpPr>
          <p:cNvPr id="5" name="Date Placeholder 4"/>
          <p:cNvSpPr>
            <a:spLocks noGrp="1"/>
          </p:cNvSpPr>
          <p:nvPr>
            <p:ph type="dt" sz="half" idx="10"/>
          </p:nvPr>
        </p:nvSpPr>
        <p:spPr/>
        <p:txBody>
          <a:bodyPr/>
          <a:lstStyle/>
          <a:p>
            <a:fld id="{5CCC9729-56FD-4A92-9A9B-8F9B114A0830}"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8077200" y="6356350"/>
            <a:ext cx="609600" cy="365125"/>
          </a:xfrm>
        </p:spPr>
        <p:txBody>
          <a:bodyPr/>
          <a:lstStyle/>
          <a:p>
            <a:fld id="{0C913308-F349-4B6D-A68A-DD1791B4A57B}" type="slidenum">
              <a:rPr lang="zh-CN" altLang="en-US" smtClean="0"/>
            </a:fld>
            <a:endParaRPr lang="zh-CN"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a:t>单击图标添加图片</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8825" y="139545"/>
            <a:ext cx="8229600" cy="748022"/>
          </a:xfrm>
          <a:prstGeom prst="rect">
            <a:avLst/>
          </a:prstGeom>
        </p:spPr>
        <p:txBody>
          <a:bodyPr vert="horz" lIns="0" rIns="0" bIns="0" anchor="b">
            <a:normAutofit/>
          </a:bodyPr>
          <a:lstStyle/>
          <a:p>
            <a:r>
              <a:rPr kumimoji="0" lang="zh-CN" altLang="en-US"/>
              <a:t>单击此处编辑母版标题样式</a:t>
            </a:r>
            <a:endParaRPr kumimoji="0" lang="en-US"/>
          </a:p>
        </p:txBody>
      </p:sp>
      <p:sp>
        <p:nvSpPr>
          <p:cNvPr id="30" name="Text Placeholder 29"/>
          <p:cNvSpPr>
            <a:spLocks noGrp="1"/>
          </p:cNvSpPr>
          <p:nvPr>
            <p:ph type="body" idx="1"/>
          </p:nvPr>
        </p:nvSpPr>
        <p:spPr>
          <a:xfrm>
            <a:off x="457200" y="914400"/>
            <a:ext cx="8229600" cy="5410200"/>
          </a:xfrm>
          <a:prstGeom prst="rect">
            <a:avLst/>
          </a:prstGeom>
        </p:spPr>
        <p:txBody>
          <a:bodyPr vert="horz">
            <a:normAutofit/>
          </a:bodyPr>
          <a:lstStyle/>
          <a:p>
            <a:pPr lvl="0" eaLnBrk="1" latinLnBrk="0" hangingPunct="1"/>
            <a:r>
              <a:rPr kumimoji="0" lang="zh-CN" altLang="en-US" dirty="0"/>
              <a:t>单击此处编辑母版文本样式</a:t>
            </a:r>
            <a:endParaRPr kumimoji="0" lang="zh-CN" altLang="en-US" dirty="0"/>
          </a:p>
          <a:p>
            <a:pPr lvl="1" eaLnBrk="1" latinLnBrk="0" hangingPunct="1"/>
            <a:r>
              <a:rPr kumimoji="0" lang="zh-CN" altLang="en-US" dirty="0"/>
              <a:t>第二级</a:t>
            </a:r>
            <a:endParaRPr kumimoji="0" lang="zh-CN" altLang="en-US" dirty="0"/>
          </a:p>
          <a:p>
            <a:pPr lvl="2" eaLnBrk="1" latinLnBrk="0" hangingPunct="1"/>
            <a:r>
              <a:rPr kumimoji="0" lang="zh-CN" altLang="en-US" dirty="0"/>
              <a:t>第三级</a:t>
            </a:r>
            <a:endParaRPr kumimoji="0" lang="zh-CN" altLang="en-US" dirty="0"/>
          </a:p>
          <a:p>
            <a:pPr lvl="3" eaLnBrk="1" latinLnBrk="0" hangingPunct="1"/>
            <a:r>
              <a:rPr kumimoji="0" lang="zh-CN" altLang="en-US" dirty="0"/>
              <a:t>第四级</a:t>
            </a:r>
            <a:endParaRPr kumimoji="0" lang="zh-CN" altLang="en-US" dirty="0"/>
          </a:p>
          <a:p>
            <a:pPr lvl="4" eaLnBrk="1" latinLnBrk="0" hangingPunct="1"/>
            <a:r>
              <a:rPr kumimoji="0" lang="zh-CN" altLang="en-US" dirty="0"/>
              <a:t>第五级</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E2032B8-BD5C-48B0-AE7B-74B3D4C0660F}" type="datetime1">
              <a:rPr lang="zh-CN" altLang="en-US" smtClean="0"/>
            </a:fld>
            <a:endParaRPr lang="zh-CN"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fld>
            <a:endParaRPr lang="zh-CN" alt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35.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image" Target="../media/image43.png"/></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7.png"/><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1.png"/><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5.png"/><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image" Target="../media/image52.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80000"/>
                <a:satMod val="400000"/>
              </a:schemeClr>
            </a:gs>
            <a:gs pos="25000">
              <a:schemeClr val="bg2">
                <a:tint val="83000"/>
                <a:satMod val="320000"/>
              </a:schemeClr>
            </a:gs>
            <a:gs pos="100000">
              <a:schemeClr val="bg2">
                <a:shade val="15000"/>
                <a:satMod val="320000"/>
              </a:schemeClr>
            </a:gs>
          </a:gsLst>
          <a:path path="circle">
            <a:fillToRect l="10000" t="110000" r="10000" b="100000"/>
          </a:path>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Java</a:t>
            </a:r>
            <a:r>
              <a:rPr lang="zh-CN" altLang="en-US" dirty="0"/>
              <a:t> </a:t>
            </a:r>
            <a:r>
              <a:rPr lang="en-US" altLang="zh-CN"/>
              <a:t>Programming</a:t>
            </a:r>
            <a:endParaRPr lang="zh-CN" altLang="en-US" dirty="0"/>
          </a:p>
        </p:txBody>
      </p:sp>
      <p:sp>
        <p:nvSpPr>
          <p:cNvPr id="3" name="副标题 2"/>
          <p:cNvSpPr>
            <a:spLocks noGrp="1"/>
          </p:cNvSpPr>
          <p:nvPr>
            <p:ph type="subTitle" idx="1"/>
          </p:nvPr>
        </p:nvSpPr>
        <p:spPr/>
        <p:txBody>
          <a:bodyPr/>
          <a:lstStyle/>
          <a:p>
            <a:endParaRPr lang="en-US" altLang="zh-CN" dirty="0"/>
          </a:p>
          <a:p>
            <a:endParaRPr lang="en-US" altLang="zh-CN" dirty="0"/>
          </a:p>
          <a:p>
            <a:r>
              <a:rPr lang="en-US" altLang="zh-CN" dirty="0"/>
              <a:t>Lecture 06</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800" dirty="0"/>
              <a:t>Relationships Between Classes &amp; Objects</a:t>
            </a:r>
            <a:endParaRPr lang="zh-CN" altLang="en-US" sz="3800" dirty="0"/>
          </a:p>
        </p:txBody>
      </p:sp>
      <p:sp>
        <p:nvSpPr>
          <p:cNvPr id="3" name="内容占位符 2"/>
          <p:cNvSpPr>
            <a:spLocks noGrp="1"/>
          </p:cNvSpPr>
          <p:nvPr>
            <p:ph idx="1"/>
          </p:nvPr>
        </p:nvSpPr>
        <p:spPr/>
        <p:txBody>
          <a:bodyPr>
            <a:normAutofit fontScale="92500"/>
          </a:bodyPr>
          <a:lstStyle/>
          <a:p>
            <a:r>
              <a:rPr lang="en-US" altLang="zh-CN" dirty="0">
                <a:solidFill>
                  <a:srgbClr val="FF0000"/>
                </a:solidFill>
              </a:rPr>
              <a:t>Inheritance</a:t>
            </a:r>
            <a:r>
              <a:rPr lang="en-US" altLang="zh-CN" dirty="0"/>
              <a:t> and </a:t>
            </a:r>
            <a:r>
              <a:rPr lang="en-US" altLang="zh-CN" dirty="0">
                <a:solidFill>
                  <a:srgbClr val="FF0000"/>
                </a:solidFill>
              </a:rPr>
              <a:t>composition</a:t>
            </a:r>
            <a:r>
              <a:rPr lang="en-US" altLang="zh-CN" dirty="0"/>
              <a:t> are two programming techniques developers use to establish relationships between classes and objects. Whereas inheritance derives one class from another, composition defines a class as the sum of its parts.</a:t>
            </a:r>
            <a:endParaRPr lang="en-US" altLang="zh-CN" dirty="0"/>
          </a:p>
          <a:p>
            <a:r>
              <a:rPr lang="en-US" altLang="zh-CN" dirty="0"/>
              <a:t>Classes and objects created through </a:t>
            </a:r>
            <a:r>
              <a:rPr lang="en-US" altLang="zh-CN" dirty="0">
                <a:solidFill>
                  <a:srgbClr val="FF0000"/>
                </a:solidFill>
              </a:rPr>
              <a:t>composition</a:t>
            </a:r>
            <a:r>
              <a:rPr lang="en-US" altLang="zh-CN" dirty="0"/>
              <a:t> are </a:t>
            </a:r>
            <a:r>
              <a:rPr lang="en-US" altLang="zh-CN" dirty="0">
                <a:solidFill>
                  <a:srgbClr val="FF0000"/>
                </a:solidFill>
              </a:rPr>
              <a:t>loosely coupled</a:t>
            </a:r>
            <a:r>
              <a:rPr lang="en-US" altLang="zh-CN" dirty="0"/>
              <a:t>, meaning that you can more easily change the component parts without breaking your code.</a:t>
            </a:r>
            <a:endParaRPr lang="en-US" altLang="zh-CN" dirty="0"/>
          </a:p>
          <a:p>
            <a:r>
              <a:rPr lang="zh-CN" altLang="en-US" dirty="0"/>
              <a:t>组合</a:t>
            </a:r>
            <a:r>
              <a:rPr lang="en-US" altLang="zh-CN" dirty="0"/>
              <a:t>(Composition)</a:t>
            </a:r>
            <a:r>
              <a:rPr lang="zh-CN" altLang="en-US" dirty="0"/>
              <a:t>。两者之间是拥有</a:t>
            </a:r>
            <a:r>
              <a:rPr lang="en-US" altLang="zh-CN" dirty="0"/>
              <a:t>/</a:t>
            </a:r>
            <a:r>
              <a:rPr lang="zh-CN" altLang="en-US" dirty="0"/>
              <a:t>包含的关系</a:t>
            </a:r>
            <a:r>
              <a:rPr lang="en-US" altLang="zh-CN" dirty="0"/>
              <a:t>(HAS-A Relationships)</a:t>
            </a:r>
            <a:r>
              <a:rPr lang="zh-CN" altLang="en-US" dirty="0"/>
              <a:t>时</a:t>
            </a:r>
            <a:r>
              <a:rPr lang="en-US" altLang="zh-CN" dirty="0"/>
              <a:t>,</a:t>
            </a:r>
            <a:r>
              <a:rPr lang="zh-CN" altLang="en-US" dirty="0"/>
              <a:t>适合使用组合描述</a:t>
            </a:r>
            <a:endParaRPr lang="en-US" altLang="zh-CN" dirty="0"/>
          </a:p>
          <a:p>
            <a:pPr lvl="1"/>
            <a:r>
              <a:rPr lang="zh-CN" altLang="en-US" dirty="0"/>
              <a:t>手机有</a:t>
            </a:r>
            <a:r>
              <a:rPr lang="en-US" altLang="zh-CN" dirty="0"/>
              <a:t>1</a:t>
            </a:r>
            <a:r>
              <a:rPr lang="zh-CN" altLang="en-US" dirty="0"/>
              <a:t>个电池；主板有</a:t>
            </a:r>
            <a:r>
              <a:rPr lang="en-US" altLang="zh-CN" dirty="0"/>
              <a:t>4</a:t>
            </a:r>
            <a:r>
              <a:rPr lang="zh-CN" altLang="en-US" dirty="0"/>
              <a:t>组内存卡槽；导师带</a:t>
            </a:r>
            <a:r>
              <a:rPr lang="en-US" altLang="zh-CN" dirty="0"/>
              <a:t>7</a:t>
            </a:r>
            <a:r>
              <a:rPr lang="zh-CN" altLang="en-US" dirty="0"/>
              <a:t>名研究生；</a:t>
            </a:r>
            <a:r>
              <a:rPr lang="en-US" altLang="zh-CN" dirty="0"/>
              <a:t>…</a:t>
            </a:r>
            <a:endParaRPr lang="en-US" altLang="zh-CN" dirty="0"/>
          </a:p>
          <a:p>
            <a:r>
              <a:rPr lang="zh-CN" altLang="en-US" dirty="0"/>
              <a:t>继承</a:t>
            </a:r>
            <a:r>
              <a:rPr lang="en-US" altLang="zh-CN" dirty="0"/>
              <a:t>(Inheritance)</a:t>
            </a:r>
            <a:r>
              <a:rPr lang="zh-CN" altLang="en-US" dirty="0"/>
              <a:t>。</a:t>
            </a:r>
            <a:r>
              <a:rPr lang="en-US" altLang="zh-CN" dirty="0"/>
              <a:t>(IS-A Relationships)</a:t>
            </a:r>
            <a:endParaRPr lang="en-US" altLang="zh-CN" dirty="0"/>
          </a:p>
          <a:p>
            <a:pPr lvl="1"/>
            <a:r>
              <a:rPr lang="zh-CN" altLang="en-US" dirty="0"/>
              <a:t>猫是一种动物；车是一种载具；</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lstStyle/>
          <a:p>
            <a:r>
              <a:rPr lang="zh-CN" altLang="en-US" dirty="0"/>
              <a:t>基于组合描述课程与教师</a:t>
            </a:r>
            <a:r>
              <a:rPr lang="en-US" altLang="zh-CN" dirty="0"/>
              <a:t>/</a:t>
            </a:r>
            <a:r>
              <a:rPr lang="zh-CN" altLang="en-US" dirty="0"/>
              <a:t>学生的关系，且组合仅为描述而非强制拥有的松耦合关系，所有实体独立维护自己的属性。例如，教师可以独立于课程存在；课程也未必一定有一名具体教师，可以后期确定授课教师后添加。</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5807368" y="4613498"/>
            <a:ext cx="2800350" cy="895350"/>
          </a:xfrm>
          <a:prstGeom prst="rect">
            <a:avLst/>
          </a:prstGeom>
        </p:spPr>
      </p:pic>
      <p:pic>
        <p:nvPicPr>
          <p:cNvPr id="6" name="图片 5"/>
          <p:cNvPicPr>
            <a:picLocks noChangeAspect="1"/>
          </p:cNvPicPr>
          <p:nvPr/>
        </p:nvPicPr>
        <p:blipFill>
          <a:blip r:embed="rId2"/>
          <a:stretch>
            <a:fillRect/>
          </a:stretch>
        </p:blipFill>
        <p:spPr>
          <a:xfrm>
            <a:off x="5809348" y="2116642"/>
            <a:ext cx="2857500" cy="1200150"/>
          </a:xfrm>
          <a:prstGeom prst="rect">
            <a:avLst/>
          </a:prstGeom>
        </p:spPr>
      </p:pic>
      <p:pic>
        <p:nvPicPr>
          <p:cNvPr id="7" name="图片 6"/>
          <p:cNvPicPr>
            <a:picLocks noChangeAspect="1"/>
          </p:cNvPicPr>
          <p:nvPr/>
        </p:nvPicPr>
        <p:blipFill>
          <a:blip r:embed="rId3"/>
          <a:stretch>
            <a:fillRect/>
          </a:stretch>
        </p:blipFill>
        <p:spPr>
          <a:xfrm>
            <a:off x="133594" y="3284984"/>
            <a:ext cx="4048125" cy="1266825"/>
          </a:xfrm>
          <a:prstGeom prst="rect">
            <a:avLst/>
          </a:prstGeom>
        </p:spPr>
      </p:pic>
      <p:cxnSp>
        <p:nvCxnSpPr>
          <p:cNvPr id="8" name="直接箭头连接符 7"/>
          <p:cNvCxnSpPr/>
          <p:nvPr/>
        </p:nvCxnSpPr>
        <p:spPr>
          <a:xfrm flipV="1">
            <a:off x="2555776" y="2716718"/>
            <a:ext cx="3410466" cy="128834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2483768" y="4551809"/>
            <a:ext cx="3626490" cy="49373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880995" y="3115707"/>
            <a:ext cx="601447" cy="338554"/>
          </a:xfrm>
          <a:prstGeom prst="rect">
            <a:avLst/>
          </a:prstGeom>
          <a:noFill/>
        </p:spPr>
        <p:txBody>
          <a:bodyPr wrap="none" rtlCol="0">
            <a:spAutoFit/>
          </a:bodyPr>
          <a:lstStyle/>
          <a:p>
            <a:r>
              <a:rPr lang="en-US" altLang="zh-CN" sz="1600" b="1" dirty="0">
                <a:solidFill>
                  <a:srgbClr val="FF0000"/>
                </a:solidFill>
              </a:rPr>
              <a:t>HAS</a:t>
            </a:r>
            <a:endParaRPr lang="zh-CN" altLang="en-US" sz="1600" b="1" dirty="0">
              <a:solidFill>
                <a:srgbClr val="FF0000"/>
              </a:solidFill>
            </a:endParaRPr>
          </a:p>
        </p:txBody>
      </p:sp>
      <p:sp>
        <p:nvSpPr>
          <p:cNvPr id="11" name="文本框 10"/>
          <p:cNvSpPr txBox="1"/>
          <p:nvPr/>
        </p:nvSpPr>
        <p:spPr>
          <a:xfrm>
            <a:off x="4574778" y="4551809"/>
            <a:ext cx="601447" cy="338554"/>
          </a:xfrm>
          <a:prstGeom prst="rect">
            <a:avLst/>
          </a:prstGeom>
          <a:noFill/>
        </p:spPr>
        <p:txBody>
          <a:bodyPr wrap="none" rtlCol="0">
            <a:spAutoFit/>
          </a:bodyPr>
          <a:lstStyle/>
          <a:p>
            <a:r>
              <a:rPr lang="en-US" altLang="zh-CN" sz="1600" b="1" dirty="0">
                <a:solidFill>
                  <a:srgbClr val="FF0000"/>
                </a:solidFill>
              </a:rPr>
              <a:t>HAS</a:t>
            </a:r>
            <a:endParaRPr lang="zh-CN" altLang="en-US" sz="16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Nested Classes</a:t>
            </a:r>
            <a:endParaRPr lang="zh-CN" altLang="en-US" dirty="0"/>
          </a:p>
        </p:txBody>
      </p:sp>
      <p:sp>
        <p:nvSpPr>
          <p:cNvPr id="3" name="内容占位符 2"/>
          <p:cNvSpPr>
            <a:spLocks noGrp="1"/>
          </p:cNvSpPr>
          <p:nvPr>
            <p:ph idx="1"/>
          </p:nvPr>
        </p:nvSpPr>
        <p:spPr>
          <a:xfrm>
            <a:off x="457200" y="914400"/>
            <a:ext cx="8229600" cy="5754960"/>
          </a:xfrm>
        </p:spPr>
        <p:txBody>
          <a:bodyPr>
            <a:normAutofit/>
          </a:bodyPr>
          <a:lstStyle/>
          <a:p>
            <a:r>
              <a:rPr lang="en-US" altLang="zh-CN" dirty="0"/>
              <a:t>The Java programming language allows you to define a </a:t>
            </a:r>
            <a:r>
              <a:rPr lang="en-US" altLang="zh-CN" b="1" dirty="0">
                <a:solidFill>
                  <a:srgbClr val="FF0000"/>
                </a:solidFill>
              </a:rPr>
              <a:t>class within another class</a:t>
            </a:r>
            <a:r>
              <a:rPr lang="en-US" altLang="zh-CN" dirty="0"/>
              <a:t>. Such a class is called a nested.</a:t>
            </a:r>
            <a:endParaRPr lang="en-US" altLang="zh-CN" dirty="0"/>
          </a:p>
          <a:p>
            <a:r>
              <a:rPr lang="en-US" altLang="zh-CN" dirty="0"/>
              <a:t>Nested classes are divided into two categories: static and non-static. Nested classes that are declared static are called </a:t>
            </a:r>
            <a:r>
              <a:rPr lang="en-US" altLang="zh-CN" b="1" dirty="0">
                <a:solidFill>
                  <a:srgbClr val="FF0000"/>
                </a:solidFill>
              </a:rPr>
              <a:t>static nested classes</a:t>
            </a:r>
            <a:r>
              <a:rPr lang="en-US" altLang="zh-CN" dirty="0"/>
              <a:t>. Non-static nested classes are called </a:t>
            </a:r>
            <a:r>
              <a:rPr lang="en-US" altLang="zh-CN" b="1" dirty="0">
                <a:solidFill>
                  <a:srgbClr val="FF0000"/>
                </a:solidFill>
              </a:rPr>
              <a:t>inner classes</a:t>
            </a:r>
            <a:r>
              <a:rPr lang="en-US" altLang="zh-CN" dirty="0"/>
              <a:t>.</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lstStyle/>
          <a:p>
            <a:r>
              <a:rPr lang="en-US" altLang="zh-CN" dirty="0"/>
              <a:t>Java</a:t>
            </a:r>
            <a:r>
              <a:rPr lang="zh-CN" altLang="en-US" dirty="0"/>
              <a:t>允许将一个类定义在另一个类的内部</a:t>
            </a:r>
            <a:endParaRPr lang="en-US" altLang="zh-CN" dirty="0"/>
          </a:p>
          <a:p>
            <a:r>
              <a:rPr lang="zh-CN" altLang="en-US" dirty="0"/>
              <a:t>嵌套类分为：</a:t>
            </a:r>
            <a:r>
              <a:rPr lang="zh-CN" altLang="en-US" b="1" dirty="0">
                <a:solidFill>
                  <a:srgbClr val="FF0000"/>
                </a:solidFill>
              </a:rPr>
              <a:t>静态内部类</a:t>
            </a:r>
            <a:r>
              <a:rPr lang="zh-CN" altLang="en-US" dirty="0"/>
              <a:t>与非静态内部类</a:t>
            </a:r>
            <a:endParaRPr lang="en-US" altLang="zh-CN" dirty="0"/>
          </a:p>
          <a:p>
            <a:r>
              <a:rPr lang="zh-CN" altLang="en-US" dirty="0"/>
              <a:t>如果类</a:t>
            </a:r>
            <a:r>
              <a:rPr lang="en-US" altLang="zh-CN" dirty="0"/>
              <a:t>A</a:t>
            </a:r>
            <a:r>
              <a:rPr lang="zh-CN" altLang="en-US" dirty="0"/>
              <a:t>需要维护自己的状态行为</a:t>
            </a:r>
            <a:r>
              <a:rPr lang="en-US" altLang="zh-CN" dirty="0"/>
              <a:t>(</a:t>
            </a:r>
            <a:r>
              <a:rPr lang="zh-CN" altLang="en-US" dirty="0"/>
              <a:t>属性方法</a:t>
            </a:r>
            <a:r>
              <a:rPr lang="en-US" altLang="zh-CN" dirty="0"/>
              <a:t>)</a:t>
            </a:r>
            <a:r>
              <a:rPr lang="zh-CN" altLang="en-US" dirty="0"/>
              <a:t>，但又</a:t>
            </a:r>
            <a:r>
              <a:rPr lang="zh-CN" altLang="en-US" b="1" dirty="0">
                <a:solidFill>
                  <a:srgbClr val="FF0000"/>
                </a:solidFill>
              </a:rPr>
              <a:t>为且仅为</a:t>
            </a:r>
            <a:r>
              <a:rPr lang="zh-CN" altLang="en-US" dirty="0"/>
              <a:t>另一个类</a:t>
            </a:r>
            <a:r>
              <a:rPr lang="en-US" altLang="zh-CN" dirty="0"/>
              <a:t>B</a:t>
            </a:r>
            <a:r>
              <a:rPr lang="zh-CN" altLang="en-US" dirty="0"/>
              <a:t>提供支持，那么将其嵌套声明在类</a:t>
            </a:r>
            <a:r>
              <a:rPr lang="en-US" altLang="zh-CN" dirty="0"/>
              <a:t>B</a:t>
            </a:r>
            <a:r>
              <a:rPr lang="zh-CN" altLang="en-US" dirty="0"/>
              <a:t>中，是合乎逻辑且利于维护的</a:t>
            </a:r>
            <a:endParaRPr lang="en-US" altLang="zh-CN" dirty="0"/>
          </a:p>
          <a:p>
            <a:r>
              <a:rPr lang="zh-CN" altLang="en-US" dirty="0"/>
              <a:t>嵌套“帮助类</a:t>
            </a:r>
            <a:r>
              <a:rPr lang="en-US" altLang="zh-CN" dirty="0"/>
              <a:t>/</a:t>
            </a:r>
            <a:r>
              <a:rPr lang="zh-CN" altLang="en-US" dirty="0"/>
              <a:t>辅助类” 可以使代码更具可读性与可维护性，也可以减少源文件的个数，同时增强应用的封装特性</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1536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11760" y="3492815"/>
            <a:ext cx="4536504" cy="3176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本框 4"/>
          <p:cNvSpPr txBox="1"/>
          <p:nvPr/>
        </p:nvSpPr>
        <p:spPr>
          <a:xfrm>
            <a:off x="1689828" y="4293096"/>
            <a:ext cx="1011815" cy="584775"/>
          </a:xfrm>
          <a:prstGeom prst="rect">
            <a:avLst/>
          </a:prstGeom>
          <a:noFill/>
        </p:spPr>
        <p:txBody>
          <a:bodyPr wrap="none" rtlCol="0">
            <a:spAutoFit/>
          </a:bodyPr>
          <a:lstStyle/>
          <a:p>
            <a:r>
              <a:rPr lang="zh-CN" altLang="en-US" sz="1600" b="1" dirty="0">
                <a:solidFill>
                  <a:srgbClr val="FF0000"/>
                </a:solidFill>
              </a:rPr>
              <a:t>嵌套</a:t>
            </a:r>
            <a:endParaRPr lang="en-US" altLang="zh-CN" sz="1600" b="1" dirty="0">
              <a:solidFill>
                <a:srgbClr val="FF0000"/>
              </a:solidFill>
            </a:endParaRPr>
          </a:p>
          <a:p>
            <a:r>
              <a:rPr lang="zh-CN" altLang="en-US" sz="1600" b="1" dirty="0">
                <a:solidFill>
                  <a:srgbClr val="FF0000"/>
                </a:solidFill>
              </a:rPr>
              <a:t>而非并列</a:t>
            </a:r>
            <a:endParaRPr lang="zh-CN" altLang="en-US" sz="16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963" y="0"/>
            <a:ext cx="4171950"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6" name="TextBox 5"/>
          <p:cNvSpPr txBox="1"/>
          <p:nvPr/>
        </p:nvSpPr>
        <p:spPr>
          <a:xfrm>
            <a:off x="3480017" y="2276872"/>
            <a:ext cx="2459328" cy="1077218"/>
          </a:xfrm>
          <a:prstGeom prst="rect">
            <a:avLst/>
          </a:prstGeom>
          <a:noFill/>
        </p:spPr>
        <p:txBody>
          <a:bodyPr wrap="none" rtlCol="0">
            <a:spAutoFit/>
          </a:bodyPr>
          <a:lstStyle/>
          <a:p>
            <a:r>
              <a:rPr lang="en-US" altLang="zh-CN" sz="1600" b="1" dirty="0">
                <a:solidFill>
                  <a:srgbClr val="FF0000"/>
                </a:solidFill>
              </a:rPr>
              <a:t>IQ</a:t>
            </a:r>
            <a:r>
              <a:rPr lang="zh-CN" altLang="en-US" sz="1600" b="1" dirty="0">
                <a:solidFill>
                  <a:srgbClr val="FF0000"/>
                </a:solidFill>
              </a:rPr>
              <a:t>为只有人具有的特性</a:t>
            </a:r>
            <a:endParaRPr lang="en-US" altLang="zh-CN" sz="1600" b="1" dirty="0">
              <a:solidFill>
                <a:srgbClr val="FF0000"/>
              </a:solidFill>
            </a:endParaRPr>
          </a:p>
          <a:p>
            <a:r>
              <a:rPr lang="zh-CN" altLang="en-US" sz="1600" b="1" dirty="0">
                <a:solidFill>
                  <a:srgbClr val="FF0000"/>
                </a:solidFill>
              </a:rPr>
              <a:t>因此可以置于人类型内部</a:t>
            </a:r>
            <a:endParaRPr lang="en-US" altLang="zh-CN" sz="1600" b="1" dirty="0">
              <a:solidFill>
                <a:srgbClr val="FF0000"/>
              </a:solidFill>
            </a:endParaRPr>
          </a:p>
          <a:p>
            <a:r>
              <a:rPr lang="zh-CN" altLang="en-US" sz="1600" b="1" dirty="0">
                <a:solidFill>
                  <a:srgbClr val="FF0000"/>
                </a:solidFill>
              </a:rPr>
              <a:t>与普通实体类相同</a:t>
            </a:r>
            <a:endParaRPr lang="en-US" altLang="zh-CN" sz="1600" b="1" dirty="0">
              <a:solidFill>
                <a:srgbClr val="FF0000"/>
              </a:solidFill>
            </a:endParaRPr>
          </a:p>
          <a:p>
            <a:r>
              <a:rPr lang="zh-CN" altLang="en-US" sz="1600" b="1" dirty="0">
                <a:solidFill>
                  <a:srgbClr val="FF0000"/>
                </a:solidFill>
              </a:rPr>
              <a:t>封装</a:t>
            </a:r>
            <a:r>
              <a:rPr lang="en-US" altLang="zh-CN" sz="1600" b="1" dirty="0">
                <a:solidFill>
                  <a:srgbClr val="FF0000"/>
                </a:solidFill>
              </a:rPr>
              <a:t>IQ</a:t>
            </a:r>
            <a:r>
              <a:rPr lang="zh-CN" altLang="en-US" sz="1600" b="1" dirty="0">
                <a:solidFill>
                  <a:srgbClr val="FF0000"/>
                </a:solidFill>
              </a:rPr>
              <a:t>的相关属性</a:t>
            </a:r>
            <a:endParaRPr lang="zh-CN" altLang="en-US" sz="1600" b="1" dirty="0">
              <a:solidFill>
                <a:srgbClr val="FF0000"/>
              </a:solidFill>
            </a:endParaRPr>
          </a:p>
        </p:txBody>
      </p:sp>
      <p:sp>
        <p:nvSpPr>
          <p:cNvPr id="5" name="TextBox 4"/>
          <p:cNvSpPr txBox="1"/>
          <p:nvPr/>
        </p:nvSpPr>
        <p:spPr>
          <a:xfrm>
            <a:off x="3871533" y="349205"/>
            <a:ext cx="1261884" cy="830997"/>
          </a:xfrm>
          <a:prstGeom prst="rect">
            <a:avLst/>
          </a:prstGeom>
          <a:noFill/>
        </p:spPr>
        <p:txBody>
          <a:bodyPr wrap="none" rtlCol="0">
            <a:spAutoFit/>
          </a:bodyPr>
          <a:lstStyle/>
          <a:p>
            <a:r>
              <a:rPr lang="zh-CN" altLang="en-US" sz="1600" b="1" dirty="0">
                <a:solidFill>
                  <a:srgbClr val="FF0000"/>
                </a:solidFill>
              </a:rPr>
              <a:t>基于组合</a:t>
            </a:r>
            <a:endParaRPr lang="en-US" altLang="zh-CN" sz="1600" b="1" dirty="0">
              <a:solidFill>
                <a:srgbClr val="FF0000"/>
              </a:solidFill>
            </a:endParaRPr>
          </a:p>
          <a:p>
            <a:r>
              <a:rPr lang="zh-CN" altLang="en-US" sz="1600" b="1" dirty="0">
                <a:solidFill>
                  <a:srgbClr val="FF0000"/>
                </a:solidFill>
              </a:rPr>
              <a:t>将</a:t>
            </a:r>
            <a:r>
              <a:rPr lang="en-US" altLang="zh-CN" sz="1600" b="1" dirty="0">
                <a:solidFill>
                  <a:srgbClr val="FF0000"/>
                </a:solidFill>
              </a:rPr>
              <a:t>IQ</a:t>
            </a:r>
            <a:r>
              <a:rPr lang="zh-CN" altLang="en-US" sz="1600" b="1" dirty="0">
                <a:solidFill>
                  <a:srgbClr val="FF0000"/>
                </a:solidFill>
              </a:rPr>
              <a:t>封装</a:t>
            </a:r>
            <a:endParaRPr lang="en-US" altLang="zh-CN" sz="1600" b="1" dirty="0">
              <a:solidFill>
                <a:srgbClr val="FF0000"/>
              </a:solidFill>
            </a:endParaRPr>
          </a:p>
          <a:p>
            <a:r>
              <a:rPr lang="zh-CN" altLang="en-US" sz="1600" b="1" dirty="0">
                <a:solidFill>
                  <a:srgbClr val="FF0000"/>
                </a:solidFill>
              </a:rPr>
              <a:t>为人的属性</a:t>
            </a:r>
            <a:endParaRPr lang="zh-CN" altLang="en-US" sz="1600" b="1" dirty="0">
              <a:solidFill>
                <a:srgbClr val="FF0000"/>
              </a:solidFill>
            </a:endParaRPr>
          </a:p>
        </p:txBody>
      </p:sp>
      <p:sp>
        <p:nvSpPr>
          <p:cNvPr id="7" name="TextBox 6"/>
          <p:cNvSpPr txBox="1"/>
          <p:nvPr/>
        </p:nvSpPr>
        <p:spPr>
          <a:xfrm>
            <a:off x="539552" y="3561052"/>
            <a:ext cx="2574744"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sp>
        <p:nvSpPr>
          <p:cNvPr id="13" name="TextBox 12"/>
          <p:cNvSpPr txBox="1"/>
          <p:nvPr/>
        </p:nvSpPr>
        <p:spPr>
          <a:xfrm>
            <a:off x="5508104" y="5225449"/>
            <a:ext cx="2486578" cy="584775"/>
          </a:xfrm>
          <a:prstGeom prst="rect">
            <a:avLst/>
          </a:prstGeom>
          <a:noFill/>
        </p:spPr>
        <p:txBody>
          <a:bodyPr wrap="none" rtlCol="0">
            <a:spAutoFit/>
          </a:bodyPr>
          <a:lstStyle/>
          <a:p>
            <a:r>
              <a:rPr lang="zh-CN" altLang="en-US" sz="1600" b="1" dirty="0">
                <a:solidFill>
                  <a:srgbClr val="FF0000"/>
                </a:solidFill>
              </a:rPr>
              <a:t>创建</a:t>
            </a:r>
            <a:r>
              <a:rPr lang="en-US" altLang="zh-CN" sz="1600" b="1" dirty="0">
                <a:solidFill>
                  <a:srgbClr val="FF0000"/>
                </a:solidFill>
              </a:rPr>
              <a:t>person</a:t>
            </a:r>
            <a:r>
              <a:rPr lang="zh-CN" altLang="en-US" sz="1600" b="1" dirty="0">
                <a:solidFill>
                  <a:srgbClr val="FF0000"/>
                </a:solidFill>
              </a:rPr>
              <a:t>对象</a:t>
            </a:r>
            <a:endParaRPr lang="en-US" altLang="zh-CN" sz="1600" b="1" dirty="0">
              <a:solidFill>
                <a:srgbClr val="FF0000"/>
              </a:solidFill>
            </a:endParaRPr>
          </a:p>
          <a:p>
            <a:r>
              <a:rPr lang="zh-CN" altLang="en-US" sz="1600" b="1" dirty="0">
                <a:solidFill>
                  <a:srgbClr val="FF0000"/>
                </a:solidFill>
              </a:rPr>
              <a:t>封装</a:t>
            </a:r>
            <a:r>
              <a:rPr lang="en-US" altLang="zh-CN" sz="1600" b="1" dirty="0">
                <a:solidFill>
                  <a:srgbClr val="FF0000"/>
                </a:solidFill>
              </a:rPr>
              <a:t>IQ</a:t>
            </a:r>
            <a:r>
              <a:rPr lang="zh-CN" altLang="en-US" sz="1600" b="1" dirty="0">
                <a:solidFill>
                  <a:srgbClr val="FF0000"/>
                </a:solidFill>
              </a:rPr>
              <a:t>对象为其</a:t>
            </a:r>
            <a:r>
              <a:rPr lang="en-US" altLang="zh-CN" sz="1600" b="1" dirty="0" err="1">
                <a:solidFill>
                  <a:srgbClr val="FF0000"/>
                </a:solidFill>
              </a:rPr>
              <a:t>iq</a:t>
            </a:r>
            <a:r>
              <a:rPr lang="zh-CN" altLang="en-US" sz="1600" b="1" dirty="0">
                <a:solidFill>
                  <a:srgbClr val="FF0000"/>
                </a:solidFill>
              </a:rPr>
              <a:t>属性值</a:t>
            </a:r>
            <a:endParaRPr lang="zh-CN" altLang="en-US" sz="1600" b="1" dirty="0">
              <a:solidFill>
                <a:srgbClr val="FF0000"/>
              </a:solidFill>
            </a:endParaRPr>
          </a:p>
        </p:txBody>
      </p:sp>
      <p:pic>
        <p:nvPicPr>
          <p:cNvPr id="71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589680"/>
            <a:ext cx="4629150"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直接箭头连接符 8"/>
          <p:cNvCxnSpPr/>
          <p:nvPr/>
        </p:nvCxnSpPr>
        <p:spPr>
          <a:xfrm>
            <a:off x="1475656" y="4797152"/>
            <a:ext cx="2808312" cy="21602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0"/>
          <p:cNvSpPr txBox="1"/>
          <p:nvPr/>
        </p:nvSpPr>
        <p:spPr>
          <a:xfrm>
            <a:off x="5133417" y="3512462"/>
            <a:ext cx="2872902" cy="1077218"/>
          </a:xfrm>
          <a:prstGeom prst="rect">
            <a:avLst/>
          </a:prstGeom>
          <a:noFill/>
        </p:spPr>
        <p:txBody>
          <a:bodyPr wrap="none" rtlCol="0">
            <a:spAutoFit/>
          </a:bodyPr>
          <a:lstStyle/>
          <a:p>
            <a:r>
              <a:rPr lang="zh-CN" altLang="en-US" sz="1600" b="1" dirty="0">
                <a:solidFill>
                  <a:srgbClr val="FF0000"/>
                </a:solidFill>
              </a:rPr>
              <a:t>基于外部类名称</a:t>
            </a:r>
            <a:r>
              <a:rPr lang="en-US" altLang="zh-CN" sz="1600" b="1" dirty="0">
                <a:solidFill>
                  <a:srgbClr val="FF0000"/>
                </a:solidFill>
              </a:rPr>
              <a:t>.</a:t>
            </a:r>
            <a:r>
              <a:rPr lang="zh-CN" altLang="en-US" sz="1600" b="1" dirty="0">
                <a:solidFill>
                  <a:srgbClr val="FF0000"/>
                </a:solidFill>
              </a:rPr>
              <a:t>静态内部类</a:t>
            </a:r>
            <a:endParaRPr lang="en-US" altLang="zh-CN" sz="1600" b="1" dirty="0">
              <a:solidFill>
                <a:srgbClr val="FF0000"/>
              </a:solidFill>
            </a:endParaRPr>
          </a:p>
          <a:p>
            <a:r>
              <a:rPr lang="zh-CN" altLang="en-US" sz="1600" b="1" dirty="0">
                <a:solidFill>
                  <a:srgbClr val="FF0000"/>
                </a:solidFill>
              </a:rPr>
              <a:t>引入静态内部类型</a:t>
            </a:r>
            <a:endParaRPr lang="en-US" altLang="zh-CN" sz="1600" b="1" dirty="0">
              <a:solidFill>
                <a:srgbClr val="FF0000"/>
              </a:solidFill>
            </a:endParaRPr>
          </a:p>
          <a:p>
            <a:r>
              <a:rPr lang="zh-CN" altLang="en-US" sz="1600" b="1" dirty="0">
                <a:solidFill>
                  <a:srgbClr val="FF0000"/>
                </a:solidFill>
              </a:rPr>
              <a:t>与普通类相同的构建操作过程</a:t>
            </a:r>
            <a:endParaRPr lang="en-US" altLang="zh-CN" sz="1600" b="1" dirty="0">
              <a:solidFill>
                <a:srgbClr val="FF0000"/>
              </a:solidFill>
            </a:endParaRPr>
          </a:p>
          <a:p>
            <a:r>
              <a:rPr lang="zh-CN" altLang="en-US" sz="1600" b="1" dirty="0">
                <a:solidFill>
                  <a:srgbClr val="FF0000"/>
                </a:solidFill>
              </a:rPr>
              <a:t>从而创建静态内部类的对象</a:t>
            </a:r>
            <a:endParaRPr lang="zh-CN" altLang="en-US" sz="16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73"/>
                                        </p:tgtEl>
                                        <p:attrNameLst>
                                          <p:attrName>style.visibility</p:attrName>
                                        </p:attrNameLst>
                                      </p:cBhvr>
                                      <p:to>
                                        <p:strVal val="visible"/>
                                      </p:to>
                                    </p:set>
                                    <p:animEffect transition="in" filter="fade">
                                      <p:cBhvr>
                                        <p:cTn id="17" dur="500"/>
                                        <p:tgtEl>
                                          <p:spTgt spid="717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13"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207968"/>
          </a:xfrm>
        </p:spPr>
        <p:txBody>
          <a:bodyPr/>
          <a:lstStyle/>
          <a:p>
            <a:r>
              <a:rPr lang="zh-CN" altLang="en-US" dirty="0"/>
              <a:t>静态内部类，</a:t>
            </a:r>
            <a:r>
              <a:rPr lang="zh-CN" altLang="en-US" b="1" dirty="0">
                <a:solidFill>
                  <a:srgbClr val="FF0000"/>
                </a:solidFill>
              </a:rPr>
              <a:t>不持有</a:t>
            </a:r>
            <a:r>
              <a:rPr lang="zh-CN" altLang="en-US" dirty="0"/>
              <a:t>外部类的引用。因此，无法调用外部类的任何实例级成员</a:t>
            </a:r>
            <a:endParaRPr lang="en-US" altLang="zh-CN" dirty="0"/>
          </a:p>
          <a:p>
            <a:r>
              <a:rPr lang="zh-CN" altLang="en-US" dirty="0"/>
              <a:t>即，静态内部类与外部类，仅是代码上的嵌套</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184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560" y="1628800"/>
            <a:ext cx="3124200" cy="477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283968" y="4123268"/>
            <a:ext cx="3286477" cy="1323439"/>
          </a:xfrm>
          <a:prstGeom prst="rect">
            <a:avLst/>
          </a:prstGeom>
          <a:noFill/>
        </p:spPr>
        <p:txBody>
          <a:bodyPr wrap="none" rtlCol="0">
            <a:spAutoFit/>
          </a:bodyPr>
          <a:lstStyle/>
          <a:p>
            <a:r>
              <a:rPr lang="zh-CN" altLang="en-US" sz="1600" b="1" dirty="0">
                <a:solidFill>
                  <a:srgbClr val="FF0000"/>
                </a:solidFill>
              </a:rPr>
              <a:t>即使在</a:t>
            </a:r>
            <a:r>
              <a:rPr lang="en-US" altLang="zh-CN" sz="1600" b="1" dirty="0">
                <a:solidFill>
                  <a:srgbClr val="FF0000"/>
                </a:solidFill>
              </a:rPr>
              <a:t>person</a:t>
            </a:r>
            <a:r>
              <a:rPr lang="zh-CN" altLang="en-US" sz="1600" b="1" dirty="0">
                <a:solidFill>
                  <a:srgbClr val="FF0000"/>
                </a:solidFill>
              </a:rPr>
              <a:t>内部</a:t>
            </a:r>
            <a:endParaRPr lang="en-US" altLang="zh-CN" sz="1600" b="1" dirty="0">
              <a:solidFill>
                <a:srgbClr val="FF0000"/>
              </a:solidFill>
            </a:endParaRPr>
          </a:p>
          <a:p>
            <a:r>
              <a:rPr lang="zh-CN" altLang="en-US" sz="1600" b="1" dirty="0">
                <a:solidFill>
                  <a:srgbClr val="FF0000"/>
                </a:solidFill>
              </a:rPr>
              <a:t>也无法调用</a:t>
            </a:r>
            <a:r>
              <a:rPr lang="en-US" altLang="zh-CN" sz="1600" b="1" dirty="0">
                <a:solidFill>
                  <a:srgbClr val="FF0000"/>
                </a:solidFill>
              </a:rPr>
              <a:t>private</a:t>
            </a:r>
            <a:r>
              <a:rPr lang="zh-CN" altLang="en-US" sz="1600" b="1" dirty="0">
                <a:solidFill>
                  <a:srgbClr val="FF0000"/>
                </a:solidFill>
              </a:rPr>
              <a:t>变量</a:t>
            </a:r>
            <a:endParaRPr lang="en-US" altLang="zh-CN" sz="1600" b="1" dirty="0">
              <a:solidFill>
                <a:srgbClr val="FF0000"/>
              </a:solidFill>
            </a:endParaRPr>
          </a:p>
          <a:p>
            <a:endParaRPr lang="en-US" altLang="zh-CN" sz="1600" b="1" dirty="0">
              <a:solidFill>
                <a:srgbClr val="FF0000"/>
              </a:solidFill>
            </a:endParaRPr>
          </a:p>
          <a:p>
            <a:r>
              <a:rPr lang="zh-CN" altLang="en-US" sz="1600" b="1" dirty="0">
                <a:solidFill>
                  <a:srgbClr val="FF0000"/>
                </a:solidFill>
              </a:rPr>
              <a:t>静态内部类与外部类完全是独立的</a:t>
            </a:r>
            <a:endParaRPr lang="en-US" altLang="zh-CN" sz="1600" b="1" dirty="0">
              <a:solidFill>
                <a:srgbClr val="FF0000"/>
              </a:solidFill>
            </a:endParaRPr>
          </a:p>
          <a:p>
            <a:r>
              <a:rPr lang="zh-CN" altLang="en-US" sz="1600" b="1" dirty="0">
                <a:solidFill>
                  <a:srgbClr val="FF0000"/>
                </a:solidFill>
              </a:rPr>
              <a:t>仅在代码层面嵌套</a:t>
            </a:r>
            <a:endParaRPr lang="zh-CN" altLang="en-US" sz="1600" b="1"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r>
              <a:rPr lang="en-US" altLang="zh-CN" dirty="0"/>
              <a:t>CC</a:t>
            </a:r>
            <a:r>
              <a:rPr lang="zh-CN" altLang="en-US" dirty="0"/>
              <a:t>：内部类</a:t>
            </a:r>
            <a:r>
              <a:rPr lang="en-US" altLang="zh-CN" dirty="0"/>
              <a:t>(</a:t>
            </a:r>
            <a:r>
              <a:rPr lang="zh-CN" altLang="en-US" dirty="0"/>
              <a:t>非静态内部类</a:t>
            </a:r>
            <a:r>
              <a:rPr lang="en-US" altLang="zh-CN" dirty="0"/>
              <a:t>)</a:t>
            </a:r>
            <a:r>
              <a:rPr lang="zh-CN" altLang="en-US" dirty="0"/>
              <a:t>不应暴露，仅在内部使用。内部类对象持有外部类对象引用，内部类对象在使用时，外部类资源无法释放，容易导致内存溢出</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576" y="188497"/>
            <a:ext cx="3513631" cy="2436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860032" y="1268760"/>
            <a:ext cx="2872902" cy="830997"/>
          </a:xfrm>
          <a:prstGeom prst="rect">
            <a:avLst/>
          </a:prstGeom>
          <a:noFill/>
        </p:spPr>
        <p:txBody>
          <a:bodyPr wrap="none" rtlCol="0">
            <a:spAutoFit/>
          </a:bodyPr>
          <a:lstStyle/>
          <a:p>
            <a:r>
              <a:rPr lang="zh-CN" altLang="en-US" sz="1600" b="1" dirty="0">
                <a:solidFill>
                  <a:srgbClr val="FF0000"/>
                </a:solidFill>
              </a:rPr>
              <a:t>同</a:t>
            </a:r>
            <a:r>
              <a:rPr lang="en-US" altLang="zh-CN" sz="1600" b="1" dirty="0">
                <a:solidFill>
                  <a:srgbClr val="FF0000"/>
                </a:solidFill>
              </a:rPr>
              <a:t>1</a:t>
            </a:r>
            <a:r>
              <a:rPr lang="zh-CN" altLang="en-US" sz="1600" b="1" dirty="0">
                <a:solidFill>
                  <a:srgbClr val="FF0000"/>
                </a:solidFill>
              </a:rPr>
              <a:t>个源文件编译后，内部类</a:t>
            </a:r>
            <a:endParaRPr lang="en-US" altLang="zh-CN" sz="1600" b="1" dirty="0">
              <a:solidFill>
                <a:srgbClr val="FF0000"/>
              </a:solidFill>
            </a:endParaRPr>
          </a:p>
          <a:p>
            <a:r>
              <a:rPr lang="zh-CN" altLang="en-US" sz="1600" b="1" dirty="0">
                <a:solidFill>
                  <a:srgbClr val="FF0000"/>
                </a:solidFill>
              </a:rPr>
              <a:t>以独立的字节码文件保存</a:t>
            </a:r>
            <a:endParaRPr lang="en-US" altLang="zh-CN" sz="1600" b="1" dirty="0">
              <a:solidFill>
                <a:srgbClr val="FF0000"/>
              </a:solidFill>
            </a:endParaRPr>
          </a:p>
          <a:p>
            <a:r>
              <a:rPr lang="zh-CN" altLang="en-US" sz="1600" b="1" dirty="0">
                <a:solidFill>
                  <a:srgbClr val="FF0000"/>
                </a:solidFill>
              </a:rPr>
              <a:t>即，内部类实际仍被单独编译</a:t>
            </a:r>
            <a:endParaRPr lang="zh-CN" altLang="en-US" sz="1600" b="1" dirty="0">
              <a:solidFill>
                <a:srgbClr val="FF0000"/>
              </a:solidFill>
            </a:endParaRPr>
          </a:p>
        </p:txBody>
      </p:sp>
      <p:sp>
        <p:nvSpPr>
          <p:cNvPr id="7" name="TextBox 6"/>
          <p:cNvSpPr txBox="1"/>
          <p:nvPr/>
        </p:nvSpPr>
        <p:spPr>
          <a:xfrm>
            <a:off x="4815147" y="265957"/>
            <a:ext cx="2962671" cy="584775"/>
          </a:xfrm>
          <a:prstGeom prst="rect">
            <a:avLst/>
          </a:prstGeom>
          <a:noFill/>
        </p:spPr>
        <p:txBody>
          <a:bodyPr wrap="none" rtlCol="0">
            <a:spAutoFit/>
          </a:bodyPr>
          <a:lstStyle/>
          <a:p>
            <a:r>
              <a:rPr lang="zh-CN" altLang="en-US" sz="1600" b="1" dirty="0">
                <a:solidFill>
                  <a:srgbClr val="FF0000"/>
                </a:solidFill>
              </a:rPr>
              <a:t>外部类名称</a:t>
            </a:r>
            <a:r>
              <a:rPr lang="en-US" altLang="zh-CN" sz="1600" b="1" dirty="0">
                <a:solidFill>
                  <a:srgbClr val="FF0000"/>
                </a:solidFill>
              </a:rPr>
              <a:t>$</a:t>
            </a:r>
            <a:r>
              <a:rPr lang="zh-CN" altLang="en-US" sz="1600" b="1" dirty="0">
                <a:solidFill>
                  <a:srgbClr val="FF0000"/>
                </a:solidFill>
              </a:rPr>
              <a:t>内部类名称</a:t>
            </a:r>
            <a:endParaRPr lang="en-US" altLang="zh-CN" sz="1600" b="1" dirty="0">
              <a:solidFill>
                <a:srgbClr val="FF0000"/>
              </a:solidFill>
            </a:endParaRPr>
          </a:p>
          <a:p>
            <a:r>
              <a:rPr lang="zh-CN" altLang="en-US" sz="1600" b="1" dirty="0">
                <a:solidFill>
                  <a:srgbClr val="FF0000"/>
                </a:solidFill>
              </a:rPr>
              <a:t>因此，类名不能使用</a:t>
            </a:r>
            <a:r>
              <a:rPr lang="en-US" altLang="zh-CN" sz="1600" b="1" dirty="0">
                <a:solidFill>
                  <a:srgbClr val="FF0000"/>
                </a:solidFill>
              </a:rPr>
              <a:t>$</a:t>
            </a:r>
            <a:r>
              <a:rPr lang="zh-CN" altLang="en-US" sz="1600" b="1" dirty="0">
                <a:solidFill>
                  <a:srgbClr val="FF0000"/>
                </a:solidFill>
              </a:rPr>
              <a:t>符号名称</a:t>
            </a:r>
            <a:endParaRPr lang="zh-CN" altLang="en-US" sz="1600" b="1"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207968"/>
          </a:xfrm>
        </p:spPr>
        <p:txBody>
          <a:bodyPr/>
          <a:lstStyle/>
          <a:p>
            <a:r>
              <a:rPr lang="zh-CN" altLang="en-US" dirty="0"/>
              <a:t>需求：传入不同的季节，返回不同的结果</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1536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9997" y="713695"/>
            <a:ext cx="5105400"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1489" y="1167104"/>
            <a:ext cx="2215274" cy="5034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290417" y="2420888"/>
            <a:ext cx="2252540" cy="1077218"/>
          </a:xfrm>
          <a:prstGeom prst="rect">
            <a:avLst/>
          </a:prstGeom>
          <a:noFill/>
        </p:spPr>
        <p:txBody>
          <a:bodyPr wrap="none" rtlCol="0">
            <a:spAutoFit/>
          </a:bodyPr>
          <a:lstStyle/>
          <a:p>
            <a:r>
              <a:rPr lang="zh-CN" altLang="en-US" sz="1600" b="1" dirty="0">
                <a:solidFill>
                  <a:srgbClr val="FF0000"/>
                </a:solidFill>
              </a:rPr>
              <a:t>基于字符串的实现</a:t>
            </a:r>
            <a:endParaRPr lang="en-US" altLang="zh-CN" sz="1600" b="1" dirty="0">
              <a:solidFill>
                <a:srgbClr val="FF0000"/>
              </a:solidFill>
            </a:endParaRPr>
          </a:p>
          <a:p>
            <a:r>
              <a:rPr lang="zh-CN" altLang="en-US" sz="1600" b="1" dirty="0">
                <a:solidFill>
                  <a:srgbClr val="FF0000"/>
                </a:solidFill>
              </a:rPr>
              <a:t>即使将四季声明为常量</a:t>
            </a:r>
            <a:endParaRPr lang="en-US" altLang="zh-CN" sz="1600" b="1" dirty="0">
              <a:solidFill>
                <a:srgbClr val="FF0000"/>
              </a:solidFill>
            </a:endParaRPr>
          </a:p>
          <a:p>
            <a:r>
              <a:rPr lang="zh-CN" altLang="en-US" sz="1600" b="1" dirty="0">
                <a:solidFill>
                  <a:srgbClr val="FF0000"/>
                </a:solidFill>
              </a:rPr>
              <a:t>如何强制调用者</a:t>
            </a:r>
            <a:endParaRPr lang="en-US" altLang="zh-CN" sz="1600" b="1" dirty="0">
              <a:solidFill>
                <a:srgbClr val="FF0000"/>
              </a:solidFill>
            </a:endParaRPr>
          </a:p>
          <a:p>
            <a:r>
              <a:rPr lang="zh-CN" altLang="en-US" sz="1600" b="1" dirty="0">
                <a:solidFill>
                  <a:srgbClr val="FF0000"/>
                </a:solidFill>
              </a:rPr>
              <a:t>必须使用这些常量？</a:t>
            </a:r>
            <a:endParaRPr lang="en-US" altLang="zh-CN" sz="1600" b="1" dirty="0">
              <a:solidFill>
                <a:srgbClr val="FF0000"/>
              </a:solidFill>
            </a:endParaRPr>
          </a:p>
        </p:txBody>
      </p:sp>
      <p:sp>
        <p:nvSpPr>
          <p:cNvPr id="6" name="TextBox 5"/>
          <p:cNvSpPr txBox="1"/>
          <p:nvPr/>
        </p:nvSpPr>
        <p:spPr>
          <a:xfrm>
            <a:off x="5228249" y="4365104"/>
            <a:ext cx="2459328" cy="584775"/>
          </a:xfrm>
          <a:prstGeom prst="rect">
            <a:avLst/>
          </a:prstGeom>
          <a:noFill/>
        </p:spPr>
        <p:txBody>
          <a:bodyPr wrap="none" rtlCol="0">
            <a:spAutoFit/>
          </a:bodyPr>
          <a:lstStyle/>
          <a:p>
            <a:r>
              <a:rPr lang="zh-CN" altLang="en-US" sz="1600" b="1" dirty="0">
                <a:solidFill>
                  <a:srgbClr val="FF0000"/>
                </a:solidFill>
              </a:rPr>
              <a:t>此时，需要强制限制</a:t>
            </a:r>
            <a:endParaRPr lang="en-US" altLang="zh-CN" sz="1600" b="1" dirty="0">
              <a:solidFill>
                <a:srgbClr val="FF0000"/>
              </a:solidFill>
            </a:endParaRPr>
          </a:p>
          <a:p>
            <a:r>
              <a:rPr lang="zh-CN" altLang="en-US" sz="1600" b="1" dirty="0">
                <a:solidFill>
                  <a:srgbClr val="FF0000"/>
                </a:solidFill>
              </a:rPr>
              <a:t>调用者输入变量的范围！</a:t>
            </a:r>
            <a:endParaRPr lang="zh-CN" altLang="en-US" sz="1600" b="1" dirty="0">
              <a:solidFill>
                <a:srgbClr val="FF0000"/>
              </a:solidFill>
            </a:endParaRPr>
          </a:p>
        </p:txBody>
      </p:sp>
      <p:cxnSp>
        <p:nvCxnSpPr>
          <p:cNvPr id="8" name="直接箭头连接符 7"/>
          <p:cNvCxnSpPr/>
          <p:nvPr/>
        </p:nvCxnSpPr>
        <p:spPr>
          <a:xfrm flipH="1" flipV="1">
            <a:off x="3203848" y="908720"/>
            <a:ext cx="2592288" cy="51011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fade">
                                      <p:cBhvr>
                                        <p:cTn id="7" dur="500"/>
                                        <p:tgtEl>
                                          <p:spTgt spid="153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364"/>
                                        </p:tgtEl>
                                        <p:attrNameLst>
                                          <p:attrName>style.visibility</p:attrName>
                                        </p:attrNameLst>
                                      </p:cBhvr>
                                      <p:to>
                                        <p:strVal val="visible"/>
                                      </p:to>
                                    </p:set>
                                    <p:animEffect transition="in" filter="fade">
                                      <p:cBhvr>
                                        <p:cTn id="12" dur="500"/>
                                        <p:tgtEl>
                                          <p:spTgt spid="15364"/>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a:t>Enum</a:t>
            </a:r>
            <a:r>
              <a:rPr lang="en-US" altLang="zh-CN" dirty="0"/>
              <a:t> Types</a:t>
            </a:r>
            <a:endParaRPr lang="zh-CN" altLang="en-US" dirty="0"/>
          </a:p>
        </p:txBody>
      </p:sp>
      <p:sp>
        <p:nvSpPr>
          <p:cNvPr id="3" name="内容占位符 2"/>
          <p:cNvSpPr>
            <a:spLocks noGrp="1"/>
          </p:cNvSpPr>
          <p:nvPr>
            <p:ph idx="1"/>
          </p:nvPr>
        </p:nvSpPr>
        <p:spPr/>
        <p:txBody>
          <a:bodyPr>
            <a:normAutofit/>
          </a:bodyPr>
          <a:lstStyle/>
          <a:p>
            <a:r>
              <a:rPr lang="en-US" altLang="zh-CN" dirty="0"/>
              <a:t>An </a:t>
            </a:r>
            <a:r>
              <a:rPr lang="en-US" altLang="zh-CN" b="1" dirty="0" err="1">
                <a:solidFill>
                  <a:srgbClr val="FF0000"/>
                </a:solidFill>
              </a:rPr>
              <a:t>enum</a:t>
            </a:r>
            <a:r>
              <a:rPr lang="en-US" altLang="zh-CN" dirty="0">
                <a:solidFill>
                  <a:srgbClr val="FF0000"/>
                </a:solidFill>
              </a:rPr>
              <a:t> </a:t>
            </a:r>
            <a:r>
              <a:rPr lang="en-US" altLang="zh-CN" dirty="0"/>
              <a:t>type is a special data type that enables for a variable to be a set of predefined constants. The variable must be equal to one of the values that have been predefined for it. </a:t>
            </a:r>
            <a:endParaRPr lang="en-US" altLang="zh-CN" dirty="0"/>
          </a:p>
          <a:p>
            <a:r>
              <a:rPr lang="zh-CN" altLang="en-US" dirty="0"/>
              <a:t>枚举类型，是一种特殊的数据类型，定义了一组预定义的枚举常量列表</a:t>
            </a:r>
            <a:endParaRPr lang="en-US" altLang="zh-CN" dirty="0"/>
          </a:p>
          <a:p>
            <a:r>
              <a:rPr lang="zh-CN" altLang="en-US" dirty="0"/>
              <a:t>使用普通键值对常量，可以限制结果，但无法限制输入范围。即，无法限制输入变量的范围</a:t>
            </a:r>
            <a:endParaRPr lang="en-US" altLang="zh-CN" dirty="0"/>
          </a:p>
          <a:p>
            <a:r>
              <a:rPr lang="zh-CN" altLang="en-US" dirty="0"/>
              <a:t>而枚举通过预定义的枚举常量，限制变量的使用范围</a:t>
            </a:r>
            <a:endParaRPr lang="en-US" altLang="zh-CN" dirty="0"/>
          </a:p>
          <a:p>
            <a:endParaRPr lang="en-US" altLang="zh-CN" dirty="0"/>
          </a:p>
          <a:p>
            <a:r>
              <a:rPr lang="zh-CN" altLang="en-US" dirty="0"/>
              <a:t>例如，星期</a:t>
            </a:r>
            <a:r>
              <a:rPr lang="en-US" altLang="zh-CN" dirty="0"/>
              <a:t>/</a:t>
            </a:r>
            <a:r>
              <a:rPr lang="zh-CN" altLang="en-US" dirty="0"/>
              <a:t>月份</a:t>
            </a:r>
            <a:r>
              <a:rPr lang="en-US" altLang="zh-CN" dirty="0"/>
              <a:t>/</a:t>
            </a:r>
            <a:r>
              <a:rPr lang="zh-CN" altLang="en-US" dirty="0"/>
              <a:t>方向</a:t>
            </a:r>
            <a:r>
              <a:rPr lang="en-US" altLang="zh-CN" dirty="0"/>
              <a:t>/</a:t>
            </a:r>
            <a:r>
              <a:rPr lang="zh-CN" altLang="en-US" dirty="0"/>
              <a:t>行星等等</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207968"/>
          </a:xfrm>
        </p:spPr>
        <p:txBody>
          <a:bodyPr/>
          <a:lstStyle/>
          <a:p>
            <a:r>
              <a:rPr lang="zh-CN" altLang="en-US" dirty="0"/>
              <a:t>枚举，是允许创建独立源文件的顶级类型</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1638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5477" y="652673"/>
            <a:ext cx="3733800"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2593887" y="625359"/>
            <a:ext cx="1425390" cy="338554"/>
          </a:xfrm>
          <a:prstGeom prst="rect">
            <a:avLst/>
          </a:prstGeom>
          <a:noFill/>
        </p:spPr>
        <p:txBody>
          <a:bodyPr wrap="none" rtlCol="0">
            <a:spAutoFit/>
          </a:bodyPr>
          <a:lstStyle/>
          <a:p>
            <a:r>
              <a:rPr lang="zh-CN" altLang="en-US" sz="1600" b="1" dirty="0">
                <a:solidFill>
                  <a:srgbClr val="FF0000"/>
                </a:solidFill>
              </a:rPr>
              <a:t>定义枚举类型</a:t>
            </a:r>
            <a:endParaRPr lang="zh-CN" altLang="en-US" sz="1600" b="1" dirty="0">
              <a:solidFill>
                <a:srgbClr val="FF0000"/>
              </a:solidFill>
            </a:endParaRPr>
          </a:p>
        </p:txBody>
      </p:sp>
      <p:sp>
        <p:nvSpPr>
          <p:cNvPr id="9" name="TextBox 8"/>
          <p:cNvSpPr txBox="1"/>
          <p:nvPr/>
        </p:nvSpPr>
        <p:spPr>
          <a:xfrm>
            <a:off x="4427984" y="931071"/>
            <a:ext cx="1838965" cy="338554"/>
          </a:xfrm>
          <a:prstGeom prst="rect">
            <a:avLst/>
          </a:prstGeom>
          <a:noFill/>
        </p:spPr>
        <p:txBody>
          <a:bodyPr wrap="none" rtlCol="0">
            <a:spAutoFit/>
          </a:bodyPr>
          <a:lstStyle/>
          <a:p>
            <a:r>
              <a:rPr lang="zh-CN" altLang="en-US" sz="1600" b="1" dirty="0">
                <a:solidFill>
                  <a:srgbClr val="FF0000"/>
                </a:solidFill>
              </a:rPr>
              <a:t>声明枚举常量列表</a:t>
            </a:r>
            <a:endParaRPr lang="en-US" altLang="zh-CN" sz="1600" b="1" dirty="0">
              <a:solidFill>
                <a:srgbClr val="FF0000"/>
              </a:solidFill>
            </a:endParaRPr>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00" y="1934425"/>
            <a:ext cx="5082374" cy="4764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85476" y="1595871"/>
            <a:ext cx="3826689"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sp>
        <p:nvSpPr>
          <p:cNvPr id="7" name="TextBox 6"/>
          <p:cNvSpPr txBox="1"/>
          <p:nvPr/>
        </p:nvSpPr>
        <p:spPr>
          <a:xfrm>
            <a:off x="5193728" y="1548023"/>
            <a:ext cx="2459328" cy="830997"/>
          </a:xfrm>
          <a:prstGeom prst="rect">
            <a:avLst/>
          </a:prstGeom>
          <a:noFill/>
        </p:spPr>
        <p:txBody>
          <a:bodyPr wrap="none" rtlCol="0">
            <a:spAutoFit/>
          </a:bodyPr>
          <a:lstStyle/>
          <a:p>
            <a:r>
              <a:rPr lang="zh-CN" altLang="en-US" sz="1600" b="1" dirty="0">
                <a:solidFill>
                  <a:srgbClr val="FF0000"/>
                </a:solidFill>
              </a:rPr>
              <a:t>创建基于</a:t>
            </a:r>
            <a:endParaRPr lang="en-US" altLang="zh-CN" sz="1600" b="1" dirty="0">
              <a:solidFill>
                <a:srgbClr val="FF0000"/>
              </a:solidFill>
            </a:endParaRPr>
          </a:p>
          <a:p>
            <a:r>
              <a:rPr lang="zh-CN" altLang="en-US" sz="1600" b="1" dirty="0">
                <a:solidFill>
                  <a:srgbClr val="FF0000"/>
                </a:solidFill>
              </a:rPr>
              <a:t>枚举类型参数的实现方法</a:t>
            </a:r>
            <a:endParaRPr lang="en-US" altLang="zh-CN" sz="1600" b="1" dirty="0">
              <a:solidFill>
                <a:srgbClr val="FF0000"/>
              </a:solidFill>
            </a:endParaRPr>
          </a:p>
          <a:p>
            <a:r>
              <a:rPr lang="zh-CN" altLang="en-US" sz="1600" b="1" dirty="0">
                <a:solidFill>
                  <a:srgbClr val="FF0000"/>
                </a:solidFill>
              </a:rPr>
              <a:t>强制限制输入值的范围</a:t>
            </a:r>
            <a:endParaRPr lang="en-US" altLang="zh-CN" sz="1600" b="1" dirty="0">
              <a:solidFill>
                <a:srgbClr val="FF0000"/>
              </a:solidFill>
            </a:endParaRPr>
          </a:p>
        </p:txBody>
      </p:sp>
      <p:pic>
        <p:nvPicPr>
          <p:cNvPr id="163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620" y="4941168"/>
            <a:ext cx="4264322" cy="884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4975321" y="4077072"/>
            <a:ext cx="3079689" cy="584775"/>
          </a:xfrm>
          <a:prstGeom prst="rect">
            <a:avLst/>
          </a:prstGeom>
          <a:noFill/>
        </p:spPr>
        <p:txBody>
          <a:bodyPr wrap="none" rtlCol="0">
            <a:spAutoFit/>
          </a:bodyPr>
          <a:lstStyle/>
          <a:p>
            <a:r>
              <a:rPr lang="zh-CN" altLang="en-US" sz="1600" b="1" dirty="0">
                <a:solidFill>
                  <a:srgbClr val="FF0000"/>
                </a:solidFill>
              </a:rPr>
              <a:t>试图传入非枚举常量列表中的值</a:t>
            </a:r>
            <a:endParaRPr lang="en-US" altLang="zh-CN" sz="1600" b="1" dirty="0">
              <a:solidFill>
                <a:srgbClr val="FF0000"/>
              </a:solidFill>
            </a:endParaRPr>
          </a:p>
          <a:p>
            <a:r>
              <a:rPr lang="zh-CN" altLang="en-US" sz="1600" b="1" dirty="0">
                <a:solidFill>
                  <a:srgbClr val="FF0000"/>
                </a:solidFill>
              </a:rPr>
              <a:t>无法编译</a:t>
            </a:r>
            <a:endParaRPr lang="zh-CN" altLang="en-US" sz="1600" b="1" dirty="0">
              <a:solidFill>
                <a:srgbClr val="FF0000"/>
              </a:solidFill>
            </a:endParaRPr>
          </a:p>
        </p:txBody>
      </p:sp>
      <p:pic>
        <p:nvPicPr>
          <p:cNvPr id="1639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66" y="2832057"/>
            <a:ext cx="327660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直接箭头连接符 11"/>
          <p:cNvCxnSpPr/>
          <p:nvPr/>
        </p:nvCxnSpPr>
        <p:spPr>
          <a:xfrm flipH="1" flipV="1">
            <a:off x="3203848" y="2226812"/>
            <a:ext cx="2143618" cy="80527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flipV="1">
            <a:off x="1187624" y="1269625"/>
            <a:ext cx="6120680" cy="165531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flipV="1">
            <a:off x="2152377" y="931071"/>
            <a:ext cx="1699543" cy="100335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fade">
                                      <p:cBhvr>
                                        <p:cTn id="7" dur="500"/>
                                        <p:tgtEl>
                                          <p:spTgt spid="163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6388"/>
                                        </p:tgtEl>
                                        <p:attrNameLst>
                                          <p:attrName>style.visibility</p:attrName>
                                        </p:attrNameLst>
                                      </p:cBhvr>
                                      <p:to>
                                        <p:strVal val="visible"/>
                                      </p:to>
                                    </p:set>
                                    <p:animEffect transition="in" filter="fade">
                                      <p:cBhvr>
                                        <p:cTn id="18" dur="500"/>
                                        <p:tgtEl>
                                          <p:spTgt spid="1638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390"/>
                                        </p:tgtEl>
                                        <p:attrNameLst>
                                          <p:attrName>style.visibility</p:attrName>
                                        </p:attrNameLst>
                                      </p:cBhvr>
                                      <p:to>
                                        <p:strVal val="visible"/>
                                      </p:to>
                                    </p:set>
                                    <p:animEffect transition="in" filter="fade">
                                      <p:cBhvr>
                                        <p:cTn id="23" dur="500"/>
                                        <p:tgtEl>
                                          <p:spTgt spid="16390"/>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nodeType="withEffect">
                                  <p:stCondLst>
                                    <p:cond delay="0"/>
                                  </p:stCondLst>
                                  <p:childTnLst>
                                    <p:set>
                                      <p:cBhvr>
                                        <p:cTn id="42" dur="1" fill="hold">
                                          <p:stCondLst>
                                            <p:cond delay="0"/>
                                          </p:stCondLst>
                                        </p:cTn>
                                        <p:tgtEl>
                                          <p:spTgt spid="16389"/>
                                        </p:tgtEl>
                                        <p:attrNameLst>
                                          <p:attrName>style.visibility</p:attrName>
                                        </p:attrNameLst>
                                      </p:cBhvr>
                                      <p:to>
                                        <p:strVal val="visible"/>
                                      </p:to>
                                    </p:set>
                                    <p:animEffect transition="in" filter="fade">
                                      <p:cBhvr>
                                        <p:cTn id="43" dur="5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7"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207968"/>
          </a:xfrm>
        </p:spPr>
        <p:txBody>
          <a:bodyPr/>
          <a:lstStyle/>
          <a:p>
            <a:r>
              <a:rPr lang="zh-CN" altLang="en-US" dirty="0"/>
              <a:t>需求：学生初始化时必须包含姓名与性别</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07704" y="692696"/>
            <a:ext cx="4829175"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423" y="2780928"/>
            <a:ext cx="5686425"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267744" y="3933056"/>
            <a:ext cx="4320413" cy="1077218"/>
          </a:xfrm>
          <a:prstGeom prst="rect">
            <a:avLst/>
          </a:prstGeom>
          <a:noFill/>
        </p:spPr>
        <p:txBody>
          <a:bodyPr wrap="none" rtlCol="0">
            <a:spAutoFit/>
          </a:bodyPr>
          <a:lstStyle/>
          <a:p>
            <a:r>
              <a:rPr lang="zh-CN" altLang="en-US" sz="1600" b="1" dirty="0">
                <a:solidFill>
                  <a:srgbClr val="FF0000"/>
                </a:solidFill>
              </a:rPr>
              <a:t>每次均需输入性别字符串</a:t>
            </a:r>
            <a:r>
              <a:rPr lang="en-US" altLang="zh-CN" sz="1600" b="1" dirty="0">
                <a:solidFill>
                  <a:srgbClr val="FF0000"/>
                </a:solidFill>
              </a:rPr>
              <a:t>(</a:t>
            </a:r>
            <a:r>
              <a:rPr lang="zh-CN" altLang="en-US" sz="1600" b="1" dirty="0">
                <a:solidFill>
                  <a:srgbClr val="FF0000"/>
                </a:solidFill>
              </a:rPr>
              <a:t>硬编码</a:t>
            </a:r>
            <a:r>
              <a:rPr lang="en-US" altLang="zh-CN" sz="1600" b="1" dirty="0">
                <a:solidFill>
                  <a:srgbClr val="FF0000"/>
                </a:solidFill>
              </a:rPr>
              <a:t>)</a:t>
            </a:r>
            <a:endParaRPr lang="en-US" altLang="zh-CN" sz="1600" b="1" dirty="0">
              <a:solidFill>
                <a:srgbClr val="FF0000"/>
              </a:solidFill>
            </a:endParaRPr>
          </a:p>
          <a:p>
            <a:r>
              <a:rPr lang="zh-CN" altLang="en-US" sz="1600" b="1" dirty="0">
                <a:solidFill>
                  <a:srgbClr val="FF0000"/>
                </a:solidFill>
              </a:rPr>
              <a:t>增加了出错率，拼写错误无法检测</a:t>
            </a:r>
            <a:endParaRPr lang="en-US" altLang="zh-CN" sz="1600" b="1" dirty="0">
              <a:solidFill>
                <a:srgbClr val="FF0000"/>
              </a:solidFill>
            </a:endParaRPr>
          </a:p>
          <a:p>
            <a:r>
              <a:rPr lang="zh-CN" altLang="en-US" sz="1600" b="1" dirty="0">
                <a:solidFill>
                  <a:srgbClr val="FF0000"/>
                </a:solidFill>
              </a:rPr>
              <a:t>降低了后期可维护性</a:t>
            </a:r>
            <a:endParaRPr lang="en-US" altLang="zh-CN" sz="1600" b="1" dirty="0">
              <a:solidFill>
                <a:srgbClr val="FF0000"/>
              </a:solidFill>
            </a:endParaRPr>
          </a:p>
          <a:p>
            <a:r>
              <a:rPr lang="zh-CN" altLang="en-US" sz="1600" b="1" dirty="0">
                <a:solidFill>
                  <a:srgbClr val="FF0000"/>
                </a:solidFill>
              </a:rPr>
              <a:t>如需修改为中文词，需修改所有构造函数参数</a:t>
            </a:r>
            <a:endParaRPr lang="zh-CN" altLang="en-US" sz="16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fade">
                                      <p:cBhvr>
                                        <p:cTn id="7" dur="500"/>
                                        <p:tgtEl>
                                          <p:spTgt spid="9218"/>
                                        </p:tgtEl>
                                      </p:cBhvr>
                                    </p:animEffect>
                                  </p:childTnLst>
                                </p:cTn>
                              </p:par>
                              <p:par>
                                <p:cTn id="8" presetID="10" presetClass="entr" presetSubtype="0" fill="hold" nodeType="withEffect">
                                  <p:stCondLst>
                                    <p:cond delay="0"/>
                                  </p:stCondLst>
                                  <p:childTnLst>
                                    <p:set>
                                      <p:cBhvr>
                                        <p:cTn id="9" dur="1" fill="hold">
                                          <p:stCondLst>
                                            <p:cond delay="0"/>
                                          </p:stCondLst>
                                        </p:cTn>
                                        <p:tgtEl>
                                          <p:spTgt spid="9219"/>
                                        </p:tgtEl>
                                        <p:attrNameLst>
                                          <p:attrName>style.visibility</p:attrName>
                                        </p:attrNameLst>
                                      </p:cBhvr>
                                      <p:to>
                                        <p:strVal val="visible"/>
                                      </p:to>
                                    </p:set>
                                    <p:animEffect transition="in" filter="fade">
                                      <p:cBhvr>
                                        <p:cTn id="10" dur="500"/>
                                        <p:tgtEl>
                                          <p:spTgt spid="92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lstStyle/>
          <a:p>
            <a:r>
              <a:rPr lang="en-US" altLang="zh-CN" dirty="0"/>
              <a:t>CC</a:t>
            </a:r>
            <a:r>
              <a:rPr lang="zh-CN" altLang="en-US" dirty="0"/>
              <a:t>：枚举类型中的值均代表常量，因此字母全部大写</a:t>
            </a:r>
            <a:endParaRPr lang="en-US" altLang="zh-CN" dirty="0"/>
          </a:p>
          <a:p>
            <a:r>
              <a:rPr lang="zh-CN" altLang="en-US" dirty="0"/>
              <a:t>枚举可在程序中，为方法提供限制和约束性选项，强制</a:t>
            </a:r>
            <a:r>
              <a:rPr lang="en-US" altLang="zh-CN" dirty="0"/>
              <a:t>/</a:t>
            </a:r>
            <a:r>
              <a:rPr lang="zh-CN" altLang="en-US" dirty="0"/>
              <a:t>规范方法调用者的行为，使程序逻辑结构清晰</a:t>
            </a:r>
            <a:endParaRPr lang="en-US" altLang="zh-CN" dirty="0"/>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395536" y="1484784"/>
            <a:ext cx="5343525" cy="1819275"/>
          </a:xfrm>
          <a:prstGeom prst="rect">
            <a:avLst/>
          </a:prstGeom>
        </p:spPr>
      </p:pic>
      <p:pic>
        <p:nvPicPr>
          <p:cNvPr id="6" name="图片 5"/>
          <p:cNvPicPr>
            <a:picLocks noChangeAspect="1"/>
          </p:cNvPicPr>
          <p:nvPr/>
        </p:nvPicPr>
        <p:blipFill>
          <a:blip r:embed="rId2"/>
          <a:stretch>
            <a:fillRect/>
          </a:stretch>
        </p:blipFill>
        <p:spPr>
          <a:xfrm>
            <a:off x="718944" y="3559844"/>
            <a:ext cx="1781175" cy="2867025"/>
          </a:xfrm>
          <a:prstGeom prst="rect">
            <a:avLst/>
          </a:prstGeom>
        </p:spPr>
      </p:pic>
      <p:sp>
        <p:nvSpPr>
          <p:cNvPr id="7" name="文本框 6"/>
          <p:cNvSpPr txBox="1"/>
          <p:nvPr/>
        </p:nvSpPr>
        <p:spPr>
          <a:xfrm>
            <a:off x="6160765" y="2132856"/>
            <a:ext cx="2252540" cy="584775"/>
          </a:xfrm>
          <a:prstGeom prst="rect">
            <a:avLst/>
          </a:prstGeom>
          <a:noFill/>
        </p:spPr>
        <p:txBody>
          <a:bodyPr wrap="none" rtlCol="0">
            <a:spAutoFit/>
          </a:bodyPr>
          <a:lstStyle/>
          <a:p>
            <a:r>
              <a:rPr lang="zh-CN" altLang="en-US" sz="1600" b="1" dirty="0">
                <a:solidFill>
                  <a:srgbClr val="FF0000"/>
                </a:solidFill>
              </a:rPr>
              <a:t>基于枚举</a:t>
            </a:r>
            <a:endParaRPr lang="en-US" altLang="zh-CN" sz="1600" b="1" dirty="0">
              <a:solidFill>
                <a:srgbClr val="FF0000"/>
              </a:solidFill>
            </a:endParaRPr>
          </a:p>
          <a:p>
            <a:r>
              <a:rPr lang="zh-CN" altLang="en-US" sz="1600" b="1" dirty="0">
                <a:solidFill>
                  <a:srgbClr val="FF0000"/>
                </a:solidFill>
              </a:rPr>
              <a:t>强制限制主键生成策略</a:t>
            </a:r>
            <a:endParaRPr lang="zh-CN" altLang="en-US" sz="1600" b="1" dirty="0">
              <a:solidFill>
                <a:srgbClr val="FF0000"/>
              </a:solidFill>
            </a:endParaRPr>
          </a:p>
        </p:txBody>
      </p:sp>
      <p:sp>
        <p:nvSpPr>
          <p:cNvPr id="8" name="文本框 7"/>
          <p:cNvSpPr txBox="1"/>
          <p:nvPr/>
        </p:nvSpPr>
        <p:spPr>
          <a:xfrm>
            <a:off x="2843808" y="4830613"/>
            <a:ext cx="1425390" cy="584775"/>
          </a:xfrm>
          <a:prstGeom prst="rect">
            <a:avLst/>
          </a:prstGeom>
          <a:noFill/>
        </p:spPr>
        <p:txBody>
          <a:bodyPr wrap="none" rtlCol="0">
            <a:spAutoFit/>
          </a:bodyPr>
          <a:lstStyle/>
          <a:p>
            <a:r>
              <a:rPr lang="zh-CN" altLang="en-US" sz="1600" b="1" dirty="0">
                <a:solidFill>
                  <a:srgbClr val="FF0000"/>
                </a:solidFill>
              </a:rPr>
              <a:t>基于枚举</a:t>
            </a:r>
            <a:endParaRPr lang="en-US" altLang="zh-CN" sz="1600" b="1" dirty="0">
              <a:solidFill>
                <a:srgbClr val="FF0000"/>
              </a:solidFill>
            </a:endParaRPr>
          </a:p>
          <a:p>
            <a:r>
              <a:rPr lang="zh-CN" altLang="en-US" sz="1600" b="1" dirty="0">
                <a:solidFill>
                  <a:srgbClr val="FF0000"/>
                </a:solidFill>
              </a:rPr>
              <a:t>强制限制月份</a:t>
            </a:r>
            <a:endParaRPr lang="zh-CN" altLang="en-US" sz="1600" b="1" dirty="0">
              <a:solidFill>
                <a:srgbClr val="FF0000"/>
              </a:solidFill>
            </a:endParaRPr>
          </a:p>
        </p:txBody>
      </p:sp>
      <p:pic>
        <p:nvPicPr>
          <p:cNvPr id="9" name="图片 8"/>
          <p:cNvPicPr>
            <a:picLocks noChangeAspect="1"/>
          </p:cNvPicPr>
          <p:nvPr/>
        </p:nvPicPr>
        <p:blipFill>
          <a:blip r:embed="rId3"/>
          <a:stretch>
            <a:fillRect/>
          </a:stretch>
        </p:blipFill>
        <p:spPr>
          <a:xfrm>
            <a:off x="5220072" y="4022820"/>
            <a:ext cx="3800475" cy="1828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207968"/>
          </a:xfrm>
        </p:spPr>
        <p:txBody>
          <a:bodyPr/>
          <a:lstStyle/>
          <a:p>
            <a:r>
              <a:rPr lang="zh-CN" altLang="en-US" dirty="0"/>
              <a:t>需求：学生初始化时必须包含姓名与性别</a:t>
            </a:r>
            <a:endParaRPr lang="en-US" altLang="zh-CN" dirty="0"/>
          </a:p>
          <a:p>
            <a:endParaRPr lang="en-US" altLang="zh-CN" dirty="0"/>
          </a:p>
          <a:p>
            <a:r>
              <a:rPr lang="zh-CN" altLang="en-US" dirty="0"/>
              <a:t>基于内部类型，枚举，进一步优化基于常量的实现</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The Structure of JVM</a:t>
            </a:r>
            <a:endParaRPr lang="zh-CN" altLang="en-US" dirty="0"/>
          </a:p>
        </p:txBody>
      </p:sp>
      <p:sp>
        <p:nvSpPr>
          <p:cNvPr id="3" name="内容占位符 2"/>
          <p:cNvSpPr>
            <a:spLocks noGrp="1"/>
          </p:cNvSpPr>
          <p:nvPr>
            <p:ph idx="1"/>
          </p:nvPr>
        </p:nvSpPr>
        <p:spPr/>
        <p:txBody>
          <a:bodyPr/>
          <a:lstStyle/>
          <a:p>
            <a:r>
              <a:rPr lang="en-US" altLang="zh-CN" dirty="0"/>
              <a:t>Stack(</a:t>
            </a:r>
            <a:r>
              <a:rPr lang="zh-CN" altLang="en-US" dirty="0"/>
              <a:t>栈</a:t>
            </a:r>
            <a:r>
              <a:rPr lang="en-US" altLang="zh-CN" dirty="0"/>
              <a:t>)</a:t>
            </a:r>
            <a:r>
              <a:rPr lang="zh-CN" altLang="en-US" dirty="0"/>
              <a:t>，创建线程的同时，创建该线程的栈空间，存储执行方法的</a:t>
            </a:r>
            <a:r>
              <a:rPr lang="zh-CN" altLang="en-US" b="1" dirty="0">
                <a:solidFill>
                  <a:srgbClr val="FF0000"/>
                </a:solidFill>
              </a:rPr>
              <a:t>局部变量</a:t>
            </a:r>
            <a:r>
              <a:rPr lang="zh-CN" altLang="en-US" dirty="0"/>
              <a:t>表</a:t>
            </a:r>
            <a:r>
              <a:rPr lang="en-US" altLang="zh-CN" dirty="0"/>
              <a:t>(</a:t>
            </a:r>
            <a:r>
              <a:rPr lang="zh-CN" altLang="en-US" dirty="0"/>
              <a:t>包括：基本数据类型字面量，以及对象的引用</a:t>
            </a:r>
            <a:r>
              <a:rPr lang="en-US" altLang="zh-CN" dirty="0"/>
              <a:t>)</a:t>
            </a:r>
            <a:r>
              <a:rPr lang="zh-CN" altLang="en-US" dirty="0"/>
              <a:t>；操作栈</a:t>
            </a:r>
            <a:r>
              <a:rPr lang="en-US" altLang="zh-CN" dirty="0"/>
              <a:t>(</a:t>
            </a:r>
            <a:r>
              <a:rPr lang="zh-CN" altLang="en-US" dirty="0"/>
              <a:t>调用方法的引用</a:t>
            </a:r>
            <a:r>
              <a:rPr lang="en-US" altLang="zh-CN" dirty="0"/>
              <a:t>)</a:t>
            </a:r>
            <a:r>
              <a:rPr lang="zh-CN" altLang="en-US" dirty="0"/>
              <a:t>等</a:t>
            </a:r>
            <a:endParaRPr lang="en-US" altLang="zh-CN" dirty="0"/>
          </a:p>
          <a:p>
            <a:endParaRPr lang="en-US" altLang="zh-CN" dirty="0"/>
          </a:p>
          <a:p>
            <a:r>
              <a:rPr lang="en-US" altLang="zh-CN" dirty="0"/>
              <a:t>heap(</a:t>
            </a:r>
            <a:r>
              <a:rPr lang="zh-CN" altLang="en-US" dirty="0"/>
              <a:t>堆</a:t>
            </a:r>
            <a:r>
              <a:rPr lang="en-US" altLang="zh-CN" dirty="0"/>
              <a:t>)</a:t>
            </a:r>
            <a:r>
              <a:rPr lang="zh-CN" altLang="en-US" dirty="0"/>
              <a:t>，存储创建的</a:t>
            </a:r>
            <a:r>
              <a:rPr lang="zh-CN" altLang="en-US" b="1" dirty="0">
                <a:solidFill>
                  <a:srgbClr val="FF0000"/>
                </a:solidFill>
              </a:rPr>
              <a:t>对象</a:t>
            </a:r>
            <a:r>
              <a:rPr lang="zh-CN" altLang="en-US" dirty="0"/>
              <a:t>实例，</a:t>
            </a:r>
            <a:r>
              <a:rPr lang="en-US" altLang="zh-CN" dirty="0"/>
              <a:t>GC</a:t>
            </a:r>
            <a:r>
              <a:rPr lang="zh-CN" altLang="en-US" dirty="0"/>
              <a:t>主要工作的地方</a:t>
            </a:r>
            <a:endParaRPr lang="en-US" altLang="zh-CN" dirty="0"/>
          </a:p>
          <a:p>
            <a:endParaRPr lang="en-US" altLang="zh-CN" dirty="0"/>
          </a:p>
          <a:p>
            <a:r>
              <a:rPr lang="en-US" altLang="zh-CN" dirty="0"/>
              <a:t>Method Area(</a:t>
            </a:r>
            <a:r>
              <a:rPr lang="zh-CN" altLang="en-US" dirty="0"/>
              <a:t>方法区</a:t>
            </a:r>
            <a:r>
              <a:rPr lang="en-US" altLang="zh-CN" dirty="0"/>
              <a:t>)</a:t>
            </a:r>
            <a:r>
              <a:rPr lang="zh-CN" altLang="en-US" dirty="0"/>
              <a:t>，线程共享的，存储每一个类的结构信息</a:t>
            </a:r>
            <a:r>
              <a:rPr lang="en-US" altLang="zh-CN" dirty="0"/>
              <a:t>(</a:t>
            </a:r>
            <a:r>
              <a:rPr lang="zh-CN" altLang="en-US" dirty="0"/>
              <a:t>包括：类中的属性</a:t>
            </a:r>
            <a:r>
              <a:rPr lang="en-US" altLang="zh-CN" dirty="0"/>
              <a:t>/</a:t>
            </a:r>
            <a:r>
              <a:rPr lang="zh-CN" altLang="en-US" dirty="0"/>
              <a:t>方法等元数据</a:t>
            </a:r>
            <a:r>
              <a:rPr lang="en-US" altLang="zh-CN" dirty="0"/>
              <a:t>)</a:t>
            </a:r>
            <a:r>
              <a:rPr lang="zh-CN" altLang="en-US" dirty="0"/>
              <a:t>，常量池，</a:t>
            </a:r>
            <a:r>
              <a:rPr lang="zh-CN" altLang="en-US" b="1" dirty="0">
                <a:solidFill>
                  <a:srgbClr val="FF0000"/>
                </a:solidFill>
              </a:rPr>
              <a:t>静态变量</a:t>
            </a:r>
            <a:r>
              <a:rPr lang="en-US" altLang="zh-CN" b="1" dirty="0">
                <a:solidFill>
                  <a:srgbClr val="FF0000"/>
                </a:solidFill>
              </a:rPr>
              <a:t>/</a:t>
            </a:r>
            <a:r>
              <a:rPr lang="zh-CN" altLang="en-US" b="1" dirty="0">
                <a:solidFill>
                  <a:srgbClr val="FF0000"/>
                </a:solidFill>
              </a:rPr>
              <a:t>常量</a:t>
            </a:r>
            <a:r>
              <a:rPr lang="zh-CN" altLang="en-US" dirty="0"/>
              <a:t>，</a:t>
            </a:r>
            <a:r>
              <a:rPr lang="zh-CN" altLang="en-US" b="1" dirty="0">
                <a:solidFill>
                  <a:srgbClr val="FF0000"/>
                </a:solidFill>
              </a:rPr>
              <a:t>方法</a:t>
            </a:r>
            <a:r>
              <a:rPr lang="en-US" altLang="zh-CN" b="1" dirty="0">
                <a:solidFill>
                  <a:srgbClr val="FF0000"/>
                </a:solidFill>
              </a:rPr>
              <a:t>/</a:t>
            </a:r>
            <a:r>
              <a:rPr lang="zh-CN" altLang="en-US" b="1" dirty="0">
                <a:solidFill>
                  <a:srgbClr val="FF0000"/>
                </a:solidFill>
              </a:rPr>
              <a:t>构造函数的执行代码</a:t>
            </a:r>
            <a:r>
              <a:rPr lang="zh-CN" altLang="en-US" dirty="0"/>
              <a:t>等</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6146" name="Picture 2" descr="G:\temp\Slide2.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520" y="81017"/>
            <a:ext cx="8628954" cy="64713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200" dirty="0"/>
              <a:t>Part3 - Classes and Objects Summary</a:t>
            </a:r>
            <a:endParaRPr lang="zh-CN" altLang="en-US" sz="42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graphicFrame>
        <p:nvGraphicFramePr>
          <p:cNvPr id="5" name="表格 4"/>
          <p:cNvGraphicFramePr>
            <a:graphicFrameLocks noGrp="1"/>
          </p:cNvGraphicFramePr>
          <p:nvPr/>
        </p:nvGraphicFramePr>
        <p:xfrm>
          <a:off x="179512" y="1124744"/>
          <a:ext cx="8496944" cy="5120590"/>
        </p:xfrm>
        <a:graphic>
          <a:graphicData uri="http://schemas.openxmlformats.org/drawingml/2006/table">
            <a:tbl>
              <a:tblPr firstRow="1" bandRow="1">
                <a:tableStyleId>{5C22544A-7EE6-4342-B048-85BDC9FD1C3A}</a:tableStyleId>
              </a:tblPr>
              <a:tblGrid>
                <a:gridCol w="2160240"/>
                <a:gridCol w="6336704"/>
              </a:tblGrid>
              <a:tr h="384043">
                <a:tc>
                  <a:txBody>
                    <a:bodyPr/>
                    <a:lstStyle/>
                    <a:p>
                      <a:endParaRPr lang="zh-CN" altLang="en-US" dirty="0"/>
                    </a:p>
                  </a:txBody>
                  <a:tcPr/>
                </a:tc>
                <a:tc>
                  <a:txBody>
                    <a:bodyPr/>
                    <a:lstStyle/>
                    <a:p>
                      <a:r>
                        <a:rPr lang="en-US" altLang="zh-CN" dirty="0"/>
                        <a:t>content</a:t>
                      </a:r>
                      <a:endParaRPr lang="zh-CN" altLang="en-US" dirty="0"/>
                    </a:p>
                  </a:txBody>
                  <a:tcPr/>
                </a:tc>
              </a:tr>
              <a:tr h="384043">
                <a:tc>
                  <a:txBody>
                    <a:bodyPr/>
                    <a:lstStyle/>
                    <a:p>
                      <a:r>
                        <a:rPr lang="zh-CN" altLang="en-US" dirty="0"/>
                        <a:t>类</a:t>
                      </a:r>
                      <a:endParaRPr lang="zh-CN" altLang="en-US" dirty="0"/>
                    </a:p>
                  </a:txBody>
                  <a:tcPr/>
                </a:tc>
                <a:tc>
                  <a:txBody>
                    <a:bodyPr/>
                    <a:lstStyle/>
                    <a:p>
                      <a:r>
                        <a:rPr lang="zh-CN" altLang="en-US" dirty="0"/>
                        <a:t>面向对象中的类；声明，命名规范；单继承</a:t>
                      </a:r>
                      <a:endParaRPr lang="zh-CN" altLang="en-US" dirty="0"/>
                    </a:p>
                  </a:txBody>
                  <a:tcPr/>
                </a:tc>
              </a:tr>
              <a:tr h="384043">
                <a:tc>
                  <a:txBody>
                    <a:bodyPr/>
                    <a:lstStyle/>
                    <a:p>
                      <a:r>
                        <a:rPr lang="zh-CN" altLang="en-US" dirty="0"/>
                        <a:t>属性</a:t>
                      </a:r>
                      <a:endParaRPr lang="zh-CN" altLang="en-US" dirty="0"/>
                    </a:p>
                  </a:txBody>
                  <a:tcPr/>
                </a:tc>
                <a:tc>
                  <a:txBody>
                    <a:bodyPr/>
                    <a:lstStyle/>
                    <a:p>
                      <a:r>
                        <a:rPr lang="zh-CN" altLang="en-US" dirty="0"/>
                        <a:t>命名规范；提供</a:t>
                      </a:r>
                      <a:r>
                        <a:rPr lang="en-US" altLang="zh-CN" dirty="0"/>
                        <a:t>getter/setter</a:t>
                      </a:r>
                      <a:r>
                        <a:rPr lang="zh-CN" altLang="en-US" dirty="0"/>
                        <a:t>方法，及方法的命名规范；</a:t>
                      </a:r>
                      <a:r>
                        <a:rPr lang="en-US" altLang="zh-CN" dirty="0"/>
                        <a:t>Boolean</a:t>
                      </a:r>
                      <a:r>
                        <a:rPr lang="zh-CN" altLang="en-US" dirty="0"/>
                        <a:t>类型属性</a:t>
                      </a:r>
                      <a:r>
                        <a:rPr lang="en-US" altLang="zh-CN" dirty="0"/>
                        <a:t>getter</a:t>
                      </a:r>
                      <a:r>
                        <a:rPr lang="zh-CN" altLang="en-US" dirty="0"/>
                        <a:t>方法命名</a:t>
                      </a:r>
                      <a:endParaRPr lang="zh-CN" altLang="en-US" dirty="0"/>
                    </a:p>
                  </a:txBody>
                  <a:tcPr/>
                </a:tc>
              </a:tr>
              <a:tr h="384043">
                <a:tc>
                  <a:txBody>
                    <a:bodyPr/>
                    <a:lstStyle/>
                    <a:p>
                      <a:r>
                        <a:rPr lang="zh-CN" altLang="en-US" dirty="0"/>
                        <a:t>方法</a:t>
                      </a:r>
                      <a:endParaRPr lang="zh-CN" altLang="en-US" dirty="0"/>
                    </a:p>
                  </a:txBody>
                  <a:tcPr/>
                </a:tc>
                <a:tc>
                  <a:txBody>
                    <a:bodyPr/>
                    <a:lstStyle/>
                    <a:p>
                      <a:r>
                        <a:rPr lang="zh-CN" altLang="en-US" dirty="0"/>
                        <a:t>方法的名称规范；声明；参数列表；方法签名；方法重载；返回值；</a:t>
                      </a:r>
                      <a:endParaRPr lang="zh-CN" altLang="en-US" dirty="0"/>
                    </a:p>
                  </a:txBody>
                  <a:tcPr/>
                </a:tc>
              </a:tr>
              <a:tr h="384043">
                <a:tc>
                  <a:txBody>
                    <a:bodyPr/>
                    <a:lstStyle/>
                    <a:p>
                      <a:r>
                        <a:rPr lang="zh-CN" altLang="en-US" dirty="0"/>
                        <a:t>构造函数</a:t>
                      </a:r>
                      <a:endParaRPr lang="zh-CN" altLang="en-US" dirty="0"/>
                    </a:p>
                  </a:txBody>
                  <a:tcPr/>
                </a:tc>
                <a:tc>
                  <a:txBody>
                    <a:bodyPr/>
                    <a:lstStyle/>
                    <a:p>
                      <a:r>
                        <a:rPr lang="zh-CN" altLang="en-US" dirty="0"/>
                        <a:t>声明；有参</a:t>
                      </a:r>
                      <a:r>
                        <a:rPr lang="en-US" altLang="zh-CN" dirty="0"/>
                        <a:t>/</a:t>
                      </a:r>
                      <a:r>
                        <a:rPr lang="zh-CN" altLang="en-US" dirty="0"/>
                        <a:t>无参；约束；</a:t>
                      </a:r>
                      <a:endParaRPr lang="zh-CN" altLang="en-US" dirty="0"/>
                    </a:p>
                  </a:txBody>
                  <a:tcPr/>
                </a:tc>
              </a:tr>
              <a:tr h="384043">
                <a:tc>
                  <a:txBody>
                    <a:bodyPr/>
                    <a:lstStyle/>
                    <a:p>
                      <a:r>
                        <a:rPr lang="zh-CN" altLang="en-US" dirty="0"/>
                        <a:t>参数</a:t>
                      </a:r>
                      <a:endParaRPr lang="zh-CN" altLang="en-US" dirty="0"/>
                    </a:p>
                  </a:txBody>
                  <a:tcPr/>
                </a:tc>
                <a:tc>
                  <a:txBody>
                    <a:bodyPr/>
                    <a:lstStyle/>
                    <a:p>
                      <a:r>
                        <a:rPr lang="zh-CN" altLang="en-US" dirty="0"/>
                        <a:t>形参</a:t>
                      </a:r>
                      <a:r>
                        <a:rPr lang="en-US" altLang="zh-CN" dirty="0"/>
                        <a:t>/</a:t>
                      </a:r>
                      <a:r>
                        <a:rPr lang="zh-CN" altLang="en-US" dirty="0"/>
                        <a:t>实参；可变长度的参数；命名规范；值传递</a:t>
                      </a:r>
                      <a:r>
                        <a:rPr lang="en-US" altLang="zh-CN" dirty="0"/>
                        <a:t>/</a:t>
                      </a:r>
                      <a:r>
                        <a:rPr lang="zh-CN" altLang="en-US" dirty="0"/>
                        <a:t>引用传递；</a:t>
                      </a:r>
                      <a:endParaRPr lang="zh-CN" altLang="en-US" dirty="0"/>
                    </a:p>
                  </a:txBody>
                  <a:tcPr/>
                </a:tc>
              </a:tr>
              <a:tr h="384043">
                <a:tc>
                  <a:txBody>
                    <a:bodyPr/>
                    <a:lstStyle/>
                    <a:p>
                      <a:r>
                        <a:rPr lang="zh-CN" altLang="en-US" dirty="0"/>
                        <a:t>对象</a:t>
                      </a:r>
                      <a:endParaRPr lang="zh-CN" altLang="en-US" dirty="0"/>
                    </a:p>
                  </a:txBody>
                  <a:tcPr/>
                </a:tc>
                <a:tc>
                  <a:txBody>
                    <a:bodyPr/>
                    <a:lstStyle/>
                    <a:p>
                      <a:r>
                        <a:rPr lang="zh-CN" altLang="en-US" dirty="0"/>
                        <a:t>对象的基本创建过程；使用方法；</a:t>
                      </a:r>
                      <a:r>
                        <a:rPr lang="en-US" altLang="zh-CN" dirty="0"/>
                        <a:t>this</a:t>
                      </a:r>
                      <a:r>
                        <a:rPr lang="zh-CN" altLang="en-US" dirty="0"/>
                        <a:t>关键词</a:t>
                      </a:r>
                      <a:endParaRPr lang="zh-CN" altLang="en-US" dirty="0"/>
                    </a:p>
                  </a:txBody>
                  <a:tcPr/>
                </a:tc>
              </a:tr>
              <a:tr h="384043">
                <a:tc>
                  <a:txBody>
                    <a:bodyPr/>
                    <a:lstStyle/>
                    <a:p>
                      <a:r>
                        <a:rPr lang="zh-CN" altLang="en-US" dirty="0"/>
                        <a:t>垃圾回收器</a:t>
                      </a:r>
                      <a:endParaRPr lang="zh-CN" altLang="en-US" dirty="0"/>
                    </a:p>
                  </a:txBody>
                  <a:tcPr/>
                </a:tc>
                <a:tc>
                  <a:txBody>
                    <a:bodyPr/>
                    <a:lstStyle/>
                    <a:p>
                      <a:r>
                        <a:rPr lang="en-US" altLang="zh-CN" dirty="0"/>
                        <a:t>Java</a:t>
                      </a:r>
                      <a:r>
                        <a:rPr lang="zh-CN" altLang="en-US" dirty="0"/>
                        <a:t>平台处理对象的特点；对象资源释放的时机与时间</a:t>
                      </a:r>
                      <a:endParaRPr lang="zh-CN" altLang="en-US" dirty="0"/>
                    </a:p>
                  </a:txBody>
                  <a:tcPr/>
                </a:tc>
              </a:tr>
              <a:tr h="384043">
                <a:tc>
                  <a:txBody>
                    <a:bodyPr/>
                    <a:lstStyle/>
                    <a:p>
                      <a:r>
                        <a:rPr lang="zh-CN" altLang="en-US" dirty="0"/>
                        <a:t>访问级别修饰符</a:t>
                      </a:r>
                      <a:endParaRPr lang="zh-CN" altLang="en-US" dirty="0"/>
                    </a:p>
                  </a:txBody>
                  <a:tcPr/>
                </a:tc>
                <a:tc>
                  <a:txBody>
                    <a:bodyPr/>
                    <a:lstStyle/>
                    <a:p>
                      <a:r>
                        <a:rPr lang="zh-CN" altLang="en-US" dirty="0"/>
                        <a:t>顶级</a:t>
                      </a:r>
                      <a:r>
                        <a:rPr lang="en-US" altLang="zh-CN" dirty="0"/>
                        <a:t>/</a:t>
                      </a:r>
                      <a:r>
                        <a:rPr lang="zh-CN" altLang="en-US" dirty="0"/>
                        <a:t>成员级修饰符；修饰目标的可见范围；</a:t>
                      </a:r>
                      <a:endParaRPr lang="zh-CN" altLang="en-US" dirty="0"/>
                    </a:p>
                  </a:txBody>
                  <a:tcPr/>
                </a:tc>
              </a:tr>
              <a:tr h="384043">
                <a:tc>
                  <a:txBody>
                    <a:bodyPr/>
                    <a:lstStyle/>
                    <a:p>
                      <a:r>
                        <a:rPr lang="zh-CN" altLang="en-US" dirty="0"/>
                        <a:t>静态变量</a:t>
                      </a:r>
                      <a:endParaRPr lang="zh-CN" altLang="en-US" dirty="0"/>
                    </a:p>
                  </a:txBody>
                  <a:tcPr/>
                </a:tc>
                <a:tc>
                  <a:txBody>
                    <a:bodyPr/>
                    <a:lstStyle/>
                    <a:p>
                      <a:r>
                        <a:rPr lang="zh-CN" altLang="en-US" dirty="0"/>
                        <a:t>声明；使用场景；特点；与类实例的关系；使用方法；命名</a:t>
                      </a:r>
                      <a:endParaRPr lang="zh-CN" altLang="en-US" dirty="0"/>
                    </a:p>
                  </a:txBody>
                  <a:tcPr/>
                </a:tc>
              </a:tr>
              <a:tr h="384043">
                <a:tc>
                  <a:txBody>
                    <a:bodyPr/>
                    <a:lstStyle/>
                    <a:p>
                      <a:r>
                        <a:rPr lang="zh-CN" altLang="en-US" dirty="0"/>
                        <a:t>静态方法</a:t>
                      </a:r>
                      <a:endParaRPr lang="zh-CN" altLang="en-US" dirty="0"/>
                    </a:p>
                  </a:txBody>
                  <a:tcPr/>
                </a:tc>
                <a:tc>
                  <a:txBody>
                    <a:bodyPr/>
                    <a:lstStyle/>
                    <a:p>
                      <a:r>
                        <a:rPr lang="zh-CN" altLang="en-US" dirty="0"/>
                        <a:t>声明；使用场景；特点；与类实例变量</a:t>
                      </a:r>
                      <a:r>
                        <a:rPr lang="en-US" altLang="zh-CN" dirty="0"/>
                        <a:t>/</a:t>
                      </a:r>
                      <a:r>
                        <a:rPr lang="zh-CN" altLang="en-US" dirty="0"/>
                        <a:t>方法的关系；</a:t>
                      </a:r>
                      <a:endParaRPr lang="zh-CN" altLang="en-US" dirty="0"/>
                    </a:p>
                  </a:txBody>
                  <a:tcPr/>
                </a:tc>
              </a:tr>
              <a:tr h="384043">
                <a:tc>
                  <a:txBody>
                    <a:bodyPr/>
                    <a:lstStyle/>
                    <a:p>
                      <a:r>
                        <a:rPr lang="zh-CN" altLang="en-US" dirty="0"/>
                        <a:t>常量</a:t>
                      </a:r>
                      <a:endParaRPr lang="zh-CN" altLang="en-US" dirty="0"/>
                    </a:p>
                  </a:txBody>
                  <a:tcPr/>
                </a:tc>
                <a:tc>
                  <a:txBody>
                    <a:bodyPr/>
                    <a:lstStyle/>
                    <a:p>
                      <a:r>
                        <a:rPr lang="zh-CN" altLang="en-US" dirty="0"/>
                        <a:t>基本类型与引用类型常量各种的特点；命名；</a:t>
                      </a:r>
                      <a:endParaRPr lang="zh-CN" altLang="en-US" dirty="0"/>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graphicFrame>
        <p:nvGraphicFramePr>
          <p:cNvPr id="5" name="表格 4"/>
          <p:cNvGraphicFramePr>
            <a:graphicFrameLocks noGrp="1"/>
          </p:cNvGraphicFramePr>
          <p:nvPr/>
        </p:nvGraphicFramePr>
        <p:xfrm>
          <a:off x="179512" y="260648"/>
          <a:ext cx="8496944" cy="1536172"/>
        </p:xfrm>
        <a:graphic>
          <a:graphicData uri="http://schemas.openxmlformats.org/drawingml/2006/table">
            <a:tbl>
              <a:tblPr firstRow="1" bandRow="1">
                <a:tableStyleId>{5C22544A-7EE6-4342-B048-85BDC9FD1C3A}</a:tableStyleId>
              </a:tblPr>
              <a:tblGrid>
                <a:gridCol w="2160240"/>
                <a:gridCol w="6336704"/>
              </a:tblGrid>
              <a:tr h="384043">
                <a:tc>
                  <a:txBody>
                    <a:bodyPr/>
                    <a:lstStyle/>
                    <a:p>
                      <a:endParaRPr lang="zh-CN" altLang="en-US" dirty="0"/>
                    </a:p>
                  </a:txBody>
                  <a:tcPr/>
                </a:tc>
                <a:tc>
                  <a:txBody>
                    <a:bodyPr/>
                    <a:lstStyle/>
                    <a:p>
                      <a:r>
                        <a:rPr lang="en-US" altLang="zh-CN" dirty="0"/>
                        <a:t>content</a:t>
                      </a:r>
                      <a:endParaRPr lang="zh-CN" altLang="en-US" dirty="0"/>
                    </a:p>
                  </a:txBody>
                  <a:tcPr/>
                </a:tc>
              </a:tr>
              <a:tr h="384043">
                <a:tc>
                  <a:txBody>
                    <a:bodyPr/>
                    <a:lstStyle/>
                    <a:p>
                      <a:r>
                        <a:rPr lang="zh-CN" altLang="en-US" dirty="0"/>
                        <a:t>静态块</a:t>
                      </a:r>
                      <a:endParaRPr lang="zh-CN" altLang="en-US" dirty="0"/>
                    </a:p>
                  </a:txBody>
                  <a:tcPr/>
                </a:tc>
                <a:tc>
                  <a:txBody>
                    <a:bodyPr/>
                    <a:lstStyle/>
                    <a:p>
                      <a:r>
                        <a:rPr lang="zh-CN" altLang="en-US" dirty="0"/>
                        <a:t>作用；加载；执行顺序</a:t>
                      </a:r>
                      <a:endParaRPr lang="zh-CN" altLang="en-US" dirty="0"/>
                    </a:p>
                  </a:txBody>
                  <a:tcPr/>
                </a:tc>
              </a:tr>
              <a:tr h="384043">
                <a:tc>
                  <a:txBody>
                    <a:bodyPr/>
                    <a:lstStyle/>
                    <a:p>
                      <a:r>
                        <a:rPr lang="zh-CN" altLang="en-US" dirty="0"/>
                        <a:t>静态内部类</a:t>
                      </a:r>
                      <a:endParaRPr lang="zh-CN" altLang="en-US" dirty="0"/>
                    </a:p>
                  </a:txBody>
                  <a:tcPr/>
                </a:tc>
                <a:tc>
                  <a:txBody>
                    <a:bodyPr/>
                    <a:lstStyle/>
                    <a:p>
                      <a:r>
                        <a:rPr lang="zh-CN" altLang="en-US" dirty="0"/>
                        <a:t>声明创建方法；作用；使用场景</a:t>
                      </a:r>
                      <a:endParaRPr lang="zh-CN" altLang="en-US" dirty="0"/>
                    </a:p>
                  </a:txBody>
                  <a:tcPr/>
                </a:tc>
              </a:tr>
              <a:tr h="384043">
                <a:tc>
                  <a:txBody>
                    <a:bodyPr/>
                    <a:lstStyle/>
                    <a:p>
                      <a:r>
                        <a:rPr lang="zh-CN" altLang="en-US" dirty="0"/>
                        <a:t>枚举</a:t>
                      </a:r>
                      <a:endParaRPr lang="zh-CN" altLang="en-US" dirty="0"/>
                    </a:p>
                  </a:txBody>
                  <a:tcPr/>
                </a:tc>
                <a:tc>
                  <a:txBody>
                    <a:bodyPr/>
                    <a:lstStyle/>
                    <a:p>
                      <a:r>
                        <a:rPr lang="zh-CN" altLang="en-US" dirty="0"/>
                        <a:t>声明；使用场景；</a:t>
                      </a:r>
                      <a:endParaRPr lang="zh-CN" altLang="en-US" dirty="0"/>
                    </a:p>
                  </a:txBody>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Part4 - Interfaces and Inheritance</a:t>
            </a:r>
            <a:endParaRPr lang="zh-CN" altLang="en-US" dirty="0"/>
          </a:p>
        </p:txBody>
      </p:sp>
      <p:sp>
        <p:nvSpPr>
          <p:cNvPr id="3" name="内容占位符 2"/>
          <p:cNvSpPr>
            <a:spLocks noGrp="1"/>
          </p:cNvSpPr>
          <p:nvPr>
            <p:ph idx="1"/>
          </p:nvPr>
        </p:nvSpPr>
        <p:spPr/>
        <p:txBody>
          <a:bodyPr>
            <a:normAutofit/>
          </a:bodyPr>
          <a:lstStyle/>
          <a:p>
            <a:r>
              <a:rPr lang="en-US" altLang="zh-CN" dirty="0"/>
              <a:t>What Is an Interface</a:t>
            </a:r>
            <a:r>
              <a:rPr lang="zh-CN" altLang="en-US" dirty="0"/>
              <a:t>？</a:t>
            </a:r>
            <a:endParaRPr lang="en-US" altLang="zh-CN" dirty="0"/>
          </a:p>
          <a:p>
            <a:r>
              <a:rPr lang="zh-CN" altLang="en-US" dirty="0"/>
              <a:t>接口是互交的协议</a:t>
            </a:r>
            <a:r>
              <a:rPr lang="en-US" altLang="zh-CN" dirty="0"/>
              <a:t>(protocol)</a:t>
            </a:r>
            <a:endParaRPr lang="en-US" altLang="zh-CN" dirty="0"/>
          </a:p>
          <a:p>
            <a:pPr lvl="1"/>
            <a:r>
              <a:rPr lang="zh-CN" altLang="en-US" dirty="0"/>
              <a:t>国际制定了</a:t>
            </a:r>
            <a:r>
              <a:rPr lang="en-US" altLang="zh-CN" dirty="0"/>
              <a:t>GPS</a:t>
            </a:r>
            <a:r>
              <a:rPr lang="zh-CN" altLang="en-US" dirty="0"/>
              <a:t>数据信号传输协议</a:t>
            </a:r>
            <a:r>
              <a:rPr lang="en-US" altLang="zh-CN" dirty="0"/>
              <a:t>(</a:t>
            </a:r>
            <a:r>
              <a:rPr lang="zh-CN" altLang="en-US" dirty="0"/>
              <a:t>格式</a:t>
            </a:r>
            <a:r>
              <a:rPr lang="en-US" altLang="zh-CN" dirty="0"/>
              <a:t>)</a:t>
            </a:r>
            <a:r>
              <a:rPr lang="zh-CN" altLang="en-US" dirty="0"/>
              <a:t>，分隔符，每一位对应的数据内容</a:t>
            </a:r>
            <a:endParaRPr lang="en-US" altLang="zh-CN" dirty="0"/>
          </a:p>
          <a:p>
            <a:pPr lvl="1"/>
            <a:r>
              <a:rPr lang="en-US" altLang="zh-CN" dirty="0"/>
              <a:t>GPS</a:t>
            </a:r>
            <a:r>
              <a:rPr lang="zh-CN" altLang="en-US" dirty="0"/>
              <a:t>卫星基于格式传输数据</a:t>
            </a:r>
            <a:endParaRPr lang="en-US" altLang="zh-CN" dirty="0"/>
          </a:p>
          <a:p>
            <a:pPr lvl="1"/>
            <a:r>
              <a:rPr lang="en-US" altLang="zh-CN" dirty="0"/>
              <a:t>GPS</a:t>
            </a:r>
            <a:r>
              <a:rPr lang="zh-CN" altLang="en-US" dirty="0"/>
              <a:t>接收器基于格式解析数据</a:t>
            </a:r>
            <a:endParaRPr lang="en-US" altLang="zh-CN" dirty="0"/>
          </a:p>
          <a:p>
            <a:pPr lvl="1"/>
            <a:r>
              <a:rPr lang="zh-CN" altLang="en-US" dirty="0"/>
              <a:t>两端均无需关心对方的实现方法及过程</a:t>
            </a:r>
            <a:endParaRPr lang="en-US" altLang="zh-CN" dirty="0"/>
          </a:p>
          <a:p>
            <a:r>
              <a:rPr lang="zh-CN" altLang="en-US" dirty="0"/>
              <a:t>接口是规范</a:t>
            </a:r>
            <a:r>
              <a:rPr lang="en-US" altLang="zh-CN" dirty="0"/>
              <a:t>(specification)</a:t>
            </a:r>
            <a:endParaRPr lang="en-US" altLang="zh-CN" dirty="0"/>
          </a:p>
          <a:p>
            <a:pPr lvl="1"/>
            <a:r>
              <a:rPr lang="zh-CN" altLang="en-US" dirty="0"/>
              <a:t>国家制定了电源插座的技术规范</a:t>
            </a:r>
            <a:endParaRPr lang="en-US" altLang="zh-CN" dirty="0"/>
          </a:p>
          <a:p>
            <a:pPr lvl="1"/>
            <a:r>
              <a:rPr lang="zh-CN" altLang="en-US" dirty="0"/>
              <a:t>插座生产商按规范生产插座</a:t>
            </a:r>
            <a:endParaRPr lang="en-US" altLang="zh-CN" dirty="0"/>
          </a:p>
          <a:p>
            <a:pPr lvl="1"/>
            <a:r>
              <a:rPr lang="zh-CN" altLang="en-US" dirty="0"/>
              <a:t>电器生产商按规范生产电源插头</a:t>
            </a:r>
            <a:endParaRPr lang="en-US" altLang="zh-CN" dirty="0"/>
          </a:p>
          <a:p>
            <a:pPr lvl="1"/>
            <a:r>
              <a:rPr lang="zh-CN" altLang="en-US" dirty="0"/>
              <a:t>两端均无需关心对方的实现方法及过程</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lstStyle/>
          <a:p>
            <a:r>
              <a:rPr lang="en-US" altLang="zh-CN" dirty="0"/>
              <a:t>Java</a:t>
            </a:r>
            <a:r>
              <a:rPr lang="zh-CN" altLang="en-US" dirty="0"/>
              <a:t>制定与各数据库基于</a:t>
            </a:r>
            <a:r>
              <a:rPr lang="en-US" altLang="zh-CN" dirty="0"/>
              <a:t>Java</a:t>
            </a:r>
            <a:r>
              <a:rPr lang="zh-CN" altLang="en-US" dirty="0"/>
              <a:t>语言互交的规范，</a:t>
            </a:r>
            <a:r>
              <a:rPr lang="en-US" altLang="zh-CN" dirty="0"/>
              <a:t>JDBC API</a:t>
            </a:r>
            <a:r>
              <a:rPr lang="zh-CN" altLang="en-US" dirty="0"/>
              <a:t>，由各数据库提供者实现，程序员仅需面向</a:t>
            </a:r>
            <a:r>
              <a:rPr lang="en-US" altLang="zh-CN" dirty="0"/>
              <a:t>JDBC</a:t>
            </a:r>
            <a:r>
              <a:rPr lang="zh-CN" altLang="en-US" dirty="0"/>
              <a:t>接口编程</a:t>
            </a:r>
            <a:endParaRPr lang="en-US" altLang="zh-CN" dirty="0"/>
          </a:p>
          <a:p>
            <a:r>
              <a:rPr lang="en-US" altLang="zh-CN" dirty="0"/>
              <a:t>Java</a:t>
            </a:r>
            <a:r>
              <a:rPr lang="zh-CN" altLang="en-US" dirty="0"/>
              <a:t>制定</a:t>
            </a:r>
            <a:r>
              <a:rPr lang="en-US" altLang="zh-CN" dirty="0" err="1"/>
              <a:t>HttpServlet</a:t>
            </a:r>
            <a:r>
              <a:rPr lang="zh-CN" altLang="en-US" dirty="0"/>
              <a:t>基于</a:t>
            </a:r>
            <a:r>
              <a:rPr lang="en-US" altLang="zh-CN" dirty="0"/>
              <a:t>HTTP</a:t>
            </a:r>
            <a:r>
              <a:rPr lang="zh-CN" altLang="en-US" dirty="0"/>
              <a:t>协议的网络请求响应规范，各</a:t>
            </a:r>
            <a:r>
              <a:rPr lang="en-US" altLang="zh-CN" dirty="0"/>
              <a:t>Web</a:t>
            </a:r>
            <a:r>
              <a:rPr lang="zh-CN" altLang="en-US" dirty="0"/>
              <a:t>容器</a:t>
            </a:r>
            <a:r>
              <a:rPr lang="en-US" altLang="zh-CN" dirty="0"/>
              <a:t>/</a:t>
            </a:r>
            <a:r>
              <a:rPr lang="en-US" altLang="zh-CN" dirty="0" err="1"/>
              <a:t>JavaEE</a:t>
            </a:r>
            <a:r>
              <a:rPr lang="zh-CN" altLang="en-US" dirty="0"/>
              <a:t>应用服务器提供者实现，程序员仅需面向</a:t>
            </a:r>
            <a:r>
              <a:rPr lang="en-US" altLang="zh-CN" dirty="0"/>
              <a:t>Servlet API</a:t>
            </a:r>
            <a:r>
              <a:rPr lang="zh-CN" altLang="en-US" dirty="0"/>
              <a:t>接口编程</a:t>
            </a:r>
            <a:endParaRPr lang="en-US" altLang="zh-CN" dirty="0"/>
          </a:p>
          <a:p>
            <a:r>
              <a:rPr lang="en-US" altLang="zh-CN" dirty="0"/>
              <a:t>……….</a:t>
            </a:r>
            <a:endParaRPr lang="en-US" altLang="zh-CN" dirty="0"/>
          </a:p>
          <a:p>
            <a:r>
              <a:rPr lang="zh-CN" altLang="en-US" dirty="0"/>
              <a:t>即，狭义上，</a:t>
            </a:r>
            <a:r>
              <a:rPr lang="en-US" altLang="zh-CN" dirty="0"/>
              <a:t>interface</a:t>
            </a:r>
            <a:r>
              <a:rPr lang="zh-CN" altLang="en-US" dirty="0"/>
              <a:t>是</a:t>
            </a:r>
            <a:r>
              <a:rPr lang="en-US" altLang="zh-CN" dirty="0"/>
              <a:t>Java</a:t>
            </a:r>
            <a:r>
              <a:rPr lang="zh-CN" altLang="en-US" dirty="0"/>
              <a:t>提出的一种与类相似的类型；广义上，</a:t>
            </a:r>
            <a:r>
              <a:rPr lang="en-US" altLang="zh-CN" dirty="0"/>
              <a:t>interface</a:t>
            </a:r>
            <a:r>
              <a:rPr lang="zh-CN" altLang="en-US" dirty="0"/>
              <a:t>是互交的规范约束</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Interfaces in Java</a:t>
            </a:r>
            <a:endParaRPr lang="zh-CN" altLang="en-US" dirty="0"/>
          </a:p>
        </p:txBody>
      </p:sp>
      <p:sp>
        <p:nvSpPr>
          <p:cNvPr id="3" name="内容占位符 2"/>
          <p:cNvSpPr>
            <a:spLocks noGrp="1"/>
          </p:cNvSpPr>
          <p:nvPr>
            <p:ph idx="1"/>
          </p:nvPr>
        </p:nvSpPr>
        <p:spPr/>
        <p:txBody>
          <a:bodyPr>
            <a:normAutofit/>
          </a:bodyPr>
          <a:lstStyle/>
          <a:p>
            <a:r>
              <a:rPr lang="en-US" altLang="zh-CN" dirty="0"/>
              <a:t>In the Java programming language, an interface is a </a:t>
            </a:r>
            <a:r>
              <a:rPr lang="en-US" altLang="zh-CN" b="1" dirty="0">
                <a:solidFill>
                  <a:srgbClr val="FF0000"/>
                </a:solidFill>
              </a:rPr>
              <a:t>reference type</a:t>
            </a:r>
            <a:r>
              <a:rPr lang="en-US" altLang="zh-CN" dirty="0"/>
              <a:t>, similar to a class, that can contain </a:t>
            </a:r>
            <a:r>
              <a:rPr lang="en-US" altLang="zh-CN" b="1" dirty="0">
                <a:solidFill>
                  <a:srgbClr val="FF0000"/>
                </a:solidFill>
              </a:rPr>
              <a:t>only constants, method signatures, default methods, static methods, and nested types</a:t>
            </a:r>
            <a:r>
              <a:rPr lang="en-US" altLang="zh-CN" dirty="0"/>
              <a:t>. Method bodies exist only for default methods and static methods. Interfaces Be instantiated—they can only be implemented by classes or extended by other interfaces. Extension is discussed later in this lesson.</a:t>
            </a:r>
            <a:endParaRPr lang="en-US" altLang="zh-CN" dirty="0"/>
          </a:p>
          <a:p>
            <a:r>
              <a:rPr lang="en-US" altLang="zh-CN" dirty="0"/>
              <a:t>Java</a:t>
            </a:r>
            <a:r>
              <a:rPr lang="zh-CN" altLang="en-US" dirty="0"/>
              <a:t>接口为</a:t>
            </a:r>
            <a:r>
              <a:rPr lang="zh-CN" altLang="en-US" b="1" dirty="0">
                <a:solidFill>
                  <a:srgbClr val="FF0000"/>
                </a:solidFill>
              </a:rPr>
              <a:t>引用类型</a:t>
            </a:r>
            <a:r>
              <a:rPr lang="zh-CN" altLang="en-US" dirty="0"/>
              <a:t>，包含：常量</a:t>
            </a:r>
            <a:r>
              <a:rPr lang="en-US" altLang="zh-CN" dirty="0"/>
              <a:t>/</a:t>
            </a:r>
            <a:r>
              <a:rPr lang="zh-CN" altLang="en-US" dirty="0"/>
              <a:t>方法签名</a:t>
            </a:r>
            <a:r>
              <a:rPr lang="en-US" altLang="zh-CN" dirty="0"/>
              <a:t>/</a:t>
            </a:r>
            <a:r>
              <a:rPr lang="zh-CN" altLang="en-US" dirty="0"/>
              <a:t>默认方法</a:t>
            </a:r>
            <a:r>
              <a:rPr lang="en-US" altLang="zh-CN" dirty="0"/>
              <a:t>/</a:t>
            </a:r>
            <a:r>
              <a:rPr lang="zh-CN" altLang="en-US" dirty="0"/>
              <a:t>静态方法</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Defining an Interface</a:t>
            </a:r>
            <a:endParaRPr lang="zh-CN" altLang="en-US" dirty="0"/>
          </a:p>
        </p:txBody>
      </p:sp>
      <p:sp>
        <p:nvSpPr>
          <p:cNvPr id="3" name="内容占位符 2"/>
          <p:cNvSpPr>
            <a:spLocks noGrp="1"/>
          </p:cNvSpPr>
          <p:nvPr>
            <p:ph idx="1"/>
          </p:nvPr>
        </p:nvSpPr>
        <p:spPr/>
        <p:txBody>
          <a:bodyPr>
            <a:normAutofit/>
          </a:bodyPr>
          <a:lstStyle/>
          <a:p>
            <a:r>
              <a:rPr lang="zh-CN" altLang="en-US" dirty="0"/>
              <a:t>接口由修饰符，关键字</a:t>
            </a:r>
            <a:r>
              <a:rPr lang="en-US" altLang="zh-CN" b="1" i="1" dirty="0">
                <a:solidFill>
                  <a:srgbClr val="FF0000"/>
                </a:solidFill>
              </a:rPr>
              <a:t>interface </a:t>
            </a:r>
            <a:r>
              <a:rPr lang="zh-CN" altLang="en-US" dirty="0"/>
              <a:t>，接口名称，继承接口列表</a:t>
            </a:r>
            <a:r>
              <a:rPr lang="en-US" altLang="zh-CN" dirty="0"/>
              <a:t>(</a:t>
            </a:r>
            <a:r>
              <a:rPr lang="zh-CN" altLang="en-US" dirty="0"/>
              <a:t>逗号分隔</a:t>
            </a:r>
            <a:r>
              <a:rPr lang="en-US" altLang="zh-CN" dirty="0"/>
              <a:t>)</a:t>
            </a:r>
            <a:r>
              <a:rPr lang="zh-CN" altLang="en-US" dirty="0"/>
              <a:t>，以及接口主体组成</a:t>
            </a:r>
            <a:endParaRPr lang="en-US" altLang="zh-CN" dirty="0"/>
          </a:p>
          <a:p>
            <a:r>
              <a:rPr lang="zh-CN" altLang="en-US" dirty="0"/>
              <a:t>支持</a:t>
            </a:r>
            <a:r>
              <a:rPr lang="en-US" altLang="zh-CN" dirty="0"/>
              <a:t>public</a:t>
            </a:r>
            <a:r>
              <a:rPr lang="zh-CN" altLang="en-US" dirty="0"/>
              <a:t>，</a:t>
            </a:r>
            <a:r>
              <a:rPr lang="en-US" altLang="zh-CN" dirty="0"/>
              <a:t>package</a:t>
            </a:r>
            <a:r>
              <a:rPr lang="zh-CN" altLang="en-US" dirty="0"/>
              <a:t>修饰符</a:t>
            </a:r>
            <a:r>
              <a:rPr lang="en-US" altLang="zh-CN" dirty="0"/>
              <a:t>(</a:t>
            </a:r>
            <a:r>
              <a:rPr lang="zh-CN" altLang="en-US" dirty="0"/>
              <a:t>顶级</a:t>
            </a:r>
            <a:r>
              <a:rPr lang="en-US" altLang="zh-CN" dirty="0"/>
              <a:t>)</a:t>
            </a:r>
            <a:endParaRPr lang="en-US" altLang="zh-CN" dirty="0"/>
          </a:p>
          <a:p>
            <a:r>
              <a:rPr lang="zh-CN" altLang="en-US" b="1" dirty="0">
                <a:solidFill>
                  <a:srgbClr val="FF0000"/>
                </a:solidFill>
              </a:rPr>
              <a:t>一个接口可以扩展继承自任意数量的接口</a:t>
            </a:r>
            <a:r>
              <a:rPr lang="en-US" altLang="zh-CN" b="1" dirty="0">
                <a:solidFill>
                  <a:srgbClr val="FF0000"/>
                </a:solidFill>
              </a:rPr>
              <a:t>*</a:t>
            </a:r>
            <a:endParaRPr lang="en-US" altLang="zh-CN" b="1"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922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686" y="3566019"/>
            <a:ext cx="9126313" cy="386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51520" y="3140968"/>
            <a:ext cx="1218603" cy="338554"/>
          </a:xfrm>
          <a:prstGeom prst="rect">
            <a:avLst/>
          </a:prstGeom>
          <a:noFill/>
        </p:spPr>
        <p:txBody>
          <a:bodyPr wrap="none" rtlCol="0">
            <a:spAutoFit/>
          </a:bodyPr>
          <a:lstStyle/>
          <a:p>
            <a:r>
              <a:rPr lang="zh-CN" altLang="en-US" sz="1600" b="1" dirty="0">
                <a:solidFill>
                  <a:srgbClr val="FF0000"/>
                </a:solidFill>
              </a:rPr>
              <a:t>声明为接口</a:t>
            </a:r>
            <a:endParaRPr lang="zh-CN" altLang="en-US" sz="1600" b="1" dirty="0">
              <a:solidFill>
                <a:srgbClr val="FF0000"/>
              </a:solidFill>
            </a:endParaRPr>
          </a:p>
        </p:txBody>
      </p:sp>
      <p:sp>
        <p:nvSpPr>
          <p:cNvPr id="6" name="TextBox 5"/>
          <p:cNvSpPr txBox="1"/>
          <p:nvPr/>
        </p:nvSpPr>
        <p:spPr>
          <a:xfrm>
            <a:off x="2411760" y="3140968"/>
            <a:ext cx="1011815" cy="338554"/>
          </a:xfrm>
          <a:prstGeom prst="rect">
            <a:avLst/>
          </a:prstGeom>
          <a:noFill/>
        </p:spPr>
        <p:txBody>
          <a:bodyPr wrap="none" rtlCol="0">
            <a:spAutoFit/>
          </a:bodyPr>
          <a:lstStyle/>
          <a:p>
            <a:r>
              <a:rPr lang="zh-CN" altLang="en-US" sz="1600" b="1" dirty="0">
                <a:solidFill>
                  <a:srgbClr val="FF0000"/>
                </a:solidFill>
              </a:rPr>
              <a:t>接口名称</a:t>
            </a:r>
            <a:endParaRPr lang="zh-CN" altLang="en-US" sz="1600" b="1" dirty="0">
              <a:solidFill>
                <a:srgbClr val="FF0000"/>
              </a:solidFill>
            </a:endParaRPr>
          </a:p>
        </p:txBody>
      </p:sp>
      <p:sp>
        <p:nvSpPr>
          <p:cNvPr id="7" name="TextBox 6"/>
          <p:cNvSpPr txBox="1"/>
          <p:nvPr/>
        </p:nvSpPr>
        <p:spPr>
          <a:xfrm>
            <a:off x="6008480" y="3140968"/>
            <a:ext cx="1218603" cy="338554"/>
          </a:xfrm>
          <a:prstGeom prst="rect">
            <a:avLst/>
          </a:prstGeom>
          <a:noFill/>
        </p:spPr>
        <p:txBody>
          <a:bodyPr wrap="none" rtlCol="0">
            <a:spAutoFit/>
          </a:bodyPr>
          <a:lstStyle/>
          <a:p>
            <a:r>
              <a:rPr lang="zh-CN" altLang="en-US" sz="1600" b="1" dirty="0">
                <a:solidFill>
                  <a:srgbClr val="FF0000"/>
                </a:solidFill>
              </a:rPr>
              <a:t>继承的接口</a:t>
            </a:r>
            <a:endParaRPr lang="zh-CN" altLang="en-US" sz="1600" b="1"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1024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11" y="188640"/>
            <a:ext cx="5153025" cy="246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156176" y="764704"/>
            <a:ext cx="1838965" cy="584775"/>
          </a:xfrm>
          <a:prstGeom prst="rect">
            <a:avLst/>
          </a:prstGeom>
          <a:noFill/>
        </p:spPr>
        <p:txBody>
          <a:bodyPr wrap="none" rtlCol="0">
            <a:spAutoFit/>
          </a:bodyPr>
          <a:lstStyle/>
          <a:p>
            <a:r>
              <a:rPr lang="zh-CN" altLang="en-US" sz="1600" b="1" dirty="0">
                <a:solidFill>
                  <a:srgbClr val="FF0000"/>
                </a:solidFill>
              </a:rPr>
              <a:t>增加全局可访问的</a:t>
            </a:r>
            <a:endParaRPr lang="en-US" altLang="zh-CN" sz="1600" b="1" dirty="0">
              <a:solidFill>
                <a:srgbClr val="FF0000"/>
              </a:solidFill>
            </a:endParaRPr>
          </a:p>
          <a:p>
            <a:r>
              <a:rPr lang="zh-CN" altLang="en-US" sz="1600" b="1" dirty="0">
                <a:solidFill>
                  <a:srgbClr val="FF0000"/>
                </a:solidFill>
              </a:rPr>
              <a:t>性别常量</a:t>
            </a:r>
            <a:endParaRPr lang="zh-CN" altLang="en-US" sz="1600" b="1" dirty="0">
              <a:solidFill>
                <a:srgbClr val="FF0000"/>
              </a:solidFill>
            </a:endParaRPr>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3717032"/>
            <a:ext cx="5867400" cy="64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362963" y="3717032"/>
            <a:ext cx="1425390" cy="584775"/>
          </a:xfrm>
          <a:prstGeom prst="rect">
            <a:avLst/>
          </a:prstGeom>
          <a:noFill/>
        </p:spPr>
        <p:txBody>
          <a:bodyPr wrap="none" rtlCol="0">
            <a:spAutoFit/>
          </a:bodyPr>
          <a:lstStyle/>
          <a:p>
            <a:r>
              <a:rPr lang="zh-CN" altLang="en-US" sz="1600" b="1" dirty="0">
                <a:solidFill>
                  <a:srgbClr val="FF0000"/>
                </a:solidFill>
              </a:rPr>
              <a:t>基于常量</a:t>
            </a:r>
            <a:endParaRPr lang="en-US" altLang="zh-CN" sz="1600" b="1" dirty="0">
              <a:solidFill>
                <a:srgbClr val="FF0000"/>
              </a:solidFill>
            </a:endParaRPr>
          </a:p>
          <a:p>
            <a:r>
              <a:rPr lang="zh-CN" altLang="en-US" sz="1600" b="1" dirty="0">
                <a:solidFill>
                  <a:srgbClr val="FF0000"/>
                </a:solidFill>
              </a:rPr>
              <a:t>初始化对象时</a:t>
            </a:r>
            <a:endParaRPr lang="en-US" altLang="zh-CN" sz="1600" b="1" dirty="0">
              <a:solidFill>
                <a:srgbClr val="FF0000"/>
              </a:solidFill>
            </a:endParaRPr>
          </a:p>
        </p:txBody>
      </p:sp>
      <p:cxnSp>
        <p:nvCxnSpPr>
          <p:cNvPr id="8" name="直接箭头连接符 7"/>
          <p:cNvCxnSpPr/>
          <p:nvPr/>
        </p:nvCxnSpPr>
        <p:spPr>
          <a:xfrm>
            <a:off x="3563888" y="764704"/>
            <a:ext cx="1440160" cy="295232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0244"/>
                                        </p:tgtEl>
                                        <p:attrNameLst>
                                          <p:attrName>style.visibility</p:attrName>
                                        </p:attrNameLst>
                                      </p:cBhvr>
                                      <p:to>
                                        <p:strVal val="visible"/>
                                      </p:to>
                                    </p:set>
                                    <p:animEffect transition="in" filter="fade">
                                      <p:cBhvr>
                                        <p:cTn id="13"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6063952"/>
          </a:xfrm>
        </p:spPr>
        <p:txBody>
          <a:bodyPr/>
          <a:lstStyle/>
          <a:p>
            <a:r>
              <a:rPr lang="zh-CN" altLang="en-US" dirty="0"/>
              <a:t>接口内，可以包含抽象方法，默认方法和静态方法</a:t>
            </a:r>
            <a:r>
              <a:rPr lang="en-US" altLang="zh-CN" dirty="0"/>
              <a:t>(</a:t>
            </a:r>
            <a:r>
              <a:rPr lang="zh-CN" altLang="en-US" dirty="0"/>
              <a:t>后期讨论</a:t>
            </a:r>
            <a:r>
              <a:rPr lang="en-US" altLang="zh-CN" dirty="0"/>
              <a:t>)</a:t>
            </a:r>
            <a:endParaRPr lang="en-US" altLang="zh-CN" dirty="0"/>
          </a:p>
          <a:p>
            <a:r>
              <a:rPr lang="zh-CN" altLang="en-US" b="1" dirty="0">
                <a:solidFill>
                  <a:srgbClr val="FF0000"/>
                </a:solidFill>
              </a:rPr>
              <a:t>抽象方法</a:t>
            </a:r>
            <a:r>
              <a:rPr lang="en-US" altLang="zh-CN" dirty="0"/>
              <a:t>(Abstract Methods)</a:t>
            </a:r>
            <a:r>
              <a:rPr lang="zh-CN" altLang="en-US" dirty="0"/>
              <a:t>，仅包含方法的声明，不包含方法的具体实现</a:t>
            </a:r>
            <a:endParaRPr lang="en-US" altLang="zh-CN" dirty="0"/>
          </a:p>
          <a:p>
            <a:r>
              <a:rPr lang="zh-CN" altLang="en-US" dirty="0"/>
              <a:t>抽象方法参数括号后，直接接分号，没有方法体的大括号</a:t>
            </a:r>
            <a:endParaRPr lang="en-US" altLang="zh-CN" dirty="0"/>
          </a:p>
          <a:p>
            <a:r>
              <a:rPr lang="zh-CN" altLang="en-US" dirty="0"/>
              <a:t>接口中所有抽象</a:t>
            </a:r>
            <a:r>
              <a:rPr lang="en-US" altLang="zh-CN" dirty="0"/>
              <a:t>/</a:t>
            </a:r>
            <a:r>
              <a:rPr lang="zh-CN" altLang="en-US" dirty="0"/>
              <a:t>默认</a:t>
            </a:r>
            <a:r>
              <a:rPr lang="en-US" altLang="zh-CN" dirty="0"/>
              <a:t>/</a:t>
            </a:r>
            <a:r>
              <a:rPr lang="zh-CN" altLang="en-US" dirty="0"/>
              <a:t>静态方法都是隐式</a:t>
            </a:r>
            <a:r>
              <a:rPr lang="en-US" altLang="zh-CN" dirty="0"/>
              <a:t>public </a:t>
            </a:r>
            <a:r>
              <a:rPr lang="zh-CN" altLang="en-US" dirty="0"/>
              <a:t>，因此可以省略</a:t>
            </a:r>
            <a:r>
              <a:rPr lang="en-US" altLang="zh-CN" dirty="0"/>
              <a:t>public</a:t>
            </a:r>
            <a:r>
              <a:rPr lang="zh-CN" altLang="en-US" dirty="0"/>
              <a:t>修饰符</a:t>
            </a:r>
            <a:endParaRPr lang="zh-CN" altLang="en-US" dirty="0"/>
          </a:p>
          <a:p>
            <a:r>
              <a:rPr lang="zh-CN" altLang="en-US" dirty="0"/>
              <a:t>接口中可以声明常量，常量值是隐式</a:t>
            </a:r>
            <a:r>
              <a:rPr lang="en-US" altLang="zh-CN" dirty="0"/>
              <a:t>public</a:t>
            </a:r>
            <a:r>
              <a:rPr lang="zh-CN" altLang="en-US" dirty="0"/>
              <a:t> </a:t>
            </a:r>
            <a:r>
              <a:rPr lang="en-US" altLang="zh-CN" dirty="0"/>
              <a:t>static</a:t>
            </a:r>
            <a:r>
              <a:rPr lang="zh-CN" altLang="en-US" dirty="0"/>
              <a:t> </a:t>
            </a:r>
            <a:r>
              <a:rPr lang="en-US" altLang="zh-CN" dirty="0"/>
              <a:t>final</a:t>
            </a:r>
            <a:r>
              <a:rPr lang="zh-CN" altLang="en-US" dirty="0"/>
              <a:t>， 因此可以省略</a:t>
            </a:r>
            <a:endParaRPr lang="en-US" altLang="zh-CN" dirty="0"/>
          </a:p>
          <a:p>
            <a:endParaRPr lang="en-US" altLang="zh-CN" dirty="0"/>
          </a:p>
          <a:p>
            <a:endParaRPr lang="en-US" altLang="zh-CN" dirty="0"/>
          </a:p>
          <a:p>
            <a:pPr marL="0" indent="0">
              <a:buNone/>
            </a:pPr>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en-US" altLang="zh-CN" dirty="0"/>
          </a:p>
          <a:p>
            <a:pPr marL="0" indent="0">
              <a:buNone/>
            </a:pPr>
            <a:endParaRPr lang="en-US" altLang="zh-CN" dirty="0"/>
          </a:p>
          <a:p>
            <a:r>
              <a:rPr lang="en-US" altLang="zh-CN" dirty="0"/>
              <a:t>CC</a:t>
            </a:r>
            <a:r>
              <a:rPr lang="zh-CN" altLang="en-US" dirty="0"/>
              <a:t>：接口中的方法</a:t>
            </a:r>
            <a:r>
              <a:rPr lang="en-US" altLang="zh-CN" dirty="0"/>
              <a:t>/</a:t>
            </a:r>
            <a:r>
              <a:rPr lang="zh-CN" altLang="en-US" dirty="0"/>
              <a:t>常量，均省略多余的修饰符</a:t>
            </a:r>
            <a:endParaRPr lang="en-US" altLang="zh-CN" dirty="0"/>
          </a:p>
          <a:p>
            <a:r>
              <a:rPr lang="en-US" altLang="zh-CN" dirty="0"/>
              <a:t>CC</a:t>
            </a:r>
            <a:r>
              <a:rPr lang="zh-CN" altLang="en-US" dirty="0"/>
              <a:t>：接口命名：可以是名词或名词短语；形容</a:t>
            </a:r>
            <a:r>
              <a:rPr lang="zh-CN" altLang="en-US" b="1" dirty="0">
                <a:solidFill>
                  <a:srgbClr val="FF0000"/>
                </a:solidFill>
              </a:rPr>
              <a:t>能力</a:t>
            </a:r>
            <a:r>
              <a:rPr lang="zh-CN" altLang="en-US" dirty="0"/>
              <a:t>的接口以对应的形容词</a:t>
            </a:r>
            <a:r>
              <a:rPr lang="en-US" altLang="zh-CN" dirty="0"/>
              <a:t>(able</a:t>
            </a:r>
            <a:r>
              <a:rPr lang="zh-CN" altLang="en-US" dirty="0"/>
              <a:t>后缀</a:t>
            </a:r>
            <a:r>
              <a:rPr lang="en-US" altLang="zh-CN" dirty="0"/>
              <a:t>)</a:t>
            </a:r>
            <a:r>
              <a:rPr lang="zh-CN" altLang="en-US" dirty="0"/>
              <a:t>命名；基于</a:t>
            </a:r>
            <a:r>
              <a:rPr lang="zh-CN" altLang="en-US" b="1" dirty="0">
                <a:solidFill>
                  <a:srgbClr val="FF0000"/>
                </a:solidFill>
              </a:rPr>
              <a:t>服务</a:t>
            </a:r>
            <a:r>
              <a:rPr lang="zh-CN" altLang="en-US" dirty="0"/>
              <a:t>的接口声明服务类型后缀</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83968" y="240836"/>
            <a:ext cx="4648200"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88640"/>
            <a:ext cx="3171825" cy="111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645024"/>
            <a:ext cx="2379736" cy="26146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1" y="4191884"/>
            <a:ext cx="2502941" cy="1520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331640" y="1236932"/>
            <a:ext cx="598241" cy="338554"/>
          </a:xfrm>
          <a:prstGeom prst="rect">
            <a:avLst/>
          </a:prstGeom>
          <a:noFill/>
        </p:spPr>
        <p:txBody>
          <a:bodyPr wrap="none" rtlCol="0">
            <a:spAutoFit/>
          </a:bodyPr>
          <a:lstStyle/>
          <a:p>
            <a:r>
              <a:rPr lang="zh-CN" altLang="en-US" sz="1600" b="1" dirty="0">
                <a:solidFill>
                  <a:srgbClr val="00B050"/>
                </a:solidFill>
              </a:rPr>
              <a:t>正例</a:t>
            </a:r>
            <a:endParaRPr lang="zh-CN" altLang="en-US" sz="1600" b="1" dirty="0">
              <a:solidFill>
                <a:srgbClr val="00B050"/>
              </a:solidFill>
            </a:endParaRPr>
          </a:p>
        </p:txBody>
      </p:sp>
      <p:sp>
        <p:nvSpPr>
          <p:cNvPr id="11" name="TextBox 10"/>
          <p:cNvSpPr txBox="1"/>
          <p:nvPr/>
        </p:nvSpPr>
        <p:spPr>
          <a:xfrm>
            <a:off x="6156176" y="1308178"/>
            <a:ext cx="598241" cy="338554"/>
          </a:xfrm>
          <a:prstGeom prst="rect">
            <a:avLst/>
          </a:prstGeom>
          <a:noFill/>
        </p:spPr>
        <p:txBody>
          <a:bodyPr wrap="none" rtlCol="0">
            <a:spAutoFit/>
          </a:bodyPr>
          <a:lstStyle/>
          <a:p>
            <a:r>
              <a:rPr lang="zh-CN" altLang="en-US" sz="1600" b="1" dirty="0">
                <a:solidFill>
                  <a:srgbClr val="FF0000"/>
                </a:solidFill>
              </a:rPr>
              <a:t>反例</a:t>
            </a:r>
            <a:endParaRPr lang="zh-CN" altLang="en-US" sz="1600" b="1" dirty="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Implementing an Interface</a:t>
            </a:r>
            <a:endParaRPr lang="zh-CN" altLang="en-US" dirty="0"/>
          </a:p>
        </p:txBody>
      </p:sp>
      <p:sp>
        <p:nvSpPr>
          <p:cNvPr id="3" name="内容占位符 2"/>
          <p:cNvSpPr>
            <a:spLocks noGrp="1"/>
          </p:cNvSpPr>
          <p:nvPr>
            <p:ph idx="1"/>
          </p:nvPr>
        </p:nvSpPr>
        <p:spPr/>
        <p:txBody>
          <a:bodyPr/>
          <a:lstStyle/>
          <a:p>
            <a:r>
              <a:rPr lang="en-US" altLang="zh-CN" dirty="0"/>
              <a:t>To declare a class that implements an interface, you include an </a:t>
            </a:r>
            <a:r>
              <a:rPr lang="en-US" altLang="zh-CN" b="1" i="1" dirty="0">
                <a:solidFill>
                  <a:srgbClr val="FF0000"/>
                </a:solidFill>
              </a:rPr>
              <a:t>implements</a:t>
            </a:r>
            <a:r>
              <a:rPr lang="en-US" altLang="zh-CN" dirty="0">
                <a:solidFill>
                  <a:srgbClr val="FF0000"/>
                </a:solidFill>
              </a:rPr>
              <a:t> </a:t>
            </a:r>
            <a:r>
              <a:rPr lang="en-US" altLang="zh-CN" dirty="0"/>
              <a:t>clause in the class declaration. Your class can implement more than one interface, so the implements keyword is followed by a comma-separated list of the interfaces implemented by the class. </a:t>
            </a:r>
            <a:endParaRPr lang="en-US" altLang="zh-CN" dirty="0"/>
          </a:p>
          <a:p>
            <a:r>
              <a:rPr lang="zh-CN" altLang="en-US" dirty="0"/>
              <a:t>定义一个类，通过</a:t>
            </a:r>
            <a:r>
              <a:rPr lang="en-US" altLang="zh-CN" b="1" i="1" dirty="0">
                <a:solidFill>
                  <a:srgbClr val="FF0000"/>
                </a:solidFill>
              </a:rPr>
              <a:t>implements</a:t>
            </a:r>
            <a:r>
              <a:rPr lang="zh-CN" altLang="en-US" dirty="0"/>
              <a:t>关键词声明实现指定接口</a:t>
            </a:r>
            <a:endParaRPr lang="en-US" altLang="zh-CN" dirty="0"/>
          </a:p>
          <a:p>
            <a:r>
              <a:rPr lang="zh-CN" altLang="en-US" dirty="0"/>
              <a:t>实现类实现多接口时，使用逗号分隔接口列表</a:t>
            </a:r>
            <a:endParaRPr lang="en-US" altLang="zh-CN" dirty="0"/>
          </a:p>
          <a:p>
            <a:r>
              <a:rPr lang="zh-CN" altLang="en-US" dirty="0"/>
              <a:t>实现接口，就必须实现接口中的</a:t>
            </a:r>
            <a:r>
              <a:rPr lang="zh-CN" altLang="en-US" b="1" dirty="0">
                <a:solidFill>
                  <a:srgbClr val="FF0000"/>
                </a:solidFill>
              </a:rPr>
              <a:t>全部抽象方法</a:t>
            </a:r>
            <a:endParaRPr lang="zh-CN" altLang="en-US" b="1"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546" y="73757"/>
            <a:ext cx="4107269" cy="1129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47" y="1554567"/>
            <a:ext cx="5878586" cy="5103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2359" y="116632"/>
            <a:ext cx="3324225"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4860032" y="2420888"/>
            <a:ext cx="4403770" cy="1077218"/>
          </a:xfrm>
          <a:prstGeom prst="rect">
            <a:avLst/>
          </a:prstGeom>
          <a:noFill/>
        </p:spPr>
        <p:txBody>
          <a:bodyPr wrap="none" rtlCol="0">
            <a:spAutoFit/>
          </a:bodyPr>
          <a:lstStyle/>
          <a:p>
            <a:r>
              <a:rPr lang="en-US" altLang="zh-CN" sz="1600" b="1" dirty="0">
                <a:solidFill>
                  <a:srgbClr val="FF0000"/>
                </a:solidFill>
              </a:rPr>
              <a:t>Undergraduate</a:t>
            </a:r>
            <a:r>
              <a:rPr lang="zh-CN" altLang="en-US" sz="1600" b="1" dirty="0">
                <a:solidFill>
                  <a:srgbClr val="FF0000"/>
                </a:solidFill>
              </a:rPr>
              <a:t>类实现了</a:t>
            </a:r>
            <a:endParaRPr lang="en-US" altLang="zh-CN" sz="1600" b="1" dirty="0">
              <a:solidFill>
                <a:srgbClr val="FF0000"/>
              </a:solidFill>
            </a:endParaRPr>
          </a:p>
          <a:p>
            <a:r>
              <a:rPr lang="en-US" altLang="zh-CN" sz="1600" b="1" dirty="0">
                <a:solidFill>
                  <a:srgbClr val="FF0000"/>
                </a:solidFill>
              </a:rPr>
              <a:t>Learnable/Playable</a:t>
            </a:r>
            <a:r>
              <a:rPr lang="zh-CN" altLang="en-US" sz="1600" b="1" dirty="0">
                <a:solidFill>
                  <a:srgbClr val="FF0000"/>
                </a:solidFill>
              </a:rPr>
              <a:t>接口</a:t>
            </a:r>
            <a:endParaRPr lang="en-US" altLang="zh-CN" sz="1600" b="1" dirty="0">
              <a:solidFill>
                <a:srgbClr val="FF0000"/>
              </a:solidFill>
            </a:endParaRPr>
          </a:p>
          <a:p>
            <a:r>
              <a:rPr lang="zh-CN" altLang="en-US" sz="1600" b="1" dirty="0">
                <a:solidFill>
                  <a:srgbClr val="FF0000"/>
                </a:solidFill>
              </a:rPr>
              <a:t>则必须实现</a:t>
            </a:r>
            <a:r>
              <a:rPr lang="en-US" altLang="zh-CN" sz="1600" b="1" dirty="0">
                <a:solidFill>
                  <a:srgbClr val="FF0000"/>
                </a:solidFill>
              </a:rPr>
              <a:t>2</a:t>
            </a:r>
            <a:r>
              <a:rPr lang="zh-CN" altLang="en-US" sz="1600" b="1" dirty="0">
                <a:solidFill>
                  <a:srgbClr val="FF0000"/>
                </a:solidFill>
              </a:rPr>
              <a:t>个接口中的全部抽象方法</a:t>
            </a:r>
            <a:endParaRPr lang="en-US" altLang="zh-CN" sz="1600" b="1" dirty="0">
              <a:solidFill>
                <a:srgbClr val="FF0000"/>
              </a:solidFill>
            </a:endParaRPr>
          </a:p>
          <a:p>
            <a:r>
              <a:rPr lang="zh-CN" altLang="en-US" sz="1600" b="1" dirty="0">
                <a:solidFill>
                  <a:srgbClr val="FF0000"/>
                </a:solidFill>
              </a:rPr>
              <a:t>与普通类一样可以声明自己的属性</a:t>
            </a:r>
            <a:r>
              <a:rPr lang="en-US" altLang="zh-CN" sz="1600" b="1" dirty="0">
                <a:solidFill>
                  <a:srgbClr val="FF0000"/>
                </a:solidFill>
              </a:rPr>
              <a:t>/</a:t>
            </a:r>
            <a:r>
              <a:rPr lang="zh-CN" altLang="en-US" sz="1600" b="1" dirty="0">
                <a:solidFill>
                  <a:srgbClr val="FF0000"/>
                </a:solidFill>
              </a:rPr>
              <a:t>构造函数等</a:t>
            </a:r>
            <a:endParaRPr lang="zh-CN" altLang="en-US" sz="1600" b="1" dirty="0">
              <a:solidFill>
                <a:srgbClr val="FF0000"/>
              </a:solidFill>
            </a:endParaRPr>
          </a:p>
        </p:txBody>
      </p:sp>
      <p:sp>
        <p:nvSpPr>
          <p:cNvPr id="10" name="TextBox 9"/>
          <p:cNvSpPr txBox="1"/>
          <p:nvPr/>
        </p:nvSpPr>
        <p:spPr>
          <a:xfrm>
            <a:off x="3955908" y="5085184"/>
            <a:ext cx="2872902" cy="584775"/>
          </a:xfrm>
          <a:prstGeom prst="rect">
            <a:avLst/>
          </a:prstGeom>
          <a:noFill/>
        </p:spPr>
        <p:txBody>
          <a:bodyPr wrap="none" rtlCol="0">
            <a:spAutoFit/>
          </a:bodyPr>
          <a:lstStyle/>
          <a:p>
            <a:r>
              <a:rPr lang="en-US" altLang="zh-CN" sz="1600" b="1" dirty="0">
                <a:solidFill>
                  <a:srgbClr val="FF0000"/>
                </a:solidFill>
              </a:rPr>
              <a:t>@Override</a:t>
            </a:r>
            <a:r>
              <a:rPr lang="zh-CN" altLang="en-US" sz="1600" b="1" dirty="0">
                <a:solidFill>
                  <a:srgbClr val="FF0000"/>
                </a:solidFill>
              </a:rPr>
              <a:t>注解</a:t>
            </a:r>
            <a:endParaRPr lang="en-US" altLang="zh-CN" sz="1600" b="1" dirty="0">
              <a:solidFill>
                <a:srgbClr val="FF0000"/>
              </a:solidFill>
            </a:endParaRPr>
          </a:p>
          <a:p>
            <a:r>
              <a:rPr lang="zh-CN" altLang="en-US" sz="1600" b="1" dirty="0">
                <a:solidFill>
                  <a:srgbClr val="FF0000"/>
                </a:solidFill>
              </a:rPr>
              <a:t>声明此方法为一个重写的方法</a:t>
            </a:r>
            <a:endParaRPr lang="zh-CN" altLang="en-US" sz="1600" b="1" dirty="0">
              <a:solidFill>
                <a:srgbClr val="FF0000"/>
              </a:solidFill>
            </a:endParaRPr>
          </a:p>
        </p:txBody>
      </p:sp>
      <p:sp>
        <p:nvSpPr>
          <p:cNvPr id="5" name="TextBox 4"/>
          <p:cNvSpPr txBox="1"/>
          <p:nvPr/>
        </p:nvSpPr>
        <p:spPr>
          <a:xfrm>
            <a:off x="323528" y="1203256"/>
            <a:ext cx="3826689"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cxnSp>
        <p:nvCxnSpPr>
          <p:cNvPr id="24" name="直接箭头连接符 23"/>
          <p:cNvCxnSpPr/>
          <p:nvPr/>
        </p:nvCxnSpPr>
        <p:spPr>
          <a:xfrm flipH="1" flipV="1">
            <a:off x="2965440" y="404664"/>
            <a:ext cx="1184778" cy="122413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5292080" y="404664"/>
            <a:ext cx="2304256" cy="122413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flipV="1">
            <a:off x="1547664" y="766762"/>
            <a:ext cx="288032" cy="266223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flipV="1">
            <a:off x="1331640" y="1203256"/>
            <a:ext cx="216024" cy="330586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V="1">
            <a:off x="1835696" y="766762"/>
            <a:ext cx="4608512" cy="511051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88697" y="0"/>
            <a:ext cx="4107269" cy="1129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363" y="1366029"/>
            <a:ext cx="7211938" cy="4879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934130" y="2118884"/>
            <a:ext cx="2402517" cy="830997"/>
          </a:xfrm>
          <a:prstGeom prst="rect">
            <a:avLst/>
          </a:prstGeom>
          <a:noFill/>
        </p:spPr>
        <p:txBody>
          <a:bodyPr wrap="none" rtlCol="0">
            <a:spAutoFit/>
          </a:bodyPr>
          <a:lstStyle/>
          <a:p>
            <a:r>
              <a:rPr lang="en-US" altLang="zh-CN" sz="1600" b="1" dirty="0">
                <a:solidFill>
                  <a:srgbClr val="FF0000"/>
                </a:solidFill>
              </a:rPr>
              <a:t>Postgraduate</a:t>
            </a:r>
            <a:endParaRPr lang="en-US" altLang="zh-CN" sz="1600" b="1" dirty="0">
              <a:solidFill>
                <a:srgbClr val="FF0000"/>
              </a:solidFill>
            </a:endParaRPr>
          </a:p>
          <a:p>
            <a:r>
              <a:rPr lang="zh-CN" altLang="en-US" sz="1600" b="1" dirty="0">
                <a:solidFill>
                  <a:srgbClr val="FF0000"/>
                </a:solidFill>
              </a:rPr>
              <a:t>仅具有学习的能力</a:t>
            </a:r>
            <a:endParaRPr lang="en-US" altLang="zh-CN" sz="1600" b="1" dirty="0">
              <a:solidFill>
                <a:srgbClr val="FF0000"/>
              </a:solidFill>
            </a:endParaRPr>
          </a:p>
          <a:p>
            <a:r>
              <a:rPr lang="zh-CN" altLang="en-US" sz="1600" b="1" dirty="0">
                <a:solidFill>
                  <a:srgbClr val="FF0000"/>
                </a:solidFill>
              </a:rPr>
              <a:t>仅需实现</a:t>
            </a:r>
            <a:r>
              <a:rPr lang="en-US" altLang="zh-CN" sz="1600" b="1" dirty="0">
                <a:solidFill>
                  <a:srgbClr val="FF0000"/>
                </a:solidFill>
              </a:rPr>
              <a:t>Learnable</a:t>
            </a:r>
            <a:r>
              <a:rPr lang="zh-CN" altLang="en-US" sz="1600" b="1" dirty="0">
                <a:solidFill>
                  <a:srgbClr val="FF0000"/>
                </a:solidFill>
              </a:rPr>
              <a:t>接口</a:t>
            </a:r>
            <a:endParaRPr lang="zh-CN" altLang="en-US" sz="1600" b="1" dirty="0">
              <a:solidFill>
                <a:srgbClr val="FF0000"/>
              </a:solidFill>
            </a:endParaRPr>
          </a:p>
        </p:txBody>
      </p:sp>
      <p:cxnSp>
        <p:nvCxnSpPr>
          <p:cNvPr id="10" name="直接箭头连接符 9"/>
          <p:cNvCxnSpPr/>
          <p:nvPr/>
        </p:nvCxnSpPr>
        <p:spPr>
          <a:xfrm flipH="1" flipV="1">
            <a:off x="4572000" y="332656"/>
            <a:ext cx="1326580" cy="187696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888697" y="1027475"/>
            <a:ext cx="3712876"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47664" y="0"/>
            <a:ext cx="5438775"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123728" y="2420888"/>
            <a:ext cx="4527201" cy="1323439"/>
          </a:xfrm>
          <a:prstGeom prst="rect">
            <a:avLst/>
          </a:prstGeom>
          <a:noFill/>
        </p:spPr>
        <p:txBody>
          <a:bodyPr wrap="none" rtlCol="0">
            <a:spAutoFit/>
          </a:bodyPr>
          <a:lstStyle/>
          <a:p>
            <a:r>
              <a:rPr lang="zh-CN" altLang="en-US" sz="1600" b="1" dirty="0">
                <a:solidFill>
                  <a:srgbClr val="FF0000"/>
                </a:solidFill>
              </a:rPr>
              <a:t>本科生具有</a:t>
            </a:r>
            <a:r>
              <a:rPr lang="en-US" altLang="zh-CN" sz="1600" b="1" dirty="0">
                <a:solidFill>
                  <a:srgbClr val="FF0000"/>
                </a:solidFill>
              </a:rPr>
              <a:t>Learnable</a:t>
            </a:r>
            <a:r>
              <a:rPr lang="zh-CN" altLang="en-US" sz="1600" b="1" dirty="0">
                <a:solidFill>
                  <a:srgbClr val="FF0000"/>
                </a:solidFill>
              </a:rPr>
              <a:t>与</a:t>
            </a:r>
            <a:r>
              <a:rPr lang="en-US" altLang="zh-CN" sz="1600" b="1" dirty="0">
                <a:solidFill>
                  <a:srgbClr val="FF0000"/>
                </a:solidFill>
              </a:rPr>
              <a:t>Playable</a:t>
            </a:r>
            <a:r>
              <a:rPr lang="zh-CN" altLang="en-US" sz="1600" b="1" dirty="0">
                <a:solidFill>
                  <a:srgbClr val="FF0000"/>
                </a:solidFill>
              </a:rPr>
              <a:t>的能力</a:t>
            </a:r>
            <a:endParaRPr lang="en-US" altLang="zh-CN" sz="1600" b="1" dirty="0">
              <a:solidFill>
                <a:srgbClr val="FF0000"/>
              </a:solidFill>
            </a:endParaRPr>
          </a:p>
          <a:p>
            <a:r>
              <a:rPr lang="zh-CN" altLang="en-US" sz="1600" b="1" dirty="0">
                <a:solidFill>
                  <a:srgbClr val="FF0000"/>
                </a:solidFill>
              </a:rPr>
              <a:t>因此，可以基于本科生创建独有相应能力的对象</a:t>
            </a:r>
            <a:endParaRPr lang="en-US" altLang="zh-CN" sz="1600" b="1" dirty="0">
              <a:solidFill>
                <a:srgbClr val="FF0000"/>
              </a:solidFill>
            </a:endParaRPr>
          </a:p>
          <a:p>
            <a:endParaRPr lang="en-US" altLang="zh-CN" sz="1600" b="1" dirty="0">
              <a:solidFill>
                <a:srgbClr val="FF0000"/>
              </a:solidFill>
            </a:endParaRPr>
          </a:p>
          <a:p>
            <a:r>
              <a:rPr lang="zh-CN" altLang="en-US" sz="1600" b="1" dirty="0">
                <a:solidFill>
                  <a:srgbClr val="FF0000"/>
                </a:solidFill>
              </a:rPr>
              <a:t>研究生没有</a:t>
            </a:r>
            <a:r>
              <a:rPr lang="en-US" altLang="zh-CN" sz="1600" b="1" dirty="0">
                <a:solidFill>
                  <a:srgbClr val="FF0000"/>
                </a:solidFill>
              </a:rPr>
              <a:t>Playable</a:t>
            </a:r>
            <a:r>
              <a:rPr lang="zh-CN" altLang="en-US" sz="1600" b="1" dirty="0">
                <a:solidFill>
                  <a:srgbClr val="FF0000"/>
                </a:solidFill>
              </a:rPr>
              <a:t>的能力</a:t>
            </a:r>
            <a:endParaRPr lang="en-US" altLang="zh-CN" sz="1600" b="1" dirty="0">
              <a:solidFill>
                <a:srgbClr val="FF0000"/>
              </a:solidFill>
            </a:endParaRPr>
          </a:p>
          <a:p>
            <a:r>
              <a:rPr lang="zh-CN" altLang="en-US" sz="1600" b="1" dirty="0">
                <a:solidFill>
                  <a:srgbClr val="FF0000"/>
                </a:solidFill>
              </a:rPr>
              <a:t>因此，无法创建相应能力的对象</a:t>
            </a:r>
            <a:endParaRPr lang="zh-CN" altLang="en-US" sz="1600" b="1" dirty="0">
              <a:solidFill>
                <a:srgbClr val="FF0000"/>
              </a:solidFill>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058739"/>
            <a:ext cx="5276850"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4339727"/>
            <a:ext cx="2495550"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627784" y="5445224"/>
            <a:ext cx="2252540" cy="338554"/>
          </a:xfrm>
          <a:prstGeom prst="rect">
            <a:avLst/>
          </a:prstGeom>
          <a:noFill/>
        </p:spPr>
        <p:txBody>
          <a:bodyPr wrap="none" rtlCol="0">
            <a:spAutoFit/>
          </a:bodyPr>
          <a:lstStyle/>
          <a:p>
            <a:r>
              <a:rPr lang="zh-CN" altLang="en-US" sz="1600" b="1" dirty="0">
                <a:solidFill>
                  <a:srgbClr val="FF0000"/>
                </a:solidFill>
              </a:rPr>
              <a:t>能力相同，但实现不同</a:t>
            </a:r>
            <a:endParaRPr lang="zh-CN" altLang="en-US" sz="1600" b="1" dirty="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Using an Interface as a Type</a:t>
            </a:r>
            <a:endParaRPr lang="zh-CN" altLang="en-US" dirty="0"/>
          </a:p>
        </p:txBody>
      </p:sp>
      <p:sp>
        <p:nvSpPr>
          <p:cNvPr id="3" name="内容占位符 2"/>
          <p:cNvSpPr>
            <a:spLocks noGrp="1"/>
          </p:cNvSpPr>
          <p:nvPr>
            <p:ph idx="1"/>
          </p:nvPr>
        </p:nvSpPr>
        <p:spPr/>
        <p:txBody>
          <a:bodyPr/>
          <a:lstStyle/>
          <a:p>
            <a:r>
              <a:rPr lang="en-US" altLang="zh-CN" dirty="0"/>
              <a:t>When you define a new interface, you are defining a new reference data type. You can use interface names anywhere you can use any other data type name. </a:t>
            </a:r>
            <a:endParaRPr lang="en-US" altLang="zh-CN" dirty="0"/>
          </a:p>
          <a:p>
            <a:r>
              <a:rPr lang="zh-CN" altLang="en-US" dirty="0"/>
              <a:t>定义了一个接口，就是定义了一个可以引用的类型，像类一样，在任何需要的地方作为类型使用</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5" name="TextBox 4"/>
          <p:cNvSpPr txBox="1"/>
          <p:nvPr/>
        </p:nvSpPr>
        <p:spPr>
          <a:xfrm>
            <a:off x="5479584" y="3356992"/>
            <a:ext cx="2459328" cy="1077218"/>
          </a:xfrm>
          <a:prstGeom prst="rect">
            <a:avLst/>
          </a:prstGeom>
          <a:noFill/>
        </p:spPr>
        <p:txBody>
          <a:bodyPr wrap="none" rtlCol="0">
            <a:spAutoFit/>
          </a:bodyPr>
          <a:lstStyle/>
          <a:p>
            <a:r>
              <a:rPr lang="zh-CN" altLang="en-US" sz="1600" b="1" dirty="0">
                <a:solidFill>
                  <a:srgbClr val="FF0000"/>
                </a:solidFill>
              </a:rPr>
              <a:t>某大学社团需要</a:t>
            </a:r>
            <a:endParaRPr lang="en-US" altLang="zh-CN" sz="1600" b="1" dirty="0">
              <a:solidFill>
                <a:srgbClr val="FF0000"/>
              </a:solidFill>
            </a:endParaRPr>
          </a:p>
          <a:p>
            <a:r>
              <a:rPr lang="zh-CN" altLang="en-US" sz="1600" b="1" dirty="0">
                <a:solidFill>
                  <a:srgbClr val="FF0000"/>
                </a:solidFill>
              </a:rPr>
              <a:t>具有学习能力的人</a:t>
            </a:r>
            <a:endParaRPr lang="en-US" altLang="zh-CN" sz="1600" b="1" dirty="0">
              <a:solidFill>
                <a:srgbClr val="FF0000"/>
              </a:solidFill>
            </a:endParaRPr>
          </a:p>
          <a:p>
            <a:r>
              <a:rPr lang="zh-CN" altLang="en-US" sz="1600" b="1" dirty="0">
                <a:solidFill>
                  <a:srgbClr val="FF0000"/>
                </a:solidFill>
              </a:rPr>
              <a:t>而非拥有某些属性的人</a:t>
            </a:r>
            <a:endParaRPr lang="en-US" altLang="zh-CN" sz="1600" b="1" dirty="0">
              <a:solidFill>
                <a:srgbClr val="FF0000"/>
              </a:solidFill>
            </a:endParaRPr>
          </a:p>
          <a:p>
            <a:r>
              <a:rPr lang="zh-CN" altLang="en-US" sz="1600" b="1" dirty="0">
                <a:solidFill>
                  <a:srgbClr val="FF0000"/>
                </a:solidFill>
              </a:rPr>
              <a:t>且，但并没有特指什么人</a:t>
            </a:r>
            <a:endParaRPr lang="zh-CN" altLang="en-US" sz="1600" b="1" dirty="0">
              <a:solidFill>
                <a:srgbClr val="FF0000"/>
              </a:solidFill>
            </a:endParaRPr>
          </a:p>
        </p:txBody>
      </p:sp>
      <p:pic>
        <p:nvPicPr>
          <p:cNvPr id="307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3212" y="3429000"/>
            <a:ext cx="4102158"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955" y="476671"/>
            <a:ext cx="7517626" cy="2795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156176" y="332656"/>
            <a:ext cx="2195729" cy="584775"/>
          </a:xfrm>
          <a:prstGeom prst="rect">
            <a:avLst/>
          </a:prstGeom>
          <a:noFill/>
        </p:spPr>
        <p:txBody>
          <a:bodyPr wrap="none" rtlCol="0">
            <a:spAutoFit/>
          </a:bodyPr>
          <a:lstStyle/>
          <a:p>
            <a:r>
              <a:rPr lang="zh-CN" altLang="en-US" sz="1600" b="1" dirty="0">
                <a:solidFill>
                  <a:srgbClr val="FF0000"/>
                </a:solidFill>
              </a:rPr>
              <a:t>创建一个具有</a:t>
            </a:r>
            <a:endParaRPr lang="en-US" altLang="zh-CN" sz="1600" b="1" dirty="0">
              <a:solidFill>
                <a:srgbClr val="FF0000"/>
              </a:solidFill>
            </a:endParaRPr>
          </a:p>
          <a:p>
            <a:r>
              <a:rPr lang="en-US" altLang="zh-CN" sz="1600" b="1" dirty="0">
                <a:solidFill>
                  <a:srgbClr val="FF0000"/>
                </a:solidFill>
              </a:rPr>
              <a:t>Learnable</a:t>
            </a:r>
            <a:r>
              <a:rPr lang="zh-CN" altLang="en-US" sz="1600" b="1" dirty="0">
                <a:solidFill>
                  <a:srgbClr val="FF0000"/>
                </a:solidFill>
              </a:rPr>
              <a:t>能的本科生</a:t>
            </a:r>
            <a:endParaRPr lang="en-US" altLang="zh-CN" sz="1600" b="1" dirty="0">
              <a:solidFill>
                <a:srgbClr val="FF0000"/>
              </a:solidFill>
            </a:endParaRPr>
          </a:p>
        </p:txBody>
      </p:sp>
      <p:sp>
        <p:nvSpPr>
          <p:cNvPr id="7" name="TextBox 6"/>
          <p:cNvSpPr txBox="1"/>
          <p:nvPr/>
        </p:nvSpPr>
        <p:spPr>
          <a:xfrm>
            <a:off x="3285860" y="1377486"/>
            <a:ext cx="1011815" cy="338554"/>
          </a:xfrm>
          <a:prstGeom prst="rect">
            <a:avLst/>
          </a:prstGeom>
          <a:noFill/>
        </p:spPr>
        <p:txBody>
          <a:bodyPr wrap="none" rtlCol="0">
            <a:spAutoFit/>
          </a:bodyPr>
          <a:lstStyle/>
          <a:p>
            <a:r>
              <a:rPr lang="zh-CN" altLang="en-US" sz="1600" b="1" dirty="0">
                <a:solidFill>
                  <a:srgbClr val="FF0000"/>
                </a:solidFill>
              </a:rPr>
              <a:t>吸收入会</a:t>
            </a:r>
            <a:endParaRPr lang="zh-CN" altLang="en-US" sz="1600" b="1" dirty="0">
              <a:solidFill>
                <a:srgbClr val="FF0000"/>
              </a:solidFill>
            </a:endParaRPr>
          </a:p>
        </p:txBody>
      </p:sp>
      <p:sp>
        <p:nvSpPr>
          <p:cNvPr id="8" name="TextBox 7"/>
          <p:cNvSpPr txBox="1"/>
          <p:nvPr/>
        </p:nvSpPr>
        <p:spPr>
          <a:xfrm>
            <a:off x="6349322" y="2132856"/>
            <a:ext cx="2402517" cy="584775"/>
          </a:xfrm>
          <a:prstGeom prst="rect">
            <a:avLst/>
          </a:prstGeom>
          <a:noFill/>
        </p:spPr>
        <p:txBody>
          <a:bodyPr wrap="none" rtlCol="0">
            <a:spAutoFit/>
          </a:bodyPr>
          <a:lstStyle/>
          <a:p>
            <a:r>
              <a:rPr lang="zh-CN" altLang="en-US" sz="1600" b="1" dirty="0">
                <a:solidFill>
                  <a:srgbClr val="FF0000"/>
                </a:solidFill>
              </a:rPr>
              <a:t>创建另一具有</a:t>
            </a:r>
            <a:endParaRPr lang="en-US" altLang="zh-CN" sz="1600" b="1" dirty="0">
              <a:solidFill>
                <a:srgbClr val="FF0000"/>
              </a:solidFill>
            </a:endParaRPr>
          </a:p>
          <a:p>
            <a:r>
              <a:rPr lang="en-US" altLang="zh-CN" sz="1600" b="1" dirty="0">
                <a:solidFill>
                  <a:srgbClr val="FF0000"/>
                </a:solidFill>
              </a:rPr>
              <a:t>Learnable</a:t>
            </a:r>
            <a:r>
              <a:rPr lang="zh-CN" altLang="en-US" sz="1600" b="1" dirty="0">
                <a:solidFill>
                  <a:srgbClr val="FF0000"/>
                </a:solidFill>
              </a:rPr>
              <a:t>能力的研究生</a:t>
            </a:r>
            <a:endParaRPr lang="zh-CN" altLang="en-US" sz="1600" b="1" dirty="0">
              <a:solidFill>
                <a:srgbClr val="FF0000"/>
              </a:solidFill>
            </a:endParaRPr>
          </a:p>
        </p:txBody>
      </p:sp>
      <p:sp>
        <p:nvSpPr>
          <p:cNvPr id="9" name="TextBox 8"/>
          <p:cNvSpPr txBox="1"/>
          <p:nvPr/>
        </p:nvSpPr>
        <p:spPr>
          <a:xfrm>
            <a:off x="3347864" y="2479787"/>
            <a:ext cx="598241" cy="338554"/>
          </a:xfrm>
          <a:prstGeom prst="rect">
            <a:avLst/>
          </a:prstGeom>
          <a:noFill/>
        </p:spPr>
        <p:txBody>
          <a:bodyPr wrap="none" rtlCol="0">
            <a:spAutoFit/>
          </a:bodyPr>
          <a:lstStyle/>
          <a:p>
            <a:r>
              <a:rPr lang="zh-CN" altLang="en-US" sz="1600" b="1" dirty="0">
                <a:solidFill>
                  <a:srgbClr val="FF0000"/>
                </a:solidFill>
              </a:rPr>
              <a:t>替换</a:t>
            </a:r>
            <a:endParaRPr lang="zh-CN" altLang="en-US" sz="1600" b="1" dirty="0">
              <a:solidFill>
                <a:srgbClr val="FF0000"/>
              </a:solidFill>
            </a:endParaRPr>
          </a:p>
        </p:txBody>
      </p:sp>
      <p:sp>
        <p:nvSpPr>
          <p:cNvPr id="5" name="TextBox 4"/>
          <p:cNvSpPr txBox="1"/>
          <p:nvPr/>
        </p:nvSpPr>
        <p:spPr>
          <a:xfrm>
            <a:off x="5724128" y="1546763"/>
            <a:ext cx="2816092" cy="584775"/>
          </a:xfrm>
          <a:prstGeom prst="rect">
            <a:avLst/>
          </a:prstGeom>
          <a:noFill/>
        </p:spPr>
        <p:txBody>
          <a:bodyPr wrap="none" rtlCol="0">
            <a:spAutoFit/>
          </a:bodyPr>
          <a:lstStyle/>
          <a:p>
            <a:r>
              <a:rPr lang="zh-CN" altLang="en-US" sz="1600" b="1" dirty="0">
                <a:solidFill>
                  <a:srgbClr val="FF0000"/>
                </a:solidFill>
              </a:rPr>
              <a:t>当前</a:t>
            </a:r>
            <a:r>
              <a:rPr lang="en-US" altLang="zh-CN" sz="1600" b="1" dirty="0">
                <a:solidFill>
                  <a:srgbClr val="FF0000"/>
                </a:solidFill>
              </a:rPr>
              <a:t>club</a:t>
            </a:r>
            <a:r>
              <a:rPr lang="zh-CN" altLang="en-US" sz="1600" b="1" dirty="0">
                <a:solidFill>
                  <a:srgbClr val="FF0000"/>
                </a:solidFill>
              </a:rPr>
              <a:t>具有</a:t>
            </a:r>
            <a:endParaRPr lang="en-US" altLang="zh-CN" sz="1600" b="1" dirty="0">
              <a:solidFill>
                <a:srgbClr val="FF0000"/>
              </a:solidFill>
            </a:endParaRPr>
          </a:p>
          <a:p>
            <a:r>
              <a:rPr lang="en-US" altLang="zh-CN" sz="1600" b="1" dirty="0">
                <a:solidFill>
                  <a:srgbClr val="FF0000"/>
                </a:solidFill>
              </a:rPr>
              <a:t>Learnable</a:t>
            </a:r>
            <a:r>
              <a:rPr lang="zh-CN" altLang="en-US" sz="1600" b="1" dirty="0">
                <a:solidFill>
                  <a:srgbClr val="FF0000"/>
                </a:solidFill>
              </a:rPr>
              <a:t>能力的人如何读书</a:t>
            </a:r>
            <a:endParaRPr lang="zh-CN" altLang="en-US" sz="1600" b="1" dirty="0">
              <a:solidFill>
                <a:srgbClr val="FF0000"/>
              </a:solidFill>
            </a:endParaRPr>
          </a:p>
        </p:txBody>
      </p:sp>
      <p:sp>
        <p:nvSpPr>
          <p:cNvPr id="11" name="TextBox 10"/>
          <p:cNvSpPr txBox="1"/>
          <p:nvPr/>
        </p:nvSpPr>
        <p:spPr>
          <a:xfrm>
            <a:off x="5540187" y="2780928"/>
            <a:ext cx="2816092" cy="584775"/>
          </a:xfrm>
          <a:prstGeom prst="rect">
            <a:avLst/>
          </a:prstGeom>
          <a:noFill/>
        </p:spPr>
        <p:txBody>
          <a:bodyPr wrap="none" rtlCol="0">
            <a:spAutoFit/>
          </a:bodyPr>
          <a:lstStyle/>
          <a:p>
            <a:r>
              <a:rPr lang="zh-CN" altLang="en-US" sz="1600" b="1" dirty="0">
                <a:solidFill>
                  <a:srgbClr val="FF0000"/>
                </a:solidFill>
              </a:rPr>
              <a:t>当前</a:t>
            </a:r>
            <a:r>
              <a:rPr lang="en-US" altLang="zh-CN" sz="1600" b="1" dirty="0">
                <a:solidFill>
                  <a:srgbClr val="FF0000"/>
                </a:solidFill>
              </a:rPr>
              <a:t>club</a:t>
            </a:r>
            <a:r>
              <a:rPr lang="zh-CN" altLang="en-US" sz="1600" b="1" dirty="0">
                <a:solidFill>
                  <a:srgbClr val="FF0000"/>
                </a:solidFill>
              </a:rPr>
              <a:t>具有</a:t>
            </a:r>
            <a:endParaRPr lang="en-US" altLang="zh-CN" sz="1600" b="1" dirty="0">
              <a:solidFill>
                <a:srgbClr val="FF0000"/>
              </a:solidFill>
            </a:endParaRPr>
          </a:p>
          <a:p>
            <a:r>
              <a:rPr lang="en-US" altLang="zh-CN" sz="1600" b="1" dirty="0">
                <a:solidFill>
                  <a:srgbClr val="FF0000"/>
                </a:solidFill>
              </a:rPr>
              <a:t>Learnable</a:t>
            </a:r>
            <a:r>
              <a:rPr lang="zh-CN" altLang="en-US" sz="1600" b="1" dirty="0">
                <a:solidFill>
                  <a:srgbClr val="FF0000"/>
                </a:solidFill>
              </a:rPr>
              <a:t>能力的人如何读书</a:t>
            </a:r>
            <a:endParaRPr lang="zh-CN" altLang="en-US" sz="1600" b="1" dirty="0">
              <a:solidFill>
                <a:srgbClr val="FF0000"/>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3502" y="3745363"/>
            <a:ext cx="2592066" cy="814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2339752" y="5152836"/>
            <a:ext cx="3705053" cy="584775"/>
          </a:xfrm>
          <a:prstGeom prst="rect">
            <a:avLst/>
          </a:prstGeom>
          <a:noFill/>
        </p:spPr>
        <p:txBody>
          <a:bodyPr wrap="none" rtlCol="0">
            <a:spAutoFit/>
          </a:bodyPr>
          <a:lstStyle/>
          <a:p>
            <a:r>
              <a:rPr lang="zh-CN" altLang="en-US" sz="1600" b="1" dirty="0">
                <a:solidFill>
                  <a:srgbClr val="FF0000"/>
                </a:solidFill>
              </a:rPr>
              <a:t>在不修改</a:t>
            </a:r>
            <a:r>
              <a:rPr lang="en-US" altLang="zh-CN" sz="1600" b="1" dirty="0" err="1">
                <a:solidFill>
                  <a:srgbClr val="FF0000"/>
                </a:solidFill>
              </a:rPr>
              <a:t>UniversityClub</a:t>
            </a:r>
            <a:r>
              <a:rPr lang="zh-CN" altLang="en-US" sz="1600" b="1" dirty="0">
                <a:solidFill>
                  <a:srgbClr val="FF0000"/>
                </a:solidFill>
              </a:rPr>
              <a:t>代码的情况下</a:t>
            </a:r>
            <a:endParaRPr lang="en-US" altLang="zh-CN" sz="1600" b="1" dirty="0">
              <a:solidFill>
                <a:srgbClr val="FF0000"/>
              </a:solidFill>
            </a:endParaRPr>
          </a:p>
          <a:p>
            <a:r>
              <a:rPr lang="zh-CN" altLang="en-US" sz="1600" b="1" dirty="0">
                <a:solidFill>
                  <a:srgbClr val="FF0000"/>
                </a:solidFill>
              </a:rPr>
              <a:t>完成了相同能力，不同实现的替换</a:t>
            </a:r>
            <a:endParaRPr lang="zh-CN" altLang="en-US" sz="1600" b="1" dirty="0">
              <a:solidFill>
                <a:srgbClr val="FF0000"/>
              </a:solidFill>
            </a:endParaRPr>
          </a:p>
        </p:txBody>
      </p:sp>
      <p:sp>
        <p:nvSpPr>
          <p:cNvPr id="2" name="TextBox 1"/>
          <p:cNvSpPr txBox="1"/>
          <p:nvPr/>
        </p:nvSpPr>
        <p:spPr>
          <a:xfrm>
            <a:off x="293263" y="171731"/>
            <a:ext cx="1425390" cy="338554"/>
          </a:xfrm>
          <a:prstGeom prst="rect">
            <a:avLst/>
          </a:prstGeom>
          <a:noFill/>
        </p:spPr>
        <p:txBody>
          <a:bodyPr wrap="none" rtlCol="0">
            <a:spAutoFit/>
          </a:bodyPr>
          <a:lstStyle/>
          <a:p>
            <a:r>
              <a:rPr lang="zh-CN" altLang="en-US" sz="1600" b="1" dirty="0">
                <a:solidFill>
                  <a:srgbClr val="FF0000"/>
                </a:solidFill>
              </a:rPr>
              <a:t>接口类型变量</a:t>
            </a:r>
            <a:endParaRPr lang="zh-CN" altLang="en-US" sz="1600" b="1" dirty="0">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lstStyle/>
          <a:p>
            <a:r>
              <a:rPr lang="zh-CN" altLang="en-US" dirty="0"/>
              <a:t>抽象出相同的状态</a:t>
            </a:r>
            <a:r>
              <a:rPr lang="en-US" altLang="zh-CN" dirty="0"/>
              <a:t>(</a:t>
            </a:r>
            <a:r>
              <a:rPr lang="zh-CN" altLang="en-US" dirty="0"/>
              <a:t>属性</a:t>
            </a:r>
            <a:r>
              <a:rPr lang="en-US" altLang="zh-CN" dirty="0"/>
              <a:t>)</a:t>
            </a:r>
            <a:r>
              <a:rPr lang="zh-CN" altLang="en-US" dirty="0"/>
              <a:t>，设计为实体类</a:t>
            </a:r>
            <a:endParaRPr lang="en-US" altLang="zh-CN" dirty="0"/>
          </a:p>
          <a:p>
            <a:r>
              <a:rPr lang="zh-CN" altLang="en-US" dirty="0"/>
              <a:t>抽象出相同的行为</a:t>
            </a:r>
            <a:r>
              <a:rPr lang="en-US" altLang="zh-CN" dirty="0"/>
              <a:t>(</a:t>
            </a:r>
            <a:r>
              <a:rPr lang="zh-CN" altLang="en-US" dirty="0"/>
              <a:t>方法</a:t>
            </a:r>
            <a:r>
              <a:rPr lang="en-US" altLang="zh-CN" dirty="0"/>
              <a:t>)</a:t>
            </a:r>
            <a:r>
              <a:rPr lang="zh-CN" altLang="en-US" dirty="0"/>
              <a:t>，设计为接口</a:t>
            </a:r>
            <a:endParaRPr lang="en-US" altLang="zh-CN" dirty="0"/>
          </a:p>
          <a:p>
            <a:r>
              <a:rPr lang="zh-CN" altLang="en-US" dirty="0"/>
              <a:t>接口，以行为能力分类</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319" y="1856919"/>
            <a:ext cx="3460282" cy="911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9726" y="1767904"/>
            <a:ext cx="2600325"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16" y="3671067"/>
            <a:ext cx="3381375"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5603" y="3933056"/>
            <a:ext cx="2695575"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76571" y="3332513"/>
            <a:ext cx="2335896" cy="338554"/>
          </a:xfrm>
          <a:prstGeom prst="rect">
            <a:avLst/>
          </a:prstGeom>
          <a:noFill/>
        </p:spPr>
        <p:txBody>
          <a:bodyPr wrap="none" rtlCol="0">
            <a:spAutoFit/>
          </a:bodyPr>
          <a:lstStyle/>
          <a:p>
            <a:r>
              <a:rPr lang="zh-CN" altLang="en-US" sz="1600" b="1" dirty="0">
                <a:solidFill>
                  <a:srgbClr val="FF0000"/>
                </a:solidFill>
              </a:rPr>
              <a:t>将方法聚合为能力</a:t>
            </a:r>
            <a:r>
              <a:rPr lang="en-US" altLang="zh-CN" sz="1600" b="1" dirty="0">
                <a:solidFill>
                  <a:srgbClr val="FF0000"/>
                </a:solidFill>
              </a:rPr>
              <a:t>/</a:t>
            </a:r>
            <a:r>
              <a:rPr lang="zh-CN" altLang="en-US" sz="1600" b="1" dirty="0">
                <a:solidFill>
                  <a:srgbClr val="FF0000"/>
                </a:solidFill>
              </a:rPr>
              <a:t>服务</a:t>
            </a:r>
            <a:endParaRPr lang="zh-CN" altLang="en-US" sz="1600" b="1" dirty="0">
              <a:solidFill>
                <a:srgbClr val="FF0000"/>
              </a:solidFill>
            </a:endParaRPr>
          </a:p>
        </p:txBody>
      </p:sp>
      <p:sp>
        <p:nvSpPr>
          <p:cNvPr id="8" name="TextBox 7"/>
          <p:cNvSpPr txBox="1"/>
          <p:nvPr/>
        </p:nvSpPr>
        <p:spPr>
          <a:xfrm>
            <a:off x="6239726" y="3518084"/>
            <a:ext cx="2045753" cy="338554"/>
          </a:xfrm>
          <a:prstGeom prst="rect">
            <a:avLst/>
          </a:prstGeom>
          <a:noFill/>
        </p:spPr>
        <p:txBody>
          <a:bodyPr wrap="none" rtlCol="0">
            <a:spAutoFit/>
          </a:bodyPr>
          <a:lstStyle/>
          <a:p>
            <a:r>
              <a:rPr lang="zh-CN" altLang="en-US" sz="1600" b="1" dirty="0">
                <a:solidFill>
                  <a:srgbClr val="FF0000"/>
                </a:solidFill>
              </a:rPr>
              <a:t>将属性聚合为实体类</a:t>
            </a:r>
            <a:endParaRPr lang="zh-CN" altLang="en-US" sz="1600" b="1" dirty="0">
              <a:solidFill>
                <a:srgbClr val="FF0000"/>
              </a:solidFill>
            </a:endParaRPr>
          </a:p>
        </p:txBody>
      </p:sp>
      <p:sp>
        <p:nvSpPr>
          <p:cNvPr id="9" name="TextBox 8"/>
          <p:cNvSpPr txBox="1"/>
          <p:nvPr/>
        </p:nvSpPr>
        <p:spPr>
          <a:xfrm>
            <a:off x="3275856" y="1975578"/>
            <a:ext cx="1218603" cy="584775"/>
          </a:xfrm>
          <a:prstGeom prst="rect">
            <a:avLst/>
          </a:prstGeom>
          <a:noFill/>
        </p:spPr>
        <p:txBody>
          <a:bodyPr wrap="none" rtlCol="0">
            <a:spAutoFit/>
          </a:bodyPr>
          <a:lstStyle/>
          <a:p>
            <a:r>
              <a:rPr lang="zh-CN" altLang="en-US" sz="1600" b="1" dirty="0">
                <a:solidFill>
                  <a:srgbClr val="FF0000"/>
                </a:solidFill>
              </a:rPr>
              <a:t>组合一系列</a:t>
            </a:r>
            <a:endParaRPr lang="en-US" altLang="zh-CN" sz="1600" b="1" dirty="0">
              <a:solidFill>
                <a:srgbClr val="FF0000"/>
              </a:solidFill>
            </a:endParaRPr>
          </a:p>
          <a:p>
            <a:r>
              <a:rPr lang="zh-CN" altLang="en-US" sz="1600" b="1" dirty="0">
                <a:solidFill>
                  <a:srgbClr val="FF0000"/>
                </a:solidFill>
              </a:rPr>
              <a:t>行为</a:t>
            </a:r>
            <a:r>
              <a:rPr lang="en-US" altLang="zh-CN" sz="1600" b="1" dirty="0">
                <a:solidFill>
                  <a:srgbClr val="FF0000"/>
                </a:solidFill>
              </a:rPr>
              <a:t>(</a:t>
            </a:r>
            <a:r>
              <a:rPr lang="zh-CN" altLang="en-US" sz="1600" b="1" dirty="0">
                <a:solidFill>
                  <a:srgbClr val="FF0000"/>
                </a:solidFill>
              </a:rPr>
              <a:t>方法</a:t>
            </a:r>
            <a:r>
              <a:rPr lang="en-US" altLang="zh-CN" sz="1600" b="1" dirty="0">
                <a:solidFill>
                  <a:srgbClr val="FF0000"/>
                </a:solidFill>
              </a:rPr>
              <a:t>)</a:t>
            </a:r>
            <a:endParaRPr lang="zh-CN" altLang="en-US" sz="1600" b="1" dirty="0">
              <a:solidFill>
                <a:srgbClr val="FF0000"/>
              </a:solidFill>
            </a:endParaRPr>
          </a:p>
        </p:txBody>
      </p:sp>
      <p:sp>
        <p:nvSpPr>
          <p:cNvPr id="10" name="TextBox 9"/>
          <p:cNvSpPr txBox="1"/>
          <p:nvPr/>
        </p:nvSpPr>
        <p:spPr>
          <a:xfrm>
            <a:off x="5326301" y="2132856"/>
            <a:ext cx="1218603" cy="584775"/>
          </a:xfrm>
          <a:prstGeom prst="rect">
            <a:avLst/>
          </a:prstGeom>
          <a:noFill/>
        </p:spPr>
        <p:txBody>
          <a:bodyPr wrap="none" rtlCol="0">
            <a:spAutoFit/>
          </a:bodyPr>
          <a:lstStyle/>
          <a:p>
            <a:r>
              <a:rPr lang="zh-CN" altLang="en-US" sz="1600" b="1" dirty="0">
                <a:solidFill>
                  <a:srgbClr val="FF0000"/>
                </a:solidFill>
              </a:rPr>
              <a:t>组合一系列</a:t>
            </a:r>
            <a:endParaRPr lang="en-US" altLang="zh-CN" sz="1600" b="1" dirty="0">
              <a:solidFill>
                <a:srgbClr val="FF0000"/>
              </a:solidFill>
            </a:endParaRPr>
          </a:p>
          <a:p>
            <a:r>
              <a:rPr lang="zh-CN" altLang="en-US" sz="1600" b="1" dirty="0">
                <a:solidFill>
                  <a:srgbClr val="FF0000"/>
                </a:solidFill>
              </a:rPr>
              <a:t>属性</a:t>
            </a:r>
            <a:endParaRPr lang="zh-CN" altLang="en-US" sz="1600" b="1" dirty="0">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normAutofit/>
          </a:bodyPr>
          <a:lstStyle/>
          <a:p>
            <a:r>
              <a:rPr lang="en-US" altLang="zh-CN" dirty="0"/>
              <a:t>OOA(</a:t>
            </a:r>
            <a:r>
              <a:rPr lang="zh-CN" altLang="en-US" dirty="0"/>
              <a:t>面向对象分析</a:t>
            </a:r>
            <a:r>
              <a:rPr lang="en-US" altLang="zh-CN" dirty="0"/>
              <a:t>)</a:t>
            </a:r>
            <a:endParaRPr lang="en-US" altLang="zh-CN" dirty="0"/>
          </a:p>
          <a:p>
            <a:pPr lvl="1"/>
            <a:r>
              <a:rPr lang="zh-CN" altLang="en-US" dirty="0"/>
              <a:t>分析出一类事物的共有特性</a:t>
            </a:r>
            <a:endParaRPr lang="en-US" altLang="zh-CN" dirty="0"/>
          </a:p>
          <a:p>
            <a:pPr lvl="1"/>
            <a:r>
              <a:rPr lang="zh-CN" altLang="en-US" dirty="0"/>
              <a:t>分析出一类事物的共有行为</a:t>
            </a:r>
            <a:endParaRPr lang="en-US" altLang="zh-CN" dirty="0"/>
          </a:p>
          <a:p>
            <a:r>
              <a:rPr lang="en-US" altLang="zh-CN" dirty="0"/>
              <a:t>OOD(</a:t>
            </a:r>
            <a:r>
              <a:rPr lang="zh-CN" altLang="en-US" dirty="0"/>
              <a:t>面向对象设计</a:t>
            </a:r>
            <a:r>
              <a:rPr lang="en-US" altLang="zh-CN" dirty="0"/>
              <a:t>)</a:t>
            </a:r>
            <a:endParaRPr lang="en-US" altLang="zh-CN" dirty="0"/>
          </a:p>
          <a:p>
            <a:pPr lvl="1"/>
            <a:r>
              <a:rPr lang="zh-CN" altLang="en-US" dirty="0"/>
              <a:t>将一类事物抽象为类型</a:t>
            </a:r>
            <a:endParaRPr lang="en-US" altLang="zh-CN" dirty="0"/>
          </a:p>
          <a:p>
            <a:pPr lvl="1"/>
            <a:r>
              <a:rPr lang="zh-CN" altLang="en-US" dirty="0"/>
              <a:t>将一类行为抽象为能力</a:t>
            </a:r>
            <a:r>
              <a:rPr lang="en-US" altLang="zh-CN" dirty="0"/>
              <a:t>/</a:t>
            </a:r>
            <a:r>
              <a:rPr lang="zh-CN" altLang="en-US" dirty="0"/>
              <a:t>服务</a:t>
            </a:r>
            <a:endParaRPr lang="en-US" altLang="zh-CN" dirty="0"/>
          </a:p>
          <a:p>
            <a:r>
              <a:rPr lang="en-US" altLang="zh-CN" dirty="0"/>
              <a:t>OOP(</a:t>
            </a:r>
            <a:r>
              <a:rPr lang="zh-CN" altLang="en-US" dirty="0"/>
              <a:t>面向对象实现</a:t>
            </a:r>
            <a:r>
              <a:rPr lang="en-US" altLang="zh-CN" dirty="0"/>
              <a:t>)</a:t>
            </a:r>
            <a:endParaRPr lang="en-US" altLang="zh-CN" dirty="0"/>
          </a:p>
          <a:p>
            <a:pPr lvl="1"/>
            <a:r>
              <a:rPr lang="zh-CN" altLang="en-US" dirty="0"/>
              <a:t>类，描述这一类型，类由若干属性组成</a:t>
            </a:r>
            <a:endParaRPr lang="en-US" altLang="zh-CN" dirty="0"/>
          </a:p>
          <a:p>
            <a:pPr lvl="1"/>
            <a:r>
              <a:rPr lang="zh-CN" altLang="en-US" dirty="0"/>
              <a:t>接口，描述这一能力</a:t>
            </a:r>
            <a:r>
              <a:rPr lang="en-US" altLang="zh-CN" dirty="0"/>
              <a:t>/</a:t>
            </a:r>
            <a:r>
              <a:rPr lang="zh-CN" altLang="en-US" dirty="0"/>
              <a:t>服务，接口由若干方法组成</a:t>
            </a:r>
            <a:endParaRPr lang="en-US" altLang="zh-CN" dirty="0"/>
          </a:p>
          <a:p>
            <a:r>
              <a:rPr lang="zh-CN" altLang="en-US" dirty="0"/>
              <a:t>通过</a:t>
            </a:r>
            <a:endParaRPr lang="en-US" altLang="zh-CN" dirty="0"/>
          </a:p>
          <a:p>
            <a:pPr lvl="1"/>
            <a:r>
              <a:rPr lang="zh-CN" altLang="en-US" dirty="0"/>
              <a:t>创建不同的对象，描述不同的具体个体</a:t>
            </a:r>
            <a:endParaRPr lang="en-US" altLang="zh-CN" dirty="0"/>
          </a:p>
          <a:p>
            <a:pPr lvl="1"/>
            <a:r>
              <a:rPr lang="zh-CN" altLang="en-US" dirty="0"/>
              <a:t>创建不同的实现类，描述不同的具体行为</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Static Initialization Blocks</a:t>
            </a:r>
            <a:endParaRPr lang="zh-CN" altLang="en-US" dirty="0"/>
          </a:p>
        </p:txBody>
      </p:sp>
      <p:sp>
        <p:nvSpPr>
          <p:cNvPr id="3" name="内容占位符 2"/>
          <p:cNvSpPr>
            <a:spLocks noGrp="1"/>
          </p:cNvSpPr>
          <p:nvPr>
            <p:ph idx="1"/>
          </p:nvPr>
        </p:nvSpPr>
        <p:spPr/>
        <p:txBody>
          <a:bodyPr/>
          <a:lstStyle/>
          <a:p>
            <a:r>
              <a:rPr lang="en-US" altLang="zh-CN" dirty="0"/>
              <a:t>A </a:t>
            </a:r>
            <a:r>
              <a:rPr lang="en-US" altLang="zh-CN" b="1" dirty="0">
                <a:solidFill>
                  <a:srgbClr val="FF0000"/>
                </a:solidFill>
              </a:rPr>
              <a:t>static initialization block </a:t>
            </a:r>
            <a:r>
              <a:rPr lang="en-US" altLang="zh-CN" dirty="0"/>
              <a:t>is a normal block of code enclosed in braces, { }, and preceded by the static keyword. </a:t>
            </a:r>
            <a:endParaRPr lang="en-US" altLang="zh-CN" dirty="0"/>
          </a:p>
          <a:p>
            <a:endParaRPr lang="en-US" altLang="zh-CN" dirty="0"/>
          </a:p>
          <a:p>
            <a:endParaRPr lang="en-US" altLang="zh-CN" dirty="0"/>
          </a:p>
          <a:p>
            <a:endParaRPr lang="en-US" altLang="zh-CN" dirty="0"/>
          </a:p>
          <a:p>
            <a:r>
              <a:rPr lang="en-US" altLang="zh-CN" dirty="0"/>
              <a:t>A class can have any number of static initialization blocks, and they can appear anywhere in the class body. The runtime system guarantees that static initialization blocks are called </a:t>
            </a:r>
            <a:r>
              <a:rPr lang="en-US" altLang="zh-CN" b="1" dirty="0">
                <a:solidFill>
                  <a:srgbClr val="FF0000"/>
                </a:solidFill>
              </a:rPr>
              <a:t>in the order </a:t>
            </a:r>
            <a:r>
              <a:rPr lang="en-US" altLang="zh-CN" dirty="0"/>
              <a:t>that they appear in the source code.</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5" name="TextBox 4"/>
          <p:cNvSpPr txBox="1"/>
          <p:nvPr/>
        </p:nvSpPr>
        <p:spPr>
          <a:xfrm>
            <a:off x="1043608" y="2272557"/>
            <a:ext cx="6870214" cy="1015663"/>
          </a:xfrm>
          <a:prstGeom prst="rect">
            <a:avLst/>
          </a:prstGeom>
          <a:noFill/>
        </p:spPr>
        <p:txBody>
          <a:bodyPr wrap="none" rtlCol="0">
            <a:spAutoFit/>
          </a:bodyPr>
          <a:lstStyle/>
          <a:p>
            <a:r>
              <a:rPr lang="en-US" altLang="zh-CN" sz="2000" b="1" dirty="0">
                <a:solidFill>
                  <a:srgbClr val="FF0000"/>
                </a:solidFill>
              </a:rPr>
              <a:t>static {</a:t>
            </a:r>
            <a:endParaRPr lang="en-US" altLang="zh-CN" sz="2000" b="1" dirty="0">
              <a:solidFill>
                <a:srgbClr val="FF0000"/>
              </a:solidFill>
            </a:endParaRPr>
          </a:p>
          <a:p>
            <a:r>
              <a:rPr lang="en-US" altLang="zh-CN" sz="2000" b="1" dirty="0">
                <a:solidFill>
                  <a:srgbClr val="FF0000"/>
                </a:solidFill>
              </a:rPr>
              <a:t>    // whatever code is needed for initialization goes here</a:t>
            </a:r>
            <a:endParaRPr lang="en-US" altLang="zh-CN" sz="2000" b="1" dirty="0">
              <a:solidFill>
                <a:srgbClr val="FF0000"/>
              </a:solidFill>
            </a:endParaRPr>
          </a:p>
          <a:p>
            <a:r>
              <a:rPr lang="en-US" altLang="zh-CN" sz="2000" b="1" dirty="0">
                <a:solidFill>
                  <a:srgbClr val="FF0000"/>
                </a:solidFill>
              </a:rPr>
              <a:t>}</a:t>
            </a:r>
            <a:endParaRPr lang="zh-CN" altLang="en-US" sz="2000" b="1" dirty="0">
              <a:solidFill>
                <a:srgbClr val="FF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Evolving Interfaces</a:t>
            </a:r>
            <a:endParaRPr lang="zh-CN" altLang="en-US" dirty="0"/>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r>
              <a:rPr lang="zh-CN" altLang="en-US" dirty="0"/>
              <a:t>试图添加新的</a:t>
            </a:r>
            <a:r>
              <a:rPr lang="en-US" altLang="zh-CN" dirty="0"/>
              <a:t>play</a:t>
            </a:r>
            <a:r>
              <a:rPr lang="zh-CN" altLang="en-US" dirty="0"/>
              <a:t>能力，但是原接口实现者可能并没有该能力</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75656" y="1124744"/>
            <a:ext cx="4375866" cy="822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5" y="2924945"/>
            <a:ext cx="3223738" cy="8982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866708"/>
            <a:ext cx="6400800"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5" y="5654005"/>
            <a:ext cx="4905375"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440162" y="5736724"/>
            <a:ext cx="2252540" cy="338554"/>
          </a:xfrm>
          <a:prstGeom prst="rect">
            <a:avLst/>
          </a:prstGeom>
          <a:noFill/>
        </p:spPr>
        <p:txBody>
          <a:bodyPr wrap="none" rtlCol="0">
            <a:spAutoFit/>
          </a:bodyPr>
          <a:lstStyle/>
          <a:p>
            <a:r>
              <a:rPr lang="zh-CN" altLang="en-US" sz="1600" b="1" dirty="0">
                <a:solidFill>
                  <a:srgbClr val="FF0000"/>
                </a:solidFill>
              </a:rPr>
              <a:t>通过定义新的接口实现</a:t>
            </a:r>
            <a:endParaRPr lang="zh-CN" altLang="en-US" sz="1600" b="1" dirty="0">
              <a:solidFill>
                <a:srgbClr val="FF0000"/>
              </a:solidFill>
            </a:endParaRPr>
          </a:p>
        </p:txBody>
      </p:sp>
      <p:sp>
        <p:nvSpPr>
          <p:cNvPr id="6" name="TextBox 5"/>
          <p:cNvSpPr txBox="1"/>
          <p:nvPr/>
        </p:nvSpPr>
        <p:spPr>
          <a:xfrm>
            <a:off x="5300911" y="4611949"/>
            <a:ext cx="2299027" cy="338554"/>
          </a:xfrm>
          <a:prstGeom prst="rect">
            <a:avLst/>
          </a:prstGeom>
          <a:noFill/>
        </p:spPr>
        <p:txBody>
          <a:bodyPr wrap="none" rtlCol="0">
            <a:spAutoFit/>
          </a:bodyPr>
          <a:lstStyle/>
          <a:p>
            <a:r>
              <a:rPr lang="zh-CN" altLang="en-US" sz="1600" b="1" dirty="0">
                <a:solidFill>
                  <a:srgbClr val="FF0000"/>
                </a:solidFill>
              </a:rPr>
              <a:t>必须也实现</a:t>
            </a:r>
            <a:r>
              <a:rPr lang="en-US" altLang="zh-CN" sz="1600" b="1" dirty="0">
                <a:solidFill>
                  <a:srgbClr val="FF0000"/>
                </a:solidFill>
              </a:rPr>
              <a:t>swim()</a:t>
            </a:r>
            <a:r>
              <a:rPr lang="zh-CN" altLang="en-US" sz="1600" b="1" dirty="0">
                <a:solidFill>
                  <a:srgbClr val="FF0000"/>
                </a:solidFill>
              </a:rPr>
              <a:t>方法</a:t>
            </a:r>
            <a:endParaRPr lang="zh-CN" altLang="en-US" sz="1600" b="1" dirty="0">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Default Methods</a:t>
            </a:r>
            <a:endParaRPr lang="zh-CN" altLang="en-US" dirty="0"/>
          </a:p>
        </p:txBody>
      </p:sp>
      <p:sp>
        <p:nvSpPr>
          <p:cNvPr id="3" name="内容占位符 2"/>
          <p:cNvSpPr>
            <a:spLocks noGrp="1"/>
          </p:cNvSpPr>
          <p:nvPr>
            <p:ph idx="1"/>
          </p:nvPr>
        </p:nvSpPr>
        <p:spPr>
          <a:xfrm>
            <a:off x="457200" y="914400"/>
            <a:ext cx="8229600" cy="5610944"/>
          </a:xfrm>
        </p:spPr>
        <p:txBody>
          <a:bodyPr>
            <a:normAutofit/>
          </a:bodyPr>
          <a:lstStyle/>
          <a:p>
            <a:r>
              <a:rPr lang="en-US" altLang="zh-CN" b="1" dirty="0">
                <a:solidFill>
                  <a:srgbClr val="FF0000"/>
                </a:solidFill>
              </a:rPr>
              <a:t>Default methods </a:t>
            </a:r>
            <a:r>
              <a:rPr lang="en-US" altLang="zh-CN" dirty="0"/>
              <a:t>enable you to add new functionality to the interfaces of your libraries and ensure binary compatibility with code written for older versions of those interfaces.(Java8)</a:t>
            </a:r>
            <a:endParaRPr lang="en-US" altLang="zh-CN" dirty="0"/>
          </a:p>
          <a:p>
            <a:r>
              <a:rPr lang="en-US" altLang="zh-CN" dirty="0"/>
              <a:t>Java8</a:t>
            </a:r>
            <a:r>
              <a:rPr lang="zh-CN" altLang="en-US" dirty="0"/>
              <a:t>以前，接口中仅允许定义抽象方法，无法声明方法的具体实现，增加了接口的维护成本</a:t>
            </a:r>
            <a:endParaRPr lang="en-US" altLang="zh-CN" dirty="0"/>
          </a:p>
          <a:p>
            <a:r>
              <a:rPr lang="zh-CN" altLang="en-US" dirty="0"/>
              <a:t>例如，</a:t>
            </a:r>
            <a:r>
              <a:rPr lang="en-US" altLang="zh-CN" dirty="0"/>
              <a:t>Java8</a:t>
            </a:r>
            <a:r>
              <a:rPr lang="zh-CN" altLang="en-US" dirty="0"/>
              <a:t>在集合的顶级接口</a:t>
            </a:r>
            <a:r>
              <a:rPr lang="en-US" altLang="zh-CN" dirty="0" err="1"/>
              <a:t>Iterable</a:t>
            </a:r>
            <a:r>
              <a:rPr lang="zh-CN" altLang="en-US" dirty="0"/>
              <a:t>中，添加支持</a:t>
            </a:r>
            <a:r>
              <a:rPr lang="en-US" altLang="zh-CN" dirty="0"/>
              <a:t>Lambda</a:t>
            </a:r>
            <a:r>
              <a:rPr lang="zh-CN" altLang="en-US" dirty="0"/>
              <a:t>表达式的</a:t>
            </a:r>
            <a:r>
              <a:rPr lang="en-US" altLang="zh-CN" dirty="0" err="1"/>
              <a:t>forEach</a:t>
            </a:r>
            <a:r>
              <a:rPr lang="en-US" altLang="zh-CN" dirty="0"/>
              <a:t>()</a:t>
            </a:r>
            <a:r>
              <a:rPr lang="zh-CN" altLang="en-US" dirty="0"/>
              <a:t>迭代方法，而仅</a:t>
            </a:r>
            <a:r>
              <a:rPr lang="en-US" altLang="zh-CN" dirty="0"/>
              <a:t>JDK(</a:t>
            </a:r>
            <a:r>
              <a:rPr lang="zh-CN" altLang="en-US" dirty="0"/>
              <a:t>不算其他第三方库</a:t>
            </a:r>
            <a:r>
              <a:rPr lang="en-US" altLang="zh-CN" dirty="0"/>
              <a:t>)</a:t>
            </a:r>
            <a:r>
              <a:rPr lang="zh-CN" altLang="en-US" dirty="0"/>
              <a:t> 其子接口有数十个，涉及到的实现类有数百个，但是其实现代码却是相同的，直接添加抽象方法的代价过高</a:t>
            </a:r>
            <a:endParaRPr lang="en-US" altLang="zh-CN" dirty="0"/>
          </a:p>
          <a:p>
            <a:r>
              <a:rPr lang="zh-CN" altLang="en-US" dirty="0"/>
              <a:t>因此在</a:t>
            </a:r>
            <a:r>
              <a:rPr lang="en-US" altLang="zh-CN" dirty="0"/>
              <a:t>Java8</a:t>
            </a:r>
            <a:r>
              <a:rPr lang="zh-CN" altLang="en-US" dirty="0"/>
              <a:t>后，允许通过</a:t>
            </a:r>
            <a:r>
              <a:rPr lang="en-US" altLang="zh-CN" b="1" dirty="0">
                <a:solidFill>
                  <a:srgbClr val="FF0000"/>
                </a:solidFill>
              </a:rPr>
              <a:t>default</a:t>
            </a:r>
            <a:r>
              <a:rPr lang="zh-CN" altLang="en-US" dirty="0"/>
              <a:t>关键词在接口中声明方法的具体实现</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lstStyle/>
          <a:p>
            <a:r>
              <a:rPr lang="en-US" altLang="zh-CN" dirty="0"/>
              <a:t>Undergraduate/Postgraduate</a:t>
            </a:r>
            <a:r>
              <a:rPr lang="zh-CN" altLang="en-US" dirty="0"/>
              <a:t>均实现了</a:t>
            </a:r>
            <a:r>
              <a:rPr lang="en-US" altLang="zh-CN" dirty="0"/>
              <a:t>Learnable</a:t>
            </a:r>
            <a:r>
              <a:rPr lang="zh-CN" altLang="en-US" dirty="0"/>
              <a:t>接口</a:t>
            </a:r>
            <a:endParaRPr lang="en-US" altLang="zh-CN" dirty="0"/>
          </a:p>
          <a:p>
            <a:endParaRPr lang="en-US" altLang="zh-CN" dirty="0"/>
          </a:p>
          <a:p>
            <a:endParaRPr lang="en-US" altLang="zh-CN" dirty="0"/>
          </a:p>
          <a:p>
            <a:endParaRPr lang="en-US" altLang="zh-CN" dirty="0"/>
          </a:p>
          <a:p>
            <a:r>
              <a:rPr lang="zh-CN" altLang="en-US" dirty="0"/>
              <a:t>预在</a:t>
            </a:r>
            <a:r>
              <a:rPr lang="en-US" altLang="zh-CN" dirty="0"/>
              <a:t>Learnable</a:t>
            </a:r>
            <a:r>
              <a:rPr lang="zh-CN" altLang="en-US" dirty="0"/>
              <a:t>中，添加新行为</a:t>
            </a:r>
            <a:r>
              <a:rPr lang="en-US" altLang="zh-CN" dirty="0"/>
              <a:t>study()</a:t>
            </a:r>
            <a:r>
              <a:rPr lang="zh-CN" altLang="en-US" dirty="0"/>
              <a:t>，则</a:t>
            </a:r>
            <a:r>
              <a:rPr lang="en-US" altLang="zh-CN" dirty="0"/>
              <a:t>2</a:t>
            </a:r>
            <a:r>
              <a:rPr lang="zh-CN" altLang="en-US" dirty="0"/>
              <a:t>个类均必须重写该方法，而</a:t>
            </a:r>
            <a:r>
              <a:rPr lang="en-US" altLang="zh-CN" dirty="0"/>
              <a:t>2</a:t>
            </a:r>
            <a:r>
              <a:rPr lang="zh-CN" altLang="en-US" dirty="0"/>
              <a:t>个类的实现却是完全相同的，意味着相同的实现代码需要编写</a:t>
            </a:r>
            <a:r>
              <a:rPr lang="en-US" altLang="zh-CN" dirty="0"/>
              <a:t>2</a:t>
            </a:r>
            <a:r>
              <a:rPr lang="zh-CN" altLang="en-US" dirty="0"/>
              <a:t>次。基于</a:t>
            </a:r>
            <a:r>
              <a:rPr lang="en-US" altLang="zh-CN" dirty="0"/>
              <a:t>Java8</a:t>
            </a:r>
            <a:r>
              <a:rPr lang="zh-CN" altLang="en-US" dirty="0"/>
              <a:t>的</a:t>
            </a:r>
            <a:r>
              <a:rPr lang="en-US" altLang="zh-CN" dirty="0"/>
              <a:t>default method</a:t>
            </a:r>
            <a:r>
              <a:rPr lang="zh-CN" altLang="en-US" dirty="0"/>
              <a:t>实现</a:t>
            </a:r>
            <a:endParaRPr lang="zh-CN" altLang="en-US"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3567" y="739267"/>
            <a:ext cx="7680853" cy="432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5986" y="1526518"/>
            <a:ext cx="6048672" cy="431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9969" y="3380066"/>
            <a:ext cx="3829050"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272" y="5445224"/>
            <a:ext cx="4057650"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467544" y="4025890"/>
            <a:ext cx="3079689" cy="584775"/>
          </a:xfrm>
          <a:prstGeom prst="rect">
            <a:avLst/>
          </a:prstGeom>
          <a:noFill/>
        </p:spPr>
        <p:txBody>
          <a:bodyPr wrap="none" rtlCol="0">
            <a:spAutoFit/>
          </a:bodyPr>
          <a:lstStyle/>
          <a:p>
            <a:r>
              <a:rPr lang="zh-CN" altLang="en-US" sz="1600" b="1" dirty="0">
                <a:solidFill>
                  <a:srgbClr val="FF0000"/>
                </a:solidFill>
              </a:rPr>
              <a:t>将方法声明为</a:t>
            </a:r>
            <a:r>
              <a:rPr lang="en-US" altLang="zh-CN" sz="1600" b="1" dirty="0">
                <a:solidFill>
                  <a:srgbClr val="FF0000"/>
                </a:solidFill>
              </a:rPr>
              <a:t>default</a:t>
            </a:r>
            <a:r>
              <a:rPr lang="zh-CN" altLang="en-US" sz="1600" b="1" dirty="0">
                <a:solidFill>
                  <a:srgbClr val="FF0000"/>
                </a:solidFill>
              </a:rPr>
              <a:t>方法</a:t>
            </a:r>
            <a:endParaRPr lang="en-US" altLang="zh-CN" sz="1600" b="1" dirty="0">
              <a:solidFill>
                <a:srgbClr val="FF0000"/>
              </a:solidFill>
            </a:endParaRPr>
          </a:p>
          <a:p>
            <a:r>
              <a:rPr lang="zh-CN" altLang="en-US" sz="1600" b="1" dirty="0">
                <a:solidFill>
                  <a:srgbClr val="FF0000"/>
                </a:solidFill>
              </a:rPr>
              <a:t>则支持在接口中直接实现该方法</a:t>
            </a:r>
            <a:endParaRPr lang="zh-CN" altLang="en-US" sz="1600" b="1" dirty="0">
              <a:solidFill>
                <a:srgbClr val="FF0000"/>
              </a:solidFill>
            </a:endParaRPr>
          </a:p>
        </p:txBody>
      </p:sp>
      <p:sp>
        <p:nvSpPr>
          <p:cNvPr id="11" name="TextBox 10"/>
          <p:cNvSpPr txBox="1"/>
          <p:nvPr/>
        </p:nvSpPr>
        <p:spPr>
          <a:xfrm>
            <a:off x="4408922" y="5661248"/>
            <a:ext cx="3643241" cy="584775"/>
          </a:xfrm>
          <a:prstGeom prst="rect">
            <a:avLst/>
          </a:prstGeom>
          <a:noFill/>
        </p:spPr>
        <p:txBody>
          <a:bodyPr wrap="none" rtlCol="0">
            <a:spAutoFit/>
          </a:bodyPr>
          <a:lstStyle/>
          <a:p>
            <a:r>
              <a:rPr lang="zh-CN" altLang="en-US" sz="1600" b="1" dirty="0">
                <a:solidFill>
                  <a:srgbClr val="FF0000"/>
                </a:solidFill>
              </a:rPr>
              <a:t>所有实现了</a:t>
            </a:r>
            <a:r>
              <a:rPr lang="en-US" altLang="zh-CN" sz="1600" b="1" dirty="0">
                <a:solidFill>
                  <a:srgbClr val="FF0000"/>
                </a:solidFill>
              </a:rPr>
              <a:t>Learnable</a:t>
            </a:r>
            <a:r>
              <a:rPr lang="zh-CN" altLang="en-US" sz="1600" b="1" dirty="0">
                <a:solidFill>
                  <a:srgbClr val="FF0000"/>
                </a:solidFill>
              </a:rPr>
              <a:t>接口类型的对象</a:t>
            </a:r>
            <a:endParaRPr lang="en-US" altLang="zh-CN" sz="1600" b="1" dirty="0">
              <a:solidFill>
                <a:srgbClr val="FF0000"/>
              </a:solidFill>
            </a:endParaRPr>
          </a:p>
          <a:p>
            <a:r>
              <a:rPr lang="zh-CN" altLang="en-US" sz="1600" b="1" dirty="0">
                <a:solidFill>
                  <a:srgbClr val="FF0000"/>
                </a:solidFill>
              </a:rPr>
              <a:t>均可直接调用该接口中实现的方法</a:t>
            </a:r>
            <a:endParaRPr lang="zh-CN" altLang="en-US" sz="1600" b="1" dirty="0">
              <a:solidFill>
                <a:srgbClr val="FF0000"/>
              </a:solidFill>
            </a:endParaRPr>
          </a:p>
        </p:txBody>
      </p:sp>
      <p:sp>
        <p:nvSpPr>
          <p:cNvPr id="12" name="TextBox 11"/>
          <p:cNvSpPr txBox="1"/>
          <p:nvPr/>
        </p:nvSpPr>
        <p:spPr>
          <a:xfrm>
            <a:off x="342429" y="4703418"/>
            <a:ext cx="3281989" cy="338554"/>
          </a:xfrm>
          <a:prstGeom prst="rect">
            <a:avLst/>
          </a:prstGeom>
          <a:noFill/>
        </p:spPr>
        <p:txBody>
          <a:bodyPr wrap="none" rtlCol="0">
            <a:spAutoFit/>
          </a:bodyPr>
          <a:lstStyle/>
          <a:p>
            <a:r>
              <a:rPr lang="zh-CN" altLang="en-US" sz="1600" b="1" dirty="0">
                <a:solidFill>
                  <a:srgbClr val="FF0000"/>
                </a:solidFill>
              </a:rPr>
              <a:t>无需修改任何</a:t>
            </a:r>
            <a:r>
              <a:rPr lang="en-US" altLang="zh-CN" sz="1600" b="1" dirty="0">
                <a:solidFill>
                  <a:srgbClr val="FF0000"/>
                </a:solidFill>
              </a:rPr>
              <a:t>Playable</a:t>
            </a:r>
            <a:r>
              <a:rPr lang="zh-CN" altLang="en-US" sz="1600" b="1" dirty="0">
                <a:solidFill>
                  <a:srgbClr val="FF0000"/>
                </a:solidFill>
              </a:rPr>
              <a:t>接口实现类</a:t>
            </a:r>
            <a:endParaRPr lang="zh-CN" altLang="en-US" sz="1600" b="1" dirty="0">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5616" y="548680"/>
            <a:ext cx="5909540" cy="2444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259423" y="737319"/>
            <a:ext cx="2325573" cy="584775"/>
          </a:xfrm>
          <a:prstGeom prst="rect">
            <a:avLst/>
          </a:prstGeom>
          <a:noFill/>
        </p:spPr>
        <p:txBody>
          <a:bodyPr wrap="none" rtlCol="0">
            <a:spAutoFit/>
          </a:bodyPr>
          <a:lstStyle/>
          <a:p>
            <a:r>
              <a:rPr lang="en-US" altLang="zh-CN" sz="1600" b="1" dirty="0">
                <a:solidFill>
                  <a:srgbClr val="FF0000"/>
                </a:solidFill>
              </a:rPr>
              <a:t>Java8 </a:t>
            </a:r>
            <a:r>
              <a:rPr lang="en-US" altLang="zh-CN" sz="1600" b="1" dirty="0" err="1">
                <a:solidFill>
                  <a:srgbClr val="FF0000"/>
                </a:solidFill>
              </a:rPr>
              <a:t>Iterable</a:t>
            </a:r>
            <a:r>
              <a:rPr lang="zh-CN" altLang="en-US" sz="1600" b="1" dirty="0">
                <a:solidFill>
                  <a:srgbClr val="FF0000"/>
                </a:solidFill>
              </a:rPr>
              <a:t>接口中的</a:t>
            </a:r>
            <a:endParaRPr lang="en-US" altLang="zh-CN" sz="1600" b="1" dirty="0">
              <a:solidFill>
                <a:srgbClr val="FF0000"/>
              </a:solidFill>
            </a:endParaRPr>
          </a:p>
          <a:p>
            <a:r>
              <a:rPr lang="en-US" altLang="zh-CN" sz="1600" b="1" dirty="0" err="1">
                <a:solidFill>
                  <a:srgbClr val="FF0000"/>
                </a:solidFill>
              </a:rPr>
              <a:t>forEach</a:t>
            </a:r>
            <a:r>
              <a:rPr lang="en-US" altLang="zh-CN" sz="1600" b="1" dirty="0">
                <a:solidFill>
                  <a:srgbClr val="FF0000"/>
                </a:solidFill>
              </a:rPr>
              <a:t>()</a:t>
            </a:r>
            <a:r>
              <a:rPr lang="zh-CN" altLang="en-US" sz="1600" b="1" dirty="0">
                <a:solidFill>
                  <a:srgbClr val="FF0000"/>
                </a:solidFill>
              </a:rPr>
              <a:t>方法实现源码</a:t>
            </a:r>
            <a:endParaRPr lang="zh-CN" altLang="en-US" sz="1600" b="1"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lstStyle/>
          <a:p>
            <a:r>
              <a:rPr lang="zh-CN" altLang="en-US" dirty="0"/>
              <a:t>静态代码块，当所在类被加载时执行，且仅执行一次，无论该类实例化多少次</a:t>
            </a:r>
            <a:endParaRPr lang="en-US" altLang="zh-CN" dirty="0"/>
          </a:p>
          <a:p>
            <a:r>
              <a:rPr lang="zh-CN" altLang="en-US" dirty="0"/>
              <a:t>静态代码块可用于初始化类，构造函数用于初始化对象</a:t>
            </a:r>
            <a:endParaRPr lang="en-US" altLang="zh-CN" dirty="0"/>
          </a:p>
          <a:p>
            <a:r>
              <a:rPr lang="zh-CN" altLang="en-US" dirty="0"/>
              <a:t>即使是包含主函数的类，依然先执行静态代码块初始化类，然后执行主函数</a:t>
            </a:r>
            <a:endParaRPr lang="zh-CN" altLang="en-US" dirty="0"/>
          </a:p>
          <a:p>
            <a:r>
              <a:rPr lang="zh-CN" altLang="en-US" dirty="0"/>
              <a:t>静态代码块中的变量是局部变量</a:t>
            </a:r>
            <a:endParaRPr lang="en-US" altLang="zh-CN" dirty="0"/>
          </a:p>
          <a:p>
            <a:r>
              <a:rPr lang="zh-CN" altLang="en-US" dirty="0"/>
              <a:t>一个类中可以有多个静态代码块</a:t>
            </a:r>
            <a:endParaRPr lang="en-US" altLang="zh-CN" dirty="0"/>
          </a:p>
          <a:p>
            <a:endParaRPr lang="en-US" altLang="zh-CN" dirty="0"/>
          </a:p>
          <a:p>
            <a:r>
              <a:rPr lang="zh-CN" altLang="en-US" dirty="0"/>
              <a:t>类的，加载</a:t>
            </a:r>
            <a:r>
              <a:rPr lang="en-US" altLang="zh-CN" dirty="0"/>
              <a:t>/</a:t>
            </a:r>
            <a:r>
              <a:rPr lang="zh-CN" altLang="en-US" dirty="0"/>
              <a:t>构造</a:t>
            </a:r>
            <a:r>
              <a:rPr lang="en-US" altLang="zh-CN" dirty="0"/>
              <a:t>/</a:t>
            </a:r>
            <a:r>
              <a:rPr lang="zh-CN" altLang="en-US" dirty="0"/>
              <a:t>静态方法</a:t>
            </a:r>
            <a:r>
              <a:rPr lang="en-US" altLang="zh-CN" dirty="0"/>
              <a:t>/</a:t>
            </a:r>
            <a:r>
              <a:rPr lang="zh-CN" altLang="en-US" dirty="0"/>
              <a:t>静态代码块</a:t>
            </a:r>
            <a:r>
              <a:rPr lang="en-US" altLang="zh-CN" dirty="0"/>
              <a:t>/</a:t>
            </a:r>
            <a:r>
              <a:rPr lang="zh-CN" altLang="en-US" dirty="0"/>
              <a:t>属性，初始化的执行顺序，后期讨论</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35496" y="1"/>
            <a:ext cx="4680520" cy="2480500"/>
          </a:xfrm>
          <a:prstGeom prst="rect">
            <a:avLst/>
          </a:prstGeom>
        </p:spPr>
      </p:pic>
      <p:pic>
        <p:nvPicPr>
          <p:cNvPr id="9" name="图片 8"/>
          <p:cNvPicPr>
            <a:picLocks noChangeAspect="1"/>
          </p:cNvPicPr>
          <p:nvPr/>
        </p:nvPicPr>
        <p:blipFill>
          <a:blip r:embed="rId2"/>
          <a:stretch>
            <a:fillRect/>
          </a:stretch>
        </p:blipFill>
        <p:spPr>
          <a:xfrm>
            <a:off x="6448411" y="2636912"/>
            <a:ext cx="1857389" cy="1047758"/>
          </a:xfrm>
          <a:prstGeom prst="rect">
            <a:avLst/>
          </a:prstGeom>
        </p:spPr>
      </p:pic>
      <p:cxnSp>
        <p:nvCxnSpPr>
          <p:cNvPr id="13" name="直接箭头连接符 12"/>
          <p:cNvCxnSpPr/>
          <p:nvPr/>
        </p:nvCxnSpPr>
        <p:spPr>
          <a:xfrm>
            <a:off x="1907704" y="692696"/>
            <a:ext cx="1080120" cy="100811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6"/>
          <p:cNvSpPr txBox="1"/>
          <p:nvPr/>
        </p:nvSpPr>
        <p:spPr>
          <a:xfrm>
            <a:off x="6576224" y="393131"/>
            <a:ext cx="1729576" cy="1815882"/>
          </a:xfrm>
          <a:prstGeom prst="rect">
            <a:avLst/>
          </a:prstGeom>
          <a:noFill/>
        </p:spPr>
        <p:txBody>
          <a:bodyPr wrap="none" rtlCol="0">
            <a:spAutoFit/>
          </a:bodyPr>
          <a:lstStyle/>
          <a:p>
            <a:r>
              <a:rPr lang="zh-CN" altLang="en-US" sz="1600" b="1" dirty="0">
                <a:solidFill>
                  <a:srgbClr val="FF0000"/>
                </a:solidFill>
              </a:rPr>
              <a:t>加载</a:t>
            </a:r>
            <a:r>
              <a:rPr lang="en-US" altLang="zh-CN" sz="1600" b="1" dirty="0" err="1">
                <a:solidFill>
                  <a:srgbClr val="FF0000"/>
                </a:solidFill>
              </a:rPr>
              <a:t>staticTest</a:t>
            </a:r>
            <a:r>
              <a:rPr lang="zh-CN" altLang="en-US" sz="1600" b="1" dirty="0">
                <a:solidFill>
                  <a:srgbClr val="FF0000"/>
                </a:solidFill>
              </a:rPr>
              <a:t>类</a:t>
            </a:r>
            <a:endParaRPr lang="en-US" altLang="zh-CN" sz="1600" b="1" dirty="0">
              <a:solidFill>
                <a:srgbClr val="FF0000"/>
              </a:solidFill>
            </a:endParaRPr>
          </a:p>
          <a:p>
            <a:r>
              <a:rPr lang="zh-CN" altLang="en-US" sz="1600" b="1" dirty="0">
                <a:solidFill>
                  <a:srgbClr val="FF0000"/>
                </a:solidFill>
              </a:rPr>
              <a:t>执行静态代码块</a:t>
            </a:r>
            <a:endParaRPr lang="en-US" altLang="zh-CN" sz="1600" b="1" dirty="0">
              <a:solidFill>
                <a:srgbClr val="FF0000"/>
              </a:solidFill>
            </a:endParaRPr>
          </a:p>
          <a:p>
            <a:r>
              <a:rPr lang="zh-CN" altLang="en-US" sz="1600" b="1" dirty="0">
                <a:solidFill>
                  <a:srgbClr val="FF0000"/>
                </a:solidFill>
              </a:rPr>
              <a:t>执行静态主函数</a:t>
            </a:r>
            <a:endParaRPr lang="en-US" altLang="zh-CN" sz="1600" b="1" dirty="0">
              <a:solidFill>
                <a:srgbClr val="FF0000"/>
              </a:solidFill>
            </a:endParaRPr>
          </a:p>
          <a:p>
            <a:r>
              <a:rPr lang="zh-CN" altLang="en-US" sz="1600" b="1" dirty="0">
                <a:solidFill>
                  <a:srgbClr val="FF0000"/>
                </a:solidFill>
              </a:rPr>
              <a:t>初始化</a:t>
            </a:r>
            <a:r>
              <a:rPr lang="en-US" altLang="zh-CN" sz="1600" b="1" dirty="0">
                <a:solidFill>
                  <a:srgbClr val="FF0000"/>
                </a:solidFill>
              </a:rPr>
              <a:t>Bicycle</a:t>
            </a:r>
            <a:r>
              <a:rPr lang="zh-CN" altLang="en-US" sz="1600" b="1" dirty="0">
                <a:solidFill>
                  <a:srgbClr val="FF0000"/>
                </a:solidFill>
              </a:rPr>
              <a:t>前</a:t>
            </a:r>
            <a:endParaRPr lang="en-US" altLang="zh-CN" sz="1600" b="1" dirty="0">
              <a:solidFill>
                <a:srgbClr val="FF0000"/>
              </a:solidFill>
            </a:endParaRPr>
          </a:p>
          <a:p>
            <a:r>
              <a:rPr lang="zh-CN" altLang="en-US" sz="1600" b="1" dirty="0">
                <a:solidFill>
                  <a:srgbClr val="FF0000"/>
                </a:solidFill>
              </a:rPr>
              <a:t>加载</a:t>
            </a:r>
            <a:r>
              <a:rPr lang="en-US" altLang="zh-CN" sz="1600" b="1" dirty="0">
                <a:solidFill>
                  <a:srgbClr val="FF0000"/>
                </a:solidFill>
              </a:rPr>
              <a:t>Bicycle</a:t>
            </a:r>
            <a:r>
              <a:rPr lang="zh-CN" altLang="en-US" sz="1600" b="1" dirty="0">
                <a:solidFill>
                  <a:srgbClr val="FF0000"/>
                </a:solidFill>
              </a:rPr>
              <a:t>类</a:t>
            </a:r>
            <a:endParaRPr lang="en-US" altLang="zh-CN" sz="1600" b="1" dirty="0">
              <a:solidFill>
                <a:srgbClr val="FF0000"/>
              </a:solidFill>
            </a:endParaRPr>
          </a:p>
          <a:p>
            <a:r>
              <a:rPr lang="zh-CN" altLang="en-US" sz="1600" b="1" dirty="0">
                <a:solidFill>
                  <a:srgbClr val="FF0000"/>
                </a:solidFill>
              </a:rPr>
              <a:t>执行静态代码块</a:t>
            </a:r>
            <a:endParaRPr lang="en-US" altLang="zh-CN" sz="1600" b="1" dirty="0">
              <a:solidFill>
                <a:srgbClr val="FF0000"/>
              </a:solidFill>
            </a:endParaRPr>
          </a:p>
          <a:p>
            <a:r>
              <a:rPr lang="zh-CN" altLang="en-US" sz="1600" b="1" dirty="0">
                <a:solidFill>
                  <a:srgbClr val="FF0000"/>
                </a:solidFill>
              </a:rPr>
              <a:t>执行构造函数</a:t>
            </a:r>
            <a:endParaRPr lang="zh-CN" altLang="en-US" sz="1600" b="1" dirty="0">
              <a:solidFill>
                <a:srgbClr val="FF0000"/>
              </a:solidFill>
            </a:endParaRPr>
          </a:p>
        </p:txBody>
      </p:sp>
      <p:cxnSp>
        <p:nvCxnSpPr>
          <p:cNvPr id="20" name="直接箭头连接符 19"/>
          <p:cNvCxnSpPr/>
          <p:nvPr/>
        </p:nvCxnSpPr>
        <p:spPr>
          <a:xfrm>
            <a:off x="4572000" y="1340768"/>
            <a:ext cx="1876411" cy="136815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a:stretch>
            <a:fillRect/>
          </a:stretch>
        </p:blipFill>
        <p:spPr>
          <a:xfrm>
            <a:off x="76021" y="3041575"/>
            <a:ext cx="4743485" cy="3162323"/>
          </a:xfrm>
          <a:prstGeom prst="rect">
            <a:avLst/>
          </a:prstGeom>
        </p:spPr>
      </p:pic>
      <p:cxnSp>
        <p:nvCxnSpPr>
          <p:cNvPr id="25" name="直接箭头连接符 24"/>
          <p:cNvCxnSpPr/>
          <p:nvPr/>
        </p:nvCxnSpPr>
        <p:spPr>
          <a:xfrm flipH="1">
            <a:off x="1835696" y="2209013"/>
            <a:ext cx="1368152" cy="8325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2711792" y="2454067"/>
            <a:ext cx="1212136" cy="327918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4139952" y="3041575"/>
            <a:ext cx="2308459" cy="218762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3707904" y="3356992"/>
            <a:ext cx="2740507" cy="10801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4211960" y="2454067"/>
            <a:ext cx="2236451" cy="117789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par>
                                <p:cTn id="21" presetID="10"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3360" y="116625"/>
            <a:ext cx="483870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87" y="2852936"/>
            <a:ext cx="490537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738723" y="2538148"/>
            <a:ext cx="3940502"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cxnSp>
        <p:nvCxnSpPr>
          <p:cNvPr id="8" name="直接箭头连接符 7"/>
          <p:cNvCxnSpPr/>
          <p:nvPr/>
        </p:nvCxnSpPr>
        <p:spPr>
          <a:xfrm flipV="1">
            <a:off x="3081672" y="404664"/>
            <a:ext cx="0" cy="43204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3297696" y="404664"/>
            <a:ext cx="1224136" cy="136815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228184" y="667435"/>
            <a:ext cx="1838965" cy="338554"/>
          </a:xfrm>
          <a:prstGeom prst="rect">
            <a:avLst/>
          </a:prstGeom>
          <a:noFill/>
        </p:spPr>
        <p:txBody>
          <a:bodyPr wrap="none" rtlCol="0">
            <a:spAutoFit/>
          </a:bodyPr>
          <a:lstStyle/>
          <a:p>
            <a:r>
              <a:rPr lang="zh-CN" altLang="en-US" sz="1600" b="1" dirty="0">
                <a:solidFill>
                  <a:srgbClr val="FF0000"/>
                </a:solidFill>
              </a:rPr>
              <a:t>会创建几次对象？</a:t>
            </a:r>
            <a:endParaRPr lang="zh-CN" altLang="en-US" sz="1600" b="1" dirty="0">
              <a:solidFill>
                <a:srgbClr val="FF0000"/>
              </a:solidFill>
            </a:endParaRPr>
          </a:p>
        </p:txBody>
      </p:sp>
      <p:sp>
        <p:nvSpPr>
          <p:cNvPr id="12" name="TextBox 11"/>
          <p:cNvSpPr txBox="1"/>
          <p:nvPr/>
        </p:nvSpPr>
        <p:spPr>
          <a:xfrm>
            <a:off x="6012160" y="1520460"/>
            <a:ext cx="2666114" cy="3046988"/>
          </a:xfrm>
          <a:prstGeom prst="rect">
            <a:avLst/>
          </a:prstGeom>
          <a:noFill/>
        </p:spPr>
        <p:txBody>
          <a:bodyPr wrap="none" rtlCol="0">
            <a:spAutoFit/>
          </a:bodyPr>
          <a:lstStyle/>
          <a:p>
            <a:r>
              <a:rPr lang="zh-CN" altLang="en-US" sz="1600" b="1" dirty="0">
                <a:solidFill>
                  <a:srgbClr val="FF0000"/>
                </a:solidFill>
              </a:rPr>
              <a:t>首次调用静态变量</a:t>
            </a:r>
            <a:r>
              <a:rPr lang="en-US" altLang="zh-CN" sz="1600" b="1" dirty="0">
                <a:solidFill>
                  <a:srgbClr val="FF0000"/>
                </a:solidFill>
              </a:rPr>
              <a:t>bicycle</a:t>
            </a:r>
            <a:endParaRPr lang="en-US" altLang="zh-CN" sz="1600" b="1" dirty="0">
              <a:solidFill>
                <a:srgbClr val="FF0000"/>
              </a:solidFill>
            </a:endParaRPr>
          </a:p>
          <a:p>
            <a:r>
              <a:rPr lang="zh-CN" altLang="en-US" sz="1600" b="1" dirty="0">
                <a:solidFill>
                  <a:srgbClr val="FF0000"/>
                </a:solidFill>
              </a:rPr>
              <a:t>引用为空</a:t>
            </a:r>
            <a:endParaRPr lang="en-US" altLang="zh-CN" sz="1600" b="1" dirty="0">
              <a:solidFill>
                <a:srgbClr val="FF0000"/>
              </a:solidFill>
            </a:endParaRPr>
          </a:p>
          <a:p>
            <a:r>
              <a:rPr lang="zh-CN" altLang="en-US" sz="1600" b="1" dirty="0">
                <a:solidFill>
                  <a:srgbClr val="FF0000"/>
                </a:solidFill>
              </a:rPr>
              <a:t>执行</a:t>
            </a:r>
            <a:r>
              <a:rPr lang="en-US" altLang="zh-CN" sz="1600" b="1" dirty="0" err="1">
                <a:solidFill>
                  <a:srgbClr val="FF0000"/>
                </a:solidFill>
              </a:rPr>
              <a:t>getBicycle</a:t>
            </a:r>
            <a:r>
              <a:rPr lang="en-US" altLang="zh-CN" sz="1600" b="1" dirty="0">
                <a:solidFill>
                  <a:srgbClr val="FF0000"/>
                </a:solidFill>
              </a:rPr>
              <a:t>()</a:t>
            </a:r>
            <a:r>
              <a:rPr lang="zh-CN" altLang="en-US" sz="1600" b="1" dirty="0">
                <a:solidFill>
                  <a:srgbClr val="FF0000"/>
                </a:solidFill>
              </a:rPr>
              <a:t>方法</a:t>
            </a:r>
            <a:endParaRPr lang="en-US" altLang="zh-CN" sz="1600" b="1" dirty="0">
              <a:solidFill>
                <a:srgbClr val="FF0000"/>
              </a:solidFill>
            </a:endParaRPr>
          </a:p>
          <a:p>
            <a:r>
              <a:rPr lang="zh-CN" altLang="en-US" sz="1600" b="1" dirty="0">
                <a:solidFill>
                  <a:srgbClr val="FF0000"/>
                </a:solidFill>
              </a:rPr>
              <a:t>创建对象并返回引用地址</a:t>
            </a:r>
            <a:endParaRPr lang="en-US" altLang="zh-CN" sz="1600" b="1" dirty="0">
              <a:solidFill>
                <a:srgbClr val="FF0000"/>
              </a:solidFill>
            </a:endParaRPr>
          </a:p>
          <a:p>
            <a:r>
              <a:rPr lang="zh-CN" altLang="en-US" sz="1600" b="1" dirty="0">
                <a:solidFill>
                  <a:srgbClr val="FF0000"/>
                </a:solidFill>
              </a:rPr>
              <a:t>第</a:t>
            </a:r>
            <a:r>
              <a:rPr lang="en-US" altLang="zh-CN" sz="1600" b="1" dirty="0">
                <a:solidFill>
                  <a:srgbClr val="FF0000"/>
                </a:solidFill>
              </a:rPr>
              <a:t>2</a:t>
            </a:r>
            <a:r>
              <a:rPr lang="zh-CN" altLang="en-US" sz="1600" b="1" dirty="0">
                <a:solidFill>
                  <a:srgbClr val="FF0000"/>
                </a:solidFill>
              </a:rPr>
              <a:t>次调用</a:t>
            </a:r>
            <a:endParaRPr lang="en-US" altLang="zh-CN" sz="1600" b="1" dirty="0">
              <a:solidFill>
                <a:srgbClr val="FF0000"/>
              </a:solidFill>
            </a:endParaRPr>
          </a:p>
          <a:p>
            <a:r>
              <a:rPr lang="zh-CN" altLang="en-US" sz="1600" b="1" dirty="0">
                <a:solidFill>
                  <a:srgbClr val="FF0000"/>
                </a:solidFill>
              </a:rPr>
              <a:t>引用对象已存在</a:t>
            </a:r>
            <a:endParaRPr lang="en-US" altLang="zh-CN" sz="1600" b="1" dirty="0">
              <a:solidFill>
                <a:srgbClr val="FF0000"/>
              </a:solidFill>
            </a:endParaRPr>
          </a:p>
          <a:p>
            <a:r>
              <a:rPr lang="zh-CN" altLang="en-US" sz="1600" b="1" dirty="0">
                <a:solidFill>
                  <a:srgbClr val="FF0000"/>
                </a:solidFill>
              </a:rPr>
              <a:t>直接使用</a:t>
            </a:r>
            <a:endParaRPr lang="en-US" altLang="zh-CN" sz="1600" b="1" dirty="0">
              <a:solidFill>
                <a:srgbClr val="FF0000"/>
              </a:solidFill>
            </a:endParaRPr>
          </a:p>
          <a:p>
            <a:endParaRPr lang="en-US" altLang="zh-CN" sz="1600" b="1" dirty="0">
              <a:solidFill>
                <a:srgbClr val="FF0000"/>
              </a:solidFill>
            </a:endParaRPr>
          </a:p>
          <a:p>
            <a:r>
              <a:rPr lang="zh-CN" altLang="en-US" sz="1600" b="1" dirty="0">
                <a:solidFill>
                  <a:srgbClr val="FF0000"/>
                </a:solidFill>
              </a:rPr>
              <a:t>因此</a:t>
            </a:r>
            <a:r>
              <a:rPr lang="en-US" altLang="zh-CN" sz="1600" b="1" dirty="0" err="1">
                <a:solidFill>
                  <a:srgbClr val="FF0000"/>
                </a:solidFill>
              </a:rPr>
              <a:t>getBicycle</a:t>
            </a:r>
            <a:r>
              <a:rPr lang="en-US" altLang="zh-CN" sz="1600" b="1" dirty="0">
                <a:solidFill>
                  <a:srgbClr val="FF0000"/>
                </a:solidFill>
              </a:rPr>
              <a:t>()</a:t>
            </a:r>
            <a:r>
              <a:rPr lang="zh-CN" altLang="en-US" sz="1600" b="1" dirty="0">
                <a:solidFill>
                  <a:srgbClr val="FF0000"/>
                </a:solidFill>
              </a:rPr>
              <a:t>方法</a:t>
            </a:r>
            <a:endParaRPr lang="en-US" altLang="zh-CN" sz="1600" b="1" dirty="0">
              <a:solidFill>
                <a:srgbClr val="FF0000"/>
              </a:solidFill>
            </a:endParaRPr>
          </a:p>
          <a:p>
            <a:r>
              <a:rPr lang="zh-CN" altLang="en-US" sz="1600" b="1" dirty="0">
                <a:solidFill>
                  <a:srgbClr val="FF0000"/>
                </a:solidFill>
              </a:rPr>
              <a:t>仅会在首次执行初始化一次</a:t>
            </a:r>
            <a:endParaRPr lang="en-US" altLang="zh-CN" sz="1600" b="1" dirty="0">
              <a:solidFill>
                <a:srgbClr val="FF0000"/>
              </a:solidFill>
            </a:endParaRPr>
          </a:p>
          <a:p>
            <a:r>
              <a:rPr lang="en-US" altLang="zh-CN" sz="1600" b="1" dirty="0">
                <a:solidFill>
                  <a:srgbClr val="FF0000"/>
                </a:solidFill>
              </a:rPr>
              <a:t>2</a:t>
            </a:r>
            <a:r>
              <a:rPr lang="zh-CN" altLang="en-US" sz="1600" b="1" dirty="0">
                <a:solidFill>
                  <a:srgbClr val="FF0000"/>
                </a:solidFill>
              </a:rPr>
              <a:t>次调用的是同一个对象</a:t>
            </a:r>
            <a:endParaRPr lang="zh-CN" altLang="en-US" sz="1600" b="1" dirty="0">
              <a:solidFill>
                <a:srgbClr val="FF0000"/>
              </a:solidFill>
            </a:endParaRPr>
          </a:p>
          <a:p>
            <a:endParaRPr lang="en-US" altLang="zh-CN" sz="1600" b="1" dirty="0">
              <a:solidFill>
                <a:srgbClr val="FF0000"/>
              </a:solidFill>
            </a:endParaRPr>
          </a:p>
        </p:txBody>
      </p:sp>
      <p:sp>
        <p:nvSpPr>
          <p:cNvPr id="14" name="TextBox 13"/>
          <p:cNvSpPr txBox="1"/>
          <p:nvPr/>
        </p:nvSpPr>
        <p:spPr>
          <a:xfrm>
            <a:off x="2339752" y="4721162"/>
            <a:ext cx="3286477" cy="338554"/>
          </a:xfrm>
          <a:prstGeom prst="rect">
            <a:avLst/>
          </a:prstGeom>
          <a:noFill/>
        </p:spPr>
        <p:txBody>
          <a:bodyPr wrap="none" rtlCol="0">
            <a:spAutoFit/>
          </a:bodyPr>
          <a:lstStyle/>
          <a:p>
            <a:r>
              <a:rPr lang="zh-CN" altLang="en-US" sz="1600" b="1" dirty="0">
                <a:solidFill>
                  <a:srgbClr val="FF0000"/>
                </a:solidFill>
              </a:rPr>
              <a:t>静态对象，可通过静态方法初始化</a:t>
            </a:r>
            <a:endParaRPr lang="zh-CN" altLang="en-US" sz="1600" b="1" dirty="0">
              <a:solidFill>
                <a:srgbClr val="FF0000"/>
              </a:solidFill>
            </a:endParaRPr>
          </a:p>
        </p:txBody>
      </p:sp>
      <p:sp>
        <p:nvSpPr>
          <p:cNvPr id="15" name="TextBox 14"/>
          <p:cNvSpPr txBox="1"/>
          <p:nvPr/>
        </p:nvSpPr>
        <p:spPr>
          <a:xfrm>
            <a:off x="2339752" y="2720908"/>
            <a:ext cx="1938351" cy="584775"/>
          </a:xfrm>
          <a:prstGeom prst="rect">
            <a:avLst/>
          </a:prstGeom>
          <a:noFill/>
        </p:spPr>
        <p:txBody>
          <a:bodyPr wrap="none" rtlCol="0">
            <a:spAutoFit/>
          </a:bodyPr>
          <a:lstStyle/>
          <a:p>
            <a:r>
              <a:rPr lang="zh-CN" altLang="en-US" sz="1600" b="1" dirty="0">
                <a:solidFill>
                  <a:srgbClr val="FF0000"/>
                </a:solidFill>
              </a:rPr>
              <a:t>实例化一次</a:t>
            </a:r>
            <a:endParaRPr lang="en-US" altLang="zh-CN" sz="1600" b="1" dirty="0">
              <a:solidFill>
                <a:srgbClr val="FF0000"/>
              </a:solidFill>
            </a:endParaRPr>
          </a:p>
          <a:p>
            <a:r>
              <a:rPr lang="en-US" altLang="zh-CN" sz="1600" b="1" dirty="0">
                <a:solidFill>
                  <a:srgbClr val="FF0000"/>
                </a:solidFill>
              </a:rPr>
              <a:t>2</a:t>
            </a:r>
            <a:r>
              <a:rPr lang="zh-CN" altLang="en-US" sz="1600" b="1" dirty="0">
                <a:solidFill>
                  <a:srgbClr val="FF0000"/>
                </a:solidFill>
              </a:rPr>
              <a:t>次调用时相同对象</a:t>
            </a:r>
            <a:endParaRPr lang="zh-CN" altLang="en-US" sz="16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9" name="TextBox 8"/>
          <p:cNvSpPr txBox="1"/>
          <p:nvPr/>
        </p:nvSpPr>
        <p:spPr>
          <a:xfrm>
            <a:off x="6477886" y="493963"/>
            <a:ext cx="2666114" cy="2308324"/>
          </a:xfrm>
          <a:prstGeom prst="rect">
            <a:avLst/>
          </a:prstGeom>
          <a:noFill/>
        </p:spPr>
        <p:txBody>
          <a:bodyPr wrap="none" rtlCol="0">
            <a:spAutoFit/>
          </a:bodyPr>
          <a:lstStyle/>
          <a:p>
            <a:r>
              <a:rPr lang="zh-CN" altLang="en-US" sz="1600" b="1" dirty="0">
                <a:solidFill>
                  <a:srgbClr val="FF0000"/>
                </a:solidFill>
              </a:rPr>
              <a:t>一个应用的文件操作工具类</a:t>
            </a:r>
            <a:endParaRPr lang="en-US" altLang="zh-CN" sz="1600" b="1" dirty="0">
              <a:solidFill>
                <a:srgbClr val="FF0000"/>
              </a:solidFill>
            </a:endParaRPr>
          </a:p>
          <a:p>
            <a:r>
              <a:rPr lang="zh-CN" altLang="en-US" sz="1600" b="1" dirty="0">
                <a:solidFill>
                  <a:srgbClr val="FF0000"/>
                </a:solidFill>
              </a:rPr>
              <a:t>对外隐藏</a:t>
            </a:r>
            <a:endParaRPr lang="en-US" altLang="zh-CN" sz="1600" b="1" dirty="0">
              <a:solidFill>
                <a:srgbClr val="FF0000"/>
              </a:solidFill>
            </a:endParaRPr>
          </a:p>
          <a:p>
            <a:r>
              <a:rPr lang="zh-CN" altLang="en-US" sz="1600" b="1" dirty="0">
                <a:solidFill>
                  <a:srgbClr val="FF0000"/>
                </a:solidFill>
              </a:rPr>
              <a:t>应用文件根路径</a:t>
            </a:r>
            <a:endParaRPr lang="en-US" altLang="zh-CN" sz="1600" b="1" dirty="0">
              <a:solidFill>
                <a:srgbClr val="FF0000"/>
              </a:solidFill>
            </a:endParaRPr>
          </a:p>
          <a:p>
            <a:r>
              <a:rPr lang="zh-CN" altLang="en-US" sz="1600" b="1" dirty="0">
                <a:solidFill>
                  <a:srgbClr val="FF0000"/>
                </a:solidFill>
              </a:rPr>
              <a:t>隐藏创建过程</a:t>
            </a:r>
            <a:endParaRPr lang="en-US" altLang="zh-CN" sz="1600" b="1" dirty="0">
              <a:solidFill>
                <a:srgbClr val="FF0000"/>
              </a:solidFill>
            </a:endParaRPr>
          </a:p>
          <a:p>
            <a:endParaRPr lang="en-US" altLang="zh-CN" sz="1600" b="1" dirty="0">
              <a:solidFill>
                <a:srgbClr val="FF0000"/>
              </a:solidFill>
            </a:endParaRPr>
          </a:p>
          <a:p>
            <a:r>
              <a:rPr lang="zh-CN" altLang="en-US" sz="1600" b="1" dirty="0">
                <a:solidFill>
                  <a:srgbClr val="FF0000"/>
                </a:solidFill>
              </a:rPr>
              <a:t>首次调用时生成根路径</a:t>
            </a:r>
            <a:endParaRPr lang="en-US" altLang="zh-CN" sz="1600" b="1" dirty="0">
              <a:solidFill>
                <a:srgbClr val="FF0000"/>
              </a:solidFill>
            </a:endParaRPr>
          </a:p>
          <a:p>
            <a:r>
              <a:rPr lang="zh-CN" altLang="en-US" sz="1600" b="1" dirty="0">
                <a:solidFill>
                  <a:srgbClr val="FF0000"/>
                </a:solidFill>
              </a:rPr>
              <a:t>并作为静态变量</a:t>
            </a:r>
            <a:endParaRPr lang="en-US" altLang="zh-CN" sz="1600" b="1" dirty="0">
              <a:solidFill>
                <a:srgbClr val="FF0000"/>
              </a:solidFill>
            </a:endParaRPr>
          </a:p>
          <a:p>
            <a:r>
              <a:rPr lang="zh-CN" altLang="en-US" sz="1600" b="1" dirty="0">
                <a:solidFill>
                  <a:srgbClr val="FF0000"/>
                </a:solidFill>
              </a:rPr>
              <a:t>后续调用</a:t>
            </a:r>
            <a:endParaRPr lang="en-US" altLang="zh-CN" sz="1600" b="1" dirty="0">
              <a:solidFill>
                <a:srgbClr val="FF0000"/>
              </a:solidFill>
            </a:endParaRPr>
          </a:p>
          <a:p>
            <a:r>
              <a:rPr lang="zh-CN" altLang="en-US" sz="1600" b="1" dirty="0">
                <a:solidFill>
                  <a:srgbClr val="FF0000"/>
                </a:solidFill>
              </a:rPr>
              <a:t>直接使用无需反复创建</a:t>
            </a:r>
            <a:endParaRPr lang="en-US" altLang="zh-CN" sz="1600" b="1" dirty="0">
              <a:solidFill>
                <a:srgbClr val="FF0000"/>
              </a:solidFill>
            </a:endParaRPr>
          </a:p>
        </p:txBody>
      </p:sp>
      <p:sp>
        <p:nvSpPr>
          <p:cNvPr id="10" name="TextBox 9"/>
          <p:cNvSpPr txBox="1"/>
          <p:nvPr/>
        </p:nvSpPr>
        <p:spPr>
          <a:xfrm>
            <a:off x="539552" y="4503992"/>
            <a:ext cx="2045753" cy="1077218"/>
          </a:xfrm>
          <a:prstGeom prst="rect">
            <a:avLst/>
          </a:prstGeom>
          <a:noFill/>
        </p:spPr>
        <p:txBody>
          <a:bodyPr wrap="none" rtlCol="0">
            <a:spAutoFit/>
          </a:bodyPr>
          <a:lstStyle/>
          <a:p>
            <a:r>
              <a:rPr lang="zh-CN" altLang="en-US" sz="1600" b="1" dirty="0">
                <a:solidFill>
                  <a:srgbClr val="FF0000"/>
                </a:solidFill>
              </a:rPr>
              <a:t>仅对外暴露操作方法</a:t>
            </a:r>
            <a:endParaRPr lang="en-US" altLang="zh-CN" sz="1600" b="1" dirty="0">
              <a:solidFill>
                <a:srgbClr val="FF0000"/>
              </a:solidFill>
            </a:endParaRPr>
          </a:p>
          <a:p>
            <a:r>
              <a:rPr lang="zh-CN" altLang="en-US" sz="1600" b="1" dirty="0">
                <a:solidFill>
                  <a:srgbClr val="FF0000"/>
                </a:solidFill>
              </a:rPr>
              <a:t>及接收相对文件路径</a:t>
            </a:r>
            <a:endParaRPr lang="en-US" altLang="zh-CN" sz="1600" b="1" dirty="0">
              <a:solidFill>
                <a:srgbClr val="FF0000"/>
              </a:solidFill>
            </a:endParaRPr>
          </a:p>
          <a:p>
            <a:r>
              <a:rPr lang="zh-CN" altLang="en-US" sz="1600" b="1" dirty="0">
                <a:solidFill>
                  <a:srgbClr val="FF0000"/>
                </a:solidFill>
              </a:rPr>
              <a:t>外部无法也无需获取</a:t>
            </a:r>
            <a:endParaRPr lang="en-US" altLang="zh-CN" sz="1600" b="1" dirty="0">
              <a:solidFill>
                <a:srgbClr val="FF0000"/>
              </a:solidFill>
            </a:endParaRPr>
          </a:p>
          <a:p>
            <a:r>
              <a:rPr lang="zh-CN" altLang="en-US" sz="1600" b="1" dirty="0">
                <a:solidFill>
                  <a:srgbClr val="FF0000"/>
                </a:solidFill>
              </a:rPr>
              <a:t>应用的实际根路径</a:t>
            </a:r>
            <a:endParaRPr lang="zh-CN" altLang="en-US" sz="1600" b="1" dirty="0">
              <a:solidFill>
                <a:srgbClr val="FF0000"/>
              </a:solidFill>
            </a:endParaRPr>
          </a:p>
        </p:txBody>
      </p:sp>
      <p:pic>
        <p:nvPicPr>
          <p:cNvPr id="13318"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76200"/>
            <a:ext cx="6149067" cy="40008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6" name="直接箭头连接符 15"/>
          <p:cNvCxnSpPr/>
          <p:nvPr/>
        </p:nvCxnSpPr>
        <p:spPr>
          <a:xfrm flipH="1" flipV="1">
            <a:off x="3419872" y="493963"/>
            <a:ext cx="936104" cy="329507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4211960" y="493963"/>
            <a:ext cx="432048" cy="27074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lstStyle/>
          <a:p>
            <a:r>
              <a:rPr lang="zh-CN" altLang="en-US" dirty="0"/>
              <a:t>基于面向对象设计思想，分析设计以下实体类</a:t>
            </a:r>
            <a:endParaRPr lang="en-US" altLang="zh-CN" dirty="0"/>
          </a:p>
          <a:p>
            <a:r>
              <a:rPr lang="zh-CN" altLang="en-US" dirty="0"/>
              <a:t>教师属性</a:t>
            </a:r>
            <a:endParaRPr lang="en-US" altLang="zh-CN" dirty="0"/>
          </a:p>
          <a:p>
            <a:pPr lvl="1"/>
            <a:r>
              <a:rPr lang="zh-CN" altLang="en-US" dirty="0"/>
              <a:t>姓名，员工号，</a:t>
            </a:r>
            <a:r>
              <a:rPr lang="en-US" altLang="zh-CN" dirty="0"/>
              <a:t>…</a:t>
            </a:r>
            <a:endParaRPr lang="en-US" altLang="zh-CN" dirty="0"/>
          </a:p>
          <a:p>
            <a:r>
              <a:rPr lang="zh-CN" altLang="en-US" dirty="0"/>
              <a:t>学生属性</a:t>
            </a:r>
            <a:endParaRPr lang="en-US" altLang="zh-CN" dirty="0"/>
          </a:p>
          <a:p>
            <a:pPr lvl="1"/>
            <a:r>
              <a:rPr lang="zh-CN" altLang="en-US" dirty="0"/>
              <a:t>姓名，学号，是否懒惰的，</a:t>
            </a:r>
            <a:r>
              <a:rPr lang="en-US" altLang="zh-CN" dirty="0"/>
              <a:t>…</a:t>
            </a:r>
            <a:endParaRPr lang="en-US" altLang="zh-CN" dirty="0"/>
          </a:p>
          <a:p>
            <a:r>
              <a:rPr lang="zh-CN" altLang="en-US" dirty="0"/>
              <a:t>课程属性</a:t>
            </a:r>
            <a:endParaRPr lang="en-US" altLang="zh-CN" dirty="0"/>
          </a:p>
          <a:p>
            <a:pPr lvl="1"/>
            <a:r>
              <a:rPr lang="zh-CN" altLang="en-US" dirty="0"/>
              <a:t>名称，</a:t>
            </a:r>
            <a:r>
              <a:rPr lang="en-US" altLang="zh-CN" dirty="0"/>
              <a:t>….</a:t>
            </a:r>
            <a:r>
              <a:rPr lang="zh-CN" altLang="en-US" dirty="0"/>
              <a:t>，一名授课教师？一群偷懒的学生？</a:t>
            </a:r>
            <a:endParaRPr lang="zh-CN" altLang="en-US" dirty="0"/>
          </a:p>
          <a:p>
            <a:endParaRPr lang="en-US" altLang="zh-CN" dirty="0"/>
          </a:p>
          <a:p>
            <a:r>
              <a:rPr lang="zh-CN" altLang="en-US" dirty="0"/>
              <a:t>如何设计，现实中客观存在的关系：一门课程包含一名授课教师，以及一群偷懒的学生？</a:t>
            </a:r>
            <a:endParaRPr lang="en-US" altLang="zh-CN" dirty="0"/>
          </a:p>
          <a:p>
            <a:r>
              <a:rPr lang="zh-CN" altLang="en-US" dirty="0"/>
              <a:t>又如何通过</a:t>
            </a:r>
            <a:r>
              <a:rPr lang="en-US" altLang="zh-CN" dirty="0"/>
              <a:t>Java</a:t>
            </a:r>
            <a:r>
              <a:rPr lang="zh-CN" altLang="en-US" dirty="0"/>
              <a:t>语言实现以上客观存在的关系？</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cture">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ln w="25400">
          <a:solidFill>
            <a:srgbClr val="FF0000"/>
          </a:solidFill>
          <a:headEnd type="arrow"/>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2540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600" b="1" dirty="0" smtClean="0">
            <a:solidFill>
              <a:srgbClr val="FF0000"/>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Template>
  <TotalTime>0</TotalTime>
  <Words>7254</Words>
  <Application>WPS 演示</Application>
  <PresentationFormat>全屏显示(4:3)</PresentationFormat>
  <Paragraphs>550</Paragraphs>
  <Slides>43</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43</vt:i4>
      </vt:variant>
    </vt:vector>
  </HeadingPairs>
  <TitlesOfParts>
    <vt:vector size="54" baseType="lpstr">
      <vt:lpstr>Arial</vt:lpstr>
      <vt:lpstr>宋体</vt:lpstr>
      <vt:lpstr>Wingdings</vt:lpstr>
      <vt:lpstr>Wingdings 2</vt:lpstr>
      <vt:lpstr>Wingdings</vt:lpstr>
      <vt:lpstr>Constantia</vt:lpstr>
      <vt:lpstr>Calibri</vt:lpstr>
      <vt:lpstr>微软雅黑</vt:lpstr>
      <vt:lpstr>Arial Unicode MS</vt:lpstr>
      <vt:lpstr>隶书</vt:lpstr>
      <vt:lpstr>Lecture</vt:lpstr>
      <vt:lpstr>Java Programming</vt:lpstr>
      <vt:lpstr>PowerPoint 演示文稿</vt:lpstr>
      <vt:lpstr>PowerPoint 演示文稿</vt:lpstr>
      <vt:lpstr>Static Initialization Blocks</vt:lpstr>
      <vt:lpstr>PowerPoint 演示文稿</vt:lpstr>
      <vt:lpstr>PowerPoint 演示文稿</vt:lpstr>
      <vt:lpstr>PowerPoint 演示文稿</vt:lpstr>
      <vt:lpstr>PowerPoint 演示文稿</vt:lpstr>
      <vt:lpstr>PowerPoint 演示文稿</vt:lpstr>
      <vt:lpstr>Relationships Between Classes &amp; Objects</vt:lpstr>
      <vt:lpstr>PowerPoint 演示文稿</vt:lpstr>
      <vt:lpstr>Nested Classes</vt:lpstr>
      <vt:lpstr>PowerPoint 演示文稿</vt:lpstr>
      <vt:lpstr>PowerPoint 演示文稿</vt:lpstr>
      <vt:lpstr>PowerPoint 演示文稿</vt:lpstr>
      <vt:lpstr>PowerPoint 演示文稿</vt:lpstr>
      <vt:lpstr>PowerPoint 演示文稿</vt:lpstr>
      <vt:lpstr>Enum Types</vt:lpstr>
      <vt:lpstr>PowerPoint 演示文稿</vt:lpstr>
      <vt:lpstr>PowerPoint 演示文稿</vt:lpstr>
      <vt:lpstr>PowerPoint 演示文稿</vt:lpstr>
      <vt:lpstr>The Structure of JVM</vt:lpstr>
      <vt:lpstr>PowerPoint 演示文稿</vt:lpstr>
      <vt:lpstr>Part3 - Classes and Objects Summary</vt:lpstr>
      <vt:lpstr>PowerPoint 演示文稿</vt:lpstr>
      <vt:lpstr>Part4 - Interfaces and Inheritance</vt:lpstr>
      <vt:lpstr>PowerPoint 演示文稿</vt:lpstr>
      <vt:lpstr>Interfaces in Java</vt:lpstr>
      <vt:lpstr>Defining an Interface</vt:lpstr>
      <vt:lpstr>PowerPoint 演示文稿</vt:lpstr>
      <vt:lpstr>PowerPoint 演示文稿</vt:lpstr>
      <vt:lpstr>Implementing an Interface</vt:lpstr>
      <vt:lpstr>PowerPoint 演示文稿</vt:lpstr>
      <vt:lpstr>PowerPoint 演示文稿</vt:lpstr>
      <vt:lpstr>PowerPoint 演示文稿</vt:lpstr>
      <vt:lpstr>Using an Interface as a Type</vt:lpstr>
      <vt:lpstr>PowerPoint 演示文稿</vt:lpstr>
      <vt:lpstr>PowerPoint 演示文稿</vt:lpstr>
      <vt:lpstr>PowerPoint 演示文稿</vt:lpstr>
      <vt:lpstr>Evolving Interfaces</vt:lpstr>
      <vt:lpstr>Default Methods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Web开发技术</dc:title>
  <dc:creator>BO</dc:creator>
  <cp:lastModifiedBy>〖九招〗</cp:lastModifiedBy>
  <cp:revision>822</cp:revision>
  <dcterms:created xsi:type="dcterms:W3CDTF">2014-08-14T05:26:00Z</dcterms:created>
  <dcterms:modified xsi:type="dcterms:W3CDTF">2021-03-27T08:43:45Z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